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3" r:id="rId1"/>
  </p:sldMasterIdLst>
  <p:notesMasterIdLst>
    <p:notesMasterId r:id="rId69"/>
  </p:notesMasterIdLst>
  <p:sldIdLst>
    <p:sldId id="1278" r:id="rId2"/>
    <p:sldId id="465" r:id="rId3"/>
    <p:sldId id="1001" r:id="rId4"/>
    <p:sldId id="1002" r:id="rId5"/>
    <p:sldId id="1003" r:id="rId6"/>
    <p:sldId id="1053" r:id="rId7"/>
    <p:sldId id="1004" r:id="rId8"/>
    <p:sldId id="1054" r:id="rId9"/>
    <p:sldId id="1055" r:id="rId10"/>
    <p:sldId id="1131" r:id="rId11"/>
    <p:sldId id="1010" r:id="rId12"/>
    <p:sldId id="1056" r:id="rId13"/>
    <p:sldId id="1012" r:id="rId14"/>
    <p:sldId id="1057" r:id="rId15"/>
    <p:sldId id="1077" r:id="rId16"/>
    <p:sldId id="1058" r:id="rId17"/>
    <p:sldId id="1059" r:id="rId18"/>
    <p:sldId id="1060" r:id="rId19"/>
    <p:sldId id="1061" r:id="rId20"/>
    <p:sldId id="1062" r:id="rId21"/>
    <p:sldId id="1063" r:id="rId22"/>
    <p:sldId id="1064" r:id="rId23"/>
    <p:sldId id="1065" r:id="rId24"/>
    <p:sldId id="1066" r:id="rId25"/>
    <p:sldId id="1067" r:id="rId26"/>
    <p:sldId id="1068" r:id="rId27"/>
    <p:sldId id="1069" r:id="rId28"/>
    <p:sldId id="1070" r:id="rId29"/>
    <p:sldId id="1071" r:id="rId30"/>
    <p:sldId id="1072" r:id="rId31"/>
    <p:sldId id="1073" r:id="rId32"/>
    <p:sldId id="1074" r:id="rId33"/>
    <p:sldId id="1075" r:id="rId34"/>
    <p:sldId id="1015" r:id="rId35"/>
    <p:sldId id="1076" r:id="rId36"/>
    <p:sldId id="1078" r:id="rId37"/>
    <p:sldId id="1027" r:id="rId38"/>
    <p:sldId id="1079" r:id="rId39"/>
    <p:sldId id="1080" r:id="rId40"/>
    <p:sldId id="1081" r:id="rId41"/>
    <p:sldId id="1082" r:id="rId42"/>
    <p:sldId id="1088" r:id="rId43"/>
    <p:sldId id="1089" r:id="rId44"/>
    <p:sldId id="1084" r:id="rId45"/>
    <p:sldId id="1085" r:id="rId46"/>
    <p:sldId id="1086" r:id="rId47"/>
    <p:sldId id="1090" r:id="rId48"/>
    <p:sldId id="1091" r:id="rId49"/>
    <p:sldId id="1039" r:id="rId50"/>
    <p:sldId id="1092" r:id="rId51"/>
    <p:sldId id="1042" r:id="rId52"/>
    <p:sldId id="1093" r:id="rId53"/>
    <p:sldId id="1094" r:id="rId54"/>
    <p:sldId id="1095" r:id="rId55"/>
    <p:sldId id="1096" r:id="rId56"/>
    <p:sldId id="1097" r:id="rId57"/>
    <p:sldId id="1098" r:id="rId58"/>
    <p:sldId id="1101" r:id="rId59"/>
    <p:sldId id="1102" r:id="rId60"/>
    <p:sldId id="1103" r:id="rId61"/>
    <p:sldId id="1104" r:id="rId62"/>
    <p:sldId id="1132" r:id="rId63"/>
    <p:sldId id="1049" r:id="rId64"/>
    <p:sldId id="1050" r:id="rId65"/>
    <p:sldId id="1099" r:id="rId66"/>
    <p:sldId id="1100" r:id="rId67"/>
    <p:sldId id="1133" r:id="rId6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7" autoAdjust="0"/>
    <p:restoredTop sz="94660"/>
  </p:normalViewPr>
  <p:slideViewPr>
    <p:cSldViewPr>
      <p:cViewPr varScale="1">
        <p:scale>
          <a:sx n="69" d="100"/>
          <a:sy n="69" d="100"/>
        </p:scale>
        <p:origin x="-139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F92257-AA40-4A2F-82F9-288A3D1A1087}" type="datetimeFigureOut">
              <a:rPr lang="tr-TR" smtClean="0"/>
              <a:pPr/>
              <a:t>10.02.2015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1CE376-F229-4002-AE77-5647C071B6D4}"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975F6BA0-24E2-45DF-AE48-ECD368B1028B}"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E18F3F4-718B-4660-879D-4090D245BC69}" type="datetimeFigureOut">
              <a:rPr lang="tr-TR" smtClean="0"/>
              <a:pPr/>
              <a:t>10.02.2015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75F6BA0-24E2-45DF-AE48-ECD368B1028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E18F3F4-718B-4660-879D-4090D245BC69}" type="datetimeFigureOut">
              <a:rPr lang="tr-TR" smtClean="0"/>
              <a:pPr/>
              <a:t>10.02.2015</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75F6BA0-24E2-45DF-AE48-ECD368B1028B}"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1631234" name="Picture 2" descr="http://www.sektorharita.com/resimler/haberler/1366538777.jpg"/>
          <p:cNvPicPr>
            <a:picLocks noChangeAspect="1" noChangeArrowheads="1"/>
          </p:cNvPicPr>
          <p:nvPr/>
        </p:nvPicPr>
        <p:blipFill>
          <a:blip r:embed="rId2" cstate="print"/>
          <a:srcRect/>
          <a:stretch>
            <a:fillRect/>
          </a:stretch>
        </p:blipFill>
        <p:spPr bwMode="auto">
          <a:xfrm>
            <a:off x="0" y="0"/>
            <a:ext cx="6084168" cy="6084168"/>
          </a:xfrm>
          <a:prstGeom prst="rect">
            <a:avLst/>
          </a:prstGeom>
          <a:noFill/>
        </p:spPr>
      </p:pic>
      <p:sp>
        <p:nvSpPr>
          <p:cNvPr id="5" name="4 Dikdörtgen"/>
          <p:cNvSpPr/>
          <p:nvPr/>
        </p:nvSpPr>
        <p:spPr>
          <a:xfrm>
            <a:off x="827584" y="5842337"/>
            <a:ext cx="8316416" cy="1015663"/>
          </a:xfrm>
          <a:prstGeom prst="rect">
            <a:avLst/>
          </a:prstGeom>
        </p:spPr>
        <p:txBody>
          <a:bodyPr wrap="square">
            <a:spAutoFit/>
          </a:bodyPr>
          <a:lstStyle/>
          <a:p>
            <a:r>
              <a:rPr lang="tr-TR" sz="6000" dirty="0" smtClean="0">
                <a:solidFill>
                  <a:srgbClr val="FF0000"/>
                </a:solidFill>
                <a:latin typeface="Times New Roman" pitchFamily="18" charset="0"/>
              </a:rPr>
              <a:t>Prof. Dr. Yusuf  DEMİR</a:t>
            </a:r>
            <a:endParaRPr lang="tr-TR" sz="6000" dirty="0">
              <a:solidFill>
                <a:srgbClr val="FF0000"/>
              </a:solidFill>
            </a:endParaRPr>
          </a:p>
        </p:txBody>
      </p:sp>
      <p:pic>
        <p:nvPicPr>
          <p:cNvPr id="6" name="Picture 2" descr="C:\Users\samsungnb\Desktop\11 ocak cep telefonum\DCIM\924DKYTK\IMG_0234.JPG"/>
          <p:cNvPicPr>
            <a:picLocks noChangeAspect="1" noChangeArrowheads="1"/>
          </p:cNvPicPr>
          <p:nvPr/>
        </p:nvPicPr>
        <p:blipFill>
          <a:blip r:embed="rId3" cstate="print"/>
          <a:srcRect l="5159" t="22359" r="54661" b="17015"/>
          <a:stretch>
            <a:fillRect/>
          </a:stretch>
        </p:blipFill>
        <p:spPr bwMode="auto">
          <a:xfrm rot="5400000">
            <a:off x="5785387" y="298781"/>
            <a:ext cx="3657393" cy="3059832"/>
          </a:xfrm>
          <a:prstGeom prst="rect">
            <a:avLst/>
          </a:prstGeom>
          <a:noFill/>
        </p:spPr>
      </p:pic>
      <p:pic>
        <p:nvPicPr>
          <p:cNvPr id="1631236" name="Picture 4" descr="http://www.izmir.bel.tr/UploadedPics/News2010Subat/100224_HARITA/AASSUA_3911.jpg"/>
          <p:cNvPicPr>
            <a:picLocks noChangeAspect="1" noChangeArrowheads="1"/>
          </p:cNvPicPr>
          <p:nvPr/>
        </p:nvPicPr>
        <p:blipFill>
          <a:blip r:embed="rId4" cstate="print"/>
          <a:srcRect/>
          <a:stretch>
            <a:fillRect/>
          </a:stretch>
        </p:blipFill>
        <p:spPr bwMode="auto">
          <a:xfrm>
            <a:off x="6057545" y="3573016"/>
            <a:ext cx="3086455" cy="232806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2051050" y="2565400"/>
            <a:ext cx="4762500" cy="1006475"/>
          </a:xfrm>
          <a:prstGeom prst="rect">
            <a:avLst/>
          </a:prstGeom>
          <a:noFill/>
          <a:ln w="9525">
            <a:noFill/>
            <a:miter lim="800000"/>
            <a:headEnd/>
            <a:tailEnd/>
          </a:ln>
        </p:spPr>
        <p:txBody>
          <a:bodyPr wrap="none" anchor="ctr">
            <a:spAutoFit/>
          </a:bodyPr>
          <a:lstStyle/>
          <a:p>
            <a:pPr algn="ctr"/>
            <a:r>
              <a:rPr lang="tr-TR" sz="3200" b="1">
                <a:solidFill>
                  <a:srgbClr val="9B0110"/>
                </a:solidFill>
              </a:rPr>
              <a:t>NİVELMAN ÇEŞİTLERİ</a:t>
            </a:r>
          </a:p>
          <a:p>
            <a:pPr algn="ctr">
              <a:buFontTx/>
              <a:buChar char="•"/>
            </a:pPr>
            <a:r>
              <a:rPr lang="tr-TR" sz="2800" b="1">
                <a:solidFill>
                  <a:srgbClr val="FF3300"/>
                </a:solidFill>
              </a:rPr>
              <a:t>PROFİL NİVELMANI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3" name="Rectangle 3"/>
          <p:cNvSpPr>
            <a:spLocks noGrp="1" noChangeArrowheads="1"/>
          </p:cNvSpPr>
          <p:nvPr>
            <p:ph type="body" idx="1"/>
          </p:nvPr>
        </p:nvSpPr>
        <p:spPr>
          <a:xfrm>
            <a:off x="0" y="332656"/>
            <a:ext cx="9109075" cy="6192687"/>
          </a:xfrm>
        </p:spPr>
        <p:txBody>
          <a:bodyPr>
            <a:normAutofit/>
          </a:bodyPr>
          <a:lstStyle/>
          <a:p>
            <a:pPr>
              <a:lnSpc>
                <a:spcPct val="80000"/>
              </a:lnSpc>
              <a:buFontTx/>
              <a:buNone/>
            </a:pPr>
            <a:r>
              <a:rPr lang="tr-TR" sz="2400" b="1" dirty="0" smtClean="0"/>
              <a:t>		</a:t>
            </a:r>
            <a:r>
              <a:rPr lang="tr-TR" sz="3600" b="1" dirty="0" smtClean="0">
                <a:solidFill>
                  <a:srgbClr val="FF0000"/>
                </a:solidFill>
                <a:latin typeface="Arial" pitchFamily="34" charset="0"/>
                <a:cs typeface="Arial" pitchFamily="34" charset="0"/>
              </a:rPr>
              <a:t>PROFİL </a:t>
            </a:r>
            <a:r>
              <a:rPr lang="tr-TR" sz="3600" b="1" dirty="0">
                <a:solidFill>
                  <a:srgbClr val="FF0000"/>
                </a:solidFill>
                <a:latin typeface="Arial" pitchFamily="34" charset="0"/>
                <a:cs typeface="Arial" pitchFamily="34" charset="0"/>
              </a:rPr>
              <a:t>NİVELMANI</a:t>
            </a:r>
            <a:endParaRPr lang="tr-TR" sz="3600" dirty="0">
              <a:solidFill>
                <a:srgbClr val="FF0000"/>
              </a:solidFill>
              <a:latin typeface="Arial" pitchFamily="34" charset="0"/>
              <a:cs typeface="Arial" pitchFamily="34" charset="0"/>
            </a:endParaRPr>
          </a:p>
          <a:p>
            <a:pPr algn="just"/>
            <a:r>
              <a:rPr lang="tr-TR" sz="2400" dirty="0">
                <a:latin typeface="Arial" pitchFamily="34" charset="0"/>
                <a:cs typeface="Arial" pitchFamily="34" charset="0"/>
              </a:rPr>
              <a:t>Bir doğru üzerindeki arazi noktalarının yükseklik farklarının bulunmasına </a:t>
            </a:r>
            <a:r>
              <a:rPr lang="tr-TR" sz="2400" i="1" dirty="0">
                <a:latin typeface="Arial" pitchFamily="34" charset="0"/>
                <a:cs typeface="Arial" pitchFamily="34" charset="0"/>
              </a:rPr>
              <a:t>profil (kesit) </a:t>
            </a:r>
            <a:r>
              <a:rPr lang="tr-TR" sz="2400" i="1" dirty="0" err="1">
                <a:latin typeface="Arial" pitchFamily="34" charset="0"/>
                <a:cs typeface="Arial" pitchFamily="34" charset="0"/>
              </a:rPr>
              <a:t>nivelmanı</a:t>
            </a:r>
            <a:r>
              <a:rPr lang="tr-TR" sz="2400" dirty="0">
                <a:latin typeface="Arial" pitchFamily="34" charset="0"/>
                <a:cs typeface="Arial" pitchFamily="34" charset="0"/>
              </a:rPr>
              <a:t> denir. </a:t>
            </a:r>
          </a:p>
          <a:p>
            <a:pPr algn="just"/>
            <a:endParaRPr lang="tr-TR" sz="2400" dirty="0">
              <a:latin typeface="Arial" pitchFamily="34" charset="0"/>
              <a:cs typeface="Arial" pitchFamily="34" charset="0"/>
            </a:endParaRPr>
          </a:p>
          <a:p>
            <a:pPr algn="just"/>
            <a:r>
              <a:rPr lang="tr-TR" sz="2400" dirty="0">
                <a:latin typeface="Arial" pitchFamily="34" charset="0"/>
                <a:cs typeface="Arial" pitchFamily="34" charset="0"/>
              </a:rPr>
              <a:t>Profil </a:t>
            </a:r>
            <a:r>
              <a:rPr lang="tr-TR" sz="2400" dirty="0" err="1">
                <a:latin typeface="Arial" pitchFamily="34" charset="0"/>
                <a:cs typeface="Arial" pitchFamily="34" charset="0"/>
              </a:rPr>
              <a:t>nivelmanı</a:t>
            </a:r>
            <a:r>
              <a:rPr lang="tr-TR" sz="2400" dirty="0">
                <a:latin typeface="Arial" pitchFamily="34" charset="0"/>
                <a:cs typeface="Arial" pitchFamily="34" charset="0"/>
              </a:rPr>
              <a:t> ile nokta </a:t>
            </a:r>
            <a:r>
              <a:rPr lang="tr-TR" sz="2400" dirty="0" err="1">
                <a:latin typeface="Arial" pitchFamily="34" charset="0"/>
                <a:cs typeface="Arial" pitchFamily="34" charset="0"/>
              </a:rPr>
              <a:t>nivelmanı</a:t>
            </a:r>
            <a:r>
              <a:rPr lang="tr-TR" sz="2400" dirty="0">
                <a:latin typeface="Arial" pitchFamily="34" charset="0"/>
                <a:cs typeface="Arial" pitchFamily="34" charset="0"/>
              </a:rPr>
              <a:t> arasındaki en önemli fark, profil </a:t>
            </a:r>
            <a:r>
              <a:rPr lang="tr-TR" sz="2400" dirty="0" err="1">
                <a:latin typeface="Arial" pitchFamily="34" charset="0"/>
                <a:cs typeface="Arial" pitchFamily="34" charset="0"/>
              </a:rPr>
              <a:t>nivelmanında</a:t>
            </a:r>
            <a:r>
              <a:rPr lang="tr-TR" sz="2400" dirty="0">
                <a:latin typeface="Arial" pitchFamily="34" charset="0"/>
                <a:cs typeface="Arial" pitchFamily="34" charset="0"/>
              </a:rPr>
              <a:t> noktalar arasındaki yatay uzaklıkların da ölçülmesidir. </a:t>
            </a:r>
          </a:p>
          <a:p>
            <a:pPr algn="just"/>
            <a:endParaRPr lang="tr-TR" sz="2400" dirty="0">
              <a:latin typeface="Arial" pitchFamily="34" charset="0"/>
              <a:cs typeface="Arial" pitchFamily="34" charset="0"/>
            </a:endParaRPr>
          </a:p>
          <a:p>
            <a:pPr algn="just"/>
            <a:r>
              <a:rPr lang="tr-TR" sz="2400" dirty="0">
                <a:latin typeface="Arial" pitchFamily="34" charset="0"/>
                <a:cs typeface="Arial" pitchFamily="34" charset="0"/>
              </a:rPr>
              <a:t>Diğer bir fark da profil </a:t>
            </a:r>
            <a:r>
              <a:rPr lang="tr-TR" sz="2400" dirty="0" err="1">
                <a:latin typeface="Arial" pitchFamily="34" charset="0"/>
                <a:cs typeface="Arial" pitchFamily="34" charset="0"/>
              </a:rPr>
              <a:t>nivelmanında</a:t>
            </a:r>
            <a:r>
              <a:rPr lang="tr-TR" sz="2400" dirty="0">
                <a:latin typeface="Arial" pitchFamily="34" charset="0"/>
                <a:cs typeface="Arial" pitchFamily="34" charset="0"/>
              </a:rPr>
              <a:t> sadece geri ve ileri değil ara okumalara da gereksinim olmasıdır. </a:t>
            </a:r>
          </a:p>
          <a:p>
            <a:pPr algn="just"/>
            <a:endParaRPr lang="tr-TR" sz="2400" dirty="0">
              <a:latin typeface="Arial" pitchFamily="34" charset="0"/>
              <a:cs typeface="Arial" pitchFamily="34" charset="0"/>
            </a:endParaRPr>
          </a:p>
          <a:p>
            <a:pPr algn="just"/>
            <a:r>
              <a:rPr lang="tr-TR" sz="2400" dirty="0">
                <a:latin typeface="Arial" pitchFamily="34" charset="0"/>
                <a:cs typeface="Arial" pitchFamily="34" charset="0"/>
              </a:rPr>
              <a:t>Üçüncü fark ise profil </a:t>
            </a:r>
            <a:r>
              <a:rPr lang="tr-TR" sz="2400" dirty="0" err="1">
                <a:latin typeface="Arial" pitchFamily="34" charset="0"/>
                <a:cs typeface="Arial" pitchFamily="34" charset="0"/>
              </a:rPr>
              <a:t>nivelmanında</a:t>
            </a:r>
            <a:r>
              <a:rPr lang="tr-TR" sz="2400" dirty="0">
                <a:latin typeface="Arial" pitchFamily="34" charset="0"/>
                <a:cs typeface="Arial" pitchFamily="34" charset="0"/>
              </a:rPr>
              <a:t> okuma yapılan tüm noktaların aynı doğrultu üzerinde bulunmasıdır. </a:t>
            </a:r>
          </a:p>
          <a:p>
            <a:endParaRPr lang="tr-TR"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947" name="Rectangle 3"/>
          <p:cNvSpPr>
            <a:spLocks noGrp="1" noChangeArrowheads="1"/>
          </p:cNvSpPr>
          <p:nvPr>
            <p:ph type="body" idx="1"/>
          </p:nvPr>
        </p:nvSpPr>
        <p:spPr>
          <a:xfrm>
            <a:off x="179512" y="260648"/>
            <a:ext cx="8929563" cy="6120679"/>
          </a:xfrm>
        </p:spPr>
        <p:txBody>
          <a:bodyPr>
            <a:normAutofit/>
          </a:bodyPr>
          <a:lstStyle/>
          <a:p>
            <a:pPr algn="just">
              <a:lnSpc>
                <a:spcPct val="90000"/>
              </a:lnSpc>
            </a:pPr>
            <a:r>
              <a:rPr lang="tr-TR" sz="2800" dirty="0" smtClean="0">
                <a:latin typeface="Arial" pitchFamily="34" charset="0"/>
                <a:cs typeface="Arial" pitchFamily="34" charset="0"/>
              </a:rPr>
              <a:t>Mühendislik </a:t>
            </a:r>
            <a:r>
              <a:rPr lang="tr-TR" sz="2800" dirty="0">
                <a:latin typeface="Arial" pitchFamily="34" charset="0"/>
                <a:cs typeface="Arial" pitchFamily="34" charset="0"/>
              </a:rPr>
              <a:t>çalışmalarında çoğunlukla arazinin bir doğrultu boyunca kesitinin çıkarılması gerekir. </a:t>
            </a:r>
          </a:p>
          <a:p>
            <a:pPr algn="just">
              <a:lnSpc>
                <a:spcPct val="90000"/>
              </a:lnSpc>
            </a:pPr>
            <a:endParaRPr lang="tr-TR" sz="2800" dirty="0">
              <a:latin typeface="Arial" pitchFamily="34" charset="0"/>
              <a:cs typeface="Arial" pitchFamily="34" charset="0"/>
            </a:endParaRPr>
          </a:p>
          <a:p>
            <a:pPr algn="just">
              <a:lnSpc>
                <a:spcPct val="90000"/>
              </a:lnSpc>
            </a:pPr>
            <a:r>
              <a:rPr lang="tr-TR" sz="2800" dirty="0">
                <a:latin typeface="Arial" pitchFamily="34" charset="0"/>
                <a:cs typeface="Arial" pitchFamily="34" charset="0"/>
              </a:rPr>
              <a:t>Kesit doğusunun uzunluğu ve amacına göre;</a:t>
            </a:r>
          </a:p>
          <a:p>
            <a:pPr algn="just">
              <a:lnSpc>
                <a:spcPct val="90000"/>
              </a:lnSpc>
              <a:buFontTx/>
              <a:buNone/>
            </a:pPr>
            <a:r>
              <a:rPr lang="tr-TR" sz="2800" dirty="0">
                <a:latin typeface="Arial" pitchFamily="34" charset="0"/>
                <a:cs typeface="Arial" pitchFamily="34" charset="0"/>
              </a:rPr>
              <a:t>	profil </a:t>
            </a:r>
            <a:r>
              <a:rPr lang="tr-TR" sz="2800" dirty="0" err="1">
                <a:latin typeface="Arial" pitchFamily="34" charset="0"/>
                <a:cs typeface="Arial" pitchFamily="34" charset="0"/>
              </a:rPr>
              <a:t>nivelmanı</a:t>
            </a:r>
            <a:r>
              <a:rPr lang="tr-TR" sz="2800" dirty="0">
                <a:latin typeface="Arial" pitchFamily="34" charset="0"/>
                <a:cs typeface="Arial" pitchFamily="34" charset="0"/>
              </a:rPr>
              <a:t>, </a:t>
            </a:r>
          </a:p>
          <a:p>
            <a:pPr algn="just">
              <a:lnSpc>
                <a:spcPct val="90000"/>
              </a:lnSpc>
              <a:buFontTx/>
              <a:buNone/>
            </a:pPr>
            <a:r>
              <a:rPr lang="tr-TR" sz="2800" dirty="0">
                <a:latin typeface="Arial" pitchFamily="34" charset="0"/>
                <a:cs typeface="Arial" pitchFamily="34" charset="0"/>
              </a:rPr>
              <a:t>	- boyuna ve </a:t>
            </a:r>
          </a:p>
          <a:p>
            <a:pPr algn="just">
              <a:lnSpc>
                <a:spcPct val="90000"/>
              </a:lnSpc>
              <a:buFontTx/>
              <a:buNone/>
            </a:pPr>
            <a:r>
              <a:rPr lang="tr-TR" sz="2800" dirty="0">
                <a:latin typeface="Arial" pitchFamily="34" charset="0"/>
                <a:cs typeface="Arial" pitchFamily="34" charset="0"/>
              </a:rPr>
              <a:t>	- enine profil </a:t>
            </a:r>
            <a:r>
              <a:rPr lang="tr-TR" sz="2800" dirty="0" err="1">
                <a:latin typeface="Arial" pitchFamily="34" charset="0"/>
                <a:cs typeface="Arial" pitchFamily="34" charset="0"/>
              </a:rPr>
              <a:t>nivelmanı</a:t>
            </a:r>
            <a:r>
              <a:rPr lang="tr-TR" sz="2800" dirty="0">
                <a:latin typeface="Arial" pitchFamily="34" charset="0"/>
                <a:cs typeface="Arial" pitchFamily="34" charset="0"/>
              </a:rPr>
              <a:t> </a:t>
            </a:r>
          </a:p>
          <a:p>
            <a:pPr algn="just">
              <a:lnSpc>
                <a:spcPct val="90000"/>
              </a:lnSpc>
              <a:buFontTx/>
              <a:buNone/>
            </a:pPr>
            <a:r>
              <a:rPr lang="tr-TR" sz="2800" dirty="0">
                <a:latin typeface="Arial" pitchFamily="34" charset="0"/>
                <a:cs typeface="Arial" pitchFamily="34" charset="0"/>
              </a:rPr>
              <a:t>	olmak üzere ikiye ayrılır. </a:t>
            </a:r>
          </a:p>
          <a:p>
            <a:pPr algn="just">
              <a:lnSpc>
                <a:spcPct val="90000"/>
              </a:lnSpc>
            </a:pPr>
            <a:endParaRPr lang="tr-TR" sz="2800" dirty="0">
              <a:latin typeface="Arial" pitchFamily="34" charset="0"/>
              <a:cs typeface="Arial" pitchFamily="34" charset="0"/>
            </a:endParaRPr>
          </a:p>
          <a:p>
            <a:pPr algn="just">
              <a:lnSpc>
                <a:spcPct val="90000"/>
              </a:lnSpc>
            </a:pPr>
            <a:r>
              <a:rPr lang="tr-TR" sz="2800" dirty="0">
                <a:latin typeface="Arial" pitchFamily="34" charset="0"/>
                <a:cs typeface="Arial" pitchFamily="34" charset="0"/>
              </a:rPr>
              <a:t>Bu </a:t>
            </a:r>
            <a:r>
              <a:rPr lang="tr-TR" sz="2800" dirty="0" err="1">
                <a:latin typeface="Arial" pitchFamily="34" charset="0"/>
                <a:cs typeface="Arial" pitchFamily="34" charset="0"/>
              </a:rPr>
              <a:t>nivelman</a:t>
            </a:r>
            <a:r>
              <a:rPr lang="tr-TR" sz="2800" dirty="0">
                <a:latin typeface="Arial" pitchFamily="34" charset="0"/>
                <a:cs typeface="Arial" pitchFamily="34" charset="0"/>
              </a:rPr>
              <a:t> işlemleri arazinin var olan durumu ile yapılacak mühendislik çalışmalarının gerektirdiği özellikler arasındaki farka ilişkin incelemelerin yapılmasına olanak verir.</a:t>
            </a:r>
            <a:endParaRPr lang="tr-TR"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5" name="Rectangle 3"/>
          <p:cNvSpPr>
            <a:spLocks noGrp="1" noChangeArrowheads="1"/>
          </p:cNvSpPr>
          <p:nvPr>
            <p:ph type="body" idx="1"/>
          </p:nvPr>
        </p:nvSpPr>
        <p:spPr>
          <a:xfrm>
            <a:off x="1" y="332656"/>
            <a:ext cx="9144000" cy="6192688"/>
          </a:xfrm>
        </p:spPr>
        <p:txBody>
          <a:bodyPr>
            <a:normAutofit/>
          </a:bodyPr>
          <a:lstStyle/>
          <a:p>
            <a:pPr algn="just">
              <a:lnSpc>
                <a:spcPct val="80000"/>
              </a:lnSpc>
              <a:buFontTx/>
              <a:buNone/>
            </a:pPr>
            <a:r>
              <a:rPr lang="tr-TR" sz="2800" b="1" dirty="0" smtClean="0">
                <a:latin typeface="Arial" pitchFamily="34" charset="0"/>
                <a:cs typeface="Arial" pitchFamily="34" charset="0"/>
              </a:rPr>
              <a:t>		</a:t>
            </a:r>
            <a:r>
              <a:rPr lang="tr-TR" sz="2800" b="1" dirty="0" smtClean="0">
                <a:solidFill>
                  <a:srgbClr val="FF0000"/>
                </a:solidFill>
                <a:latin typeface="Arial" pitchFamily="34" charset="0"/>
                <a:cs typeface="Arial" pitchFamily="34" charset="0"/>
              </a:rPr>
              <a:t> </a:t>
            </a:r>
            <a:r>
              <a:rPr lang="tr-TR" sz="3600" b="1" dirty="0">
                <a:solidFill>
                  <a:srgbClr val="FF0000"/>
                </a:solidFill>
                <a:latin typeface="Arial" pitchFamily="34" charset="0"/>
                <a:cs typeface="Arial" pitchFamily="34" charset="0"/>
              </a:rPr>
              <a:t>Boyuna Profil </a:t>
            </a:r>
            <a:r>
              <a:rPr lang="tr-TR" sz="3600" b="1" dirty="0" err="1">
                <a:solidFill>
                  <a:srgbClr val="FF0000"/>
                </a:solidFill>
                <a:latin typeface="Arial" pitchFamily="34" charset="0"/>
                <a:cs typeface="Arial" pitchFamily="34" charset="0"/>
              </a:rPr>
              <a:t>Nivelmanı</a:t>
            </a:r>
            <a:endParaRPr lang="tr-TR" sz="3600" dirty="0">
              <a:solidFill>
                <a:srgbClr val="FF0000"/>
              </a:solidFill>
              <a:latin typeface="Arial" pitchFamily="34" charset="0"/>
              <a:cs typeface="Arial" pitchFamily="34" charset="0"/>
            </a:endParaRPr>
          </a:p>
          <a:p>
            <a:pPr algn="just"/>
            <a:r>
              <a:rPr lang="tr-TR" sz="2800" dirty="0">
                <a:latin typeface="Arial" pitchFamily="34" charset="0"/>
                <a:cs typeface="Arial" pitchFamily="34" charset="0"/>
              </a:rPr>
              <a:t>Bir doğru üzerindeki arazi noktalarının yatay uzaklıkları ile yükseklik farklarının bulunmasına </a:t>
            </a:r>
            <a:r>
              <a:rPr lang="tr-TR" sz="2800" i="1" dirty="0">
                <a:latin typeface="Arial" pitchFamily="34" charset="0"/>
                <a:cs typeface="Arial" pitchFamily="34" charset="0"/>
              </a:rPr>
              <a:t>boyuna profil </a:t>
            </a:r>
            <a:r>
              <a:rPr lang="tr-TR" sz="2800" i="1" dirty="0" err="1">
                <a:latin typeface="Arial" pitchFamily="34" charset="0"/>
                <a:cs typeface="Arial" pitchFamily="34" charset="0"/>
              </a:rPr>
              <a:t>nivelmanı</a:t>
            </a:r>
            <a:r>
              <a:rPr lang="tr-TR" sz="2800" dirty="0">
                <a:latin typeface="Arial" pitchFamily="34" charset="0"/>
                <a:cs typeface="Arial" pitchFamily="34" charset="0"/>
              </a:rPr>
              <a:t> denir. </a:t>
            </a:r>
          </a:p>
          <a:p>
            <a:pPr algn="just"/>
            <a:endParaRPr lang="tr-TR" sz="2800" dirty="0">
              <a:latin typeface="Arial" pitchFamily="34" charset="0"/>
              <a:cs typeface="Arial" pitchFamily="34" charset="0"/>
            </a:endParaRPr>
          </a:p>
          <a:p>
            <a:pPr algn="just"/>
            <a:r>
              <a:rPr lang="tr-TR" sz="2800" dirty="0">
                <a:latin typeface="Arial" pitchFamily="34" charset="0"/>
                <a:cs typeface="Arial" pitchFamily="34" charset="0"/>
              </a:rPr>
              <a:t>Boyuna profil </a:t>
            </a:r>
            <a:r>
              <a:rPr lang="tr-TR" sz="2800" dirty="0" err="1">
                <a:latin typeface="Arial" pitchFamily="34" charset="0"/>
                <a:cs typeface="Arial" pitchFamily="34" charset="0"/>
              </a:rPr>
              <a:t>nivelmanı</a:t>
            </a:r>
            <a:r>
              <a:rPr lang="tr-TR" sz="2800" dirty="0">
                <a:latin typeface="Arial" pitchFamily="34" charset="0"/>
                <a:cs typeface="Arial" pitchFamily="34" charset="0"/>
              </a:rPr>
              <a:t> genellikle sulama ve drenaj kanalları, toprağa döşenecek içme ve sulama suyu boruları veya drenaj boru hatları gibi arazide daha önce belirtilmiş bulunan doğruların üzerinden çıkarılır. </a:t>
            </a:r>
          </a:p>
          <a:p>
            <a:pPr algn="just"/>
            <a:endParaRPr lang="tr-TR" sz="2800" dirty="0">
              <a:latin typeface="Arial" pitchFamily="34" charset="0"/>
              <a:cs typeface="Arial" pitchFamily="34" charset="0"/>
            </a:endParaRPr>
          </a:p>
          <a:p>
            <a:pPr algn="just"/>
            <a:r>
              <a:rPr lang="tr-TR" sz="2800" dirty="0">
                <a:latin typeface="Arial" pitchFamily="34" charset="0"/>
                <a:cs typeface="Arial" pitchFamily="34" charset="0"/>
              </a:rPr>
              <a:t>Bu nedenle boyuna profil </a:t>
            </a:r>
            <a:r>
              <a:rPr lang="tr-TR" sz="2800" dirty="0" err="1">
                <a:latin typeface="Arial" pitchFamily="34" charset="0"/>
                <a:cs typeface="Arial" pitchFamily="34" charset="0"/>
              </a:rPr>
              <a:t>nivelmanı</a:t>
            </a:r>
            <a:r>
              <a:rPr lang="tr-TR" sz="2800" dirty="0">
                <a:latin typeface="Arial" pitchFamily="34" charset="0"/>
                <a:cs typeface="Arial" pitchFamily="34" charset="0"/>
              </a:rPr>
              <a:t> arazi üzerinde sadece doğru boyunca ve dar bir şerit hakkında bilgi verir.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1" name="Rectangle 3"/>
          <p:cNvSpPr>
            <a:spLocks noGrp="1" noChangeArrowheads="1"/>
          </p:cNvSpPr>
          <p:nvPr>
            <p:ph type="body" idx="1"/>
          </p:nvPr>
        </p:nvSpPr>
        <p:spPr>
          <a:xfrm>
            <a:off x="0" y="620713"/>
            <a:ext cx="9109075" cy="6048647"/>
          </a:xfrm>
        </p:spPr>
        <p:txBody>
          <a:bodyPr>
            <a:noAutofit/>
          </a:bodyPr>
          <a:lstStyle/>
          <a:p>
            <a:pPr algn="just">
              <a:lnSpc>
                <a:spcPct val="80000"/>
              </a:lnSpc>
              <a:buFontTx/>
              <a:buNone/>
            </a:pPr>
            <a:r>
              <a:rPr lang="tr-TR" sz="2400" b="1" dirty="0" smtClean="0">
                <a:solidFill>
                  <a:srgbClr val="FF0000"/>
                </a:solidFill>
                <a:latin typeface="Arial" pitchFamily="34" charset="0"/>
                <a:cs typeface="Arial" pitchFamily="34" charset="0"/>
              </a:rPr>
              <a:t>Boyuna </a:t>
            </a:r>
            <a:r>
              <a:rPr lang="tr-TR" sz="2400" b="1" dirty="0">
                <a:solidFill>
                  <a:srgbClr val="FF0000"/>
                </a:solidFill>
                <a:latin typeface="Arial" pitchFamily="34" charset="0"/>
                <a:cs typeface="Arial" pitchFamily="34" charset="0"/>
              </a:rPr>
              <a:t>Profil </a:t>
            </a:r>
            <a:r>
              <a:rPr lang="tr-TR" sz="2400" b="1" dirty="0" err="1">
                <a:solidFill>
                  <a:srgbClr val="FF0000"/>
                </a:solidFill>
                <a:latin typeface="Arial" pitchFamily="34" charset="0"/>
                <a:cs typeface="Arial" pitchFamily="34" charset="0"/>
              </a:rPr>
              <a:t>Nivelmanı</a:t>
            </a:r>
            <a:endParaRPr lang="tr-TR" sz="2400" dirty="0">
              <a:solidFill>
                <a:srgbClr val="FF0000"/>
              </a:solidFill>
              <a:latin typeface="Arial" pitchFamily="34" charset="0"/>
              <a:cs typeface="Arial" pitchFamily="34" charset="0"/>
            </a:endParaRPr>
          </a:p>
          <a:p>
            <a:pPr algn="just"/>
            <a:r>
              <a:rPr lang="tr-TR" sz="2400" b="1" u="sng" dirty="0">
                <a:latin typeface="Arial" pitchFamily="34" charset="0"/>
                <a:cs typeface="Arial" pitchFamily="34" charset="0"/>
              </a:rPr>
              <a:t>Boyuna profilin çıkarılması üç aşamada gerçekleştirilir. </a:t>
            </a:r>
          </a:p>
          <a:p>
            <a:pPr algn="just"/>
            <a:endParaRPr lang="tr-TR" sz="2400" dirty="0">
              <a:latin typeface="Arial" pitchFamily="34" charset="0"/>
              <a:cs typeface="Arial" pitchFamily="34" charset="0"/>
            </a:endParaRPr>
          </a:p>
          <a:p>
            <a:pPr algn="just">
              <a:buNone/>
            </a:pPr>
            <a:r>
              <a:rPr lang="tr-TR" sz="2400" dirty="0" smtClean="0">
                <a:latin typeface="Arial" pitchFamily="34" charset="0"/>
                <a:cs typeface="Arial" pitchFamily="34" charset="0"/>
              </a:rPr>
              <a:t>		1. Birinci </a:t>
            </a:r>
            <a:r>
              <a:rPr lang="tr-TR" sz="2400" dirty="0">
                <a:latin typeface="Arial" pitchFamily="34" charset="0"/>
                <a:cs typeface="Arial" pitchFamily="34" charset="0"/>
              </a:rPr>
              <a:t>aşamada doğrultu üzerinde, yükseklikleri ölçülecek noktaların yerleri belirlenir ve kazıklarla işaretlenir</a:t>
            </a:r>
            <a:r>
              <a:rPr lang="tr-TR" sz="2400" dirty="0" smtClean="0">
                <a:latin typeface="Arial" pitchFamily="34" charset="0"/>
                <a:cs typeface="Arial" pitchFamily="34" charset="0"/>
              </a:rPr>
              <a:t>. Kazıklar </a:t>
            </a:r>
            <a:r>
              <a:rPr lang="tr-TR" sz="2400" dirty="0">
                <a:latin typeface="Arial" pitchFamily="34" charset="0"/>
                <a:cs typeface="Arial" pitchFamily="34" charset="0"/>
              </a:rPr>
              <a:t>arası yatay uzaklıklar ölçülür ve başlangıç noktasına göre uzaklıkları belirlenir. </a:t>
            </a:r>
            <a:r>
              <a:rPr lang="tr-TR" sz="2400" dirty="0" smtClean="0">
                <a:latin typeface="Arial" pitchFamily="34" charset="0"/>
                <a:cs typeface="Arial" pitchFamily="34" charset="0"/>
              </a:rPr>
              <a:t>Buna </a:t>
            </a:r>
            <a:r>
              <a:rPr lang="tr-TR" sz="2400" i="1" dirty="0" err="1">
                <a:solidFill>
                  <a:srgbClr val="FFC000"/>
                </a:solidFill>
                <a:latin typeface="Arial" pitchFamily="34" charset="0"/>
                <a:cs typeface="Arial" pitchFamily="34" charset="0"/>
              </a:rPr>
              <a:t>istasyonlama</a:t>
            </a:r>
            <a:r>
              <a:rPr lang="tr-TR" sz="2400" i="1" dirty="0">
                <a:latin typeface="Arial" pitchFamily="34" charset="0"/>
                <a:cs typeface="Arial" pitchFamily="34" charset="0"/>
              </a:rPr>
              <a:t> </a:t>
            </a:r>
            <a:r>
              <a:rPr lang="tr-TR" sz="2400" dirty="0">
                <a:latin typeface="Arial" pitchFamily="34" charset="0"/>
                <a:cs typeface="Arial" pitchFamily="34" charset="0"/>
              </a:rPr>
              <a:t>veya </a:t>
            </a:r>
            <a:r>
              <a:rPr lang="tr-TR" sz="2400" i="1" dirty="0" err="1">
                <a:solidFill>
                  <a:srgbClr val="FFC000"/>
                </a:solidFill>
                <a:latin typeface="Arial" pitchFamily="34" charset="0"/>
                <a:cs typeface="Arial" pitchFamily="34" charset="0"/>
              </a:rPr>
              <a:t>piketaj</a:t>
            </a:r>
            <a:r>
              <a:rPr lang="tr-TR" sz="2400" i="1" dirty="0">
                <a:solidFill>
                  <a:srgbClr val="FFC000"/>
                </a:solidFill>
                <a:latin typeface="Arial" pitchFamily="34" charset="0"/>
                <a:cs typeface="Arial" pitchFamily="34" charset="0"/>
              </a:rPr>
              <a:t> </a:t>
            </a:r>
            <a:r>
              <a:rPr lang="tr-TR" sz="2400" dirty="0">
                <a:latin typeface="Arial" pitchFamily="34" charset="0"/>
                <a:cs typeface="Arial" pitchFamily="34" charset="0"/>
              </a:rPr>
              <a:t>denir. </a:t>
            </a:r>
          </a:p>
          <a:p>
            <a:pPr algn="just"/>
            <a:endParaRPr lang="tr-TR" sz="2400" dirty="0">
              <a:latin typeface="Arial" pitchFamily="34" charset="0"/>
              <a:cs typeface="Arial" pitchFamily="34" charset="0"/>
            </a:endParaRPr>
          </a:p>
          <a:p>
            <a:pPr algn="just">
              <a:buNone/>
            </a:pPr>
            <a:r>
              <a:rPr lang="tr-TR" sz="2400" dirty="0" smtClean="0">
                <a:latin typeface="Arial" pitchFamily="34" charset="0"/>
                <a:cs typeface="Arial" pitchFamily="34" charset="0"/>
              </a:rPr>
              <a:t>		2. İkinci </a:t>
            </a:r>
            <a:r>
              <a:rPr lang="tr-TR" sz="2400" dirty="0">
                <a:latin typeface="Arial" pitchFamily="34" charset="0"/>
                <a:cs typeface="Arial" pitchFamily="34" charset="0"/>
              </a:rPr>
              <a:t>aşamada </a:t>
            </a:r>
            <a:r>
              <a:rPr lang="tr-TR" sz="2400" dirty="0" err="1">
                <a:latin typeface="Arial" pitchFamily="34" charset="0"/>
                <a:cs typeface="Arial" pitchFamily="34" charset="0"/>
              </a:rPr>
              <a:t>nivelman</a:t>
            </a:r>
            <a:r>
              <a:rPr lang="tr-TR" sz="2400" dirty="0">
                <a:latin typeface="Arial" pitchFamily="34" charset="0"/>
                <a:cs typeface="Arial" pitchFamily="34" charset="0"/>
              </a:rPr>
              <a:t> işlemi yapılarak nokta yükseklikleri okunur. </a:t>
            </a:r>
          </a:p>
          <a:p>
            <a:pPr algn="just"/>
            <a:endParaRPr lang="tr-TR" sz="2400" dirty="0">
              <a:latin typeface="Arial" pitchFamily="34" charset="0"/>
              <a:cs typeface="Arial" pitchFamily="34" charset="0"/>
            </a:endParaRPr>
          </a:p>
          <a:p>
            <a:pPr algn="just">
              <a:buNone/>
            </a:pPr>
            <a:r>
              <a:rPr lang="tr-TR" sz="2400" dirty="0" smtClean="0">
                <a:latin typeface="Arial" pitchFamily="34" charset="0"/>
                <a:cs typeface="Arial" pitchFamily="34" charset="0"/>
              </a:rPr>
              <a:t>		3. Üçüncü </a:t>
            </a:r>
            <a:r>
              <a:rPr lang="tr-TR" sz="2400" dirty="0">
                <a:latin typeface="Arial" pitchFamily="34" charset="0"/>
                <a:cs typeface="Arial" pitchFamily="34" charset="0"/>
              </a:rPr>
              <a:t>aşamada ise profiller (kesitler) çizilerek kazı ve dolgu miktarları belirlenir, gerekirse kazı-dolgu dengelemesi yapılır.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1" name="Rectangle 3"/>
          <p:cNvSpPr>
            <a:spLocks noGrp="1" noChangeArrowheads="1"/>
          </p:cNvSpPr>
          <p:nvPr>
            <p:ph type="body" idx="1"/>
          </p:nvPr>
        </p:nvSpPr>
        <p:spPr>
          <a:xfrm>
            <a:off x="0" y="1"/>
            <a:ext cx="9109075" cy="6669360"/>
          </a:xfrm>
        </p:spPr>
        <p:txBody>
          <a:bodyPr>
            <a:noAutofit/>
          </a:bodyPr>
          <a:lstStyle/>
          <a:p>
            <a:pPr algn="just">
              <a:lnSpc>
                <a:spcPct val="80000"/>
              </a:lnSpc>
              <a:buFontTx/>
              <a:buNone/>
            </a:pPr>
            <a:r>
              <a:rPr lang="tr-TR" sz="2400" b="1" dirty="0" smtClean="0">
                <a:solidFill>
                  <a:srgbClr val="FF0000"/>
                </a:solidFill>
                <a:latin typeface="Arial" pitchFamily="34" charset="0"/>
                <a:cs typeface="Arial" pitchFamily="34" charset="0"/>
              </a:rPr>
              <a:t>Boyuna </a:t>
            </a:r>
            <a:r>
              <a:rPr lang="tr-TR" sz="2400" b="1" dirty="0">
                <a:solidFill>
                  <a:srgbClr val="FF0000"/>
                </a:solidFill>
                <a:latin typeface="Arial" pitchFamily="34" charset="0"/>
                <a:cs typeface="Arial" pitchFamily="34" charset="0"/>
              </a:rPr>
              <a:t>Profil </a:t>
            </a:r>
            <a:r>
              <a:rPr lang="tr-TR" sz="2400" b="1" dirty="0" err="1" smtClean="0">
                <a:solidFill>
                  <a:srgbClr val="FF0000"/>
                </a:solidFill>
                <a:latin typeface="Arial" pitchFamily="34" charset="0"/>
                <a:cs typeface="Arial" pitchFamily="34" charset="0"/>
              </a:rPr>
              <a:t>Nivelmanı</a:t>
            </a:r>
            <a:r>
              <a:rPr lang="tr-TR" sz="2400" b="1" dirty="0" smtClean="0">
                <a:solidFill>
                  <a:srgbClr val="FF0000"/>
                </a:solidFill>
                <a:latin typeface="Arial" pitchFamily="34" charset="0"/>
                <a:cs typeface="Arial" pitchFamily="34" charset="0"/>
              </a:rPr>
              <a:t> </a:t>
            </a:r>
            <a:r>
              <a:rPr lang="tr-TR" sz="2400" b="1" dirty="0" smtClean="0">
                <a:solidFill>
                  <a:srgbClr val="FFFF00"/>
                </a:solidFill>
                <a:latin typeface="Arial" pitchFamily="34" charset="0"/>
                <a:cs typeface="Arial" pitchFamily="34" charset="0"/>
              </a:rPr>
              <a:t>(Yapılan İşlemler)</a:t>
            </a:r>
          </a:p>
          <a:p>
            <a:pPr algn="just">
              <a:lnSpc>
                <a:spcPct val="80000"/>
              </a:lnSpc>
              <a:buFontTx/>
              <a:buNone/>
            </a:pPr>
            <a:endParaRPr lang="tr-TR" sz="2400" dirty="0">
              <a:solidFill>
                <a:srgbClr val="FFFF00"/>
              </a:solidFill>
              <a:latin typeface="Arial" pitchFamily="34" charset="0"/>
              <a:cs typeface="Arial" pitchFamily="34" charset="0"/>
            </a:endParaRPr>
          </a:p>
          <a:p>
            <a:pPr algn="just">
              <a:buFont typeface="Wingdings" pitchFamily="2" charset="2"/>
              <a:buChar char="q"/>
            </a:pPr>
            <a:r>
              <a:rPr lang="tr-TR" sz="2000" dirty="0" smtClean="0">
                <a:latin typeface="Arial" pitchFamily="34" charset="0"/>
                <a:cs typeface="Arial" pitchFamily="34" charset="0"/>
              </a:rPr>
              <a:t>Projeye ilişkin güzergah ekseni; araziye geçirildikten sonra, çelik ölçme şeritleriyle arazi topografyasına bağlı olarak 20–100 m arasında değişebilen eşit aralıklarla istasyonlara bölünür. </a:t>
            </a:r>
          </a:p>
          <a:p>
            <a:pPr algn="just">
              <a:buFont typeface="Wingdings" pitchFamily="2" charset="2"/>
              <a:buChar char="q"/>
            </a:pPr>
            <a:r>
              <a:rPr lang="tr-TR" sz="2000" dirty="0" smtClean="0">
                <a:latin typeface="Arial" pitchFamily="34" charset="0"/>
                <a:cs typeface="Arial" pitchFamily="34" charset="0"/>
              </a:rPr>
              <a:t>Her bir istasyon noktasına toprakla aynı sevide olacak şekilde bir esas kazık ve bunun hemen yanına da istasyon numarasını ve başlangıç noktasına olan uzaklıkları gösteren bir numara kazığı çakılır. </a:t>
            </a:r>
          </a:p>
          <a:p>
            <a:pPr algn="just">
              <a:buFont typeface="Wingdings" pitchFamily="2" charset="2"/>
              <a:buChar char="q"/>
            </a:pPr>
            <a:r>
              <a:rPr lang="tr-TR" sz="2000" dirty="0" smtClean="0">
                <a:latin typeface="Arial" pitchFamily="34" charset="0"/>
                <a:cs typeface="Arial" pitchFamily="34" charset="0"/>
              </a:rPr>
              <a:t>Kazık çakılamayan sert zeminler tebeşirle işaretlenir. </a:t>
            </a:r>
          </a:p>
          <a:p>
            <a:pPr algn="just">
              <a:buFont typeface="Wingdings" pitchFamily="2" charset="2"/>
              <a:buChar char="q"/>
            </a:pPr>
            <a:r>
              <a:rPr lang="tr-TR" sz="2000" dirty="0" smtClean="0">
                <a:latin typeface="Arial" pitchFamily="34" charset="0"/>
                <a:cs typeface="Arial" pitchFamily="34" charset="0"/>
              </a:rPr>
              <a:t>Mira, esas kazıklar üzerine tutulur.</a:t>
            </a:r>
          </a:p>
          <a:p>
            <a:pPr algn="just">
              <a:buFont typeface="Wingdings" pitchFamily="2" charset="2"/>
              <a:buChar char="q"/>
            </a:pPr>
            <a:r>
              <a:rPr lang="tr-TR" sz="2000" dirty="0" smtClean="0">
                <a:latin typeface="Arial" pitchFamily="34" charset="0"/>
                <a:cs typeface="Arial" pitchFamily="34" charset="0"/>
              </a:rPr>
              <a:t>Numara kazıklarına yazılacak uzaklıklar, hektometre veya kilometre değerini gösterir. </a:t>
            </a:r>
          </a:p>
          <a:p>
            <a:pPr algn="just">
              <a:buFont typeface="Wingdings" pitchFamily="2" charset="2"/>
              <a:buChar char="q"/>
            </a:pPr>
            <a:r>
              <a:rPr lang="tr-TR" sz="2000" dirty="0" smtClean="0">
                <a:latin typeface="Arial" pitchFamily="34" charset="0"/>
                <a:cs typeface="Arial" pitchFamily="34" charset="0"/>
              </a:rPr>
              <a:t>Eğer çıkarılacak profil uzunluğu birkaç kilometreden daha az ise başlangıç noktası numara kazığına 0+00, 100 metrelik noktaya 1+00 gibi bütün kazıklara başlangıçtan olan uzaklıkları </a:t>
            </a:r>
            <a:r>
              <a:rPr lang="tr-TR" sz="2000" i="1" dirty="0" smtClean="0">
                <a:latin typeface="Arial" pitchFamily="34" charset="0"/>
                <a:cs typeface="Arial" pitchFamily="34" charset="0"/>
              </a:rPr>
              <a:t>hektometre </a:t>
            </a:r>
            <a:r>
              <a:rPr lang="tr-TR" sz="2000" dirty="0" smtClean="0">
                <a:latin typeface="Arial" pitchFamily="34" charset="0"/>
                <a:cs typeface="Arial" pitchFamily="34" charset="0"/>
              </a:rPr>
              <a:t>olarak yazılır. </a:t>
            </a:r>
          </a:p>
          <a:p>
            <a:pPr algn="just">
              <a:buFont typeface="Wingdings" pitchFamily="2" charset="2"/>
              <a:buChar char="q"/>
            </a:pPr>
            <a:r>
              <a:rPr lang="tr-TR" sz="2000" dirty="0" smtClean="0">
                <a:latin typeface="Arial" pitchFamily="34" charset="0"/>
                <a:cs typeface="Arial" pitchFamily="34" charset="0"/>
              </a:rPr>
              <a:t>Çıkarılacak profil uzunluğu birkaç kilometreden daha fazla ise başlangıç noktası numara kazığına 0+000, 1000 metrelik noktaya 1+000 gibi bütün kazıklara başlangıçtan olan mesafeleri </a:t>
            </a:r>
            <a:r>
              <a:rPr lang="tr-TR" sz="2000" i="1" dirty="0" smtClean="0">
                <a:latin typeface="Arial" pitchFamily="34" charset="0"/>
                <a:cs typeface="Arial" pitchFamily="34" charset="0"/>
              </a:rPr>
              <a:t>kilometre</a:t>
            </a:r>
            <a:r>
              <a:rPr lang="tr-TR" sz="2000" dirty="0" smtClean="0">
                <a:latin typeface="Arial" pitchFamily="34" charset="0"/>
                <a:cs typeface="Arial" pitchFamily="34" charset="0"/>
              </a:rPr>
              <a:t> olarak belirtilir. </a:t>
            </a:r>
          </a:p>
          <a:p>
            <a:pPr algn="just"/>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1" name="Rectangle 3"/>
          <p:cNvSpPr>
            <a:spLocks noGrp="1" noChangeArrowheads="1"/>
          </p:cNvSpPr>
          <p:nvPr>
            <p:ph type="body" idx="1"/>
          </p:nvPr>
        </p:nvSpPr>
        <p:spPr>
          <a:xfrm>
            <a:off x="0" y="1"/>
            <a:ext cx="9109075" cy="6669360"/>
          </a:xfrm>
        </p:spPr>
        <p:txBody>
          <a:bodyPr>
            <a:noAutofit/>
          </a:bodyPr>
          <a:lstStyle/>
          <a:p>
            <a:pPr algn="just">
              <a:lnSpc>
                <a:spcPct val="80000"/>
              </a:lnSpc>
              <a:buFontTx/>
              <a:buNone/>
            </a:pPr>
            <a:r>
              <a:rPr lang="tr-TR" sz="2000" b="1" dirty="0" smtClean="0">
                <a:solidFill>
                  <a:srgbClr val="FF0000"/>
                </a:solidFill>
                <a:latin typeface="Arial" pitchFamily="34" charset="0"/>
                <a:cs typeface="Arial" pitchFamily="34" charset="0"/>
              </a:rPr>
              <a:t>Boyuna </a:t>
            </a:r>
            <a:r>
              <a:rPr lang="tr-TR" sz="2000" b="1" dirty="0">
                <a:solidFill>
                  <a:srgbClr val="FF0000"/>
                </a:solidFill>
                <a:latin typeface="Arial" pitchFamily="34" charset="0"/>
                <a:cs typeface="Arial" pitchFamily="34" charset="0"/>
              </a:rPr>
              <a:t>Profil </a:t>
            </a:r>
            <a:r>
              <a:rPr lang="tr-TR" sz="2000" b="1" dirty="0" err="1" smtClean="0">
                <a:solidFill>
                  <a:srgbClr val="FF0000"/>
                </a:solidFill>
                <a:latin typeface="Arial" pitchFamily="34" charset="0"/>
                <a:cs typeface="Arial" pitchFamily="34" charset="0"/>
              </a:rPr>
              <a:t>Nivelmanı</a:t>
            </a:r>
            <a:r>
              <a:rPr lang="tr-TR" sz="2000" b="1" dirty="0" smtClean="0">
                <a:solidFill>
                  <a:srgbClr val="FF0000"/>
                </a:solidFill>
                <a:latin typeface="Arial" pitchFamily="34" charset="0"/>
                <a:cs typeface="Arial" pitchFamily="34" charset="0"/>
              </a:rPr>
              <a:t> </a:t>
            </a:r>
            <a:r>
              <a:rPr lang="tr-TR" sz="2000" b="1" dirty="0" smtClean="0">
                <a:solidFill>
                  <a:srgbClr val="FFFF00"/>
                </a:solidFill>
                <a:latin typeface="Arial" pitchFamily="34" charset="0"/>
                <a:cs typeface="Arial" pitchFamily="34" charset="0"/>
              </a:rPr>
              <a:t>(Yapılan İşlemler)</a:t>
            </a:r>
          </a:p>
          <a:p>
            <a:pPr algn="just">
              <a:lnSpc>
                <a:spcPct val="80000"/>
              </a:lnSpc>
              <a:buFontTx/>
              <a:buNone/>
            </a:pPr>
            <a:endParaRPr lang="tr-TR" sz="2000" dirty="0">
              <a:solidFill>
                <a:srgbClr val="FFFF00"/>
              </a:solidFill>
              <a:latin typeface="Arial" pitchFamily="34" charset="0"/>
              <a:cs typeface="Arial" pitchFamily="34" charset="0"/>
            </a:endParaRPr>
          </a:p>
          <a:p>
            <a:pPr algn="just">
              <a:buFont typeface="Wingdings" pitchFamily="2" charset="2"/>
              <a:buChar char="q"/>
            </a:pPr>
            <a:r>
              <a:rPr lang="tr-TR" sz="2400" dirty="0" smtClean="0">
                <a:latin typeface="Arial" pitchFamily="34" charset="0"/>
                <a:cs typeface="Arial" pitchFamily="34" charset="0"/>
              </a:rPr>
              <a:t>Bunlardan başka, güzergah ekseni üzerinde profili karakterize edecek, eğim değişikliği bulunan noktalara, kırık noktaların bulunduğu yerlere, güzergah eksenini kesen hendek, yol gibi noktalara, ve enine profillerin geçirileceği noktalara da ayrıca kazıklar çakılır ve bu noktaların başlangıç noktasına göre uzaklıkları bir önceki istasyon numarasına göre ölçülerek numara kazıklarına yazılır.</a:t>
            </a:r>
          </a:p>
          <a:p>
            <a:pPr algn="just">
              <a:buFont typeface="Wingdings" pitchFamily="2" charset="2"/>
              <a:buChar char="q"/>
            </a:pPr>
            <a:r>
              <a:rPr lang="tr-TR" sz="2400" dirty="0" err="1" smtClean="0">
                <a:latin typeface="Arial" pitchFamily="34" charset="0"/>
                <a:cs typeface="Arial" pitchFamily="34" charset="0"/>
              </a:rPr>
              <a:t>İstasyonlama</a:t>
            </a:r>
            <a:r>
              <a:rPr lang="tr-TR" sz="2400" dirty="0" smtClean="0">
                <a:latin typeface="Arial" pitchFamily="34" charset="0"/>
                <a:cs typeface="Arial" pitchFamily="34" charset="0"/>
              </a:rPr>
              <a:t> işlemi tamamlanıp noktaların başlangıca olan uzaklıkları profil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çizelgesine yazıldıktan sonra güzergaha ilişkin noktalarda yükseklik ölçmelerine başlanır. </a:t>
            </a:r>
          </a:p>
          <a:p>
            <a:pPr algn="just">
              <a:buFont typeface="Wingdings" pitchFamily="2" charset="2"/>
              <a:buChar char="q"/>
            </a:pPr>
            <a:r>
              <a:rPr lang="tr-TR" sz="2400" dirty="0" smtClean="0">
                <a:latin typeface="Arial" pitchFamily="34" charset="0"/>
                <a:cs typeface="Arial" pitchFamily="34" charset="0"/>
              </a:rPr>
              <a:t>Yükseklik ölçmeleri daha önce nokta </a:t>
            </a:r>
            <a:r>
              <a:rPr lang="tr-TR" sz="2400" dirty="0" err="1" smtClean="0">
                <a:latin typeface="Arial" pitchFamily="34" charset="0"/>
                <a:cs typeface="Arial" pitchFamily="34" charset="0"/>
              </a:rPr>
              <a:t>nivelmanında</a:t>
            </a:r>
            <a:r>
              <a:rPr lang="tr-TR" sz="2400" dirty="0" smtClean="0">
                <a:latin typeface="Arial" pitchFamily="34" charset="0"/>
                <a:cs typeface="Arial" pitchFamily="34" charset="0"/>
              </a:rPr>
              <a:t> açıklanan esaslara göre yapılır. </a:t>
            </a:r>
          </a:p>
          <a:p>
            <a:pPr algn="just">
              <a:buFont typeface="Wingdings" pitchFamily="2" charset="2"/>
              <a:buChar char="q"/>
            </a:pPr>
            <a:r>
              <a:rPr lang="tr-TR" sz="2400" dirty="0" smtClean="0">
                <a:latin typeface="Arial" pitchFamily="34" charset="0"/>
                <a:cs typeface="Arial" pitchFamily="34" charset="0"/>
              </a:rPr>
              <a:t>Ancak profil </a:t>
            </a:r>
            <a:r>
              <a:rPr lang="tr-TR" sz="2400" dirty="0" err="1" smtClean="0">
                <a:latin typeface="Arial" pitchFamily="34" charset="0"/>
                <a:cs typeface="Arial" pitchFamily="34" charset="0"/>
              </a:rPr>
              <a:t>nivelmanda</a:t>
            </a:r>
            <a:r>
              <a:rPr lang="tr-TR" sz="2400" dirty="0" smtClean="0">
                <a:latin typeface="Arial" pitchFamily="34" charset="0"/>
                <a:cs typeface="Arial" pitchFamily="34" charset="0"/>
              </a:rPr>
              <a:t> yukarıda belirtildiği gibi her alet durağında yalnızca bir geri ve bir ileri gözleme yapılmayıp aynı zamanda çeşitli </a:t>
            </a:r>
            <a:r>
              <a:rPr lang="tr-TR" sz="2400" i="1" dirty="0" smtClean="0">
                <a:latin typeface="Arial" pitchFamily="34" charset="0"/>
                <a:cs typeface="Arial" pitchFamily="34" charset="0"/>
              </a:rPr>
              <a:t>ara noktalara</a:t>
            </a:r>
            <a:r>
              <a:rPr lang="tr-TR" sz="2400" dirty="0" smtClean="0">
                <a:latin typeface="Arial" pitchFamily="34" charset="0"/>
                <a:cs typeface="Arial" pitchFamily="34" charset="0"/>
              </a:rPr>
              <a:t> ilişkin mira okumaları da yapılır. </a:t>
            </a:r>
          </a:p>
          <a:p>
            <a:pPr algn="just"/>
            <a:endParaRPr lang="tr-TR"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549314" name="Picture 2"/>
          <p:cNvPicPr>
            <a:picLocks noChangeAspect="1" noChangeArrowheads="1"/>
          </p:cNvPicPr>
          <p:nvPr/>
        </p:nvPicPr>
        <p:blipFill>
          <a:blip r:embed="rId2" cstate="print"/>
          <a:srcRect l="34586" t="37031" r="19479" b="16094"/>
          <a:stretch>
            <a:fillRect/>
          </a:stretch>
        </p:blipFill>
        <p:spPr bwMode="auto">
          <a:xfrm>
            <a:off x="-1" y="0"/>
            <a:ext cx="9114369" cy="6093296"/>
          </a:xfrm>
          <a:prstGeom prst="rect">
            <a:avLst/>
          </a:prstGeom>
          <a:noFill/>
          <a:ln w="9525">
            <a:noFill/>
            <a:miter lim="800000"/>
            <a:headEnd/>
            <a:tailEnd/>
          </a:ln>
        </p:spPr>
      </p:pic>
      <p:pic>
        <p:nvPicPr>
          <p:cNvPr id="5" name="Picture 2"/>
          <p:cNvPicPr>
            <a:picLocks noGrp="1" noChangeAspect="1" noChangeArrowheads="1"/>
          </p:cNvPicPr>
          <p:nvPr>
            <p:ph idx="1"/>
          </p:nvPr>
        </p:nvPicPr>
        <p:blipFill>
          <a:blip r:embed="rId2" cstate="print"/>
          <a:srcRect l="53956" t="83670" r="19479" b="10798"/>
          <a:stretch>
            <a:fillRect/>
          </a:stretch>
        </p:blipFill>
        <p:spPr bwMode="auto">
          <a:xfrm>
            <a:off x="179513" y="6093296"/>
            <a:ext cx="7272816" cy="76470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2"/>
          <p:cNvPicPr>
            <a:picLocks noChangeAspect="1" noChangeArrowheads="1"/>
          </p:cNvPicPr>
          <p:nvPr/>
        </p:nvPicPr>
        <p:blipFill>
          <a:blip r:embed="rId2" cstate="print"/>
          <a:srcRect l="11513" t="10980" r="14661" b="3970"/>
          <a:stretch>
            <a:fillRect/>
          </a:stretch>
        </p:blipFill>
        <p:spPr bwMode="auto">
          <a:xfrm>
            <a:off x="-1" y="0"/>
            <a:ext cx="9144001" cy="6858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139" name="Rectangle 3"/>
          <p:cNvSpPr>
            <a:spLocks noGrp="1" noChangeArrowheads="1"/>
          </p:cNvSpPr>
          <p:nvPr>
            <p:ph type="body" idx="1"/>
          </p:nvPr>
        </p:nvSpPr>
        <p:spPr>
          <a:xfrm>
            <a:off x="0" y="0"/>
            <a:ext cx="9143999" cy="6857999"/>
          </a:xfrm>
        </p:spPr>
        <p:txBody>
          <a:bodyPr>
            <a:normAutofit/>
          </a:bodyPr>
          <a:lstStyle/>
          <a:p>
            <a:pPr algn="just">
              <a:lnSpc>
                <a:spcPct val="80000"/>
              </a:lnSpc>
              <a:buFontTx/>
              <a:buNone/>
            </a:pPr>
            <a:r>
              <a:rPr lang="tr-TR" sz="2400" b="1" dirty="0" smtClean="0">
                <a:solidFill>
                  <a:srgbClr val="FF0000"/>
                </a:solidFill>
              </a:rPr>
              <a:t>	</a:t>
            </a:r>
            <a:r>
              <a:rPr lang="tr-TR" sz="2400" b="1" dirty="0" smtClean="0">
                <a:solidFill>
                  <a:srgbClr val="FF0000"/>
                </a:solidFill>
                <a:latin typeface="Arial" pitchFamily="34" charset="0"/>
                <a:cs typeface="Arial" pitchFamily="34" charset="0"/>
              </a:rPr>
              <a:t>Boyuna </a:t>
            </a:r>
            <a:r>
              <a:rPr lang="tr-TR" sz="2400" b="1" dirty="0">
                <a:solidFill>
                  <a:srgbClr val="FF0000"/>
                </a:solidFill>
                <a:latin typeface="Arial" pitchFamily="34" charset="0"/>
                <a:cs typeface="Arial" pitchFamily="34" charset="0"/>
              </a:rPr>
              <a:t>Profil </a:t>
            </a:r>
            <a:r>
              <a:rPr lang="tr-TR" sz="2400" b="1" dirty="0" err="1" smtClean="0">
                <a:solidFill>
                  <a:srgbClr val="FF0000"/>
                </a:solidFill>
                <a:latin typeface="Arial" pitchFamily="34" charset="0"/>
                <a:cs typeface="Arial" pitchFamily="34" charset="0"/>
              </a:rPr>
              <a:t>Nivelmanı</a:t>
            </a:r>
            <a:endParaRPr lang="tr-TR" sz="2400" b="1" dirty="0" smtClean="0">
              <a:solidFill>
                <a:srgbClr val="FF0000"/>
              </a:solidFill>
              <a:latin typeface="Arial" pitchFamily="34" charset="0"/>
              <a:cs typeface="Arial" pitchFamily="34" charset="0"/>
            </a:endParaRPr>
          </a:p>
          <a:p>
            <a:pPr algn="just">
              <a:lnSpc>
                <a:spcPct val="80000"/>
              </a:lnSpc>
              <a:buFontTx/>
              <a:buNone/>
            </a:pPr>
            <a:endParaRPr lang="tr-TR" sz="2400" dirty="0">
              <a:solidFill>
                <a:srgbClr val="FF0000"/>
              </a:solidFill>
              <a:latin typeface="Arial" pitchFamily="34" charset="0"/>
              <a:cs typeface="Arial" pitchFamily="34" charset="0"/>
            </a:endParaRPr>
          </a:p>
          <a:p>
            <a:pPr algn="just">
              <a:buFont typeface="Wingdings" pitchFamily="2" charset="2"/>
              <a:buChar char="v"/>
            </a:pPr>
            <a:r>
              <a:rPr lang="tr-TR" sz="2400" dirty="0">
                <a:latin typeface="Arial" pitchFamily="34" charset="0"/>
                <a:cs typeface="Arial" pitchFamily="34" charset="0"/>
              </a:rPr>
              <a:t>Alet durakları bağlama noktalarına eşit gözleme uzaklığında olacak biçimde diğer bir deyişle yaklaşık olarak iki bağlama noktasının ortasına gelecek biçimde seçilir. </a:t>
            </a:r>
          </a:p>
          <a:p>
            <a:pPr algn="just">
              <a:buFont typeface="Wingdings" pitchFamily="2" charset="2"/>
              <a:buChar char="v"/>
            </a:pPr>
            <a:r>
              <a:rPr lang="tr-TR" sz="2400" dirty="0" smtClean="0">
                <a:latin typeface="Arial" pitchFamily="34" charset="0"/>
                <a:cs typeface="Arial" pitchFamily="34" charset="0"/>
              </a:rPr>
              <a:t>Aletin </a:t>
            </a:r>
            <a:r>
              <a:rPr lang="tr-TR" sz="2400" dirty="0">
                <a:latin typeface="Arial" pitchFamily="34" charset="0"/>
                <a:cs typeface="Arial" pitchFamily="34" charset="0"/>
              </a:rPr>
              <a:t>kurulduğu ilk durağa birinci alet durağı denir. </a:t>
            </a:r>
          </a:p>
          <a:p>
            <a:pPr algn="just">
              <a:buFont typeface="Wingdings" pitchFamily="2" charset="2"/>
              <a:buChar char="v"/>
            </a:pPr>
            <a:r>
              <a:rPr lang="tr-TR" sz="2400" dirty="0" smtClean="0">
                <a:latin typeface="Arial" pitchFamily="34" charset="0"/>
                <a:cs typeface="Arial" pitchFamily="34" charset="0"/>
              </a:rPr>
              <a:t>Birinci </a:t>
            </a:r>
            <a:r>
              <a:rPr lang="tr-TR" sz="2400" dirty="0">
                <a:latin typeface="Arial" pitchFamily="34" charset="0"/>
                <a:cs typeface="Arial" pitchFamily="34" charset="0"/>
              </a:rPr>
              <a:t>alet durağında ilk olarak başlangıç noktasına (0+00) geri gözleme yapılarak okunan değer </a:t>
            </a:r>
            <a:r>
              <a:rPr lang="tr-TR" sz="2400" dirty="0" err="1">
                <a:latin typeface="Arial" pitchFamily="34" charset="0"/>
                <a:cs typeface="Arial" pitchFamily="34" charset="0"/>
              </a:rPr>
              <a:t>nivelman</a:t>
            </a:r>
            <a:r>
              <a:rPr lang="tr-TR" sz="2400" dirty="0">
                <a:latin typeface="Arial" pitchFamily="34" charset="0"/>
                <a:cs typeface="Arial" pitchFamily="34" charset="0"/>
              </a:rPr>
              <a:t> çizelgesinde geri mira okuması kolonuna yazılır. </a:t>
            </a:r>
          </a:p>
          <a:p>
            <a:pPr algn="just">
              <a:buFont typeface="Wingdings" pitchFamily="2" charset="2"/>
              <a:buChar char="v"/>
            </a:pPr>
            <a:r>
              <a:rPr lang="tr-TR" sz="2400" dirty="0" smtClean="0">
                <a:latin typeface="Arial" pitchFamily="34" charset="0"/>
                <a:cs typeface="Arial" pitchFamily="34" charset="0"/>
              </a:rPr>
              <a:t>Daha </a:t>
            </a:r>
            <a:r>
              <a:rPr lang="tr-TR" sz="2400" dirty="0">
                <a:latin typeface="Arial" pitchFamily="34" charset="0"/>
                <a:cs typeface="Arial" pitchFamily="34" charset="0"/>
              </a:rPr>
              <a:t>sonra nokta </a:t>
            </a:r>
            <a:r>
              <a:rPr lang="tr-TR" sz="2400" dirty="0" err="1">
                <a:latin typeface="Arial" pitchFamily="34" charset="0"/>
                <a:cs typeface="Arial" pitchFamily="34" charset="0"/>
              </a:rPr>
              <a:t>nivelmanında</a:t>
            </a:r>
            <a:r>
              <a:rPr lang="tr-TR" sz="2400" dirty="0">
                <a:latin typeface="Arial" pitchFamily="34" charset="0"/>
                <a:cs typeface="Arial" pitchFamily="34" charset="0"/>
              </a:rPr>
              <a:t> olduğu gibi ileri gözleme yapılmayıp, ara noktalara alet yönlendirilerek o noktalarda tutulan miralarda okumalar yapılır. </a:t>
            </a:r>
            <a:endParaRPr lang="tr-TR" sz="2400" dirty="0" smtClean="0">
              <a:latin typeface="Arial" pitchFamily="34" charset="0"/>
              <a:cs typeface="Arial" pitchFamily="34" charset="0"/>
            </a:endParaRPr>
          </a:p>
          <a:p>
            <a:pPr algn="just">
              <a:buFont typeface="Wingdings" pitchFamily="2" charset="2"/>
              <a:buChar char="v"/>
            </a:pPr>
            <a:r>
              <a:rPr lang="tr-TR" sz="2400" dirty="0" smtClean="0">
                <a:latin typeface="Arial" pitchFamily="34" charset="0"/>
                <a:cs typeface="Arial" pitchFamily="34" charset="0"/>
              </a:rPr>
              <a:t>Bunlara </a:t>
            </a:r>
            <a:r>
              <a:rPr lang="tr-TR" sz="2400" i="1" dirty="0" smtClean="0">
                <a:solidFill>
                  <a:srgbClr val="92D050"/>
                </a:solidFill>
                <a:latin typeface="Arial" pitchFamily="34" charset="0"/>
                <a:cs typeface="Arial" pitchFamily="34" charset="0"/>
              </a:rPr>
              <a:t>ara gözlemeler </a:t>
            </a:r>
            <a:r>
              <a:rPr lang="tr-TR" sz="2400" dirty="0" smtClean="0">
                <a:latin typeface="Arial" pitchFamily="34" charset="0"/>
                <a:cs typeface="Arial" pitchFamily="34" charset="0"/>
              </a:rPr>
              <a:t>denir ve okuma değerleri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çizelgesinde </a:t>
            </a:r>
            <a:r>
              <a:rPr lang="tr-TR" sz="2400" i="1" dirty="0" smtClean="0">
                <a:solidFill>
                  <a:srgbClr val="92D050"/>
                </a:solidFill>
                <a:latin typeface="Arial" pitchFamily="34" charset="0"/>
                <a:cs typeface="Arial" pitchFamily="34" charset="0"/>
              </a:rPr>
              <a:t>ara okumaları</a:t>
            </a:r>
            <a:r>
              <a:rPr lang="tr-TR" sz="2400" dirty="0" smtClean="0">
                <a:solidFill>
                  <a:srgbClr val="92D050"/>
                </a:solidFill>
                <a:latin typeface="Arial" pitchFamily="34" charset="0"/>
                <a:cs typeface="Arial" pitchFamily="34" charset="0"/>
              </a:rPr>
              <a:t> </a:t>
            </a:r>
            <a:r>
              <a:rPr lang="tr-TR" sz="2400" dirty="0" smtClean="0">
                <a:latin typeface="Arial" pitchFamily="34" charset="0"/>
                <a:cs typeface="Arial" pitchFamily="34" charset="0"/>
              </a:rPr>
              <a:t>kolonuna yazılır. </a:t>
            </a:r>
          </a:p>
          <a:p>
            <a:pPr algn="just">
              <a:buFont typeface="Wingdings" pitchFamily="2" charset="2"/>
              <a:buChar char="v"/>
            </a:pPr>
            <a:r>
              <a:rPr lang="tr-TR" sz="2400" dirty="0" smtClean="0">
                <a:latin typeface="Arial" pitchFamily="34" charset="0"/>
                <a:cs typeface="Arial" pitchFamily="34" charset="0"/>
              </a:rPr>
              <a:t>Ara okumalar  tamamlandıktan  sonra 0+50 bağlama noktasına ileri okuma   yapılır ve bu değer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çizelgesinde ileri okumalar  kolonuna yazılır. </a:t>
            </a:r>
          </a:p>
          <a:p>
            <a:pPr algn="just"/>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139" name="Rectangle 3"/>
          <p:cNvSpPr>
            <a:spLocks noGrp="1" noChangeArrowheads="1"/>
          </p:cNvSpPr>
          <p:nvPr>
            <p:ph type="body" idx="1"/>
          </p:nvPr>
        </p:nvSpPr>
        <p:spPr>
          <a:xfrm>
            <a:off x="0" y="0"/>
            <a:ext cx="9143999" cy="6857999"/>
          </a:xfrm>
        </p:spPr>
        <p:txBody>
          <a:bodyPr>
            <a:normAutofit/>
          </a:bodyPr>
          <a:lstStyle/>
          <a:p>
            <a:pPr algn="just">
              <a:lnSpc>
                <a:spcPct val="80000"/>
              </a:lnSpc>
              <a:buFontTx/>
              <a:buNone/>
            </a:pPr>
            <a:r>
              <a:rPr lang="tr-TR" sz="2400" b="1" dirty="0" smtClean="0">
                <a:solidFill>
                  <a:srgbClr val="FF0000"/>
                </a:solidFill>
              </a:rPr>
              <a:t>	</a:t>
            </a:r>
            <a:r>
              <a:rPr lang="tr-TR" sz="2400" b="1" dirty="0" smtClean="0">
                <a:solidFill>
                  <a:srgbClr val="FF0000"/>
                </a:solidFill>
                <a:latin typeface="Arial" pitchFamily="34" charset="0"/>
                <a:cs typeface="Arial" pitchFamily="34" charset="0"/>
              </a:rPr>
              <a:t>Boyuna </a:t>
            </a:r>
            <a:r>
              <a:rPr lang="tr-TR" sz="2400" b="1" dirty="0">
                <a:solidFill>
                  <a:srgbClr val="FF0000"/>
                </a:solidFill>
                <a:latin typeface="Arial" pitchFamily="34" charset="0"/>
                <a:cs typeface="Arial" pitchFamily="34" charset="0"/>
              </a:rPr>
              <a:t>Profil </a:t>
            </a:r>
            <a:r>
              <a:rPr lang="tr-TR" sz="2400" b="1" dirty="0" err="1" smtClean="0">
                <a:solidFill>
                  <a:srgbClr val="FF0000"/>
                </a:solidFill>
                <a:latin typeface="Arial" pitchFamily="34" charset="0"/>
                <a:cs typeface="Arial" pitchFamily="34" charset="0"/>
              </a:rPr>
              <a:t>Nivelmanı</a:t>
            </a:r>
            <a:endParaRPr lang="tr-TR" sz="2400" b="1" dirty="0" smtClean="0">
              <a:solidFill>
                <a:srgbClr val="FF0000"/>
              </a:solidFill>
              <a:latin typeface="Arial" pitchFamily="34" charset="0"/>
              <a:cs typeface="Arial" pitchFamily="34" charset="0"/>
            </a:endParaRPr>
          </a:p>
          <a:p>
            <a:pPr algn="just">
              <a:lnSpc>
                <a:spcPct val="80000"/>
              </a:lnSpc>
              <a:buFontTx/>
              <a:buNone/>
            </a:pPr>
            <a:endParaRPr lang="tr-TR" sz="2400" dirty="0">
              <a:solidFill>
                <a:srgbClr val="FF0000"/>
              </a:solidFill>
              <a:latin typeface="Arial" pitchFamily="34" charset="0"/>
              <a:cs typeface="Arial" pitchFamily="34" charset="0"/>
            </a:endParaRPr>
          </a:p>
          <a:p>
            <a:pPr algn="just">
              <a:buFont typeface="Wingdings" pitchFamily="2" charset="2"/>
              <a:buChar char="v"/>
            </a:pPr>
            <a:r>
              <a:rPr lang="tr-TR" sz="2800" dirty="0" smtClean="0">
                <a:latin typeface="Arial" pitchFamily="34" charset="0"/>
                <a:cs typeface="Arial" pitchFamily="34" charset="0"/>
              </a:rPr>
              <a:t>Daha sonra alet II no.lu durağına diğer bir deyişle yaklaşık olarak 0+50 ve 1+00 bağlama noktalarının ortasına kurulur. </a:t>
            </a:r>
          </a:p>
          <a:p>
            <a:pPr algn="just">
              <a:buFont typeface="Wingdings" pitchFamily="2" charset="2"/>
              <a:buChar char="v"/>
            </a:pPr>
            <a:r>
              <a:rPr lang="tr-TR" sz="2800" dirty="0" smtClean="0">
                <a:latin typeface="Arial" pitchFamily="34" charset="0"/>
                <a:cs typeface="Arial" pitchFamily="34" charset="0"/>
              </a:rPr>
              <a:t>Birinci alet durağında olduğu gibi geri (0+50 bağlama noktasına), ara (0+63, 0+76, 0+95 ara noktalarına) ve ileri (1+00 bağlama noktasına) okumalar yapılarak okunan değerler </a:t>
            </a:r>
            <a:r>
              <a:rPr lang="tr-TR" sz="2800" dirty="0" err="1" smtClean="0">
                <a:latin typeface="Arial" pitchFamily="34" charset="0"/>
                <a:cs typeface="Arial" pitchFamily="34" charset="0"/>
              </a:rPr>
              <a:t>nivelman</a:t>
            </a:r>
            <a:r>
              <a:rPr lang="tr-TR" sz="2800" dirty="0" smtClean="0">
                <a:latin typeface="Arial" pitchFamily="34" charset="0"/>
                <a:cs typeface="Arial" pitchFamily="34" charset="0"/>
              </a:rPr>
              <a:t> çizelgesinde ilgili yerlerine kaydedilir. </a:t>
            </a:r>
          </a:p>
          <a:p>
            <a:pPr algn="just">
              <a:buFont typeface="Wingdings" pitchFamily="2" charset="2"/>
              <a:buChar char="v"/>
            </a:pPr>
            <a:r>
              <a:rPr lang="tr-TR" sz="2800" dirty="0" smtClean="0">
                <a:latin typeface="Arial" pitchFamily="34" charset="0"/>
                <a:cs typeface="Arial" pitchFamily="34" charset="0"/>
              </a:rPr>
              <a:t>Bu işlemler boyuna profili çıkarılacak  güzergah ekseninin  son noktasına kadar tekrarlanır.</a:t>
            </a:r>
          </a:p>
          <a:p>
            <a:pPr algn="just"/>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186" name="Rectangle 2"/>
          <p:cNvSpPr>
            <a:spLocks noGrp="1" noChangeArrowheads="1"/>
          </p:cNvSpPr>
          <p:nvPr>
            <p:ph type="title"/>
          </p:nvPr>
        </p:nvSpPr>
        <p:spPr>
          <a:xfrm>
            <a:off x="0" y="44450"/>
            <a:ext cx="9144000" cy="431800"/>
          </a:xfrm>
        </p:spPr>
        <p:txBody>
          <a:bodyPr>
            <a:normAutofit fontScale="90000"/>
          </a:bodyPr>
          <a:lstStyle/>
          <a:p>
            <a:r>
              <a:rPr lang="tr-TR" sz="2800" b="1" dirty="0"/>
              <a:t>NİVELMAN ÇEŞİTLERİ</a:t>
            </a:r>
            <a:r>
              <a:rPr lang="tr-TR" sz="2800" dirty="0"/>
              <a:t> </a:t>
            </a:r>
          </a:p>
        </p:txBody>
      </p:sp>
      <p:sp>
        <p:nvSpPr>
          <p:cNvPr id="989187" name="Rectangle 3"/>
          <p:cNvSpPr>
            <a:spLocks noGrp="1" noChangeArrowheads="1"/>
          </p:cNvSpPr>
          <p:nvPr>
            <p:ph type="body" idx="1"/>
          </p:nvPr>
        </p:nvSpPr>
        <p:spPr>
          <a:xfrm>
            <a:off x="250825" y="620713"/>
            <a:ext cx="8785225" cy="5114925"/>
          </a:xfrm>
        </p:spPr>
        <p:txBody>
          <a:bodyPr/>
          <a:lstStyle/>
          <a:p>
            <a:pPr>
              <a:lnSpc>
                <a:spcPct val="80000"/>
              </a:lnSpc>
              <a:buFontTx/>
              <a:buNone/>
            </a:pPr>
            <a:r>
              <a:rPr lang="tr-TR" sz="2400" b="1" dirty="0" smtClean="0"/>
              <a:t>Boyuna </a:t>
            </a:r>
            <a:r>
              <a:rPr lang="tr-TR" sz="2400" b="1" dirty="0"/>
              <a:t>Profil </a:t>
            </a:r>
            <a:r>
              <a:rPr lang="tr-TR" sz="2400" b="1" dirty="0" err="1"/>
              <a:t>Nivelmanı</a:t>
            </a:r>
            <a:endParaRPr lang="tr-TR" sz="2400" dirty="0"/>
          </a:p>
          <a:p>
            <a:r>
              <a:rPr lang="tr-TR" sz="2400" dirty="0" smtClean="0"/>
              <a:t>Daha sonra alet II no.lu durağına diğer bir deyişle yaklaşık olarak 0+50 ve 1+00 bağlama noktalarının ortasına kurulur. </a:t>
            </a:r>
          </a:p>
          <a:p>
            <a:r>
              <a:rPr lang="tr-TR" sz="2400" dirty="0" smtClean="0"/>
              <a:t>Birinci alet durağında olduğu gibi geri (0+50 bağlama noktasına), ara (0+63, 0+76, 0+95 ara noktalarına) ve ileri (1+00 bağlama noktasına) okumalar yapılarak okunan değerler </a:t>
            </a:r>
            <a:r>
              <a:rPr lang="tr-TR" sz="2400" dirty="0" err="1" smtClean="0"/>
              <a:t>nivelman</a:t>
            </a:r>
            <a:r>
              <a:rPr lang="tr-TR" sz="2400" dirty="0" smtClean="0"/>
              <a:t> çizelgesinde ilgili yerlerine kaydedilir. </a:t>
            </a:r>
          </a:p>
          <a:p>
            <a:r>
              <a:rPr lang="tr-TR" sz="2400" dirty="0" smtClean="0"/>
              <a:t>Bu işlemler boyuna profili çıkarılacak  güzergah ekseninin  son noktasına kadar tekrarlanır.</a:t>
            </a:r>
            <a:endParaRPr lang="tr-TR"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a:p>
        </p:txBody>
      </p:sp>
      <p:pic>
        <p:nvPicPr>
          <p:cNvPr id="1550338" name="Picture 2"/>
          <p:cNvPicPr>
            <a:picLocks noChangeAspect="1" noChangeArrowheads="1"/>
          </p:cNvPicPr>
          <p:nvPr/>
        </p:nvPicPr>
        <p:blipFill>
          <a:blip r:embed="rId2" cstate="print"/>
          <a:srcRect l="37353" t="22640" r="24460" b="9813"/>
          <a:stretch>
            <a:fillRect/>
          </a:stretch>
        </p:blipFill>
        <p:spPr bwMode="auto">
          <a:xfrm>
            <a:off x="0" y="592531"/>
            <a:ext cx="9144000" cy="6265469"/>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43441" t="20297" r="24460" b="76750"/>
          <a:stretch>
            <a:fillRect/>
          </a:stretch>
        </p:blipFill>
        <p:spPr bwMode="auto">
          <a:xfrm>
            <a:off x="131507" y="0"/>
            <a:ext cx="6960773" cy="62068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7" name="Rectangle 3"/>
          <p:cNvSpPr>
            <a:spLocks noGrp="1" noChangeArrowheads="1"/>
          </p:cNvSpPr>
          <p:nvPr>
            <p:ph type="body" idx="1"/>
          </p:nvPr>
        </p:nvSpPr>
        <p:spPr>
          <a:xfrm>
            <a:off x="0" y="260648"/>
            <a:ext cx="9036050" cy="6597352"/>
          </a:xfrm>
        </p:spPr>
        <p:txBody>
          <a:bodyPr>
            <a:noAutofit/>
          </a:bodyPr>
          <a:lstStyle/>
          <a:p>
            <a:pPr algn="just">
              <a:lnSpc>
                <a:spcPct val="80000"/>
              </a:lnSpc>
              <a:buFontTx/>
              <a:buNone/>
            </a:pPr>
            <a:r>
              <a:rPr lang="tr-TR" sz="2400" b="1" dirty="0" smtClean="0">
                <a:latin typeface="Arial" pitchFamily="34" charset="0"/>
                <a:cs typeface="Arial" pitchFamily="34" charset="0"/>
              </a:rPr>
              <a:t>		Boyuna </a:t>
            </a:r>
            <a:r>
              <a:rPr lang="tr-TR" sz="2400" b="1" dirty="0">
                <a:latin typeface="Arial" pitchFamily="34" charset="0"/>
                <a:cs typeface="Arial" pitchFamily="34" charset="0"/>
              </a:rPr>
              <a:t>Profil </a:t>
            </a:r>
            <a:r>
              <a:rPr lang="tr-TR" sz="2400" b="1" dirty="0" err="1">
                <a:latin typeface="Arial" pitchFamily="34" charset="0"/>
                <a:cs typeface="Arial" pitchFamily="34" charset="0"/>
              </a:rPr>
              <a:t>Nivelmanı</a:t>
            </a:r>
            <a:endParaRPr lang="tr-TR" sz="2400" dirty="0">
              <a:latin typeface="Arial" pitchFamily="34" charset="0"/>
              <a:cs typeface="Arial" pitchFamily="34" charset="0"/>
            </a:endParaRPr>
          </a:p>
          <a:p>
            <a:pPr algn="just">
              <a:buFont typeface="Wingdings" pitchFamily="2" charset="2"/>
              <a:buChar char="Ø"/>
            </a:pPr>
            <a:r>
              <a:rPr lang="tr-TR" sz="2400" dirty="0" smtClean="0">
                <a:latin typeface="Arial" pitchFamily="34" charset="0"/>
                <a:cs typeface="Arial" pitchFamily="34" charset="0"/>
              </a:rPr>
              <a:t>	Yapılan </a:t>
            </a:r>
            <a:r>
              <a:rPr lang="tr-TR" sz="2400" dirty="0">
                <a:latin typeface="Arial" pitchFamily="34" charset="0"/>
                <a:cs typeface="Arial" pitchFamily="34" charset="0"/>
              </a:rPr>
              <a:t>hata miktarı (-18 mm) izin verilen hata sınırı içerisinde kaldığından (│</a:t>
            </a:r>
            <a:r>
              <a:rPr lang="tr-TR" sz="2400" dirty="0">
                <a:latin typeface="Arial" pitchFamily="34" charset="0"/>
                <a:cs typeface="Arial" pitchFamily="34" charset="0"/>
                <a:sym typeface="Symbol" pitchFamily="18" charset="2"/>
              </a:rPr>
              <a:t></a:t>
            </a:r>
            <a:r>
              <a:rPr lang="tr-TR" sz="2400" dirty="0">
                <a:latin typeface="Arial" pitchFamily="34" charset="0"/>
                <a:cs typeface="Arial" pitchFamily="34" charset="0"/>
              </a:rPr>
              <a:t>│= 18 mm &lt; 18.97) yapılan -18 mm ‘</a:t>
            </a:r>
            <a:r>
              <a:rPr lang="tr-TR" sz="2400" dirty="0" err="1">
                <a:latin typeface="Arial" pitchFamily="34" charset="0"/>
                <a:cs typeface="Arial" pitchFamily="34" charset="0"/>
              </a:rPr>
              <a:t>lik</a:t>
            </a:r>
            <a:r>
              <a:rPr lang="tr-TR" sz="2400" dirty="0">
                <a:latin typeface="Arial" pitchFamily="34" charset="0"/>
                <a:cs typeface="Arial" pitchFamily="34" charset="0"/>
              </a:rPr>
              <a:t> hata bağlama noktalarına gözleme mesafeleri oranında dağıtılır. </a:t>
            </a:r>
          </a:p>
          <a:p>
            <a:pPr algn="just">
              <a:buFont typeface="Wingdings" pitchFamily="2" charset="2"/>
              <a:buChar char="Ø"/>
            </a:pPr>
            <a:r>
              <a:rPr lang="tr-TR" sz="2400" dirty="0" smtClean="0">
                <a:latin typeface="Arial" pitchFamily="34" charset="0"/>
                <a:cs typeface="Arial" pitchFamily="34" charset="0"/>
              </a:rPr>
              <a:t>	Bu </a:t>
            </a:r>
            <a:r>
              <a:rPr lang="tr-TR" sz="2400" dirty="0">
                <a:latin typeface="Arial" pitchFamily="34" charset="0"/>
                <a:cs typeface="Arial" pitchFamily="34" charset="0"/>
              </a:rPr>
              <a:t>durumda I, II, III ve IV no.lu duraklardaki geri okumaların her birine 2 mm eklenmesi ve yine bu duraklardaki ileri okumaların her birinden 2 mm çıkarılması V no.lu duraktaki geri okumaya 1 mm eklenmesi ve ileri okumadan 1 mm çıkarılması gerekmektedir. </a:t>
            </a:r>
            <a:endParaRPr lang="tr-TR" sz="2400" dirty="0" smtClean="0">
              <a:latin typeface="Arial" pitchFamily="34" charset="0"/>
              <a:cs typeface="Arial" pitchFamily="34" charset="0"/>
            </a:endParaRPr>
          </a:p>
          <a:p>
            <a:pPr algn="just">
              <a:buFont typeface="Wingdings" pitchFamily="2" charset="2"/>
              <a:buChar char="Ø"/>
            </a:pPr>
            <a:r>
              <a:rPr lang="tr-TR" sz="2400" dirty="0" smtClean="0">
                <a:latin typeface="Arial" pitchFamily="34" charset="0"/>
                <a:cs typeface="Arial" pitchFamily="34" charset="0"/>
              </a:rPr>
              <a:t>	Bu örnekte, dikkat edilirse son duraktaki geri ve ileri gözleme için gözleme uzaklığının yaklaşık 12.5 ‘er m olmasına karşın diğer duraklarda ise 25 ‘şer m olması nedeniyle son alet durağından okunan noktalardaki düzeltme miktarları 1 ‘er mm diğer duraklarda ise 2 ‘şer mm uygulanmıştır. </a:t>
            </a:r>
          </a:p>
          <a:p>
            <a:pPr algn="just"/>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6147" name="Freeform 3"/>
          <p:cNvSpPr>
            <a:spLocks/>
          </p:cNvSpPr>
          <p:nvPr/>
        </p:nvSpPr>
        <p:spPr bwMode="auto">
          <a:xfrm>
            <a:off x="396875" y="3227388"/>
            <a:ext cx="8135938" cy="935037"/>
          </a:xfrm>
          <a:custGeom>
            <a:avLst/>
            <a:gdLst>
              <a:gd name="T0" fmla="*/ 0 w 4295"/>
              <a:gd name="T1" fmla="*/ 1096 h 1096"/>
              <a:gd name="T2" fmla="*/ 83 w 4295"/>
              <a:gd name="T3" fmla="*/ 1080 h 1096"/>
              <a:gd name="T4" fmla="*/ 175 w 4295"/>
              <a:gd name="T5" fmla="*/ 1055 h 1096"/>
              <a:gd name="T6" fmla="*/ 802 w 4295"/>
              <a:gd name="T7" fmla="*/ 998 h 1096"/>
              <a:gd name="T8" fmla="*/ 1664 w 4295"/>
              <a:gd name="T9" fmla="*/ 771 h 1096"/>
              <a:gd name="T10" fmla="*/ 2571 w 4295"/>
              <a:gd name="T11" fmla="*/ 635 h 1096"/>
              <a:gd name="T12" fmla="*/ 3115 w 4295"/>
              <a:gd name="T13" fmla="*/ 453 h 1096"/>
              <a:gd name="T14" fmla="*/ 3569 w 4295"/>
              <a:gd name="T15" fmla="*/ 227 h 1096"/>
              <a:gd name="T16" fmla="*/ 4295 w 4295"/>
              <a:gd name="T17" fmla="*/ 0 h 10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95"/>
              <a:gd name="T28" fmla="*/ 0 h 1096"/>
              <a:gd name="T29" fmla="*/ 4295 w 4295"/>
              <a:gd name="T30" fmla="*/ 1096 h 10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95" h="1096">
                <a:moveTo>
                  <a:pt x="0" y="1096"/>
                </a:moveTo>
                <a:cubicBezTo>
                  <a:pt x="33" y="1091"/>
                  <a:pt x="52" y="1089"/>
                  <a:pt x="83" y="1080"/>
                </a:cubicBezTo>
                <a:cubicBezTo>
                  <a:pt x="114" y="1071"/>
                  <a:pt x="142" y="1055"/>
                  <a:pt x="175" y="1055"/>
                </a:cubicBezTo>
                <a:lnTo>
                  <a:pt x="802" y="998"/>
                </a:lnTo>
                <a:lnTo>
                  <a:pt x="1664" y="771"/>
                </a:lnTo>
                <a:lnTo>
                  <a:pt x="2571" y="635"/>
                </a:lnTo>
                <a:lnTo>
                  <a:pt x="3115" y="453"/>
                </a:lnTo>
                <a:lnTo>
                  <a:pt x="3569" y="227"/>
                </a:lnTo>
                <a:lnTo>
                  <a:pt x="4295" y="0"/>
                </a:lnTo>
              </a:path>
            </a:pathLst>
          </a:custGeom>
          <a:noFill/>
          <a:ln w="104775" cmpd="sng">
            <a:pattFill prst="pct40">
              <a:fgClr>
                <a:schemeClr val="tx1"/>
              </a:fgClr>
              <a:bgClr>
                <a:srgbClr val="FFFFFF"/>
              </a:bgClr>
            </a:pattFill>
            <a:prstDash val="solid"/>
            <a:round/>
            <a:headEnd/>
            <a:tailEnd/>
          </a:ln>
        </p:spPr>
        <p:txBody>
          <a:bodyPr wrap="none"/>
          <a:lstStyle/>
          <a:p>
            <a:endParaRPr lang="tr-TR"/>
          </a:p>
        </p:txBody>
      </p:sp>
      <p:grpSp>
        <p:nvGrpSpPr>
          <p:cNvPr id="2" name="Group 148"/>
          <p:cNvGrpSpPr>
            <a:grpSpLocks/>
          </p:cNvGrpSpPr>
          <p:nvPr/>
        </p:nvGrpSpPr>
        <p:grpSpPr bwMode="auto">
          <a:xfrm>
            <a:off x="12700" y="2003425"/>
            <a:ext cx="8848725" cy="4760913"/>
            <a:chOff x="8" y="1262"/>
            <a:chExt cx="5574" cy="2999"/>
          </a:xfrm>
        </p:grpSpPr>
        <p:sp>
          <p:nvSpPr>
            <p:cNvPr id="6230" name="Line 58"/>
            <p:cNvSpPr>
              <a:spLocks noChangeShapeType="1"/>
            </p:cNvSpPr>
            <p:nvPr/>
          </p:nvSpPr>
          <p:spPr bwMode="auto">
            <a:xfrm flipV="1">
              <a:off x="196" y="2600"/>
              <a:ext cx="0" cy="1661"/>
            </a:xfrm>
            <a:prstGeom prst="line">
              <a:avLst/>
            </a:prstGeom>
            <a:noFill/>
            <a:ln w="9525">
              <a:solidFill>
                <a:schemeClr val="tx1"/>
              </a:solidFill>
              <a:round/>
              <a:headEnd type="triangle" w="med" len="med"/>
              <a:tailEnd type="triangle" w="med" len="med"/>
            </a:ln>
          </p:spPr>
          <p:txBody>
            <a:bodyPr wrap="none"/>
            <a:lstStyle/>
            <a:p>
              <a:endParaRPr lang="tr-TR"/>
            </a:p>
          </p:txBody>
        </p:sp>
        <p:sp>
          <p:nvSpPr>
            <p:cNvPr id="6231" name="Text Box 59"/>
            <p:cNvSpPr txBox="1">
              <a:spLocks noChangeArrowheads="1"/>
            </p:cNvSpPr>
            <p:nvPr/>
          </p:nvSpPr>
          <p:spPr bwMode="auto">
            <a:xfrm rot="-5400000">
              <a:off x="-469" y="3340"/>
              <a:ext cx="1145" cy="192"/>
            </a:xfrm>
            <a:prstGeom prst="rect">
              <a:avLst/>
            </a:prstGeom>
            <a:noFill/>
            <a:ln w="9525">
              <a:noFill/>
              <a:miter lim="800000"/>
              <a:headEnd/>
              <a:tailEnd/>
            </a:ln>
          </p:spPr>
          <p:txBody>
            <a:bodyPr wrap="none" lIns="0" tIns="0" rIns="0" bIns="0">
              <a:spAutoFit/>
            </a:bodyPr>
            <a:lstStyle/>
            <a:p>
              <a:pPr algn="l"/>
              <a:r>
                <a:rPr lang="tr-TR" sz="2000"/>
                <a:t>H</a:t>
              </a:r>
              <a:r>
                <a:rPr lang="tr-TR" sz="2000" baseline="-25000"/>
                <a:t>0+00</a:t>
              </a:r>
              <a:r>
                <a:rPr lang="tr-TR" sz="2000"/>
                <a:t>=850.000 m.</a:t>
              </a:r>
            </a:p>
          </p:txBody>
        </p:sp>
        <p:grpSp>
          <p:nvGrpSpPr>
            <p:cNvPr id="3" name="Group 147"/>
            <p:cNvGrpSpPr>
              <a:grpSpLocks/>
            </p:cNvGrpSpPr>
            <p:nvPr/>
          </p:nvGrpSpPr>
          <p:grpSpPr bwMode="auto">
            <a:xfrm>
              <a:off x="113" y="1262"/>
              <a:ext cx="5469" cy="1533"/>
              <a:chOff x="113" y="1262"/>
              <a:chExt cx="5469" cy="1533"/>
            </a:xfrm>
          </p:grpSpPr>
          <p:sp>
            <p:nvSpPr>
              <p:cNvPr id="6233" name="Line 4"/>
              <p:cNvSpPr>
                <a:spLocks noChangeShapeType="1"/>
              </p:cNvSpPr>
              <p:nvPr/>
            </p:nvSpPr>
            <p:spPr bwMode="auto">
              <a:xfrm flipV="1">
                <a:off x="250" y="1806"/>
                <a:ext cx="0" cy="816"/>
              </a:xfrm>
              <a:prstGeom prst="line">
                <a:avLst/>
              </a:prstGeom>
              <a:noFill/>
              <a:ln w="50800" cmpd="dbl">
                <a:solidFill>
                  <a:schemeClr val="tx1"/>
                </a:solidFill>
                <a:round/>
                <a:headEnd/>
                <a:tailEnd/>
              </a:ln>
            </p:spPr>
            <p:txBody>
              <a:bodyPr wrap="none"/>
              <a:lstStyle/>
              <a:p>
                <a:endParaRPr lang="tr-TR"/>
              </a:p>
            </p:txBody>
          </p:sp>
          <p:sp>
            <p:nvSpPr>
              <p:cNvPr id="6234" name="Line 5"/>
              <p:cNvSpPr>
                <a:spLocks noChangeShapeType="1"/>
              </p:cNvSpPr>
              <p:nvPr/>
            </p:nvSpPr>
            <p:spPr bwMode="auto">
              <a:xfrm flipV="1">
                <a:off x="1474" y="1715"/>
                <a:ext cx="0" cy="816"/>
              </a:xfrm>
              <a:prstGeom prst="line">
                <a:avLst/>
              </a:prstGeom>
              <a:noFill/>
              <a:ln w="50800" cmpd="dbl">
                <a:solidFill>
                  <a:schemeClr val="tx1"/>
                </a:solidFill>
                <a:round/>
                <a:headEnd/>
                <a:tailEnd/>
              </a:ln>
            </p:spPr>
            <p:txBody>
              <a:bodyPr wrap="none"/>
              <a:lstStyle/>
              <a:p>
                <a:endParaRPr lang="tr-TR"/>
              </a:p>
            </p:txBody>
          </p:sp>
          <p:sp>
            <p:nvSpPr>
              <p:cNvPr id="6235" name="Line 6"/>
              <p:cNvSpPr>
                <a:spLocks noChangeShapeType="1"/>
              </p:cNvSpPr>
              <p:nvPr/>
            </p:nvSpPr>
            <p:spPr bwMode="auto">
              <a:xfrm flipV="1">
                <a:off x="2480" y="1595"/>
                <a:ext cx="0" cy="816"/>
              </a:xfrm>
              <a:prstGeom prst="line">
                <a:avLst/>
              </a:prstGeom>
              <a:noFill/>
              <a:ln w="50800" cmpd="dbl">
                <a:solidFill>
                  <a:schemeClr val="tx1"/>
                </a:solidFill>
                <a:round/>
                <a:headEnd/>
                <a:tailEnd/>
              </a:ln>
            </p:spPr>
            <p:txBody>
              <a:bodyPr wrap="none"/>
              <a:lstStyle/>
              <a:p>
                <a:endParaRPr lang="tr-TR"/>
              </a:p>
            </p:txBody>
          </p:sp>
          <p:sp>
            <p:nvSpPr>
              <p:cNvPr id="6236" name="Line 7"/>
              <p:cNvSpPr>
                <a:spLocks noChangeShapeType="1"/>
              </p:cNvSpPr>
              <p:nvPr/>
            </p:nvSpPr>
            <p:spPr bwMode="auto">
              <a:xfrm flipV="1">
                <a:off x="3515" y="1444"/>
                <a:ext cx="0" cy="861"/>
              </a:xfrm>
              <a:prstGeom prst="line">
                <a:avLst/>
              </a:prstGeom>
              <a:noFill/>
              <a:ln w="50800" cmpd="dbl">
                <a:solidFill>
                  <a:schemeClr val="tx1"/>
                </a:solidFill>
                <a:round/>
                <a:headEnd/>
                <a:tailEnd/>
              </a:ln>
            </p:spPr>
            <p:txBody>
              <a:bodyPr wrap="none"/>
              <a:lstStyle/>
              <a:p>
                <a:endParaRPr lang="tr-TR"/>
              </a:p>
            </p:txBody>
          </p:sp>
          <p:sp>
            <p:nvSpPr>
              <p:cNvPr id="6237" name="Line 8"/>
              <p:cNvSpPr>
                <a:spLocks noChangeShapeType="1"/>
              </p:cNvSpPr>
              <p:nvPr/>
            </p:nvSpPr>
            <p:spPr bwMode="auto">
              <a:xfrm flipV="1">
                <a:off x="4468" y="1352"/>
                <a:ext cx="0" cy="816"/>
              </a:xfrm>
              <a:prstGeom prst="line">
                <a:avLst/>
              </a:prstGeom>
              <a:noFill/>
              <a:ln w="50800" cmpd="dbl">
                <a:solidFill>
                  <a:schemeClr val="tx1"/>
                </a:solidFill>
                <a:round/>
                <a:headEnd/>
                <a:tailEnd/>
              </a:ln>
            </p:spPr>
            <p:txBody>
              <a:bodyPr wrap="none"/>
              <a:lstStyle/>
              <a:p>
                <a:endParaRPr lang="tr-TR"/>
              </a:p>
            </p:txBody>
          </p:sp>
          <p:sp>
            <p:nvSpPr>
              <p:cNvPr id="6238" name="Text Box 9"/>
              <p:cNvSpPr txBox="1">
                <a:spLocks noChangeArrowheads="1"/>
              </p:cNvSpPr>
              <p:nvPr/>
            </p:nvSpPr>
            <p:spPr bwMode="auto">
              <a:xfrm>
                <a:off x="113" y="2622"/>
                <a:ext cx="297" cy="173"/>
              </a:xfrm>
              <a:prstGeom prst="rect">
                <a:avLst/>
              </a:prstGeom>
              <a:noFill/>
              <a:ln w="9525">
                <a:noFill/>
                <a:miter lim="800000"/>
                <a:headEnd/>
                <a:tailEnd/>
              </a:ln>
            </p:spPr>
            <p:txBody>
              <a:bodyPr wrap="none" lIns="0" tIns="0" rIns="0" bIns="0">
                <a:spAutoFit/>
              </a:bodyPr>
              <a:lstStyle/>
              <a:p>
                <a:pPr algn="l"/>
                <a:r>
                  <a:rPr lang="tr-TR" sz="1800" b="1"/>
                  <a:t>0+00</a:t>
                </a:r>
              </a:p>
            </p:txBody>
          </p:sp>
          <p:sp>
            <p:nvSpPr>
              <p:cNvPr id="6239" name="Text Box 42"/>
              <p:cNvSpPr txBox="1">
                <a:spLocks noChangeArrowheads="1"/>
              </p:cNvSpPr>
              <p:nvPr/>
            </p:nvSpPr>
            <p:spPr bwMode="auto">
              <a:xfrm>
                <a:off x="1359" y="2532"/>
                <a:ext cx="297" cy="173"/>
              </a:xfrm>
              <a:prstGeom prst="rect">
                <a:avLst/>
              </a:prstGeom>
              <a:noFill/>
              <a:ln w="9525">
                <a:noFill/>
                <a:miter lim="800000"/>
                <a:headEnd/>
                <a:tailEnd/>
              </a:ln>
            </p:spPr>
            <p:txBody>
              <a:bodyPr wrap="none" lIns="0" tIns="0" rIns="0" bIns="0">
                <a:spAutoFit/>
              </a:bodyPr>
              <a:lstStyle/>
              <a:p>
                <a:pPr algn="l"/>
                <a:r>
                  <a:rPr lang="tr-TR" sz="1800" b="1"/>
                  <a:t>0+50</a:t>
                </a:r>
              </a:p>
            </p:txBody>
          </p:sp>
          <p:sp>
            <p:nvSpPr>
              <p:cNvPr id="6240" name="Line 46"/>
              <p:cNvSpPr>
                <a:spLocks noChangeShapeType="1"/>
              </p:cNvSpPr>
              <p:nvPr/>
            </p:nvSpPr>
            <p:spPr bwMode="auto">
              <a:xfrm flipV="1">
                <a:off x="5375" y="1262"/>
                <a:ext cx="0" cy="816"/>
              </a:xfrm>
              <a:prstGeom prst="line">
                <a:avLst/>
              </a:prstGeom>
              <a:noFill/>
              <a:ln w="50800" cmpd="dbl">
                <a:solidFill>
                  <a:schemeClr val="tx1"/>
                </a:solidFill>
                <a:round/>
                <a:headEnd/>
                <a:tailEnd/>
              </a:ln>
            </p:spPr>
            <p:txBody>
              <a:bodyPr wrap="none"/>
              <a:lstStyle/>
              <a:p>
                <a:endParaRPr lang="tr-TR"/>
              </a:p>
            </p:txBody>
          </p:sp>
          <p:sp>
            <p:nvSpPr>
              <p:cNvPr id="6241" name="Text Box 65"/>
              <p:cNvSpPr txBox="1">
                <a:spLocks noChangeArrowheads="1"/>
              </p:cNvSpPr>
              <p:nvPr/>
            </p:nvSpPr>
            <p:spPr bwMode="auto">
              <a:xfrm>
                <a:off x="2357" y="2395"/>
                <a:ext cx="297" cy="173"/>
              </a:xfrm>
              <a:prstGeom prst="rect">
                <a:avLst/>
              </a:prstGeom>
              <a:noFill/>
              <a:ln w="9525">
                <a:noFill/>
                <a:miter lim="800000"/>
                <a:headEnd/>
                <a:tailEnd/>
              </a:ln>
            </p:spPr>
            <p:txBody>
              <a:bodyPr wrap="none" lIns="0" tIns="0" rIns="0" bIns="0">
                <a:spAutoFit/>
              </a:bodyPr>
              <a:lstStyle/>
              <a:p>
                <a:pPr algn="l"/>
                <a:r>
                  <a:rPr lang="tr-TR" sz="1800" b="1"/>
                  <a:t>1+00</a:t>
                </a:r>
              </a:p>
            </p:txBody>
          </p:sp>
          <p:sp>
            <p:nvSpPr>
              <p:cNvPr id="6242" name="Text Box 66"/>
              <p:cNvSpPr txBox="1">
                <a:spLocks noChangeArrowheads="1"/>
              </p:cNvSpPr>
              <p:nvPr/>
            </p:nvSpPr>
            <p:spPr bwMode="auto">
              <a:xfrm>
                <a:off x="3400" y="2350"/>
                <a:ext cx="298" cy="173"/>
              </a:xfrm>
              <a:prstGeom prst="rect">
                <a:avLst/>
              </a:prstGeom>
              <a:noFill/>
              <a:ln w="9525">
                <a:noFill/>
                <a:miter lim="800000"/>
                <a:headEnd/>
                <a:tailEnd/>
              </a:ln>
            </p:spPr>
            <p:txBody>
              <a:bodyPr wrap="none" lIns="0" tIns="0" rIns="0" bIns="0">
                <a:spAutoFit/>
              </a:bodyPr>
              <a:lstStyle/>
              <a:p>
                <a:pPr algn="l"/>
                <a:r>
                  <a:rPr lang="tr-TR" sz="1800" b="1"/>
                  <a:t>1+50</a:t>
                </a:r>
              </a:p>
            </p:txBody>
          </p:sp>
          <p:sp>
            <p:nvSpPr>
              <p:cNvPr id="6243" name="Text Box 67"/>
              <p:cNvSpPr txBox="1">
                <a:spLocks noChangeArrowheads="1"/>
              </p:cNvSpPr>
              <p:nvPr/>
            </p:nvSpPr>
            <p:spPr bwMode="auto">
              <a:xfrm>
                <a:off x="4398" y="2177"/>
                <a:ext cx="297" cy="173"/>
              </a:xfrm>
              <a:prstGeom prst="rect">
                <a:avLst/>
              </a:prstGeom>
              <a:noFill/>
              <a:ln w="9525">
                <a:noFill/>
                <a:miter lim="800000"/>
                <a:headEnd/>
                <a:tailEnd/>
              </a:ln>
            </p:spPr>
            <p:txBody>
              <a:bodyPr wrap="none" lIns="0" tIns="0" rIns="0" bIns="0">
                <a:spAutoFit/>
              </a:bodyPr>
              <a:lstStyle/>
              <a:p>
                <a:pPr algn="l"/>
                <a:r>
                  <a:rPr lang="tr-TR" sz="1800" b="1"/>
                  <a:t>2+00</a:t>
                </a:r>
              </a:p>
            </p:txBody>
          </p:sp>
          <p:sp>
            <p:nvSpPr>
              <p:cNvPr id="6244" name="Text Box 68"/>
              <p:cNvSpPr txBox="1">
                <a:spLocks noChangeArrowheads="1"/>
              </p:cNvSpPr>
              <p:nvPr/>
            </p:nvSpPr>
            <p:spPr bwMode="auto">
              <a:xfrm>
                <a:off x="5284" y="2086"/>
                <a:ext cx="298" cy="173"/>
              </a:xfrm>
              <a:prstGeom prst="rect">
                <a:avLst/>
              </a:prstGeom>
              <a:noFill/>
              <a:ln w="9525">
                <a:noFill/>
                <a:miter lim="800000"/>
                <a:headEnd/>
                <a:tailEnd/>
              </a:ln>
            </p:spPr>
            <p:txBody>
              <a:bodyPr wrap="none" lIns="0" tIns="0" rIns="0" bIns="0">
                <a:spAutoFit/>
              </a:bodyPr>
              <a:lstStyle/>
              <a:p>
                <a:pPr algn="l"/>
                <a:r>
                  <a:rPr lang="tr-TR" sz="1800" b="1"/>
                  <a:t>2+50</a:t>
                </a:r>
              </a:p>
            </p:txBody>
          </p:sp>
        </p:grpSp>
      </p:grpSp>
      <p:grpSp>
        <p:nvGrpSpPr>
          <p:cNvPr id="4" name="Group 79"/>
          <p:cNvGrpSpPr>
            <a:grpSpLocks/>
          </p:cNvGrpSpPr>
          <p:nvPr/>
        </p:nvGrpSpPr>
        <p:grpSpPr bwMode="auto">
          <a:xfrm>
            <a:off x="1189038" y="5157788"/>
            <a:ext cx="503237" cy="1296987"/>
            <a:chOff x="749" y="3168"/>
            <a:chExt cx="317" cy="817"/>
          </a:xfrm>
        </p:grpSpPr>
        <p:grpSp>
          <p:nvGrpSpPr>
            <p:cNvPr id="5" name="Group 64"/>
            <p:cNvGrpSpPr>
              <a:grpSpLocks/>
            </p:cNvGrpSpPr>
            <p:nvPr/>
          </p:nvGrpSpPr>
          <p:grpSpPr bwMode="auto">
            <a:xfrm>
              <a:off x="749" y="3168"/>
              <a:ext cx="317" cy="580"/>
              <a:chOff x="567" y="2714"/>
              <a:chExt cx="317" cy="580"/>
            </a:xfrm>
          </p:grpSpPr>
          <p:sp>
            <p:nvSpPr>
              <p:cNvPr id="6226" name="Rectangle 11"/>
              <p:cNvSpPr>
                <a:spLocks noChangeArrowheads="1"/>
              </p:cNvSpPr>
              <p:nvPr/>
            </p:nvSpPr>
            <p:spPr bwMode="auto">
              <a:xfrm>
                <a:off x="612" y="2714"/>
                <a:ext cx="272" cy="81"/>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6227" name="Line 12"/>
              <p:cNvSpPr>
                <a:spLocks noChangeShapeType="1"/>
              </p:cNvSpPr>
              <p:nvPr/>
            </p:nvSpPr>
            <p:spPr bwMode="auto">
              <a:xfrm flipH="1">
                <a:off x="567" y="2795"/>
                <a:ext cx="181" cy="499"/>
              </a:xfrm>
              <a:prstGeom prst="line">
                <a:avLst/>
              </a:prstGeom>
              <a:noFill/>
              <a:ln w="38100">
                <a:solidFill>
                  <a:schemeClr val="tx1"/>
                </a:solidFill>
                <a:round/>
                <a:headEnd/>
                <a:tailEnd/>
              </a:ln>
            </p:spPr>
            <p:txBody>
              <a:bodyPr wrap="none"/>
              <a:lstStyle/>
              <a:p>
                <a:endParaRPr lang="tr-TR"/>
              </a:p>
            </p:txBody>
          </p:sp>
          <p:sp>
            <p:nvSpPr>
              <p:cNvPr id="6228" name="Line 13"/>
              <p:cNvSpPr>
                <a:spLocks noChangeShapeType="1"/>
              </p:cNvSpPr>
              <p:nvPr/>
            </p:nvSpPr>
            <p:spPr bwMode="auto">
              <a:xfrm>
                <a:off x="748" y="2795"/>
                <a:ext cx="0" cy="499"/>
              </a:xfrm>
              <a:prstGeom prst="line">
                <a:avLst/>
              </a:prstGeom>
              <a:noFill/>
              <a:ln w="38100">
                <a:solidFill>
                  <a:schemeClr val="tx1"/>
                </a:solidFill>
                <a:round/>
                <a:headEnd/>
                <a:tailEnd/>
              </a:ln>
            </p:spPr>
            <p:txBody>
              <a:bodyPr wrap="none"/>
              <a:lstStyle/>
              <a:p>
                <a:endParaRPr lang="tr-TR"/>
              </a:p>
            </p:txBody>
          </p:sp>
          <p:sp>
            <p:nvSpPr>
              <p:cNvPr id="6229" name="Line 14"/>
              <p:cNvSpPr>
                <a:spLocks noChangeShapeType="1"/>
              </p:cNvSpPr>
              <p:nvPr/>
            </p:nvSpPr>
            <p:spPr bwMode="auto">
              <a:xfrm>
                <a:off x="748" y="2795"/>
                <a:ext cx="136" cy="437"/>
              </a:xfrm>
              <a:prstGeom prst="line">
                <a:avLst/>
              </a:prstGeom>
              <a:noFill/>
              <a:ln w="38100">
                <a:solidFill>
                  <a:schemeClr val="tx1"/>
                </a:solidFill>
                <a:round/>
                <a:headEnd/>
                <a:tailEnd/>
              </a:ln>
            </p:spPr>
            <p:txBody>
              <a:bodyPr wrap="none"/>
              <a:lstStyle/>
              <a:p>
                <a:endParaRPr lang="tr-TR"/>
              </a:p>
            </p:txBody>
          </p:sp>
        </p:grpSp>
        <p:sp>
          <p:nvSpPr>
            <p:cNvPr id="6225" name="Text Box 78"/>
            <p:cNvSpPr txBox="1">
              <a:spLocks noChangeArrowheads="1"/>
            </p:cNvSpPr>
            <p:nvPr/>
          </p:nvSpPr>
          <p:spPr bwMode="auto">
            <a:xfrm>
              <a:off x="874" y="3755"/>
              <a:ext cx="75" cy="230"/>
            </a:xfrm>
            <a:prstGeom prst="rect">
              <a:avLst/>
            </a:prstGeom>
            <a:noFill/>
            <a:ln w="9525">
              <a:noFill/>
              <a:miter lim="800000"/>
              <a:headEnd/>
              <a:tailEnd/>
            </a:ln>
          </p:spPr>
          <p:txBody>
            <a:bodyPr wrap="none" lIns="0" tIns="0" rIns="0" bIns="0">
              <a:spAutoFit/>
            </a:bodyPr>
            <a:lstStyle/>
            <a:p>
              <a:pPr algn="l"/>
              <a:r>
                <a:rPr lang="tr-TR" b="1">
                  <a:solidFill>
                    <a:srgbClr val="2503CF"/>
                  </a:solidFill>
                </a:rPr>
                <a:t>I</a:t>
              </a:r>
            </a:p>
          </p:txBody>
        </p:sp>
      </p:grpSp>
      <p:grpSp>
        <p:nvGrpSpPr>
          <p:cNvPr id="6" name="Group 80"/>
          <p:cNvGrpSpPr>
            <a:grpSpLocks/>
          </p:cNvGrpSpPr>
          <p:nvPr/>
        </p:nvGrpSpPr>
        <p:grpSpPr bwMode="auto">
          <a:xfrm>
            <a:off x="2987675" y="5156200"/>
            <a:ext cx="503238" cy="1296988"/>
            <a:chOff x="749" y="3168"/>
            <a:chExt cx="317" cy="817"/>
          </a:xfrm>
        </p:grpSpPr>
        <p:grpSp>
          <p:nvGrpSpPr>
            <p:cNvPr id="7" name="Group 81"/>
            <p:cNvGrpSpPr>
              <a:grpSpLocks/>
            </p:cNvGrpSpPr>
            <p:nvPr/>
          </p:nvGrpSpPr>
          <p:grpSpPr bwMode="auto">
            <a:xfrm>
              <a:off x="749" y="3168"/>
              <a:ext cx="317" cy="580"/>
              <a:chOff x="567" y="2714"/>
              <a:chExt cx="317" cy="580"/>
            </a:xfrm>
          </p:grpSpPr>
          <p:sp>
            <p:nvSpPr>
              <p:cNvPr id="6220" name="Rectangle 82"/>
              <p:cNvSpPr>
                <a:spLocks noChangeArrowheads="1"/>
              </p:cNvSpPr>
              <p:nvPr/>
            </p:nvSpPr>
            <p:spPr bwMode="auto">
              <a:xfrm>
                <a:off x="612" y="2714"/>
                <a:ext cx="272" cy="81"/>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6221" name="Line 83"/>
              <p:cNvSpPr>
                <a:spLocks noChangeShapeType="1"/>
              </p:cNvSpPr>
              <p:nvPr/>
            </p:nvSpPr>
            <p:spPr bwMode="auto">
              <a:xfrm flipH="1">
                <a:off x="567" y="2795"/>
                <a:ext cx="181" cy="499"/>
              </a:xfrm>
              <a:prstGeom prst="line">
                <a:avLst/>
              </a:prstGeom>
              <a:noFill/>
              <a:ln w="38100">
                <a:solidFill>
                  <a:schemeClr val="tx1"/>
                </a:solidFill>
                <a:round/>
                <a:headEnd/>
                <a:tailEnd/>
              </a:ln>
            </p:spPr>
            <p:txBody>
              <a:bodyPr wrap="none"/>
              <a:lstStyle/>
              <a:p>
                <a:endParaRPr lang="tr-TR"/>
              </a:p>
            </p:txBody>
          </p:sp>
          <p:sp>
            <p:nvSpPr>
              <p:cNvPr id="6222" name="Line 84"/>
              <p:cNvSpPr>
                <a:spLocks noChangeShapeType="1"/>
              </p:cNvSpPr>
              <p:nvPr/>
            </p:nvSpPr>
            <p:spPr bwMode="auto">
              <a:xfrm>
                <a:off x="748" y="2795"/>
                <a:ext cx="0" cy="499"/>
              </a:xfrm>
              <a:prstGeom prst="line">
                <a:avLst/>
              </a:prstGeom>
              <a:noFill/>
              <a:ln w="38100">
                <a:solidFill>
                  <a:schemeClr val="tx1"/>
                </a:solidFill>
                <a:round/>
                <a:headEnd/>
                <a:tailEnd/>
              </a:ln>
            </p:spPr>
            <p:txBody>
              <a:bodyPr wrap="none"/>
              <a:lstStyle/>
              <a:p>
                <a:endParaRPr lang="tr-TR"/>
              </a:p>
            </p:txBody>
          </p:sp>
          <p:sp>
            <p:nvSpPr>
              <p:cNvPr id="6223" name="Line 85"/>
              <p:cNvSpPr>
                <a:spLocks noChangeShapeType="1"/>
              </p:cNvSpPr>
              <p:nvPr/>
            </p:nvSpPr>
            <p:spPr bwMode="auto">
              <a:xfrm>
                <a:off x="748" y="2795"/>
                <a:ext cx="136" cy="437"/>
              </a:xfrm>
              <a:prstGeom prst="line">
                <a:avLst/>
              </a:prstGeom>
              <a:noFill/>
              <a:ln w="38100">
                <a:solidFill>
                  <a:schemeClr val="tx1"/>
                </a:solidFill>
                <a:round/>
                <a:headEnd/>
                <a:tailEnd/>
              </a:ln>
            </p:spPr>
            <p:txBody>
              <a:bodyPr wrap="none"/>
              <a:lstStyle/>
              <a:p>
                <a:endParaRPr lang="tr-TR"/>
              </a:p>
            </p:txBody>
          </p:sp>
        </p:grpSp>
        <p:sp>
          <p:nvSpPr>
            <p:cNvPr id="6219" name="Text Box 86"/>
            <p:cNvSpPr txBox="1">
              <a:spLocks noChangeArrowheads="1"/>
            </p:cNvSpPr>
            <p:nvPr/>
          </p:nvSpPr>
          <p:spPr bwMode="auto">
            <a:xfrm>
              <a:off x="874" y="3755"/>
              <a:ext cx="150" cy="230"/>
            </a:xfrm>
            <a:prstGeom prst="rect">
              <a:avLst/>
            </a:prstGeom>
            <a:noFill/>
            <a:ln w="9525">
              <a:noFill/>
              <a:miter lim="800000"/>
              <a:headEnd/>
              <a:tailEnd/>
            </a:ln>
          </p:spPr>
          <p:txBody>
            <a:bodyPr wrap="none" lIns="0" tIns="0" rIns="0" bIns="0">
              <a:spAutoFit/>
            </a:bodyPr>
            <a:lstStyle/>
            <a:p>
              <a:pPr algn="l"/>
              <a:r>
                <a:rPr lang="tr-TR" b="1">
                  <a:solidFill>
                    <a:srgbClr val="2503CF"/>
                  </a:solidFill>
                </a:rPr>
                <a:t>II</a:t>
              </a:r>
            </a:p>
          </p:txBody>
        </p:sp>
      </p:grpSp>
      <p:grpSp>
        <p:nvGrpSpPr>
          <p:cNvPr id="8" name="Group 95"/>
          <p:cNvGrpSpPr>
            <a:grpSpLocks/>
          </p:cNvGrpSpPr>
          <p:nvPr/>
        </p:nvGrpSpPr>
        <p:grpSpPr bwMode="auto">
          <a:xfrm>
            <a:off x="4572000" y="5157788"/>
            <a:ext cx="503238" cy="1296987"/>
            <a:chOff x="2880" y="3249"/>
            <a:chExt cx="317" cy="817"/>
          </a:xfrm>
        </p:grpSpPr>
        <p:grpSp>
          <p:nvGrpSpPr>
            <p:cNvPr id="9" name="Group 89"/>
            <p:cNvGrpSpPr>
              <a:grpSpLocks/>
            </p:cNvGrpSpPr>
            <p:nvPr/>
          </p:nvGrpSpPr>
          <p:grpSpPr bwMode="auto">
            <a:xfrm>
              <a:off x="2880" y="3249"/>
              <a:ext cx="317" cy="580"/>
              <a:chOff x="567" y="2714"/>
              <a:chExt cx="317" cy="580"/>
            </a:xfrm>
          </p:grpSpPr>
          <p:sp>
            <p:nvSpPr>
              <p:cNvPr id="6214" name="Rectangle 90"/>
              <p:cNvSpPr>
                <a:spLocks noChangeArrowheads="1"/>
              </p:cNvSpPr>
              <p:nvPr/>
            </p:nvSpPr>
            <p:spPr bwMode="auto">
              <a:xfrm>
                <a:off x="612" y="2714"/>
                <a:ext cx="272" cy="81"/>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6215" name="Line 91"/>
              <p:cNvSpPr>
                <a:spLocks noChangeShapeType="1"/>
              </p:cNvSpPr>
              <p:nvPr/>
            </p:nvSpPr>
            <p:spPr bwMode="auto">
              <a:xfrm flipH="1">
                <a:off x="567" y="2795"/>
                <a:ext cx="181" cy="499"/>
              </a:xfrm>
              <a:prstGeom prst="line">
                <a:avLst/>
              </a:prstGeom>
              <a:noFill/>
              <a:ln w="38100">
                <a:solidFill>
                  <a:schemeClr val="tx1"/>
                </a:solidFill>
                <a:round/>
                <a:headEnd/>
                <a:tailEnd/>
              </a:ln>
            </p:spPr>
            <p:txBody>
              <a:bodyPr wrap="none"/>
              <a:lstStyle/>
              <a:p>
                <a:endParaRPr lang="tr-TR"/>
              </a:p>
            </p:txBody>
          </p:sp>
          <p:sp>
            <p:nvSpPr>
              <p:cNvPr id="6216" name="Line 92"/>
              <p:cNvSpPr>
                <a:spLocks noChangeShapeType="1"/>
              </p:cNvSpPr>
              <p:nvPr/>
            </p:nvSpPr>
            <p:spPr bwMode="auto">
              <a:xfrm>
                <a:off x="748" y="2795"/>
                <a:ext cx="0" cy="499"/>
              </a:xfrm>
              <a:prstGeom prst="line">
                <a:avLst/>
              </a:prstGeom>
              <a:noFill/>
              <a:ln w="38100">
                <a:solidFill>
                  <a:schemeClr val="tx1"/>
                </a:solidFill>
                <a:round/>
                <a:headEnd/>
                <a:tailEnd/>
              </a:ln>
            </p:spPr>
            <p:txBody>
              <a:bodyPr wrap="none"/>
              <a:lstStyle/>
              <a:p>
                <a:endParaRPr lang="tr-TR"/>
              </a:p>
            </p:txBody>
          </p:sp>
          <p:sp>
            <p:nvSpPr>
              <p:cNvPr id="6217" name="Line 93"/>
              <p:cNvSpPr>
                <a:spLocks noChangeShapeType="1"/>
              </p:cNvSpPr>
              <p:nvPr/>
            </p:nvSpPr>
            <p:spPr bwMode="auto">
              <a:xfrm>
                <a:off x="748" y="2795"/>
                <a:ext cx="136" cy="437"/>
              </a:xfrm>
              <a:prstGeom prst="line">
                <a:avLst/>
              </a:prstGeom>
              <a:noFill/>
              <a:ln w="38100">
                <a:solidFill>
                  <a:schemeClr val="tx1"/>
                </a:solidFill>
                <a:round/>
                <a:headEnd/>
                <a:tailEnd/>
              </a:ln>
            </p:spPr>
            <p:txBody>
              <a:bodyPr wrap="none"/>
              <a:lstStyle/>
              <a:p>
                <a:endParaRPr lang="tr-TR"/>
              </a:p>
            </p:txBody>
          </p:sp>
        </p:grpSp>
        <p:sp>
          <p:nvSpPr>
            <p:cNvPr id="6213" name="Text Box 94"/>
            <p:cNvSpPr txBox="1">
              <a:spLocks noChangeArrowheads="1"/>
            </p:cNvSpPr>
            <p:nvPr/>
          </p:nvSpPr>
          <p:spPr bwMode="auto">
            <a:xfrm>
              <a:off x="2933" y="3836"/>
              <a:ext cx="225" cy="230"/>
            </a:xfrm>
            <a:prstGeom prst="rect">
              <a:avLst/>
            </a:prstGeom>
            <a:noFill/>
            <a:ln w="9525">
              <a:noFill/>
              <a:miter lim="800000"/>
              <a:headEnd/>
              <a:tailEnd/>
            </a:ln>
          </p:spPr>
          <p:txBody>
            <a:bodyPr wrap="none" lIns="0" tIns="0" rIns="0" bIns="0">
              <a:spAutoFit/>
            </a:bodyPr>
            <a:lstStyle/>
            <a:p>
              <a:pPr algn="l"/>
              <a:r>
                <a:rPr lang="tr-TR" b="1">
                  <a:solidFill>
                    <a:srgbClr val="2503CF"/>
                  </a:solidFill>
                </a:rPr>
                <a:t>III</a:t>
              </a:r>
            </a:p>
          </p:txBody>
        </p:sp>
      </p:grpSp>
      <p:grpSp>
        <p:nvGrpSpPr>
          <p:cNvPr id="10" name="Group 96"/>
          <p:cNvGrpSpPr>
            <a:grpSpLocks/>
          </p:cNvGrpSpPr>
          <p:nvPr/>
        </p:nvGrpSpPr>
        <p:grpSpPr bwMode="auto">
          <a:xfrm>
            <a:off x="6229350" y="5156200"/>
            <a:ext cx="503238" cy="1296988"/>
            <a:chOff x="2880" y="3249"/>
            <a:chExt cx="317" cy="817"/>
          </a:xfrm>
        </p:grpSpPr>
        <p:grpSp>
          <p:nvGrpSpPr>
            <p:cNvPr id="11" name="Group 97"/>
            <p:cNvGrpSpPr>
              <a:grpSpLocks/>
            </p:cNvGrpSpPr>
            <p:nvPr/>
          </p:nvGrpSpPr>
          <p:grpSpPr bwMode="auto">
            <a:xfrm>
              <a:off x="2880" y="3249"/>
              <a:ext cx="317" cy="580"/>
              <a:chOff x="567" y="2714"/>
              <a:chExt cx="317" cy="580"/>
            </a:xfrm>
          </p:grpSpPr>
          <p:sp>
            <p:nvSpPr>
              <p:cNvPr id="6208" name="Rectangle 98"/>
              <p:cNvSpPr>
                <a:spLocks noChangeArrowheads="1"/>
              </p:cNvSpPr>
              <p:nvPr/>
            </p:nvSpPr>
            <p:spPr bwMode="auto">
              <a:xfrm>
                <a:off x="612" y="2714"/>
                <a:ext cx="272" cy="81"/>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6209" name="Line 99"/>
              <p:cNvSpPr>
                <a:spLocks noChangeShapeType="1"/>
              </p:cNvSpPr>
              <p:nvPr/>
            </p:nvSpPr>
            <p:spPr bwMode="auto">
              <a:xfrm flipH="1">
                <a:off x="567" y="2795"/>
                <a:ext cx="181" cy="499"/>
              </a:xfrm>
              <a:prstGeom prst="line">
                <a:avLst/>
              </a:prstGeom>
              <a:noFill/>
              <a:ln w="38100">
                <a:solidFill>
                  <a:schemeClr val="tx1"/>
                </a:solidFill>
                <a:round/>
                <a:headEnd/>
                <a:tailEnd/>
              </a:ln>
            </p:spPr>
            <p:txBody>
              <a:bodyPr wrap="none"/>
              <a:lstStyle/>
              <a:p>
                <a:endParaRPr lang="tr-TR"/>
              </a:p>
            </p:txBody>
          </p:sp>
          <p:sp>
            <p:nvSpPr>
              <p:cNvPr id="6210" name="Line 100"/>
              <p:cNvSpPr>
                <a:spLocks noChangeShapeType="1"/>
              </p:cNvSpPr>
              <p:nvPr/>
            </p:nvSpPr>
            <p:spPr bwMode="auto">
              <a:xfrm>
                <a:off x="748" y="2795"/>
                <a:ext cx="0" cy="499"/>
              </a:xfrm>
              <a:prstGeom prst="line">
                <a:avLst/>
              </a:prstGeom>
              <a:noFill/>
              <a:ln w="38100">
                <a:solidFill>
                  <a:schemeClr val="tx1"/>
                </a:solidFill>
                <a:round/>
                <a:headEnd/>
                <a:tailEnd/>
              </a:ln>
            </p:spPr>
            <p:txBody>
              <a:bodyPr wrap="none"/>
              <a:lstStyle/>
              <a:p>
                <a:endParaRPr lang="tr-TR"/>
              </a:p>
            </p:txBody>
          </p:sp>
          <p:sp>
            <p:nvSpPr>
              <p:cNvPr id="6211" name="Line 101"/>
              <p:cNvSpPr>
                <a:spLocks noChangeShapeType="1"/>
              </p:cNvSpPr>
              <p:nvPr/>
            </p:nvSpPr>
            <p:spPr bwMode="auto">
              <a:xfrm>
                <a:off x="748" y="2795"/>
                <a:ext cx="136" cy="437"/>
              </a:xfrm>
              <a:prstGeom prst="line">
                <a:avLst/>
              </a:prstGeom>
              <a:noFill/>
              <a:ln w="38100">
                <a:solidFill>
                  <a:schemeClr val="tx1"/>
                </a:solidFill>
                <a:round/>
                <a:headEnd/>
                <a:tailEnd/>
              </a:ln>
            </p:spPr>
            <p:txBody>
              <a:bodyPr wrap="none"/>
              <a:lstStyle/>
              <a:p>
                <a:endParaRPr lang="tr-TR"/>
              </a:p>
            </p:txBody>
          </p:sp>
        </p:grpSp>
        <p:sp>
          <p:nvSpPr>
            <p:cNvPr id="6207" name="Text Box 102"/>
            <p:cNvSpPr txBox="1">
              <a:spLocks noChangeArrowheads="1"/>
            </p:cNvSpPr>
            <p:nvPr/>
          </p:nvSpPr>
          <p:spPr bwMode="auto">
            <a:xfrm>
              <a:off x="2933" y="3836"/>
              <a:ext cx="214" cy="230"/>
            </a:xfrm>
            <a:prstGeom prst="rect">
              <a:avLst/>
            </a:prstGeom>
            <a:noFill/>
            <a:ln w="9525">
              <a:noFill/>
              <a:miter lim="800000"/>
              <a:headEnd/>
              <a:tailEnd/>
            </a:ln>
          </p:spPr>
          <p:txBody>
            <a:bodyPr wrap="none" lIns="0" tIns="0" rIns="0" bIns="0">
              <a:spAutoFit/>
            </a:bodyPr>
            <a:lstStyle/>
            <a:p>
              <a:pPr algn="l"/>
              <a:r>
                <a:rPr lang="tr-TR" b="1">
                  <a:solidFill>
                    <a:srgbClr val="2503CF"/>
                  </a:solidFill>
                </a:rPr>
                <a:t>IV</a:t>
              </a:r>
            </a:p>
          </p:txBody>
        </p:sp>
      </p:grpSp>
      <p:grpSp>
        <p:nvGrpSpPr>
          <p:cNvPr id="12" name="Group 103"/>
          <p:cNvGrpSpPr>
            <a:grpSpLocks/>
          </p:cNvGrpSpPr>
          <p:nvPr/>
        </p:nvGrpSpPr>
        <p:grpSpPr bwMode="auto">
          <a:xfrm>
            <a:off x="7885113" y="5157788"/>
            <a:ext cx="503237" cy="1296987"/>
            <a:chOff x="2880" y="3249"/>
            <a:chExt cx="317" cy="817"/>
          </a:xfrm>
        </p:grpSpPr>
        <p:grpSp>
          <p:nvGrpSpPr>
            <p:cNvPr id="13" name="Group 104"/>
            <p:cNvGrpSpPr>
              <a:grpSpLocks/>
            </p:cNvGrpSpPr>
            <p:nvPr/>
          </p:nvGrpSpPr>
          <p:grpSpPr bwMode="auto">
            <a:xfrm>
              <a:off x="2880" y="3249"/>
              <a:ext cx="317" cy="580"/>
              <a:chOff x="567" y="2714"/>
              <a:chExt cx="317" cy="580"/>
            </a:xfrm>
          </p:grpSpPr>
          <p:sp>
            <p:nvSpPr>
              <p:cNvPr id="6202" name="Rectangle 105"/>
              <p:cNvSpPr>
                <a:spLocks noChangeArrowheads="1"/>
              </p:cNvSpPr>
              <p:nvPr/>
            </p:nvSpPr>
            <p:spPr bwMode="auto">
              <a:xfrm>
                <a:off x="612" y="2714"/>
                <a:ext cx="272" cy="81"/>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6203" name="Line 106"/>
              <p:cNvSpPr>
                <a:spLocks noChangeShapeType="1"/>
              </p:cNvSpPr>
              <p:nvPr/>
            </p:nvSpPr>
            <p:spPr bwMode="auto">
              <a:xfrm flipH="1">
                <a:off x="567" y="2795"/>
                <a:ext cx="181" cy="499"/>
              </a:xfrm>
              <a:prstGeom prst="line">
                <a:avLst/>
              </a:prstGeom>
              <a:noFill/>
              <a:ln w="38100">
                <a:solidFill>
                  <a:schemeClr val="tx1"/>
                </a:solidFill>
                <a:round/>
                <a:headEnd/>
                <a:tailEnd/>
              </a:ln>
            </p:spPr>
            <p:txBody>
              <a:bodyPr wrap="none"/>
              <a:lstStyle/>
              <a:p>
                <a:endParaRPr lang="tr-TR"/>
              </a:p>
            </p:txBody>
          </p:sp>
          <p:sp>
            <p:nvSpPr>
              <p:cNvPr id="6204" name="Line 107"/>
              <p:cNvSpPr>
                <a:spLocks noChangeShapeType="1"/>
              </p:cNvSpPr>
              <p:nvPr/>
            </p:nvSpPr>
            <p:spPr bwMode="auto">
              <a:xfrm>
                <a:off x="748" y="2795"/>
                <a:ext cx="0" cy="499"/>
              </a:xfrm>
              <a:prstGeom prst="line">
                <a:avLst/>
              </a:prstGeom>
              <a:noFill/>
              <a:ln w="38100">
                <a:solidFill>
                  <a:schemeClr val="tx1"/>
                </a:solidFill>
                <a:round/>
                <a:headEnd/>
                <a:tailEnd/>
              </a:ln>
            </p:spPr>
            <p:txBody>
              <a:bodyPr wrap="none"/>
              <a:lstStyle/>
              <a:p>
                <a:endParaRPr lang="tr-TR"/>
              </a:p>
            </p:txBody>
          </p:sp>
          <p:sp>
            <p:nvSpPr>
              <p:cNvPr id="6205" name="Line 108"/>
              <p:cNvSpPr>
                <a:spLocks noChangeShapeType="1"/>
              </p:cNvSpPr>
              <p:nvPr/>
            </p:nvSpPr>
            <p:spPr bwMode="auto">
              <a:xfrm>
                <a:off x="748" y="2795"/>
                <a:ext cx="136" cy="437"/>
              </a:xfrm>
              <a:prstGeom prst="line">
                <a:avLst/>
              </a:prstGeom>
              <a:noFill/>
              <a:ln w="38100">
                <a:solidFill>
                  <a:schemeClr val="tx1"/>
                </a:solidFill>
                <a:round/>
                <a:headEnd/>
                <a:tailEnd/>
              </a:ln>
            </p:spPr>
            <p:txBody>
              <a:bodyPr wrap="none"/>
              <a:lstStyle/>
              <a:p>
                <a:endParaRPr lang="tr-TR"/>
              </a:p>
            </p:txBody>
          </p:sp>
        </p:grpSp>
        <p:sp>
          <p:nvSpPr>
            <p:cNvPr id="6201" name="Text Box 109"/>
            <p:cNvSpPr txBox="1">
              <a:spLocks noChangeArrowheads="1"/>
            </p:cNvSpPr>
            <p:nvPr/>
          </p:nvSpPr>
          <p:spPr bwMode="auto">
            <a:xfrm>
              <a:off x="2933" y="3836"/>
              <a:ext cx="139" cy="230"/>
            </a:xfrm>
            <a:prstGeom prst="rect">
              <a:avLst/>
            </a:prstGeom>
            <a:noFill/>
            <a:ln w="9525">
              <a:noFill/>
              <a:miter lim="800000"/>
              <a:headEnd/>
              <a:tailEnd/>
            </a:ln>
          </p:spPr>
          <p:txBody>
            <a:bodyPr wrap="none" lIns="0" tIns="0" rIns="0" bIns="0">
              <a:spAutoFit/>
            </a:bodyPr>
            <a:lstStyle/>
            <a:p>
              <a:pPr algn="l"/>
              <a:r>
                <a:rPr lang="tr-TR" b="1">
                  <a:solidFill>
                    <a:srgbClr val="2503CF"/>
                  </a:solidFill>
                </a:rPr>
                <a:t>V</a:t>
              </a:r>
            </a:p>
          </p:txBody>
        </p:sp>
      </p:grpSp>
      <p:sp>
        <p:nvSpPr>
          <p:cNvPr id="108654" name="Line 110"/>
          <p:cNvSpPr>
            <a:spLocks noChangeShapeType="1"/>
          </p:cNvSpPr>
          <p:nvPr/>
        </p:nvSpPr>
        <p:spPr bwMode="auto">
          <a:xfrm>
            <a:off x="395288" y="3357563"/>
            <a:ext cx="936625" cy="1800225"/>
          </a:xfrm>
          <a:prstGeom prst="line">
            <a:avLst/>
          </a:prstGeom>
          <a:noFill/>
          <a:ln w="28575">
            <a:solidFill>
              <a:schemeClr val="tx1"/>
            </a:solidFill>
            <a:prstDash val="lgDash"/>
            <a:round/>
            <a:headEnd/>
            <a:tailEnd/>
          </a:ln>
        </p:spPr>
        <p:txBody>
          <a:bodyPr wrap="none"/>
          <a:lstStyle/>
          <a:p>
            <a:endParaRPr lang="tr-TR"/>
          </a:p>
        </p:txBody>
      </p:sp>
      <p:sp>
        <p:nvSpPr>
          <p:cNvPr id="108655" name="Line 111"/>
          <p:cNvSpPr>
            <a:spLocks noChangeShapeType="1"/>
          </p:cNvSpPr>
          <p:nvPr/>
        </p:nvSpPr>
        <p:spPr bwMode="auto">
          <a:xfrm>
            <a:off x="2339975" y="3357563"/>
            <a:ext cx="935038" cy="1800225"/>
          </a:xfrm>
          <a:prstGeom prst="line">
            <a:avLst/>
          </a:prstGeom>
          <a:noFill/>
          <a:ln w="28575">
            <a:solidFill>
              <a:schemeClr val="tx1"/>
            </a:solidFill>
            <a:prstDash val="lgDash"/>
            <a:round/>
            <a:headEnd/>
            <a:tailEnd/>
          </a:ln>
        </p:spPr>
        <p:txBody>
          <a:bodyPr wrap="none"/>
          <a:lstStyle/>
          <a:p>
            <a:endParaRPr lang="tr-TR"/>
          </a:p>
        </p:txBody>
      </p:sp>
      <p:sp>
        <p:nvSpPr>
          <p:cNvPr id="108656" name="Line 112"/>
          <p:cNvSpPr>
            <a:spLocks noChangeShapeType="1"/>
          </p:cNvSpPr>
          <p:nvPr/>
        </p:nvSpPr>
        <p:spPr bwMode="auto">
          <a:xfrm>
            <a:off x="3924300" y="3284538"/>
            <a:ext cx="863600" cy="1873250"/>
          </a:xfrm>
          <a:prstGeom prst="line">
            <a:avLst/>
          </a:prstGeom>
          <a:noFill/>
          <a:ln w="28575">
            <a:solidFill>
              <a:schemeClr val="tx1"/>
            </a:solidFill>
            <a:prstDash val="lgDash"/>
            <a:round/>
            <a:headEnd/>
            <a:tailEnd/>
          </a:ln>
        </p:spPr>
        <p:txBody>
          <a:bodyPr wrap="none"/>
          <a:lstStyle/>
          <a:p>
            <a:endParaRPr lang="tr-TR"/>
          </a:p>
        </p:txBody>
      </p:sp>
      <p:sp>
        <p:nvSpPr>
          <p:cNvPr id="108657" name="Line 113"/>
          <p:cNvSpPr>
            <a:spLocks noChangeShapeType="1"/>
          </p:cNvSpPr>
          <p:nvPr/>
        </p:nvSpPr>
        <p:spPr bwMode="auto">
          <a:xfrm>
            <a:off x="5580063" y="2852738"/>
            <a:ext cx="936625" cy="2305050"/>
          </a:xfrm>
          <a:prstGeom prst="line">
            <a:avLst/>
          </a:prstGeom>
          <a:noFill/>
          <a:ln w="28575">
            <a:solidFill>
              <a:schemeClr val="tx1"/>
            </a:solidFill>
            <a:prstDash val="lgDash"/>
            <a:round/>
            <a:headEnd/>
            <a:tailEnd/>
          </a:ln>
        </p:spPr>
        <p:txBody>
          <a:bodyPr wrap="none"/>
          <a:lstStyle/>
          <a:p>
            <a:endParaRPr lang="tr-TR"/>
          </a:p>
        </p:txBody>
      </p:sp>
      <p:sp>
        <p:nvSpPr>
          <p:cNvPr id="108658" name="Line 114"/>
          <p:cNvSpPr>
            <a:spLocks noChangeShapeType="1"/>
          </p:cNvSpPr>
          <p:nvPr/>
        </p:nvSpPr>
        <p:spPr bwMode="auto">
          <a:xfrm>
            <a:off x="7092950" y="2708275"/>
            <a:ext cx="1046163" cy="2449513"/>
          </a:xfrm>
          <a:prstGeom prst="line">
            <a:avLst/>
          </a:prstGeom>
          <a:noFill/>
          <a:ln w="28575">
            <a:solidFill>
              <a:schemeClr val="tx1"/>
            </a:solidFill>
            <a:prstDash val="lgDash"/>
            <a:round/>
            <a:headEnd/>
            <a:tailEnd/>
          </a:ln>
        </p:spPr>
        <p:txBody>
          <a:bodyPr wrap="none"/>
          <a:lstStyle/>
          <a:p>
            <a:endParaRPr lang="tr-TR"/>
          </a:p>
        </p:txBody>
      </p:sp>
      <p:sp>
        <p:nvSpPr>
          <p:cNvPr id="108659" name="Line 115"/>
          <p:cNvSpPr>
            <a:spLocks noChangeShapeType="1"/>
          </p:cNvSpPr>
          <p:nvPr/>
        </p:nvSpPr>
        <p:spPr bwMode="auto">
          <a:xfrm flipH="1">
            <a:off x="1474788" y="3141663"/>
            <a:ext cx="865187" cy="2016125"/>
          </a:xfrm>
          <a:prstGeom prst="line">
            <a:avLst/>
          </a:prstGeom>
          <a:noFill/>
          <a:ln w="28575">
            <a:solidFill>
              <a:schemeClr val="tx1"/>
            </a:solidFill>
            <a:prstDash val="lgDash"/>
            <a:round/>
            <a:headEnd/>
            <a:tailEnd/>
          </a:ln>
        </p:spPr>
        <p:txBody>
          <a:bodyPr wrap="none"/>
          <a:lstStyle/>
          <a:p>
            <a:endParaRPr lang="tr-TR"/>
          </a:p>
        </p:txBody>
      </p:sp>
      <p:sp>
        <p:nvSpPr>
          <p:cNvPr id="108660" name="Line 116"/>
          <p:cNvSpPr>
            <a:spLocks noChangeShapeType="1"/>
          </p:cNvSpPr>
          <p:nvPr/>
        </p:nvSpPr>
        <p:spPr bwMode="auto">
          <a:xfrm flipH="1">
            <a:off x="3275013" y="3068638"/>
            <a:ext cx="649287" cy="2089150"/>
          </a:xfrm>
          <a:prstGeom prst="line">
            <a:avLst/>
          </a:prstGeom>
          <a:noFill/>
          <a:ln w="28575">
            <a:solidFill>
              <a:schemeClr val="tx1"/>
            </a:solidFill>
            <a:prstDash val="lgDash"/>
            <a:round/>
            <a:headEnd/>
            <a:tailEnd/>
          </a:ln>
        </p:spPr>
        <p:txBody>
          <a:bodyPr wrap="none"/>
          <a:lstStyle/>
          <a:p>
            <a:endParaRPr lang="tr-TR"/>
          </a:p>
        </p:txBody>
      </p:sp>
      <p:sp>
        <p:nvSpPr>
          <p:cNvPr id="108661" name="Line 117"/>
          <p:cNvSpPr>
            <a:spLocks noChangeShapeType="1"/>
          </p:cNvSpPr>
          <p:nvPr/>
        </p:nvSpPr>
        <p:spPr bwMode="auto">
          <a:xfrm flipH="1">
            <a:off x="4930775" y="3068638"/>
            <a:ext cx="649288" cy="2089150"/>
          </a:xfrm>
          <a:prstGeom prst="line">
            <a:avLst/>
          </a:prstGeom>
          <a:noFill/>
          <a:ln w="28575">
            <a:solidFill>
              <a:schemeClr val="tx1"/>
            </a:solidFill>
            <a:prstDash val="lgDash"/>
            <a:round/>
            <a:headEnd/>
            <a:tailEnd/>
          </a:ln>
        </p:spPr>
        <p:txBody>
          <a:bodyPr wrap="none"/>
          <a:lstStyle/>
          <a:p>
            <a:endParaRPr lang="tr-TR"/>
          </a:p>
        </p:txBody>
      </p:sp>
      <p:sp>
        <p:nvSpPr>
          <p:cNvPr id="108662" name="Line 118"/>
          <p:cNvSpPr>
            <a:spLocks noChangeShapeType="1"/>
          </p:cNvSpPr>
          <p:nvPr/>
        </p:nvSpPr>
        <p:spPr bwMode="auto">
          <a:xfrm flipH="1">
            <a:off x="6515100" y="2924175"/>
            <a:ext cx="577850" cy="2233613"/>
          </a:xfrm>
          <a:prstGeom prst="line">
            <a:avLst/>
          </a:prstGeom>
          <a:noFill/>
          <a:ln w="28575">
            <a:solidFill>
              <a:schemeClr val="tx1"/>
            </a:solidFill>
            <a:prstDash val="lgDash"/>
            <a:round/>
            <a:headEnd/>
            <a:tailEnd/>
          </a:ln>
        </p:spPr>
        <p:txBody>
          <a:bodyPr wrap="none"/>
          <a:lstStyle/>
          <a:p>
            <a:endParaRPr lang="tr-TR"/>
          </a:p>
        </p:txBody>
      </p:sp>
      <p:sp>
        <p:nvSpPr>
          <p:cNvPr id="108663" name="Line 119"/>
          <p:cNvSpPr>
            <a:spLocks noChangeShapeType="1"/>
          </p:cNvSpPr>
          <p:nvPr/>
        </p:nvSpPr>
        <p:spPr bwMode="auto">
          <a:xfrm flipH="1">
            <a:off x="8151813" y="2492375"/>
            <a:ext cx="381000" cy="2665413"/>
          </a:xfrm>
          <a:prstGeom prst="line">
            <a:avLst/>
          </a:prstGeom>
          <a:noFill/>
          <a:ln w="28575">
            <a:solidFill>
              <a:schemeClr val="tx1"/>
            </a:solidFill>
            <a:prstDash val="lgDash"/>
            <a:round/>
            <a:headEnd/>
            <a:tailEnd/>
          </a:ln>
        </p:spPr>
        <p:txBody>
          <a:bodyPr wrap="none"/>
          <a:lstStyle/>
          <a:p>
            <a:endParaRPr lang="tr-TR"/>
          </a:p>
        </p:txBody>
      </p:sp>
      <p:grpSp>
        <p:nvGrpSpPr>
          <p:cNvPr id="14" name="Group 138"/>
          <p:cNvGrpSpPr>
            <a:grpSpLocks/>
          </p:cNvGrpSpPr>
          <p:nvPr/>
        </p:nvGrpSpPr>
        <p:grpSpPr bwMode="auto">
          <a:xfrm>
            <a:off x="598488" y="2335213"/>
            <a:ext cx="804862" cy="2822575"/>
            <a:chOff x="377" y="1471"/>
            <a:chExt cx="507" cy="1778"/>
          </a:xfrm>
        </p:grpSpPr>
        <p:sp>
          <p:nvSpPr>
            <p:cNvPr id="6197" name="Line 69"/>
            <p:cNvSpPr>
              <a:spLocks noChangeShapeType="1"/>
            </p:cNvSpPr>
            <p:nvPr/>
          </p:nvSpPr>
          <p:spPr bwMode="auto">
            <a:xfrm flipV="1">
              <a:off x="476" y="1851"/>
              <a:ext cx="0" cy="726"/>
            </a:xfrm>
            <a:prstGeom prst="line">
              <a:avLst/>
            </a:prstGeom>
            <a:noFill/>
            <a:ln w="28575">
              <a:solidFill>
                <a:srgbClr val="FF0000"/>
              </a:solidFill>
              <a:round/>
              <a:headEnd/>
              <a:tailEnd/>
            </a:ln>
          </p:spPr>
          <p:txBody>
            <a:bodyPr wrap="none"/>
            <a:lstStyle/>
            <a:p>
              <a:endParaRPr lang="tr-TR"/>
            </a:p>
          </p:txBody>
        </p:sp>
        <p:sp>
          <p:nvSpPr>
            <p:cNvPr id="6198" name="Line 120"/>
            <p:cNvSpPr>
              <a:spLocks noChangeShapeType="1"/>
            </p:cNvSpPr>
            <p:nvPr/>
          </p:nvSpPr>
          <p:spPr bwMode="auto">
            <a:xfrm>
              <a:off x="476" y="2160"/>
              <a:ext cx="408" cy="1089"/>
            </a:xfrm>
            <a:prstGeom prst="line">
              <a:avLst/>
            </a:prstGeom>
            <a:noFill/>
            <a:ln w="28575">
              <a:solidFill>
                <a:srgbClr val="2503CF"/>
              </a:solidFill>
              <a:prstDash val="dash"/>
              <a:round/>
              <a:headEnd/>
              <a:tailEnd/>
            </a:ln>
          </p:spPr>
          <p:txBody>
            <a:bodyPr wrap="none"/>
            <a:lstStyle/>
            <a:p>
              <a:endParaRPr lang="tr-TR"/>
            </a:p>
          </p:txBody>
        </p:sp>
        <p:sp>
          <p:nvSpPr>
            <p:cNvPr id="6199" name="Text Box 129"/>
            <p:cNvSpPr txBox="1">
              <a:spLocks noChangeArrowheads="1"/>
            </p:cNvSpPr>
            <p:nvPr/>
          </p:nvSpPr>
          <p:spPr bwMode="auto">
            <a:xfrm rot="-5400000">
              <a:off x="315" y="1533"/>
              <a:ext cx="297" cy="173"/>
            </a:xfrm>
            <a:prstGeom prst="rect">
              <a:avLst/>
            </a:prstGeom>
            <a:noFill/>
            <a:ln w="9525">
              <a:noFill/>
              <a:miter lim="800000"/>
              <a:headEnd/>
              <a:tailEnd/>
            </a:ln>
          </p:spPr>
          <p:txBody>
            <a:bodyPr wrap="none" lIns="0" tIns="0" rIns="0" bIns="0">
              <a:spAutoFit/>
            </a:bodyPr>
            <a:lstStyle/>
            <a:p>
              <a:pPr algn="l"/>
              <a:r>
                <a:rPr lang="tr-TR" sz="1800" b="1"/>
                <a:t>0+09</a:t>
              </a:r>
            </a:p>
          </p:txBody>
        </p:sp>
      </p:grpSp>
      <p:grpSp>
        <p:nvGrpSpPr>
          <p:cNvPr id="15" name="Group 139"/>
          <p:cNvGrpSpPr>
            <a:grpSpLocks/>
          </p:cNvGrpSpPr>
          <p:nvPr/>
        </p:nvGrpSpPr>
        <p:grpSpPr bwMode="auto">
          <a:xfrm>
            <a:off x="814388" y="2309813"/>
            <a:ext cx="660400" cy="2847975"/>
            <a:chOff x="513" y="1455"/>
            <a:chExt cx="416" cy="1794"/>
          </a:xfrm>
        </p:grpSpPr>
        <p:sp>
          <p:nvSpPr>
            <p:cNvPr id="6194" name="Line 70"/>
            <p:cNvSpPr>
              <a:spLocks noChangeShapeType="1"/>
            </p:cNvSpPr>
            <p:nvPr/>
          </p:nvSpPr>
          <p:spPr bwMode="auto">
            <a:xfrm flipV="1">
              <a:off x="612" y="1851"/>
              <a:ext cx="0" cy="726"/>
            </a:xfrm>
            <a:prstGeom prst="line">
              <a:avLst/>
            </a:prstGeom>
            <a:noFill/>
            <a:ln w="28575">
              <a:solidFill>
                <a:srgbClr val="FF0000"/>
              </a:solidFill>
              <a:round/>
              <a:headEnd/>
              <a:tailEnd/>
            </a:ln>
          </p:spPr>
          <p:txBody>
            <a:bodyPr wrap="none"/>
            <a:lstStyle/>
            <a:p>
              <a:endParaRPr lang="tr-TR"/>
            </a:p>
          </p:txBody>
        </p:sp>
        <p:sp>
          <p:nvSpPr>
            <p:cNvPr id="6195" name="Line 121"/>
            <p:cNvSpPr>
              <a:spLocks noChangeShapeType="1"/>
            </p:cNvSpPr>
            <p:nvPr/>
          </p:nvSpPr>
          <p:spPr bwMode="auto">
            <a:xfrm>
              <a:off x="612" y="2115"/>
              <a:ext cx="317" cy="1134"/>
            </a:xfrm>
            <a:prstGeom prst="line">
              <a:avLst/>
            </a:prstGeom>
            <a:noFill/>
            <a:ln w="28575">
              <a:solidFill>
                <a:srgbClr val="2503CF"/>
              </a:solidFill>
              <a:prstDash val="dash"/>
              <a:round/>
              <a:headEnd/>
              <a:tailEnd/>
            </a:ln>
          </p:spPr>
          <p:txBody>
            <a:bodyPr wrap="none"/>
            <a:lstStyle/>
            <a:p>
              <a:endParaRPr lang="tr-TR"/>
            </a:p>
          </p:txBody>
        </p:sp>
        <p:sp>
          <p:nvSpPr>
            <p:cNvPr id="6196" name="Text Box 130"/>
            <p:cNvSpPr txBox="1">
              <a:spLocks noChangeArrowheads="1"/>
            </p:cNvSpPr>
            <p:nvPr/>
          </p:nvSpPr>
          <p:spPr bwMode="auto">
            <a:xfrm rot="-5400000">
              <a:off x="451" y="1517"/>
              <a:ext cx="298" cy="173"/>
            </a:xfrm>
            <a:prstGeom prst="rect">
              <a:avLst/>
            </a:prstGeom>
            <a:noFill/>
            <a:ln w="9525">
              <a:noFill/>
              <a:miter lim="800000"/>
              <a:headEnd/>
              <a:tailEnd/>
            </a:ln>
          </p:spPr>
          <p:txBody>
            <a:bodyPr wrap="none" lIns="0" tIns="0" rIns="0" bIns="0">
              <a:spAutoFit/>
            </a:bodyPr>
            <a:lstStyle/>
            <a:p>
              <a:pPr algn="l"/>
              <a:r>
                <a:rPr lang="tr-TR" sz="1800" b="1"/>
                <a:t>0+14</a:t>
              </a:r>
            </a:p>
          </p:txBody>
        </p:sp>
      </p:grpSp>
      <p:grpSp>
        <p:nvGrpSpPr>
          <p:cNvPr id="16" name="Group 140"/>
          <p:cNvGrpSpPr>
            <a:grpSpLocks/>
          </p:cNvGrpSpPr>
          <p:nvPr/>
        </p:nvGrpSpPr>
        <p:grpSpPr bwMode="auto">
          <a:xfrm>
            <a:off x="1501775" y="2316163"/>
            <a:ext cx="368300" cy="2841625"/>
            <a:chOff x="946" y="1459"/>
            <a:chExt cx="232" cy="1790"/>
          </a:xfrm>
        </p:grpSpPr>
        <p:sp>
          <p:nvSpPr>
            <p:cNvPr id="6191" name="Line 71"/>
            <p:cNvSpPr>
              <a:spLocks noChangeShapeType="1"/>
            </p:cNvSpPr>
            <p:nvPr/>
          </p:nvSpPr>
          <p:spPr bwMode="auto">
            <a:xfrm flipV="1">
              <a:off x="1095" y="1822"/>
              <a:ext cx="0" cy="726"/>
            </a:xfrm>
            <a:prstGeom prst="line">
              <a:avLst/>
            </a:prstGeom>
            <a:noFill/>
            <a:ln w="28575">
              <a:solidFill>
                <a:srgbClr val="FF0000"/>
              </a:solidFill>
              <a:round/>
              <a:headEnd/>
              <a:tailEnd/>
            </a:ln>
          </p:spPr>
          <p:txBody>
            <a:bodyPr wrap="none"/>
            <a:lstStyle/>
            <a:p>
              <a:endParaRPr lang="tr-TR"/>
            </a:p>
          </p:txBody>
        </p:sp>
        <p:sp>
          <p:nvSpPr>
            <p:cNvPr id="6192" name="Line 122"/>
            <p:cNvSpPr>
              <a:spLocks noChangeShapeType="1"/>
            </p:cNvSpPr>
            <p:nvPr/>
          </p:nvSpPr>
          <p:spPr bwMode="auto">
            <a:xfrm flipH="1">
              <a:off x="946" y="2115"/>
              <a:ext cx="136" cy="1134"/>
            </a:xfrm>
            <a:prstGeom prst="line">
              <a:avLst/>
            </a:prstGeom>
            <a:noFill/>
            <a:ln w="28575">
              <a:solidFill>
                <a:srgbClr val="2503CF"/>
              </a:solidFill>
              <a:prstDash val="dash"/>
              <a:round/>
              <a:headEnd/>
              <a:tailEnd/>
            </a:ln>
          </p:spPr>
          <p:txBody>
            <a:bodyPr wrap="none"/>
            <a:lstStyle/>
            <a:p>
              <a:endParaRPr lang="tr-TR"/>
            </a:p>
          </p:txBody>
        </p:sp>
        <p:sp>
          <p:nvSpPr>
            <p:cNvPr id="6193" name="Text Box 131"/>
            <p:cNvSpPr txBox="1">
              <a:spLocks noChangeArrowheads="1"/>
            </p:cNvSpPr>
            <p:nvPr/>
          </p:nvSpPr>
          <p:spPr bwMode="auto">
            <a:xfrm rot="-5400000">
              <a:off x="943" y="1521"/>
              <a:ext cx="298" cy="173"/>
            </a:xfrm>
            <a:prstGeom prst="rect">
              <a:avLst/>
            </a:prstGeom>
            <a:noFill/>
            <a:ln w="9525">
              <a:noFill/>
              <a:miter lim="800000"/>
              <a:headEnd/>
              <a:tailEnd/>
            </a:ln>
          </p:spPr>
          <p:txBody>
            <a:bodyPr wrap="none" lIns="0" tIns="0" rIns="0" bIns="0">
              <a:spAutoFit/>
            </a:bodyPr>
            <a:lstStyle/>
            <a:p>
              <a:pPr algn="l"/>
              <a:r>
                <a:rPr lang="tr-TR" sz="1800" b="1"/>
                <a:t>0+38</a:t>
              </a:r>
            </a:p>
          </p:txBody>
        </p:sp>
      </p:grpSp>
      <p:grpSp>
        <p:nvGrpSpPr>
          <p:cNvPr id="17" name="Group 141"/>
          <p:cNvGrpSpPr>
            <a:grpSpLocks/>
          </p:cNvGrpSpPr>
          <p:nvPr/>
        </p:nvGrpSpPr>
        <p:grpSpPr bwMode="auto">
          <a:xfrm>
            <a:off x="2989263" y="2132013"/>
            <a:ext cx="285750" cy="3025775"/>
            <a:chOff x="1883" y="1343"/>
            <a:chExt cx="180" cy="1906"/>
          </a:xfrm>
        </p:grpSpPr>
        <p:sp>
          <p:nvSpPr>
            <p:cNvPr id="6188" name="Line 72"/>
            <p:cNvSpPr>
              <a:spLocks noChangeShapeType="1"/>
            </p:cNvSpPr>
            <p:nvPr/>
          </p:nvSpPr>
          <p:spPr bwMode="auto">
            <a:xfrm flipV="1">
              <a:off x="1973" y="1715"/>
              <a:ext cx="0" cy="726"/>
            </a:xfrm>
            <a:prstGeom prst="line">
              <a:avLst/>
            </a:prstGeom>
            <a:noFill/>
            <a:ln w="28575">
              <a:solidFill>
                <a:srgbClr val="FF0000"/>
              </a:solidFill>
              <a:round/>
              <a:headEnd/>
              <a:tailEnd/>
            </a:ln>
          </p:spPr>
          <p:txBody>
            <a:bodyPr wrap="none"/>
            <a:lstStyle/>
            <a:p>
              <a:endParaRPr lang="tr-TR"/>
            </a:p>
          </p:txBody>
        </p:sp>
        <p:sp>
          <p:nvSpPr>
            <p:cNvPr id="6189" name="Line 123"/>
            <p:cNvSpPr>
              <a:spLocks noChangeShapeType="1"/>
            </p:cNvSpPr>
            <p:nvPr/>
          </p:nvSpPr>
          <p:spPr bwMode="auto">
            <a:xfrm>
              <a:off x="1973" y="2069"/>
              <a:ext cx="90" cy="1180"/>
            </a:xfrm>
            <a:prstGeom prst="line">
              <a:avLst/>
            </a:prstGeom>
            <a:noFill/>
            <a:ln w="28575">
              <a:solidFill>
                <a:srgbClr val="2503CF"/>
              </a:solidFill>
              <a:prstDash val="dash"/>
              <a:round/>
              <a:headEnd/>
              <a:tailEnd/>
            </a:ln>
          </p:spPr>
          <p:txBody>
            <a:bodyPr wrap="none"/>
            <a:lstStyle/>
            <a:p>
              <a:endParaRPr lang="tr-TR"/>
            </a:p>
          </p:txBody>
        </p:sp>
        <p:sp>
          <p:nvSpPr>
            <p:cNvPr id="6190" name="Text Box 132"/>
            <p:cNvSpPr txBox="1">
              <a:spLocks noChangeArrowheads="1"/>
            </p:cNvSpPr>
            <p:nvPr/>
          </p:nvSpPr>
          <p:spPr bwMode="auto">
            <a:xfrm rot="-5400000">
              <a:off x="1821" y="1405"/>
              <a:ext cx="298" cy="173"/>
            </a:xfrm>
            <a:prstGeom prst="rect">
              <a:avLst/>
            </a:prstGeom>
            <a:noFill/>
            <a:ln w="9525">
              <a:noFill/>
              <a:miter lim="800000"/>
              <a:headEnd/>
              <a:tailEnd/>
            </a:ln>
          </p:spPr>
          <p:txBody>
            <a:bodyPr wrap="none" lIns="0" tIns="0" rIns="0" bIns="0">
              <a:spAutoFit/>
            </a:bodyPr>
            <a:lstStyle/>
            <a:p>
              <a:pPr algn="l"/>
              <a:r>
                <a:rPr lang="tr-TR" sz="1800" b="1"/>
                <a:t>0+71</a:t>
              </a:r>
            </a:p>
          </p:txBody>
        </p:sp>
      </p:grpSp>
      <p:grpSp>
        <p:nvGrpSpPr>
          <p:cNvPr id="18" name="Group 142"/>
          <p:cNvGrpSpPr>
            <a:grpSpLocks/>
          </p:cNvGrpSpPr>
          <p:nvPr/>
        </p:nvGrpSpPr>
        <p:grpSpPr bwMode="auto">
          <a:xfrm>
            <a:off x="4227513" y="2058988"/>
            <a:ext cx="631825" cy="3098800"/>
            <a:chOff x="2663" y="1297"/>
            <a:chExt cx="398" cy="1952"/>
          </a:xfrm>
        </p:grpSpPr>
        <p:sp>
          <p:nvSpPr>
            <p:cNvPr id="6185" name="Line 73"/>
            <p:cNvSpPr>
              <a:spLocks noChangeShapeType="1"/>
            </p:cNvSpPr>
            <p:nvPr/>
          </p:nvSpPr>
          <p:spPr bwMode="auto">
            <a:xfrm flipV="1">
              <a:off x="2744" y="1669"/>
              <a:ext cx="0" cy="726"/>
            </a:xfrm>
            <a:prstGeom prst="line">
              <a:avLst/>
            </a:prstGeom>
            <a:noFill/>
            <a:ln w="28575">
              <a:solidFill>
                <a:srgbClr val="FF0000"/>
              </a:solidFill>
              <a:round/>
              <a:headEnd/>
              <a:tailEnd/>
            </a:ln>
          </p:spPr>
          <p:txBody>
            <a:bodyPr wrap="none"/>
            <a:lstStyle/>
            <a:p>
              <a:endParaRPr lang="tr-TR"/>
            </a:p>
          </p:txBody>
        </p:sp>
        <p:sp>
          <p:nvSpPr>
            <p:cNvPr id="6186" name="Line 124"/>
            <p:cNvSpPr>
              <a:spLocks noChangeShapeType="1"/>
            </p:cNvSpPr>
            <p:nvPr/>
          </p:nvSpPr>
          <p:spPr bwMode="auto">
            <a:xfrm>
              <a:off x="2744" y="1979"/>
              <a:ext cx="317" cy="1270"/>
            </a:xfrm>
            <a:prstGeom prst="line">
              <a:avLst/>
            </a:prstGeom>
            <a:noFill/>
            <a:ln w="28575">
              <a:solidFill>
                <a:srgbClr val="2503CF"/>
              </a:solidFill>
              <a:prstDash val="dash"/>
              <a:round/>
              <a:headEnd/>
              <a:tailEnd/>
            </a:ln>
          </p:spPr>
          <p:txBody>
            <a:bodyPr wrap="none"/>
            <a:lstStyle/>
            <a:p>
              <a:endParaRPr lang="tr-TR"/>
            </a:p>
          </p:txBody>
        </p:sp>
        <p:sp>
          <p:nvSpPr>
            <p:cNvPr id="6187" name="Text Box 133"/>
            <p:cNvSpPr txBox="1">
              <a:spLocks noChangeArrowheads="1"/>
            </p:cNvSpPr>
            <p:nvPr/>
          </p:nvSpPr>
          <p:spPr bwMode="auto">
            <a:xfrm rot="-5400000">
              <a:off x="2601" y="1359"/>
              <a:ext cx="298" cy="173"/>
            </a:xfrm>
            <a:prstGeom prst="rect">
              <a:avLst/>
            </a:prstGeom>
            <a:noFill/>
            <a:ln w="9525">
              <a:noFill/>
              <a:miter lim="800000"/>
              <a:headEnd/>
              <a:tailEnd/>
            </a:ln>
          </p:spPr>
          <p:txBody>
            <a:bodyPr wrap="none" lIns="0" tIns="0" rIns="0" bIns="0">
              <a:spAutoFit/>
            </a:bodyPr>
            <a:lstStyle/>
            <a:p>
              <a:pPr algn="l"/>
              <a:r>
                <a:rPr lang="tr-TR" sz="1800" b="1"/>
                <a:t>1+15</a:t>
              </a:r>
            </a:p>
          </p:txBody>
        </p:sp>
      </p:grpSp>
      <p:grpSp>
        <p:nvGrpSpPr>
          <p:cNvPr id="19" name="Group 143"/>
          <p:cNvGrpSpPr>
            <a:grpSpLocks/>
          </p:cNvGrpSpPr>
          <p:nvPr/>
        </p:nvGrpSpPr>
        <p:grpSpPr bwMode="auto">
          <a:xfrm>
            <a:off x="4859338" y="2058988"/>
            <a:ext cx="277812" cy="3170237"/>
            <a:chOff x="3061" y="1297"/>
            <a:chExt cx="175" cy="1997"/>
          </a:xfrm>
        </p:grpSpPr>
        <p:sp>
          <p:nvSpPr>
            <p:cNvPr id="6182" name="Line 74"/>
            <p:cNvSpPr>
              <a:spLocks noChangeShapeType="1"/>
            </p:cNvSpPr>
            <p:nvPr/>
          </p:nvSpPr>
          <p:spPr bwMode="auto">
            <a:xfrm flipV="1">
              <a:off x="3153" y="1640"/>
              <a:ext cx="0" cy="726"/>
            </a:xfrm>
            <a:prstGeom prst="line">
              <a:avLst/>
            </a:prstGeom>
            <a:noFill/>
            <a:ln w="28575">
              <a:solidFill>
                <a:srgbClr val="FF0000"/>
              </a:solidFill>
              <a:round/>
              <a:headEnd/>
              <a:tailEnd/>
            </a:ln>
          </p:spPr>
          <p:txBody>
            <a:bodyPr wrap="none"/>
            <a:lstStyle/>
            <a:p>
              <a:endParaRPr lang="tr-TR"/>
            </a:p>
          </p:txBody>
        </p:sp>
        <p:sp>
          <p:nvSpPr>
            <p:cNvPr id="6183" name="Line 125"/>
            <p:cNvSpPr>
              <a:spLocks noChangeShapeType="1"/>
            </p:cNvSpPr>
            <p:nvPr/>
          </p:nvSpPr>
          <p:spPr bwMode="auto">
            <a:xfrm flipH="1">
              <a:off x="3061" y="1933"/>
              <a:ext cx="91" cy="1361"/>
            </a:xfrm>
            <a:prstGeom prst="line">
              <a:avLst/>
            </a:prstGeom>
            <a:noFill/>
            <a:ln w="28575">
              <a:solidFill>
                <a:srgbClr val="2503CF"/>
              </a:solidFill>
              <a:prstDash val="dash"/>
              <a:round/>
              <a:headEnd/>
              <a:tailEnd/>
            </a:ln>
          </p:spPr>
          <p:txBody>
            <a:bodyPr wrap="none"/>
            <a:lstStyle/>
            <a:p>
              <a:endParaRPr lang="tr-TR"/>
            </a:p>
          </p:txBody>
        </p:sp>
        <p:sp>
          <p:nvSpPr>
            <p:cNvPr id="6184" name="Text Box 134"/>
            <p:cNvSpPr txBox="1">
              <a:spLocks noChangeArrowheads="1"/>
            </p:cNvSpPr>
            <p:nvPr/>
          </p:nvSpPr>
          <p:spPr bwMode="auto">
            <a:xfrm rot="-5400000">
              <a:off x="3001" y="1359"/>
              <a:ext cx="298" cy="173"/>
            </a:xfrm>
            <a:prstGeom prst="rect">
              <a:avLst/>
            </a:prstGeom>
            <a:noFill/>
            <a:ln w="9525">
              <a:noFill/>
              <a:miter lim="800000"/>
              <a:headEnd/>
              <a:tailEnd/>
            </a:ln>
          </p:spPr>
          <p:txBody>
            <a:bodyPr wrap="none" lIns="0" tIns="0" rIns="0" bIns="0">
              <a:spAutoFit/>
            </a:bodyPr>
            <a:lstStyle/>
            <a:p>
              <a:pPr algn="l"/>
              <a:r>
                <a:rPr lang="tr-TR" sz="1800" b="1"/>
                <a:t>1+36</a:t>
              </a:r>
            </a:p>
          </p:txBody>
        </p:sp>
      </p:grpSp>
      <p:grpSp>
        <p:nvGrpSpPr>
          <p:cNvPr id="20" name="Group 144"/>
          <p:cNvGrpSpPr>
            <a:grpSpLocks/>
          </p:cNvGrpSpPr>
          <p:nvPr/>
        </p:nvGrpSpPr>
        <p:grpSpPr bwMode="auto">
          <a:xfrm>
            <a:off x="6515100" y="1771650"/>
            <a:ext cx="315913" cy="3386138"/>
            <a:chOff x="4104" y="1116"/>
            <a:chExt cx="199" cy="2133"/>
          </a:xfrm>
        </p:grpSpPr>
        <p:sp>
          <p:nvSpPr>
            <p:cNvPr id="6179" name="Line 75"/>
            <p:cNvSpPr>
              <a:spLocks noChangeShapeType="1"/>
            </p:cNvSpPr>
            <p:nvPr/>
          </p:nvSpPr>
          <p:spPr bwMode="auto">
            <a:xfrm flipV="1">
              <a:off x="4225" y="1480"/>
              <a:ext cx="0" cy="726"/>
            </a:xfrm>
            <a:prstGeom prst="line">
              <a:avLst/>
            </a:prstGeom>
            <a:noFill/>
            <a:ln w="28575">
              <a:solidFill>
                <a:srgbClr val="FF0000"/>
              </a:solidFill>
              <a:round/>
              <a:headEnd/>
              <a:tailEnd/>
            </a:ln>
          </p:spPr>
          <p:txBody>
            <a:bodyPr wrap="none"/>
            <a:lstStyle/>
            <a:p>
              <a:endParaRPr lang="tr-TR"/>
            </a:p>
          </p:txBody>
        </p:sp>
        <p:sp>
          <p:nvSpPr>
            <p:cNvPr id="6180" name="Line 126"/>
            <p:cNvSpPr>
              <a:spLocks noChangeShapeType="1"/>
            </p:cNvSpPr>
            <p:nvPr/>
          </p:nvSpPr>
          <p:spPr bwMode="auto">
            <a:xfrm flipH="1">
              <a:off x="4104" y="1797"/>
              <a:ext cx="137" cy="1452"/>
            </a:xfrm>
            <a:prstGeom prst="line">
              <a:avLst/>
            </a:prstGeom>
            <a:noFill/>
            <a:ln w="28575">
              <a:solidFill>
                <a:srgbClr val="2503CF"/>
              </a:solidFill>
              <a:prstDash val="dash"/>
              <a:round/>
              <a:headEnd/>
              <a:tailEnd/>
            </a:ln>
          </p:spPr>
          <p:txBody>
            <a:bodyPr wrap="none"/>
            <a:lstStyle/>
            <a:p>
              <a:endParaRPr lang="tr-TR"/>
            </a:p>
          </p:txBody>
        </p:sp>
        <p:sp>
          <p:nvSpPr>
            <p:cNvPr id="6181" name="Text Box 135"/>
            <p:cNvSpPr txBox="1">
              <a:spLocks noChangeArrowheads="1"/>
            </p:cNvSpPr>
            <p:nvPr/>
          </p:nvSpPr>
          <p:spPr bwMode="auto">
            <a:xfrm rot="-5400000">
              <a:off x="4068" y="1178"/>
              <a:ext cx="298" cy="173"/>
            </a:xfrm>
            <a:prstGeom prst="rect">
              <a:avLst/>
            </a:prstGeom>
            <a:noFill/>
            <a:ln w="9525">
              <a:noFill/>
              <a:miter lim="800000"/>
              <a:headEnd/>
              <a:tailEnd/>
            </a:ln>
          </p:spPr>
          <p:txBody>
            <a:bodyPr wrap="none" lIns="0" tIns="0" rIns="0" bIns="0">
              <a:spAutoFit/>
            </a:bodyPr>
            <a:lstStyle/>
            <a:p>
              <a:pPr algn="l"/>
              <a:r>
                <a:rPr lang="tr-TR" sz="1800" b="1"/>
                <a:t>1+92</a:t>
              </a:r>
            </a:p>
          </p:txBody>
        </p:sp>
      </p:grpSp>
      <p:grpSp>
        <p:nvGrpSpPr>
          <p:cNvPr id="21" name="Group 145"/>
          <p:cNvGrpSpPr>
            <a:grpSpLocks/>
          </p:cNvGrpSpPr>
          <p:nvPr/>
        </p:nvGrpSpPr>
        <p:grpSpPr bwMode="auto">
          <a:xfrm>
            <a:off x="7432675" y="1627188"/>
            <a:ext cx="739775" cy="3602037"/>
            <a:chOff x="4682" y="1025"/>
            <a:chExt cx="466" cy="2269"/>
          </a:xfrm>
        </p:grpSpPr>
        <p:sp>
          <p:nvSpPr>
            <p:cNvPr id="6176" name="Line 76"/>
            <p:cNvSpPr>
              <a:spLocks noChangeShapeType="1"/>
            </p:cNvSpPr>
            <p:nvPr/>
          </p:nvSpPr>
          <p:spPr bwMode="auto">
            <a:xfrm flipV="1">
              <a:off x="4772" y="1382"/>
              <a:ext cx="0" cy="726"/>
            </a:xfrm>
            <a:prstGeom prst="line">
              <a:avLst/>
            </a:prstGeom>
            <a:noFill/>
            <a:ln w="28575">
              <a:solidFill>
                <a:srgbClr val="FF0000"/>
              </a:solidFill>
              <a:round/>
              <a:headEnd/>
              <a:tailEnd/>
            </a:ln>
          </p:spPr>
          <p:txBody>
            <a:bodyPr wrap="none"/>
            <a:lstStyle/>
            <a:p>
              <a:endParaRPr lang="tr-TR"/>
            </a:p>
          </p:txBody>
        </p:sp>
        <p:sp>
          <p:nvSpPr>
            <p:cNvPr id="6177" name="Line 128"/>
            <p:cNvSpPr>
              <a:spLocks noChangeShapeType="1"/>
            </p:cNvSpPr>
            <p:nvPr/>
          </p:nvSpPr>
          <p:spPr bwMode="auto">
            <a:xfrm>
              <a:off x="4785" y="1616"/>
              <a:ext cx="363" cy="1678"/>
            </a:xfrm>
            <a:prstGeom prst="line">
              <a:avLst/>
            </a:prstGeom>
            <a:noFill/>
            <a:ln w="28575">
              <a:solidFill>
                <a:srgbClr val="2503CF"/>
              </a:solidFill>
              <a:prstDash val="dash"/>
              <a:round/>
              <a:headEnd/>
              <a:tailEnd/>
            </a:ln>
          </p:spPr>
          <p:txBody>
            <a:bodyPr wrap="none"/>
            <a:lstStyle/>
            <a:p>
              <a:endParaRPr lang="tr-TR"/>
            </a:p>
          </p:txBody>
        </p:sp>
        <p:sp>
          <p:nvSpPr>
            <p:cNvPr id="6178" name="Text Box 136"/>
            <p:cNvSpPr txBox="1">
              <a:spLocks noChangeArrowheads="1"/>
            </p:cNvSpPr>
            <p:nvPr/>
          </p:nvSpPr>
          <p:spPr bwMode="auto">
            <a:xfrm rot="-5400000">
              <a:off x="4620" y="1087"/>
              <a:ext cx="298" cy="173"/>
            </a:xfrm>
            <a:prstGeom prst="rect">
              <a:avLst/>
            </a:prstGeom>
            <a:noFill/>
            <a:ln w="9525">
              <a:noFill/>
              <a:miter lim="800000"/>
              <a:headEnd/>
              <a:tailEnd/>
            </a:ln>
          </p:spPr>
          <p:txBody>
            <a:bodyPr wrap="none" lIns="0" tIns="0" rIns="0" bIns="0">
              <a:spAutoFit/>
            </a:bodyPr>
            <a:lstStyle/>
            <a:p>
              <a:pPr algn="l"/>
              <a:r>
                <a:rPr lang="tr-TR" sz="1800" b="1"/>
                <a:t>2+18</a:t>
              </a:r>
            </a:p>
          </p:txBody>
        </p:sp>
      </p:grpSp>
      <p:grpSp>
        <p:nvGrpSpPr>
          <p:cNvPr id="22" name="Group 146"/>
          <p:cNvGrpSpPr>
            <a:grpSpLocks/>
          </p:cNvGrpSpPr>
          <p:nvPr/>
        </p:nvGrpSpPr>
        <p:grpSpPr bwMode="auto">
          <a:xfrm>
            <a:off x="8077200" y="1555750"/>
            <a:ext cx="274638" cy="3602038"/>
            <a:chOff x="5088" y="980"/>
            <a:chExt cx="173" cy="2269"/>
          </a:xfrm>
        </p:grpSpPr>
        <p:sp>
          <p:nvSpPr>
            <p:cNvPr id="6173" name="Line 77"/>
            <p:cNvSpPr>
              <a:spLocks noChangeShapeType="1"/>
            </p:cNvSpPr>
            <p:nvPr/>
          </p:nvSpPr>
          <p:spPr bwMode="auto">
            <a:xfrm flipV="1">
              <a:off x="5194" y="1315"/>
              <a:ext cx="0" cy="726"/>
            </a:xfrm>
            <a:prstGeom prst="line">
              <a:avLst/>
            </a:prstGeom>
            <a:noFill/>
            <a:ln w="28575">
              <a:solidFill>
                <a:srgbClr val="FF0000"/>
              </a:solidFill>
              <a:round/>
              <a:headEnd/>
              <a:tailEnd/>
            </a:ln>
          </p:spPr>
          <p:txBody>
            <a:bodyPr wrap="none"/>
            <a:lstStyle/>
            <a:p>
              <a:endParaRPr lang="tr-TR"/>
            </a:p>
          </p:txBody>
        </p:sp>
        <p:sp>
          <p:nvSpPr>
            <p:cNvPr id="6174" name="Line 127"/>
            <p:cNvSpPr>
              <a:spLocks noChangeShapeType="1"/>
            </p:cNvSpPr>
            <p:nvPr/>
          </p:nvSpPr>
          <p:spPr bwMode="auto">
            <a:xfrm flipH="1">
              <a:off x="5147" y="1661"/>
              <a:ext cx="46" cy="1588"/>
            </a:xfrm>
            <a:prstGeom prst="line">
              <a:avLst/>
            </a:prstGeom>
            <a:noFill/>
            <a:ln w="28575">
              <a:solidFill>
                <a:srgbClr val="2503CF"/>
              </a:solidFill>
              <a:prstDash val="dash"/>
              <a:round/>
              <a:headEnd/>
              <a:tailEnd/>
            </a:ln>
          </p:spPr>
          <p:txBody>
            <a:bodyPr wrap="none"/>
            <a:lstStyle/>
            <a:p>
              <a:endParaRPr lang="tr-TR"/>
            </a:p>
          </p:txBody>
        </p:sp>
        <p:sp>
          <p:nvSpPr>
            <p:cNvPr id="6175" name="Text Box 137"/>
            <p:cNvSpPr txBox="1">
              <a:spLocks noChangeArrowheads="1"/>
            </p:cNvSpPr>
            <p:nvPr/>
          </p:nvSpPr>
          <p:spPr bwMode="auto">
            <a:xfrm rot="-5400000">
              <a:off x="5026" y="1042"/>
              <a:ext cx="298" cy="173"/>
            </a:xfrm>
            <a:prstGeom prst="rect">
              <a:avLst/>
            </a:prstGeom>
            <a:noFill/>
            <a:ln w="9525">
              <a:noFill/>
              <a:miter lim="800000"/>
              <a:headEnd/>
              <a:tailEnd/>
            </a:ln>
          </p:spPr>
          <p:txBody>
            <a:bodyPr wrap="none" lIns="0" tIns="0" rIns="0" bIns="0">
              <a:spAutoFit/>
            </a:bodyPr>
            <a:lstStyle/>
            <a:p>
              <a:pPr algn="l"/>
              <a:r>
                <a:rPr lang="tr-TR" sz="1800" b="1"/>
                <a:t>2+41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ppt_x"/>
                                          </p:val>
                                        </p:tav>
                                        <p:tav tm="100000">
                                          <p:val>
                                            <p:strVal val="#ppt_x"/>
                                          </p:val>
                                        </p:tav>
                                      </p:tavLst>
                                    </p:anim>
                                    <p:anim calcmode="lin" valueType="num">
                                      <p:cBhvr additive="base">
                                        <p:cTn id="14"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8654"/>
                                        </p:tgtEl>
                                        <p:attrNameLst>
                                          <p:attrName>style.visibility</p:attrName>
                                        </p:attrNameLst>
                                      </p:cBhvr>
                                      <p:to>
                                        <p:strVal val="visible"/>
                                      </p:to>
                                    </p:set>
                                    <p:animEffect transition="in" filter="wipe(down)">
                                      <p:cBhvr>
                                        <p:cTn id="19" dur="3000"/>
                                        <p:tgtEl>
                                          <p:spTgt spid="10865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3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30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3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8659"/>
                                        </p:tgtEl>
                                        <p:attrNameLst>
                                          <p:attrName>style.visibility</p:attrName>
                                        </p:attrNameLst>
                                      </p:cBhvr>
                                      <p:to>
                                        <p:strVal val="visible"/>
                                      </p:to>
                                    </p:set>
                                    <p:animEffect transition="in" filter="wipe(down)">
                                      <p:cBhvr>
                                        <p:cTn id="39" dur="3000"/>
                                        <p:tgtEl>
                                          <p:spTgt spid="10865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2000" fill="hold"/>
                                        <p:tgtEl>
                                          <p:spTgt spid="6"/>
                                        </p:tgtEl>
                                        <p:attrNameLst>
                                          <p:attrName>ppt_x</p:attrName>
                                        </p:attrNameLst>
                                      </p:cBhvr>
                                      <p:tavLst>
                                        <p:tav tm="0">
                                          <p:val>
                                            <p:strVal val="#ppt_x"/>
                                          </p:val>
                                        </p:tav>
                                        <p:tav tm="100000">
                                          <p:val>
                                            <p:strVal val="#ppt_x"/>
                                          </p:val>
                                        </p:tav>
                                      </p:tavLst>
                                    </p:anim>
                                    <p:anim calcmode="lin" valueType="num">
                                      <p:cBhvr additive="base">
                                        <p:cTn id="45"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08655"/>
                                        </p:tgtEl>
                                        <p:attrNameLst>
                                          <p:attrName>style.visibility</p:attrName>
                                        </p:attrNameLst>
                                      </p:cBhvr>
                                      <p:to>
                                        <p:strVal val="visible"/>
                                      </p:to>
                                    </p:set>
                                    <p:animEffect transition="in" filter="wipe(down)">
                                      <p:cBhvr>
                                        <p:cTn id="50" dur="3000"/>
                                        <p:tgtEl>
                                          <p:spTgt spid="10865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30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08660"/>
                                        </p:tgtEl>
                                        <p:attrNameLst>
                                          <p:attrName>style.visibility</p:attrName>
                                        </p:attrNameLst>
                                      </p:cBhvr>
                                      <p:to>
                                        <p:strVal val="visible"/>
                                      </p:to>
                                    </p:set>
                                    <p:animEffect transition="in" filter="wipe(down)">
                                      <p:cBhvr>
                                        <p:cTn id="60" dur="3000"/>
                                        <p:tgtEl>
                                          <p:spTgt spid="108660"/>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2000" fill="hold"/>
                                        <p:tgtEl>
                                          <p:spTgt spid="8"/>
                                        </p:tgtEl>
                                        <p:attrNameLst>
                                          <p:attrName>ppt_x</p:attrName>
                                        </p:attrNameLst>
                                      </p:cBhvr>
                                      <p:tavLst>
                                        <p:tav tm="0">
                                          <p:val>
                                            <p:strVal val="#ppt_x"/>
                                          </p:val>
                                        </p:tav>
                                        <p:tav tm="100000">
                                          <p:val>
                                            <p:strVal val="#ppt_x"/>
                                          </p:val>
                                        </p:tav>
                                      </p:tavLst>
                                    </p:anim>
                                    <p:anim calcmode="lin" valueType="num">
                                      <p:cBhvr additive="base">
                                        <p:cTn id="66"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08656"/>
                                        </p:tgtEl>
                                        <p:attrNameLst>
                                          <p:attrName>style.visibility</p:attrName>
                                        </p:attrNameLst>
                                      </p:cBhvr>
                                      <p:to>
                                        <p:strVal val="visible"/>
                                      </p:to>
                                    </p:set>
                                    <p:animEffect transition="in" filter="wipe(down)">
                                      <p:cBhvr>
                                        <p:cTn id="71" dur="3000"/>
                                        <p:tgtEl>
                                          <p:spTgt spid="108656"/>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down)">
                                      <p:cBhvr>
                                        <p:cTn id="76" dur="3000"/>
                                        <p:tgtEl>
                                          <p:spTgt spid="18"/>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down)">
                                      <p:cBhvr>
                                        <p:cTn id="81" dur="3000"/>
                                        <p:tgtEl>
                                          <p:spTgt spid="19"/>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108661"/>
                                        </p:tgtEl>
                                        <p:attrNameLst>
                                          <p:attrName>style.visibility</p:attrName>
                                        </p:attrNameLst>
                                      </p:cBhvr>
                                      <p:to>
                                        <p:strVal val="visible"/>
                                      </p:to>
                                    </p:set>
                                    <p:animEffect transition="in" filter="wipe(down)">
                                      <p:cBhvr>
                                        <p:cTn id="86" dur="3000"/>
                                        <p:tgtEl>
                                          <p:spTgt spid="108661"/>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additive="base">
                                        <p:cTn id="91" dur="2000" fill="hold"/>
                                        <p:tgtEl>
                                          <p:spTgt spid="10"/>
                                        </p:tgtEl>
                                        <p:attrNameLst>
                                          <p:attrName>ppt_x</p:attrName>
                                        </p:attrNameLst>
                                      </p:cBhvr>
                                      <p:tavLst>
                                        <p:tav tm="0">
                                          <p:val>
                                            <p:strVal val="#ppt_x"/>
                                          </p:val>
                                        </p:tav>
                                        <p:tav tm="100000">
                                          <p:val>
                                            <p:strVal val="#ppt_x"/>
                                          </p:val>
                                        </p:tav>
                                      </p:tavLst>
                                    </p:anim>
                                    <p:anim calcmode="lin" valueType="num">
                                      <p:cBhvr additive="base">
                                        <p:cTn id="92"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108657"/>
                                        </p:tgtEl>
                                        <p:attrNameLst>
                                          <p:attrName>style.visibility</p:attrName>
                                        </p:attrNameLst>
                                      </p:cBhvr>
                                      <p:to>
                                        <p:strVal val="visible"/>
                                      </p:to>
                                    </p:set>
                                    <p:animEffect transition="in" filter="wipe(down)">
                                      <p:cBhvr>
                                        <p:cTn id="97" dur="3000"/>
                                        <p:tgtEl>
                                          <p:spTgt spid="108657"/>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nodeType="click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down)">
                                      <p:cBhvr>
                                        <p:cTn id="102" dur="3000"/>
                                        <p:tgtEl>
                                          <p:spTgt spid="20"/>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108662"/>
                                        </p:tgtEl>
                                        <p:attrNameLst>
                                          <p:attrName>style.visibility</p:attrName>
                                        </p:attrNameLst>
                                      </p:cBhvr>
                                      <p:to>
                                        <p:strVal val="visible"/>
                                      </p:to>
                                    </p:set>
                                    <p:animEffect transition="in" filter="wipe(down)">
                                      <p:cBhvr>
                                        <p:cTn id="107" dur="3000"/>
                                        <p:tgtEl>
                                          <p:spTgt spid="108662"/>
                                        </p:tgtEl>
                                      </p:cBhvr>
                                    </p:animEffect>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nodeType="clickEffect">
                                  <p:stCondLst>
                                    <p:cond delay="0"/>
                                  </p:stCondLst>
                                  <p:childTnLst>
                                    <p:set>
                                      <p:cBhvr>
                                        <p:cTn id="111" dur="1" fill="hold">
                                          <p:stCondLst>
                                            <p:cond delay="0"/>
                                          </p:stCondLst>
                                        </p:cTn>
                                        <p:tgtEl>
                                          <p:spTgt spid="12"/>
                                        </p:tgtEl>
                                        <p:attrNameLst>
                                          <p:attrName>style.visibility</p:attrName>
                                        </p:attrNameLst>
                                      </p:cBhvr>
                                      <p:to>
                                        <p:strVal val="visible"/>
                                      </p:to>
                                    </p:set>
                                    <p:anim calcmode="lin" valueType="num">
                                      <p:cBhvr additive="base">
                                        <p:cTn id="112" dur="2000" fill="hold"/>
                                        <p:tgtEl>
                                          <p:spTgt spid="12"/>
                                        </p:tgtEl>
                                        <p:attrNameLst>
                                          <p:attrName>ppt_x</p:attrName>
                                        </p:attrNameLst>
                                      </p:cBhvr>
                                      <p:tavLst>
                                        <p:tav tm="0">
                                          <p:val>
                                            <p:strVal val="#ppt_x"/>
                                          </p:val>
                                        </p:tav>
                                        <p:tav tm="100000">
                                          <p:val>
                                            <p:strVal val="#ppt_x"/>
                                          </p:val>
                                        </p:tav>
                                      </p:tavLst>
                                    </p:anim>
                                    <p:anim calcmode="lin" valueType="num">
                                      <p:cBhvr additive="base">
                                        <p:cTn id="113"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108658"/>
                                        </p:tgtEl>
                                        <p:attrNameLst>
                                          <p:attrName>style.visibility</p:attrName>
                                        </p:attrNameLst>
                                      </p:cBhvr>
                                      <p:to>
                                        <p:strVal val="visible"/>
                                      </p:to>
                                    </p:set>
                                    <p:animEffect transition="in" filter="wipe(down)">
                                      <p:cBhvr>
                                        <p:cTn id="118" dur="3000"/>
                                        <p:tgtEl>
                                          <p:spTgt spid="108658"/>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4" fill="hold" nodeType="click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down)">
                                      <p:cBhvr>
                                        <p:cTn id="123" dur="3000"/>
                                        <p:tgtEl>
                                          <p:spTgt spid="21"/>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4" fill="hold" nodeType="click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wipe(down)">
                                      <p:cBhvr>
                                        <p:cTn id="128" dur="3000"/>
                                        <p:tgtEl>
                                          <p:spTgt spid="22"/>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108663"/>
                                        </p:tgtEl>
                                        <p:attrNameLst>
                                          <p:attrName>style.visibility</p:attrName>
                                        </p:attrNameLst>
                                      </p:cBhvr>
                                      <p:to>
                                        <p:strVal val="visible"/>
                                      </p:to>
                                    </p:set>
                                    <p:animEffect transition="in" filter="wipe(down)">
                                      <p:cBhvr>
                                        <p:cTn id="133" dur="3000"/>
                                        <p:tgtEl>
                                          <p:spTgt spid="108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654" grpId="0" animBg="1"/>
      <p:bldP spid="108655" grpId="0" animBg="1"/>
      <p:bldP spid="108656" grpId="0" animBg="1"/>
      <p:bldP spid="108657" grpId="0" animBg="1"/>
      <p:bldP spid="108658" grpId="0" animBg="1"/>
      <p:bldP spid="108659" grpId="0" animBg="1"/>
      <p:bldP spid="108660" grpId="0" animBg="1"/>
      <p:bldP spid="108661" grpId="0" animBg="1"/>
      <p:bldP spid="108662" grpId="0" animBg="1"/>
      <p:bldP spid="1086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2124075" y="274638"/>
            <a:ext cx="5040313" cy="777875"/>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endParaRPr lang="tr-TR" sz="2400" b="1" smtClean="0">
              <a:solidFill>
                <a:srgbClr val="FF0000"/>
              </a:solidFill>
            </a:endParaRPr>
          </a:p>
        </p:txBody>
      </p:sp>
      <p:sp>
        <p:nvSpPr>
          <p:cNvPr id="7171" name="Rectangle 3"/>
          <p:cNvSpPr>
            <a:spLocks noGrp="1" noChangeArrowheads="1"/>
          </p:cNvSpPr>
          <p:nvPr>
            <p:ph idx="1"/>
          </p:nvPr>
        </p:nvSpPr>
        <p:spPr bwMode="auto">
          <a:xfrm>
            <a:off x="0" y="1484313"/>
            <a:ext cx="8553450" cy="496887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tr-TR" sz="4400" smtClean="0"/>
              <a:t> </a:t>
            </a:r>
            <a:endParaRPr lang="tr-TR" sz="2800" smtClean="0"/>
          </a:p>
        </p:txBody>
      </p:sp>
      <p:pic>
        <p:nvPicPr>
          <p:cNvPr id="7172" name="Picture 14"/>
          <p:cNvPicPr>
            <a:picLocks noChangeAspect="1" noChangeArrowheads="1"/>
          </p:cNvPicPr>
          <p:nvPr/>
        </p:nvPicPr>
        <p:blipFill>
          <a:blip r:embed="rId2" cstate="print"/>
          <a:srcRect/>
          <a:stretch>
            <a:fillRect/>
          </a:stretch>
        </p:blipFill>
        <p:spPr bwMode="auto">
          <a:xfrm>
            <a:off x="409575" y="2286000"/>
            <a:ext cx="8324850" cy="2286000"/>
          </a:xfrm>
          <a:prstGeom prst="rect">
            <a:avLst/>
          </a:prstGeom>
          <a:noFill/>
          <a:ln w="3175">
            <a:solidFill>
              <a:schemeClr val="tx1"/>
            </a:solidFill>
            <a:miter lim="800000"/>
            <a:headEnd/>
            <a:tailEnd/>
          </a:ln>
        </p:spPr>
      </p:pic>
      <p:sp>
        <p:nvSpPr>
          <p:cNvPr id="7173" name="Text Box 15"/>
          <p:cNvSpPr txBox="1">
            <a:spLocks noChangeArrowheads="1"/>
          </p:cNvSpPr>
          <p:nvPr/>
        </p:nvSpPr>
        <p:spPr bwMode="auto">
          <a:xfrm>
            <a:off x="0" y="3284538"/>
            <a:ext cx="812800" cy="244475"/>
          </a:xfrm>
          <a:prstGeom prst="rect">
            <a:avLst/>
          </a:prstGeom>
          <a:noFill/>
          <a:ln w="9525">
            <a:noFill/>
            <a:miter lim="800000"/>
            <a:headEnd/>
            <a:tailEnd/>
          </a:ln>
        </p:spPr>
        <p:txBody>
          <a:bodyPr>
            <a:spAutoFit/>
          </a:bodyPr>
          <a:lstStyle/>
          <a:p>
            <a:pPr algn="ctr"/>
            <a:r>
              <a:rPr lang="tr-TR" sz="1000" b="1">
                <a:solidFill>
                  <a:srgbClr val="FF0000"/>
                </a:solidFill>
              </a:rPr>
              <a:t>851.875</a:t>
            </a:r>
          </a:p>
        </p:txBody>
      </p:sp>
      <p:sp>
        <p:nvSpPr>
          <p:cNvPr id="7174" name="Text Box 17"/>
          <p:cNvSpPr txBox="1">
            <a:spLocks noChangeArrowheads="1"/>
          </p:cNvSpPr>
          <p:nvPr/>
        </p:nvSpPr>
        <p:spPr bwMode="auto">
          <a:xfrm>
            <a:off x="1763713" y="2924175"/>
            <a:ext cx="596900" cy="244475"/>
          </a:xfrm>
          <a:prstGeom prst="rect">
            <a:avLst/>
          </a:prstGeom>
          <a:noFill/>
          <a:ln w="9525">
            <a:noFill/>
            <a:miter lim="800000"/>
            <a:headEnd/>
            <a:tailEnd/>
          </a:ln>
        </p:spPr>
        <p:txBody>
          <a:bodyPr wrap="none">
            <a:spAutoFit/>
          </a:bodyPr>
          <a:lstStyle/>
          <a:p>
            <a:pPr algn="ctr"/>
            <a:r>
              <a:rPr lang="tr-TR" sz="1000" b="1">
                <a:solidFill>
                  <a:srgbClr val="FF0000"/>
                </a:solidFill>
              </a:rPr>
              <a:t>852.836</a:t>
            </a:r>
          </a:p>
        </p:txBody>
      </p:sp>
      <p:sp>
        <p:nvSpPr>
          <p:cNvPr id="7175" name="Rectangle 19"/>
          <p:cNvSpPr>
            <a:spLocks noChangeArrowheads="1"/>
          </p:cNvSpPr>
          <p:nvPr/>
        </p:nvSpPr>
        <p:spPr bwMode="auto">
          <a:xfrm>
            <a:off x="3132138" y="2708275"/>
            <a:ext cx="638175" cy="244475"/>
          </a:xfrm>
          <a:prstGeom prst="rect">
            <a:avLst/>
          </a:prstGeom>
          <a:noFill/>
          <a:ln w="9525">
            <a:noFill/>
            <a:miter lim="800000"/>
            <a:headEnd/>
            <a:tailEnd/>
          </a:ln>
        </p:spPr>
        <p:txBody>
          <a:bodyPr>
            <a:spAutoFit/>
          </a:bodyPr>
          <a:lstStyle/>
          <a:p>
            <a:pPr algn="ctr"/>
            <a:r>
              <a:rPr lang="tr-TR" sz="1000" b="1">
                <a:solidFill>
                  <a:srgbClr val="FF0000"/>
                </a:solidFill>
              </a:rPr>
              <a:t>853.333</a:t>
            </a:r>
          </a:p>
        </p:txBody>
      </p:sp>
      <p:sp>
        <p:nvSpPr>
          <p:cNvPr id="7176" name="Text Box 20"/>
          <p:cNvSpPr txBox="1">
            <a:spLocks noChangeArrowheads="1"/>
          </p:cNvSpPr>
          <p:nvPr/>
        </p:nvSpPr>
        <p:spPr bwMode="auto">
          <a:xfrm>
            <a:off x="4859338" y="2492375"/>
            <a:ext cx="668337" cy="244475"/>
          </a:xfrm>
          <a:prstGeom prst="rect">
            <a:avLst/>
          </a:prstGeom>
          <a:noFill/>
          <a:ln w="9525">
            <a:noFill/>
            <a:miter lim="800000"/>
            <a:headEnd/>
            <a:tailEnd/>
          </a:ln>
        </p:spPr>
        <p:txBody>
          <a:bodyPr>
            <a:spAutoFit/>
          </a:bodyPr>
          <a:lstStyle/>
          <a:p>
            <a:pPr algn="ctr"/>
            <a:r>
              <a:rPr lang="tr-TR" sz="1000" b="1">
                <a:solidFill>
                  <a:srgbClr val="FF0000"/>
                </a:solidFill>
              </a:rPr>
              <a:t>854.052</a:t>
            </a:r>
          </a:p>
        </p:txBody>
      </p:sp>
      <p:sp>
        <p:nvSpPr>
          <p:cNvPr id="7177" name="Text Box 21"/>
          <p:cNvSpPr txBox="1">
            <a:spLocks noChangeArrowheads="1"/>
          </p:cNvSpPr>
          <p:nvPr/>
        </p:nvSpPr>
        <p:spPr bwMode="auto">
          <a:xfrm>
            <a:off x="3687763" y="4745038"/>
            <a:ext cx="596900" cy="244475"/>
          </a:xfrm>
          <a:prstGeom prst="rect">
            <a:avLst/>
          </a:prstGeom>
          <a:noFill/>
          <a:ln w="9525">
            <a:noFill/>
            <a:miter lim="800000"/>
            <a:headEnd/>
            <a:tailEnd/>
          </a:ln>
        </p:spPr>
        <p:txBody>
          <a:bodyPr>
            <a:spAutoFit/>
          </a:bodyPr>
          <a:lstStyle/>
          <a:p>
            <a:pPr algn="ctr"/>
            <a:endParaRPr lang="tr-TR" sz="1000"/>
          </a:p>
        </p:txBody>
      </p:sp>
      <p:sp>
        <p:nvSpPr>
          <p:cNvPr id="7178" name="Text Box 22"/>
          <p:cNvSpPr txBox="1">
            <a:spLocks noChangeArrowheads="1"/>
          </p:cNvSpPr>
          <p:nvPr/>
        </p:nvSpPr>
        <p:spPr bwMode="auto">
          <a:xfrm>
            <a:off x="8388350" y="2781300"/>
            <a:ext cx="596900" cy="244475"/>
          </a:xfrm>
          <a:prstGeom prst="rect">
            <a:avLst/>
          </a:prstGeom>
          <a:noFill/>
          <a:ln w="9525">
            <a:noFill/>
            <a:miter lim="800000"/>
            <a:headEnd/>
            <a:tailEnd/>
          </a:ln>
        </p:spPr>
        <p:txBody>
          <a:bodyPr>
            <a:spAutoFit/>
          </a:bodyPr>
          <a:lstStyle/>
          <a:p>
            <a:pPr algn="ctr"/>
            <a:r>
              <a:rPr lang="tr-TR" sz="1000" b="1">
                <a:solidFill>
                  <a:srgbClr val="FF0000"/>
                </a:solidFill>
              </a:rPr>
              <a:t>853.494</a:t>
            </a:r>
          </a:p>
        </p:txBody>
      </p:sp>
      <p:sp>
        <p:nvSpPr>
          <p:cNvPr id="7179" name="Line 24"/>
          <p:cNvSpPr>
            <a:spLocks noChangeShapeType="1"/>
          </p:cNvSpPr>
          <p:nvPr/>
        </p:nvSpPr>
        <p:spPr bwMode="auto">
          <a:xfrm>
            <a:off x="323850" y="4365625"/>
            <a:ext cx="0" cy="0"/>
          </a:xfrm>
          <a:prstGeom prst="line">
            <a:avLst/>
          </a:prstGeom>
          <a:noFill/>
          <a:ln w="9525">
            <a:solidFill>
              <a:schemeClr val="tx1"/>
            </a:solidFill>
            <a:round/>
            <a:headEnd/>
            <a:tailEnd/>
          </a:ln>
        </p:spPr>
        <p:txBody>
          <a:bodyPr wrap="none"/>
          <a:lstStyle/>
          <a:p>
            <a:endParaRPr lang="tr-TR"/>
          </a:p>
        </p:txBody>
      </p:sp>
      <p:sp>
        <p:nvSpPr>
          <p:cNvPr id="7180" name="Line 26"/>
          <p:cNvSpPr>
            <a:spLocks noChangeShapeType="1"/>
          </p:cNvSpPr>
          <p:nvPr/>
        </p:nvSpPr>
        <p:spPr bwMode="auto">
          <a:xfrm>
            <a:off x="684213" y="4365625"/>
            <a:ext cx="0" cy="0"/>
          </a:xfrm>
          <a:prstGeom prst="line">
            <a:avLst/>
          </a:prstGeom>
          <a:noFill/>
          <a:ln w="9525">
            <a:solidFill>
              <a:schemeClr val="tx1"/>
            </a:solidFill>
            <a:round/>
            <a:headEnd/>
            <a:tailEnd/>
          </a:ln>
        </p:spPr>
        <p:txBody>
          <a:bodyPr wrap="none"/>
          <a:lstStyle/>
          <a:p>
            <a:endParaRPr lang="tr-TR"/>
          </a:p>
        </p:txBody>
      </p:sp>
      <p:sp>
        <p:nvSpPr>
          <p:cNvPr id="7181" name="Line 27"/>
          <p:cNvSpPr>
            <a:spLocks noChangeShapeType="1"/>
          </p:cNvSpPr>
          <p:nvPr/>
        </p:nvSpPr>
        <p:spPr bwMode="auto">
          <a:xfrm>
            <a:off x="684213" y="4365625"/>
            <a:ext cx="0" cy="0"/>
          </a:xfrm>
          <a:prstGeom prst="line">
            <a:avLst/>
          </a:prstGeom>
          <a:noFill/>
          <a:ln w="9525">
            <a:solidFill>
              <a:schemeClr val="tx1"/>
            </a:solidFill>
            <a:round/>
            <a:headEnd/>
            <a:tailEnd/>
          </a:ln>
        </p:spPr>
        <p:txBody>
          <a:bodyPr wrap="none"/>
          <a:lstStyle/>
          <a:p>
            <a:endParaRPr lang="tr-TR"/>
          </a:p>
        </p:txBody>
      </p:sp>
      <p:sp>
        <p:nvSpPr>
          <p:cNvPr id="7182" name="Line 28"/>
          <p:cNvSpPr>
            <a:spLocks noChangeShapeType="1"/>
          </p:cNvSpPr>
          <p:nvPr/>
        </p:nvSpPr>
        <p:spPr bwMode="auto">
          <a:xfrm flipH="1">
            <a:off x="250825" y="4365625"/>
            <a:ext cx="433388" cy="0"/>
          </a:xfrm>
          <a:prstGeom prst="line">
            <a:avLst/>
          </a:prstGeom>
          <a:noFill/>
          <a:ln w="9525">
            <a:solidFill>
              <a:schemeClr val="tx1"/>
            </a:solidFill>
            <a:round/>
            <a:headEnd/>
            <a:tailEnd/>
          </a:ln>
        </p:spPr>
        <p:txBody>
          <a:bodyPr wrap="none"/>
          <a:lstStyle/>
          <a:p>
            <a:endParaRPr lang="tr-TR"/>
          </a:p>
        </p:txBody>
      </p:sp>
      <p:sp>
        <p:nvSpPr>
          <p:cNvPr id="7183" name="Line 29"/>
          <p:cNvSpPr>
            <a:spLocks noChangeShapeType="1"/>
          </p:cNvSpPr>
          <p:nvPr/>
        </p:nvSpPr>
        <p:spPr bwMode="auto">
          <a:xfrm>
            <a:off x="395288" y="4365625"/>
            <a:ext cx="0" cy="576263"/>
          </a:xfrm>
          <a:prstGeom prst="line">
            <a:avLst/>
          </a:prstGeom>
          <a:noFill/>
          <a:ln w="9525">
            <a:solidFill>
              <a:schemeClr val="tx1"/>
            </a:solidFill>
            <a:round/>
            <a:headEnd/>
            <a:tailEnd/>
          </a:ln>
        </p:spPr>
        <p:txBody>
          <a:bodyPr wrap="none"/>
          <a:lstStyle/>
          <a:p>
            <a:endParaRPr lang="tr-TR"/>
          </a:p>
        </p:txBody>
      </p:sp>
      <p:sp>
        <p:nvSpPr>
          <p:cNvPr id="7184" name="Line 30"/>
          <p:cNvSpPr>
            <a:spLocks noChangeShapeType="1"/>
          </p:cNvSpPr>
          <p:nvPr/>
        </p:nvSpPr>
        <p:spPr bwMode="auto">
          <a:xfrm>
            <a:off x="395288" y="5157788"/>
            <a:ext cx="0" cy="647700"/>
          </a:xfrm>
          <a:prstGeom prst="line">
            <a:avLst/>
          </a:prstGeom>
          <a:noFill/>
          <a:ln w="9525">
            <a:solidFill>
              <a:schemeClr val="tx1"/>
            </a:solidFill>
            <a:round/>
            <a:headEnd/>
            <a:tailEnd/>
          </a:ln>
        </p:spPr>
        <p:txBody>
          <a:bodyPr wrap="none"/>
          <a:lstStyle/>
          <a:p>
            <a:endParaRPr lang="tr-TR"/>
          </a:p>
        </p:txBody>
      </p:sp>
      <p:sp>
        <p:nvSpPr>
          <p:cNvPr id="7185" name="Line 31"/>
          <p:cNvSpPr>
            <a:spLocks noChangeShapeType="1"/>
          </p:cNvSpPr>
          <p:nvPr/>
        </p:nvSpPr>
        <p:spPr bwMode="auto">
          <a:xfrm>
            <a:off x="107950" y="5805488"/>
            <a:ext cx="647700" cy="0"/>
          </a:xfrm>
          <a:prstGeom prst="line">
            <a:avLst/>
          </a:prstGeom>
          <a:noFill/>
          <a:ln w="9525">
            <a:solidFill>
              <a:schemeClr val="tx1"/>
            </a:solidFill>
            <a:round/>
            <a:headEnd/>
            <a:tailEnd/>
          </a:ln>
        </p:spPr>
        <p:txBody>
          <a:bodyPr wrap="none"/>
          <a:lstStyle/>
          <a:p>
            <a:endParaRPr lang="tr-TR"/>
          </a:p>
        </p:txBody>
      </p:sp>
      <p:sp>
        <p:nvSpPr>
          <p:cNvPr id="7186" name="Text Box 32"/>
          <p:cNvSpPr txBox="1">
            <a:spLocks noChangeArrowheads="1"/>
          </p:cNvSpPr>
          <p:nvPr/>
        </p:nvSpPr>
        <p:spPr bwMode="auto">
          <a:xfrm>
            <a:off x="611188" y="5661025"/>
            <a:ext cx="1243012" cy="274638"/>
          </a:xfrm>
          <a:prstGeom prst="rect">
            <a:avLst/>
          </a:prstGeom>
          <a:noFill/>
          <a:ln w="9525">
            <a:noFill/>
            <a:miter lim="800000"/>
            <a:headEnd/>
            <a:tailEnd/>
          </a:ln>
        </p:spPr>
        <p:txBody>
          <a:bodyPr>
            <a:spAutoFit/>
          </a:bodyPr>
          <a:lstStyle/>
          <a:p>
            <a:pPr algn="ctr"/>
            <a:r>
              <a:rPr lang="tr-TR" sz="1200" b="1"/>
              <a:t>Deniz seviyesi</a:t>
            </a:r>
          </a:p>
        </p:txBody>
      </p:sp>
      <p:sp>
        <p:nvSpPr>
          <p:cNvPr id="7187" name="Text Box 33"/>
          <p:cNvSpPr txBox="1">
            <a:spLocks noChangeArrowheads="1"/>
          </p:cNvSpPr>
          <p:nvPr/>
        </p:nvSpPr>
        <p:spPr bwMode="auto">
          <a:xfrm>
            <a:off x="2895600" y="4889500"/>
            <a:ext cx="1244600" cy="274638"/>
          </a:xfrm>
          <a:prstGeom prst="rect">
            <a:avLst/>
          </a:prstGeom>
          <a:noFill/>
          <a:ln w="9525">
            <a:noFill/>
            <a:miter lim="800000"/>
            <a:headEnd/>
            <a:tailEnd/>
          </a:ln>
        </p:spPr>
        <p:txBody>
          <a:bodyPr>
            <a:spAutoFit/>
          </a:bodyPr>
          <a:lstStyle/>
          <a:p>
            <a:pPr algn="ctr"/>
            <a:endParaRPr lang="tr-TR" sz="1200"/>
          </a:p>
        </p:txBody>
      </p:sp>
      <p:sp>
        <p:nvSpPr>
          <p:cNvPr id="7188" name="Text Box 34"/>
          <p:cNvSpPr txBox="1">
            <a:spLocks noChangeArrowheads="1"/>
          </p:cNvSpPr>
          <p:nvPr/>
        </p:nvSpPr>
        <p:spPr bwMode="auto">
          <a:xfrm>
            <a:off x="3111500" y="5249863"/>
            <a:ext cx="184150" cy="457200"/>
          </a:xfrm>
          <a:prstGeom prst="rect">
            <a:avLst/>
          </a:prstGeom>
          <a:noFill/>
          <a:ln w="9525">
            <a:noFill/>
            <a:miter lim="800000"/>
            <a:headEnd/>
            <a:tailEnd/>
          </a:ln>
        </p:spPr>
        <p:txBody>
          <a:bodyPr wrap="none">
            <a:spAutoFit/>
          </a:bodyPr>
          <a:lstStyle/>
          <a:p>
            <a:pPr algn="ctr"/>
            <a:endParaRPr lang="tr-TR"/>
          </a:p>
        </p:txBody>
      </p:sp>
      <p:sp>
        <p:nvSpPr>
          <p:cNvPr id="7189" name="Text Box 35"/>
          <p:cNvSpPr txBox="1">
            <a:spLocks noChangeArrowheads="1"/>
          </p:cNvSpPr>
          <p:nvPr/>
        </p:nvSpPr>
        <p:spPr bwMode="auto">
          <a:xfrm>
            <a:off x="-180975" y="4941888"/>
            <a:ext cx="1171575" cy="274637"/>
          </a:xfrm>
          <a:prstGeom prst="rect">
            <a:avLst/>
          </a:prstGeom>
          <a:noFill/>
          <a:ln w="9525">
            <a:noFill/>
            <a:miter lim="800000"/>
            <a:headEnd/>
            <a:tailEnd/>
          </a:ln>
        </p:spPr>
        <p:txBody>
          <a:bodyPr>
            <a:spAutoFit/>
          </a:bodyPr>
          <a:lstStyle/>
          <a:p>
            <a:pPr algn="ctr"/>
            <a:r>
              <a:rPr lang="tr-TR" sz="1200" b="1"/>
              <a:t>850.000 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315" name="Group 795"/>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8265" name="Rectangle 780"/>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08306" name="Line 786"/>
          <p:cNvSpPr>
            <a:spLocks noChangeShapeType="1"/>
          </p:cNvSpPr>
          <p:nvPr/>
        </p:nvSpPr>
        <p:spPr bwMode="auto">
          <a:xfrm>
            <a:off x="3132138" y="1989138"/>
            <a:ext cx="431800" cy="0"/>
          </a:xfrm>
          <a:prstGeom prst="line">
            <a:avLst/>
          </a:prstGeom>
          <a:noFill/>
          <a:ln w="76200">
            <a:solidFill>
              <a:srgbClr val="FF0000"/>
            </a:solidFill>
            <a:round/>
            <a:headEnd/>
            <a:tailEnd type="triangle" w="med" len="med"/>
          </a:ln>
        </p:spPr>
        <p:txBody>
          <a:bodyPr wrap="none"/>
          <a:lstStyle/>
          <a:p>
            <a:endParaRPr lang="tr-TR"/>
          </a:p>
        </p:txBody>
      </p:sp>
      <p:sp>
        <p:nvSpPr>
          <p:cNvPr id="108307" name="Line 787"/>
          <p:cNvSpPr>
            <a:spLocks noChangeShapeType="1"/>
          </p:cNvSpPr>
          <p:nvPr/>
        </p:nvSpPr>
        <p:spPr bwMode="auto">
          <a:xfrm flipH="1" flipV="1">
            <a:off x="6469063" y="2301875"/>
            <a:ext cx="504825" cy="73025"/>
          </a:xfrm>
          <a:prstGeom prst="line">
            <a:avLst/>
          </a:prstGeom>
          <a:noFill/>
          <a:ln w="76200">
            <a:solidFill>
              <a:srgbClr val="FF0000"/>
            </a:solidFill>
            <a:round/>
            <a:headEnd/>
            <a:tailEnd type="triangle" w="med" len="med"/>
          </a:ln>
        </p:spPr>
        <p:txBody>
          <a:bodyPr wrap="none"/>
          <a:lstStyle/>
          <a:p>
            <a:endParaRPr lang="tr-TR"/>
          </a:p>
        </p:txBody>
      </p:sp>
      <p:grpSp>
        <p:nvGrpSpPr>
          <p:cNvPr id="2" name="Group 791"/>
          <p:cNvGrpSpPr>
            <a:grpSpLocks/>
          </p:cNvGrpSpPr>
          <p:nvPr/>
        </p:nvGrpSpPr>
        <p:grpSpPr bwMode="auto">
          <a:xfrm>
            <a:off x="4911725" y="2133600"/>
            <a:ext cx="819150" cy="538163"/>
            <a:chOff x="3094" y="1344"/>
            <a:chExt cx="516" cy="339"/>
          </a:xfrm>
        </p:grpSpPr>
        <p:sp>
          <p:nvSpPr>
            <p:cNvPr id="8269" name="AutoShape 789"/>
            <p:cNvSpPr>
              <a:spLocks noChangeArrowheads="1"/>
            </p:cNvSpPr>
            <p:nvPr/>
          </p:nvSpPr>
          <p:spPr bwMode="auto">
            <a:xfrm>
              <a:off x="3288" y="1344"/>
              <a:ext cx="136" cy="136"/>
            </a:xfrm>
            <a:prstGeom prst="plus">
              <a:avLst>
                <a:gd name="adj" fmla="val 25000"/>
              </a:avLst>
            </a:prstGeom>
            <a:solidFill>
              <a:srgbClr val="FF0000"/>
            </a:solidFill>
            <a:ln w="9525">
              <a:solidFill>
                <a:schemeClr val="tx1"/>
              </a:solidFill>
              <a:miter lim="800000"/>
              <a:headEnd/>
              <a:tailEnd/>
            </a:ln>
          </p:spPr>
          <p:txBody>
            <a:bodyPr wrap="none" anchor="ctr"/>
            <a:lstStyle/>
            <a:p>
              <a:endParaRPr lang="tr-TR"/>
            </a:p>
          </p:txBody>
        </p:sp>
        <p:sp>
          <p:nvSpPr>
            <p:cNvPr id="8270" name="Text Box 790"/>
            <p:cNvSpPr txBox="1">
              <a:spLocks noChangeArrowheads="1"/>
            </p:cNvSpPr>
            <p:nvPr/>
          </p:nvSpPr>
          <p:spPr bwMode="auto">
            <a:xfrm>
              <a:off x="3094" y="1433"/>
              <a:ext cx="516" cy="250"/>
            </a:xfrm>
            <a:prstGeom prst="rect">
              <a:avLst/>
            </a:prstGeom>
            <a:noFill/>
            <a:ln w="9525">
              <a:noFill/>
              <a:miter lim="800000"/>
              <a:headEnd/>
              <a:tailEnd/>
            </a:ln>
          </p:spPr>
          <p:txBody>
            <a:bodyPr wrap="none">
              <a:spAutoFit/>
            </a:bodyPr>
            <a:lstStyle/>
            <a:p>
              <a:pPr algn="l"/>
              <a:r>
                <a:rPr lang="tr-TR" sz="2000" b="1">
                  <a:solidFill>
                    <a:srgbClr val="FF0000"/>
                  </a:solidFill>
                </a:rPr>
                <a:t>Topla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8.61111E-6 4.89342E-6 L 0.17326 0.02108 " pathEditMode="relative" ptsTypes="AA">
                                      <p:cBhvr>
                                        <p:cTn id="6" dur="2000" fill="hold"/>
                                        <p:tgtEl>
                                          <p:spTgt spid="108306"/>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4.72222E-6 -1.01946E-7 L -0.11024 -0.02108 " pathEditMode="relative" rAng="0" ptsTypes="AA">
                                      <p:cBhvr>
                                        <p:cTn id="8" dur="2000" fill="hold"/>
                                        <p:tgtEl>
                                          <p:spTgt spid="108307"/>
                                        </p:tgtEl>
                                        <p:attrNameLst>
                                          <p:attrName>ppt_x</p:attrName>
                                          <p:attrName>ppt_y</p:attrName>
                                        </p:attrNameLst>
                                      </p:cBhvr>
                                      <p:rCtr x="-55" y="-11"/>
                                    </p:animMotion>
                                  </p:childTnLst>
                                </p:cTn>
                              </p:par>
                            </p:childTnLst>
                          </p:cTn>
                        </p:par>
                        <p:par>
                          <p:cTn id="9" fill="hold">
                            <p:stCondLst>
                              <p:cond delay="2000"/>
                            </p:stCondLst>
                            <p:childTnLst>
                              <p:par>
                                <p:cTn id="10" presetID="8"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306" grpId="0" animBg="1"/>
      <p:bldP spid="10830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693988" y="476250"/>
            <a:ext cx="3225800" cy="457200"/>
          </a:xfrm>
          <a:prstGeom prst="rect">
            <a:avLst/>
          </a:prstGeom>
          <a:noFill/>
          <a:ln w="9525">
            <a:noFill/>
            <a:miter lim="800000"/>
            <a:headEnd/>
            <a:tailEnd/>
          </a:ln>
        </p:spPr>
        <p:txBody>
          <a:bodyPr wrap="none" anchor="ctr">
            <a:spAutoFit/>
          </a:bodyPr>
          <a:lstStyle/>
          <a:p>
            <a:pPr algn="ctr"/>
            <a:r>
              <a:rPr lang="tr-TR" b="1">
                <a:solidFill>
                  <a:srgbClr val="FF3300"/>
                </a:solidFill>
              </a:rPr>
              <a:t>PROFİL NİVELMANI</a:t>
            </a:r>
            <a:endParaRPr lang="tr-TR" b="1">
              <a:solidFill>
                <a:srgbClr val="FF0000"/>
              </a:solidFill>
            </a:endParaRPr>
          </a:p>
        </p:txBody>
      </p:sp>
      <p:grpSp>
        <p:nvGrpSpPr>
          <p:cNvPr id="2" name="Group 3"/>
          <p:cNvGrpSpPr>
            <a:grpSpLocks/>
          </p:cNvGrpSpPr>
          <p:nvPr/>
        </p:nvGrpSpPr>
        <p:grpSpPr bwMode="auto">
          <a:xfrm>
            <a:off x="2195513" y="1484313"/>
            <a:ext cx="3019425" cy="4752975"/>
            <a:chOff x="2096" y="1525"/>
            <a:chExt cx="1320" cy="2404"/>
          </a:xfrm>
        </p:grpSpPr>
        <p:grpSp>
          <p:nvGrpSpPr>
            <p:cNvPr id="3" name="Group 4"/>
            <p:cNvGrpSpPr>
              <a:grpSpLocks/>
            </p:cNvGrpSpPr>
            <p:nvPr/>
          </p:nvGrpSpPr>
          <p:grpSpPr bwMode="auto">
            <a:xfrm>
              <a:off x="2971" y="3068"/>
              <a:ext cx="317" cy="772"/>
              <a:chOff x="749" y="3168"/>
              <a:chExt cx="317" cy="772"/>
            </a:xfrm>
          </p:grpSpPr>
          <p:grpSp>
            <p:nvGrpSpPr>
              <p:cNvPr id="4" name="Group 5"/>
              <p:cNvGrpSpPr>
                <a:grpSpLocks/>
              </p:cNvGrpSpPr>
              <p:nvPr/>
            </p:nvGrpSpPr>
            <p:grpSpPr bwMode="auto">
              <a:xfrm>
                <a:off x="749" y="3168"/>
                <a:ext cx="317" cy="580"/>
                <a:chOff x="567" y="2714"/>
                <a:chExt cx="317" cy="580"/>
              </a:xfrm>
            </p:grpSpPr>
            <p:sp>
              <p:nvSpPr>
                <p:cNvPr id="9236" name="Rectangle 6"/>
                <p:cNvSpPr>
                  <a:spLocks noChangeArrowheads="1"/>
                </p:cNvSpPr>
                <p:nvPr/>
              </p:nvSpPr>
              <p:spPr bwMode="auto">
                <a:xfrm>
                  <a:off x="612" y="2714"/>
                  <a:ext cx="272" cy="81"/>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9237" name="Line 7"/>
                <p:cNvSpPr>
                  <a:spLocks noChangeShapeType="1"/>
                </p:cNvSpPr>
                <p:nvPr/>
              </p:nvSpPr>
              <p:spPr bwMode="auto">
                <a:xfrm flipH="1">
                  <a:off x="567" y="2795"/>
                  <a:ext cx="181" cy="499"/>
                </a:xfrm>
                <a:prstGeom prst="line">
                  <a:avLst/>
                </a:prstGeom>
                <a:noFill/>
                <a:ln w="38100">
                  <a:solidFill>
                    <a:schemeClr val="tx1"/>
                  </a:solidFill>
                  <a:round/>
                  <a:headEnd/>
                  <a:tailEnd/>
                </a:ln>
              </p:spPr>
              <p:txBody>
                <a:bodyPr wrap="none"/>
                <a:lstStyle/>
                <a:p>
                  <a:endParaRPr lang="tr-TR"/>
                </a:p>
              </p:txBody>
            </p:sp>
            <p:sp>
              <p:nvSpPr>
                <p:cNvPr id="9238" name="Line 8"/>
                <p:cNvSpPr>
                  <a:spLocks noChangeShapeType="1"/>
                </p:cNvSpPr>
                <p:nvPr/>
              </p:nvSpPr>
              <p:spPr bwMode="auto">
                <a:xfrm>
                  <a:off x="748" y="2795"/>
                  <a:ext cx="0" cy="499"/>
                </a:xfrm>
                <a:prstGeom prst="line">
                  <a:avLst/>
                </a:prstGeom>
                <a:noFill/>
                <a:ln w="38100">
                  <a:solidFill>
                    <a:schemeClr val="tx1"/>
                  </a:solidFill>
                  <a:round/>
                  <a:headEnd/>
                  <a:tailEnd/>
                </a:ln>
              </p:spPr>
              <p:txBody>
                <a:bodyPr wrap="none"/>
                <a:lstStyle/>
                <a:p>
                  <a:endParaRPr lang="tr-TR"/>
                </a:p>
              </p:txBody>
            </p:sp>
            <p:sp>
              <p:nvSpPr>
                <p:cNvPr id="9239" name="Line 9"/>
                <p:cNvSpPr>
                  <a:spLocks noChangeShapeType="1"/>
                </p:cNvSpPr>
                <p:nvPr/>
              </p:nvSpPr>
              <p:spPr bwMode="auto">
                <a:xfrm>
                  <a:off x="748" y="2795"/>
                  <a:ext cx="136" cy="437"/>
                </a:xfrm>
                <a:prstGeom prst="line">
                  <a:avLst/>
                </a:prstGeom>
                <a:noFill/>
                <a:ln w="38100">
                  <a:solidFill>
                    <a:schemeClr val="tx1"/>
                  </a:solidFill>
                  <a:round/>
                  <a:headEnd/>
                  <a:tailEnd/>
                </a:ln>
              </p:spPr>
              <p:txBody>
                <a:bodyPr wrap="none"/>
                <a:lstStyle/>
                <a:p>
                  <a:endParaRPr lang="tr-TR"/>
                </a:p>
              </p:txBody>
            </p:sp>
          </p:grpSp>
          <p:sp>
            <p:nvSpPr>
              <p:cNvPr id="9235" name="Text Box 10"/>
              <p:cNvSpPr txBox="1">
                <a:spLocks noChangeArrowheads="1"/>
              </p:cNvSpPr>
              <p:nvPr/>
            </p:nvSpPr>
            <p:spPr bwMode="auto">
              <a:xfrm>
                <a:off x="874" y="3755"/>
                <a:ext cx="52" cy="185"/>
              </a:xfrm>
              <a:prstGeom prst="rect">
                <a:avLst/>
              </a:prstGeom>
              <a:noFill/>
              <a:ln w="9525">
                <a:noFill/>
                <a:miter lim="800000"/>
                <a:headEnd/>
                <a:tailEnd/>
              </a:ln>
            </p:spPr>
            <p:txBody>
              <a:bodyPr wrap="none" lIns="0" tIns="0" rIns="0" bIns="0">
                <a:spAutoFit/>
              </a:bodyPr>
              <a:lstStyle/>
              <a:p>
                <a:pPr algn="l"/>
                <a:r>
                  <a:rPr lang="tr-TR" b="1">
                    <a:solidFill>
                      <a:srgbClr val="2503CF"/>
                    </a:solidFill>
                  </a:rPr>
                  <a:t>I</a:t>
                </a:r>
              </a:p>
            </p:txBody>
          </p:sp>
        </p:grpSp>
        <p:sp>
          <p:nvSpPr>
            <p:cNvPr id="9226" name="Line 11"/>
            <p:cNvSpPr>
              <a:spLocks noChangeShapeType="1"/>
            </p:cNvSpPr>
            <p:nvPr/>
          </p:nvSpPr>
          <p:spPr bwMode="auto">
            <a:xfrm>
              <a:off x="2471" y="1934"/>
              <a:ext cx="590" cy="1134"/>
            </a:xfrm>
            <a:prstGeom prst="line">
              <a:avLst/>
            </a:prstGeom>
            <a:noFill/>
            <a:ln w="28575">
              <a:solidFill>
                <a:schemeClr val="tx1"/>
              </a:solidFill>
              <a:prstDash val="lgDash"/>
              <a:round/>
              <a:headEnd/>
              <a:tailEnd/>
            </a:ln>
          </p:spPr>
          <p:txBody>
            <a:bodyPr wrap="none"/>
            <a:lstStyle/>
            <a:p>
              <a:endParaRPr lang="tr-TR"/>
            </a:p>
          </p:txBody>
        </p:sp>
        <p:sp>
          <p:nvSpPr>
            <p:cNvPr id="9227" name="Line 12"/>
            <p:cNvSpPr>
              <a:spLocks noChangeShapeType="1"/>
            </p:cNvSpPr>
            <p:nvPr/>
          </p:nvSpPr>
          <p:spPr bwMode="auto">
            <a:xfrm>
              <a:off x="2471" y="1525"/>
              <a:ext cx="0" cy="953"/>
            </a:xfrm>
            <a:prstGeom prst="line">
              <a:avLst/>
            </a:prstGeom>
            <a:noFill/>
            <a:ln w="57150" cmpd="thickThin">
              <a:solidFill>
                <a:schemeClr val="tx1"/>
              </a:solidFill>
              <a:round/>
              <a:headEnd/>
              <a:tailEnd/>
            </a:ln>
          </p:spPr>
          <p:txBody>
            <a:bodyPr wrap="none"/>
            <a:lstStyle/>
            <a:p>
              <a:endParaRPr lang="tr-TR"/>
            </a:p>
          </p:txBody>
        </p:sp>
        <p:sp>
          <p:nvSpPr>
            <p:cNvPr id="9228" name="Line 13"/>
            <p:cNvSpPr>
              <a:spLocks noChangeShapeType="1"/>
            </p:cNvSpPr>
            <p:nvPr/>
          </p:nvSpPr>
          <p:spPr bwMode="auto">
            <a:xfrm>
              <a:off x="2426" y="2478"/>
              <a:ext cx="0" cy="453"/>
            </a:xfrm>
            <a:prstGeom prst="line">
              <a:avLst/>
            </a:prstGeom>
            <a:noFill/>
            <a:ln w="9525">
              <a:solidFill>
                <a:schemeClr val="tx1"/>
              </a:solidFill>
              <a:round/>
              <a:headEnd type="triangle" w="med" len="med"/>
              <a:tailEnd/>
            </a:ln>
          </p:spPr>
          <p:txBody>
            <a:bodyPr wrap="none"/>
            <a:lstStyle/>
            <a:p>
              <a:endParaRPr lang="tr-TR"/>
            </a:p>
          </p:txBody>
        </p:sp>
        <p:sp>
          <p:nvSpPr>
            <p:cNvPr id="9229" name="Line 14"/>
            <p:cNvSpPr>
              <a:spLocks noChangeShapeType="1"/>
            </p:cNvSpPr>
            <p:nvPr/>
          </p:nvSpPr>
          <p:spPr bwMode="auto">
            <a:xfrm>
              <a:off x="2426" y="3249"/>
              <a:ext cx="0" cy="680"/>
            </a:xfrm>
            <a:prstGeom prst="line">
              <a:avLst/>
            </a:prstGeom>
            <a:noFill/>
            <a:ln w="9525">
              <a:solidFill>
                <a:schemeClr val="tx1"/>
              </a:solidFill>
              <a:round/>
              <a:headEnd/>
              <a:tailEnd type="triangle" w="med" len="med"/>
            </a:ln>
          </p:spPr>
          <p:txBody>
            <a:bodyPr wrap="none"/>
            <a:lstStyle/>
            <a:p>
              <a:endParaRPr lang="tr-TR"/>
            </a:p>
          </p:txBody>
        </p:sp>
        <p:sp>
          <p:nvSpPr>
            <p:cNvPr id="9230" name="Text Box 15"/>
            <p:cNvSpPr txBox="1">
              <a:spLocks noChangeArrowheads="1"/>
            </p:cNvSpPr>
            <p:nvPr/>
          </p:nvSpPr>
          <p:spPr bwMode="auto">
            <a:xfrm>
              <a:off x="2096" y="3005"/>
              <a:ext cx="466" cy="170"/>
            </a:xfrm>
            <a:prstGeom prst="rect">
              <a:avLst/>
            </a:prstGeom>
            <a:noFill/>
            <a:ln w="9525">
              <a:noFill/>
              <a:miter lim="800000"/>
              <a:headEnd/>
              <a:tailEnd/>
            </a:ln>
          </p:spPr>
          <p:txBody>
            <a:bodyPr wrap="none">
              <a:spAutoFit/>
            </a:bodyPr>
            <a:lstStyle/>
            <a:p>
              <a:pPr algn="l"/>
              <a:r>
                <a:rPr lang="tr-TR" sz="1600" b="1"/>
                <a:t>850.000 m</a:t>
              </a:r>
            </a:p>
          </p:txBody>
        </p:sp>
        <p:sp>
          <p:nvSpPr>
            <p:cNvPr id="9231" name="AutoShape 16"/>
            <p:cNvSpPr>
              <a:spLocks/>
            </p:cNvSpPr>
            <p:nvPr/>
          </p:nvSpPr>
          <p:spPr bwMode="auto">
            <a:xfrm>
              <a:off x="2336" y="1933"/>
              <a:ext cx="45" cy="545"/>
            </a:xfrm>
            <a:prstGeom prst="leftBrace">
              <a:avLst>
                <a:gd name="adj1" fmla="val 100926"/>
                <a:gd name="adj2" fmla="val 50000"/>
              </a:avLst>
            </a:prstGeom>
            <a:noFill/>
            <a:ln w="9525">
              <a:solidFill>
                <a:schemeClr val="tx1"/>
              </a:solidFill>
              <a:round/>
              <a:headEnd/>
              <a:tailEnd/>
            </a:ln>
          </p:spPr>
          <p:txBody>
            <a:bodyPr wrap="none" anchor="ctr"/>
            <a:lstStyle/>
            <a:p>
              <a:endParaRPr lang="tr-TR"/>
            </a:p>
          </p:txBody>
        </p:sp>
        <p:sp>
          <p:nvSpPr>
            <p:cNvPr id="9232" name="Text Box 17"/>
            <p:cNvSpPr txBox="1">
              <a:spLocks noChangeArrowheads="1"/>
            </p:cNvSpPr>
            <p:nvPr/>
          </p:nvSpPr>
          <p:spPr bwMode="auto">
            <a:xfrm>
              <a:off x="2744" y="1749"/>
              <a:ext cx="672" cy="294"/>
            </a:xfrm>
            <a:prstGeom prst="rect">
              <a:avLst/>
            </a:prstGeom>
            <a:noFill/>
            <a:ln w="9525">
              <a:noFill/>
              <a:miter lim="800000"/>
              <a:headEnd/>
              <a:tailEnd/>
            </a:ln>
          </p:spPr>
          <p:txBody>
            <a:bodyPr wrap="none">
              <a:spAutoFit/>
            </a:bodyPr>
            <a:lstStyle/>
            <a:p>
              <a:pPr algn="l"/>
              <a:r>
                <a:rPr lang="tr-TR" sz="1600" b="1">
                  <a:solidFill>
                    <a:srgbClr val="FF3300"/>
                  </a:solidFill>
                </a:rPr>
                <a:t>Gözleme ekseni</a:t>
              </a:r>
            </a:p>
            <a:p>
              <a:pPr algn="l"/>
              <a:r>
                <a:rPr lang="tr-TR" sz="1600" b="1">
                  <a:solidFill>
                    <a:srgbClr val="FF3300"/>
                  </a:solidFill>
                </a:rPr>
                <a:t>yüksekliği</a:t>
              </a:r>
            </a:p>
          </p:txBody>
        </p:sp>
        <p:sp>
          <p:nvSpPr>
            <p:cNvPr id="9233" name="Line 18"/>
            <p:cNvSpPr>
              <a:spLocks noChangeShapeType="1"/>
            </p:cNvSpPr>
            <p:nvPr/>
          </p:nvSpPr>
          <p:spPr bwMode="auto">
            <a:xfrm>
              <a:off x="2517" y="1933"/>
              <a:ext cx="318" cy="0"/>
            </a:xfrm>
            <a:prstGeom prst="line">
              <a:avLst/>
            </a:prstGeom>
            <a:noFill/>
            <a:ln w="9525">
              <a:solidFill>
                <a:schemeClr val="tx1"/>
              </a:solidFill>
              <a:round/>
              <a:headEnd/>
              <a:tailEnd/>
            </a:ln>
          </p:spPr>
          <p:txBody>
            <a:bodyPr wrap="none"/>
            <a:lstStyle/>
            <a:p>
              <a:endParaRPr lang="tr-TR"/>
            </a:p>
          </p:txBody>
        </p:sp>
      </p:grpSp>
      <p:sp>
        <p:nvSpPr>
          <p:cNvPr id="9220" name="Text Box 19"/>
          <p:cNvSpPr txBox="1">
            <a:spLocks noChangeArrowheads="1"/>
          </p:cNvSpPr>
          <p:nvPr/>
        </p:nvSpPr>
        <p:spPr bwMode="auto">
          <a:xfrm>
            <a:off x="1835150" y="2636838"/>
            <a:ext cx="863600" cy="304800"/>
          </a:xfrm>
          <a:prstGeom prst="rect">
            <a:avLst/>
          </a:prstGeom>
          <a:noFill/>
          <a:ln w="9525">
            <a:noFill/>
            <a:miter lim="800000"/>
            <a:headEnd/>
            <a:tailEnd/>
          </a:ln>
        </p:spPr>
        <p:txBody>
          <a:bodyPr>
            <a:spAutoFit/>
          </a:bodyPr>
          <a:lstStyle/>
          <a:p>
            <a:pPr algn="l">
              <a:spcBef>
                <a:spcPct val="50000"/>
              </a:spcBef>
            </a:pPr>
            <a:r>
              <a:rPr lang="tr-TR" sz="1400" b="1"/>
              <a:t>1.875 m</a:t>
            </a:r>
          </a:p>
        </p:txBody>
      </p:sp>
      <p:sp>
        <p:nvSpPr>
          <p:cNvPr id="9221" name="Text Box 20"/>
          <p:cNvSpPr txBox="1">
            <a:spLocks noChangeArrowheads="1"/>
          </p:cNvSpPr>
          <p:nvPr/>
        </p:nvSpPr>
        <p:spPr bwMode="auto">
          <a:xfrm>
            <a:off x="3059113" y="3213100"/>
            <a:ext cx="550862" cy="304800"/>
          </a:xfrm>
          <a:prstGeom prst="rect">
            <a:avLst/>
          </a:prstGeom>
          <a:noFill/>
          <a:ln w="9525">
            <a:noFill/>
            <a:miter lim="800000"/>
            <a:headEnd/>
            <a:tailEnd/>
          </a:ln>
        </p:spPr>
        <p:txBody>
          <a:bodyPr wrap="none">
            <a:spAutoFit/>
          </a:bodyPr>
          <a:lstStyle/>
          <a:p>
            <a:pPr algn="ctr"/>
            <a:r>
              <a:rPr lang="tr-TR" sz="1400" b="1"/>
              <a:t>0+00</a:t>
            </a:r>
          </a:p>
        </p:txBody>
      </p:sp>
      <p:sp>
        <p:nvSpPr>
          <p:cNvPr id="9222" name="Text Box 21"/>
          <p:cNvSpPr txBox="1">
            <a:spLocks noChangeArrowheads="1"/>
          </p:cNvSpPr>
          <p:nvPr/>
        </p:nvSpPr>
        <p:spPr bwMode="auto">
          <a:xfrm>
            <a:off x="1476375" y="6021388"/>
            <a:ext cx="1238250" cy="304800"/>
          </a:xfrm>
          <a:prstGeom prst="rect">
            <a:avLst/>
          </a:prstGeom>
          <a:noFill/>
          <a:ln w="9525">
            <a:noFill/>
            <a:miter lim="800000"/>
            <a:headEnd/>
            <a:tailEnd/>
          </a:ln>
        </p:spPr>
        <p:txBody>
          <a:bodyPr wrap="none">
            <a:spAutoFit/>
          </a:bodyPr>
          <a:lstStyle/>
          <a:p>
            <a:pPr algn="ctr"/>
            <a:r>
              <a:rPr lang="tr-TR" sz="1400" b="1"/>
              <a:t>Deniz seviyesi</a:t>
            </a:r>
          </a:p>
        </p:txBody>
      </p:sp>
      <p:sp>
        <p:nvSpPr>
          <p:cNvPr id="9223" name="Text Box 23"/>
          <p:cNvSpPr txBox="1">
            <a:spLocks noChangeArrowheads="1"/>
          </p:cNvSpPr>
          <p:nvPr/>
        </p:nvSpPr>
        <p:spPr bwMode="auto">
          <a:xfrm>
            <a:off x="5183188" y="2133600"/>
            <a:ext cx="2617787" cy="336550"/>
          </a:xfrm>
          <a:prstGeom prst="rect">
            <a:avLst/>
          </a:prstGeom>
          <a:noFill/>
          <a:ln w="9525">
            <a:noFill/>
            <a:miter lim="800000"/>
            <a:headEnd/>
            <a:tailEnd/>
          </a:ln>
        </p:spPr>
        <p:txBody>
          <a:bodyPr wrap="none">
            <a:spAutoFit/>
          </a:bodyPr>
          <a:lstStyle/>
          <a:p>
            <a:pPr algn="ctr"/>
            <a:r>
              <a:rPr lang="tr-TR" sz="1600" b="1"/>
              <a:t>850.000 + 1.875 = </a:t>
            </a:r>
            <a:r>
              <a:rPr lang="tr-TR" sz="1600" b="1">
                <a:solidFill>
                  <a:srgbClr val="FF3300"/>
                </a:solidFill>
              </a:rPr>
              <a:t>851.875 </a:t>
            </a:r>
            <a:r>
              <a:rPr lang="tr-TR" sz="1600" b="1"/>
              <a:t>m</a:t>
            </a:r>
          </a:p>
        </p:txBody>
      </p:sp>
      <p:sp>
        <p:nvSpPr>
          <p:cNvPr id="9224" name="Line 24"/>
          <p:cNvSpPr>
            <a:spLocks noChangeShapeType="1"/>
          </p:cNvSpPr>
          <p:nvPr/>
        </p:nvSpPr>
        <p:spPr bwMode="auto">
          <a:xfrm>
            <a:off x="2700338" y="6237288"/>
            <a:ext cx="358775" cy="0"/>
          </a:xfrm>
          <a:prstGeom prst="line">
            <a:avLst/>
          </a:prstGeom>
          <a:noFill/>
          <a:ln w="9525">
            <a:solidFill>
              <a:schemeClr val="tx1"/>
            </a:solidFill>
            <a:round/>
            <a:headEnd/>
            <a:tailEnd/>
          </a:ln>
        </p:spPr>
        <p:txBody>
          <a:bodyPr wrap="none"/>
          <a:lstStyle/>
          <a:p>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5020" name="Group 92"/>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0313"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25008" name="Freeform 80"/>
          <p:cNvSpPr>
            <a:spLocks/>
          </p:cNvSpPr>
          <p:nvPr/>
        </p:nvSpPr>
        <p:spPr bwMode="auto">
          <a:xfrm>
            <a:off x="5508625" y="1965325"/>
            <a:ext cx="935038" cy="168275"/>
          </a:xfrm>
          <a:custGeom>
            <a:avLst/>
            <a:gdLst>
              <a:gd name="T0" fmla="*/ 0 w 589"/>
              <a:gd name="T1" fmla="*/ 106 h 106"/>
              <a:gd name="T2" fmla="*/ 181 w 589"/>
              <a:gd name="T3" fmla="*/ 15 h 106"/>
              <a:gd name="T4" fmla="*/ 499 w 589"/>
              <a:gd name="T5" fmla="*/ 15 h 106"/>
              <a:gd name="T6" fmla="*/ 589 w 589"/>
              <a:gd name="T7" fmla="*/ 60 h 106"/>
              <a:gd name="T8" fmla="*/ 0 60000 65536"/>
              <a:gd name="T9" fmla="*/ 0 60000 65536"/>
              <a:gd name="T10" fmla="*/ 0 60000 65536"/>
              <a:gd name="T11" fmla="*/ 0 60000 65536"/>
              <a:gd name="T12" fmla="*/ 0 w 589"/>
              <a:gd name="T13" fmla="*/ 0 h 106"/>
              <a:gd name="T14" fmla="*/ 589 w 589"/>
              <a:gd name="T15" fmla="*/ 106 h 106"/>
            </a:gdLst>
            <a:ahLst/>
            <a:cxnLst>
              <a:cxn ang="T8">
                <a:pos x="T0" y="T1"/>
              </a:cxn>
              <a:cxn ang="T9">
                <a:pos x="T2" y="T3"/>
              </a:cxn>
              <a:cxn ang="T10">
                <a:pos x="T4" y="T5"/>
              </a:cxn>
              <a:cxn ang="T11">
                <a:pos x="T6" y="T7"/>
              </a:cxn>
            </a:cxnLst>
            <a:rect l="T12" t="T13" r="T14" b="T15"/>
            <a:pathLst>
              <a:path w="589" h="106">
                <a:moveTo>
                  <a:pt x="0" y="106"/>
                </a:moveTo>
                <a:cubicBezTo>
                  <a:pt x="49" y="68"/>
                  <a:pt x="98" y="30"/>
                  <a:pt x="181" y="15"/>
                </a:cubicBezTo>
                <a:cubicBezTo>
                  <a:pt x="264" y="0"/>
                  <a:pt x="431" y="8"/>
                  <a:pt x="499" y="15"/>
                </a:cubicBezTo>
                <a:cubicBezTo>
                  <a:pt x="567" y="22"/>
                  <a:pt x="574" y="45"/>
                  <a:pt x="589" y="60"/>
                </a:cubicBezTo>
              </a:path>
            </a:pathLst>
          </a:custGeom>
          <a:noFill/>
          <a:ln w="38100" cmpd="sng">
            <a:solidFill>
              <a:srgbClr val="FF0000"/>
            </a:solidFill>
            <a:round/>
            <a:headEnd type="none" w="med" len="med"/>
            <a:tailEnd type="triangle" w="med" len="med"/>
          </a:ln>
        </p:spPr>
        <p:txBody>
          <a:bodyPr wrap="none"/>
          <a:lstStyle/>
          <a:p>
            <a:endParaRPr lang="tr-TR"/>
          </a:p>
        </p:txBody>
      </p:sp>
      <p:grpSp>
        <p:nvGrpSpPr>
          <p:cNvPr id="2" name="Group 85"/>
          <p:cNvGrpSpPr>
            <a:grpSpLocks/>
          </p:cNvGrpSpPr>
          <p:nvPr/>
        </p:nvGrpSpPr>
        <p:grpSpPr bwMode="auto">
          <a:xfrm>
            <a:off x="5919788" y="2133600"/>
            <a:ext cx="819150" cy="681038"/>
            <a:chOff x="3729" y="1344"/>
            <a:chExt cx="516" cy="429"/>
          </a:xfrm>
        </p:grpSpPr>
        <p:sp>
          <p:nvSpPr>
            <p:cNvPr id="10321" name="Rectangle 83"/>
            <p:cNvSpPr>
              <a:spLocks noChangeArrowheads="1"/>
            </p:cNvSpPr>
            <p:nvPr/>
          </p:nvSpPr>
          <p:spPr bwMode="auto">
            <a:xfrm>
              <a:off x="3969" y="1344"/>
              <a:ext cx="226" cy="45"/>
            </a:xfrm>
            <a:prstGeom prst="rect">
              <a:avLst/>
            </a:prstGeom>
            <a:solidFill>
              <a:srgbClr val="FF0000"/>
            </a:solidFill>
            <a:ln w="9525">
              <a:solidFill>
                <a:schemeClr val="tx1"/>
              </a:solidFill>
              <a:miter lim="800000"/>
              <a:headEnd/>
              <a:tailEnd/>
            </a:ln>
          </p:spPr>
          <p:txBody>
            <a:bodyPr wrap="none" anchor="ctr"/>
            <a:lstStyle/>
            <a:p>
              <a:endParaRPr lang="tr-TR"/>
            </a:p>
          </p:txBody>
        </p:sp>
        <p:sp>
          <p:nvSpPr>
            <p:cNvPr id="10322" name="Text Box 84"/>
            <p:cNvSpPr txBox="1">
              <a:spLocks noChangeArrowheads="1"/>
            </p:cNvSpPr>
            <p:nvPr/>
          </p:nvSpPr>
          <p:spPr bwMode="auto">
            <a:xfrm>
              <a:off x="3729" y="1523"/>
              <a:ext cx="516" cy="250"/>
            </a:xfrm>
            <a:prstGeom prst="rect">
              <a:avLst/>
            </a:prstGeom>
            <a:noFill/>
            <a:ln w="9525">
              <a:noFill/>
              <a:miter lim="800000"/>
              <a:headEnd/>
              <a:tailEnd/>
            </a:ln>
          </p:spPr>
          <p:txBody>
            <a:bodyPr wrap="none">
              <a:spAutoFit/>
            </a:bodyPr>
            <a:lstStyle/>
            <a:p>
              <a:pPr algn="l"/>
              <a:r>
                <a:rPr lang="tr-TR" sz="2000" b="1">
                  <a:solidFill>
                    <a:srgbClr val="FF0000"/>
                  </a:solidFill>
                </a:rPr>
                <a:t>Çıkar</a:t>
              </a:r>
            </a:p>
          </p:txBody>
        </p:sp>
      </p:grpSp>
      <p:grpSp>
        <p:nvGrpSpPr>
          <p:cNvPr id="3" name="Group 89"/>
          <p:cNvGrpSpPr>
            <a:grpSpLocks/>
          </p:cNvGrpSpPr>
          <p:nvPr/>
        </p:nvGrpSpPr>
        <p:grpSpPr bwMode="auto">
          <a:xfrm>
            <a:off x="4067175" y="2276475"/>
            <a:ext cx="2233613" cy="431800"/>
            <a:chOff x="2562" y="1434"/>
            <a:chExt cx="1407" cy="272"/>
          </a:xfrm>
        </p:grpSpPr>
        <p:sp>
          <p:nvSpPr>
            <p:cNvPr id="10317" name="Freeform 82"/>
            <p:cNvSpPr>
              <a:spLocks/>
            </p:cNvSpPr>
            <p:nvPr/>
          </p:nvSpPr>
          <p:spPr bwMode="auto">
            <a:xfrm>
              <a:off x="2562" y="1434"/>
              <a:ext cx="1407" cy="143"/>
            </a:xfrm>
            <a:custGeom>
              <a:avLst/>
              <a:gdLst>
                <a:gd name="T0" fmla="*/ 0 w 1407"/>
                <a:gd name="T1" fmla="*/ 0 h 143"/>
                <a:gd name="T2" fmla="*/ 227 w 1407"/>
                <a:gd name="T3" fmla="*/ 46 h 143"/>
                <a:gd name="T4" fmla="*/ 636 w 1407"/>
                <a:gd name="T5" fmla="*/ 136 h 143"/>
                <a:gd name="T6" fmla="*/ 1225 w 1407"/>
                <a:gd name="T7" fmla="*/ 91 h 143"/>
                <a:gd name="T8" fmla="*/ 1407 w 1407"/>
                <a:gd name="T9" fmla="*/ 0 h 143"/>
                <a:gd name="T10" fmla="*/ 0 60000 65536"/>
                <a:gd name="T11" fmla="*/ 0 60000 65536"/>
                <a:gd name="T12" fmla="*/ 0 60000 65536"/>
                <a:gd name="T13" fmla="*/ 0 60000 65536"/>
                <a:gd name="T14" fmla="*/ 0 60000 65536"/>
                <a:gd name="T15" fmla="*/ 0 w 1407"/>
                <a:gd name="T16" fmla="*/ 0 h 143"/>
                <a:gd name="T17" fmla="*/ 1407 w 1407"/>
                <a:gd name="T18" fmla="*/ 143 h 143"/>
              </a:gdLst>
              <a:ahLst/>
              <a:cxnLst>
                <a:cxn ang="T10">
                  <a:pos x="T0" y="T1"/>
                </a:cxn>
                <a:cxn ang="T11">
                  <a:pos x="T2" y="T3"/>
                </a:cxn>
                <a:cxn ang="T12">
                  <a:pos x="T4" y="T5"/>
                </a:cxn>
                <a:cxn ang="T13">
                  <a:pos x="T6" y="T7"/>
                </a:cxn>
                <a:cxn ang="T14">
                  <a:pos x="T8" y="T9"/>
                </a:cxn>
              </a:cxnLst>
              <a:rect l="T15" t="T16" r="T17" b="T18"/>
              <a:pathLst>
                <a:path w="1407" h="143">
                  <a:moveTo>
                    <a:pt x="0" y="0"/>
                  </a:moveTo>
                  <a:cubicBezTo>
                    <a:pt x="60" y="11"/>
                    <a:pt x="121" y="23"/>
                    <a:pt x="227" y="46"/>
                  </a:cubicBezTo>
                  <a:cubicBezTo>
                    <a:pt x="333" y="69"/>
                    <a:pt x="470" y="129"/>
                    <a:pt x="636" y="136"/>
                  </a:cubicBezTo>
                  <a:cubicBezTo>
                    <a:pt x="802" y="143"/>
                    <a:pt x="1097" y="114"/>
                    <a:pt x="1225" y="91"/>
                  </a:cubicBezTo>
                  <a:cubicBezTo>
                    <a:pt x="1353" y="68"/>
                    <a:pt x="1380" y="34"/>
                    <a:pt x="1407" y="0"/>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0318" name="Line 86"/>
            <p:cNvSpPr>
              <a:spLocks noChangeShapeType="1"/>
            </p:cNvSpPr>
            <p:nvPr/>
          </p:nvSpPr>
          <p:spPr bwMode="auto">
            <a:xfrm flipV="1">
              <a:off x="2608" y="1480"/>
              <a:ext cx="227" cy="45"/>
            </a:xfrm>
            <a:prstGeom prst="line">
              <a:avLst/>
            </a:prstGeom>
            <a:noFill/>
            <a:ln w="38100">
              <a:solidFill>
                <a:srgbClr val="FF0000"/>
              </a:solidFill>
              <a:round/>
              <a:headEnd/>
              <a:tailEnd/>
            </a:ln>
          </p:spPr>
          <p:txBody>
            <a:bodyPr wrap="none"/>
            <a:lstStyle/>
            <a:p>
              <a:endParaRPr lang="tr-TR"/>
            </a:p>
          </p:txBody>
        </p:sp>
        <p:sp>
          <p:nvSpPr>
            <p:cNvPr id="10319" name="Line 87"/>
            <p:cNvSpPr>
              <a:spLocks noChangeShapeType="1"/>
            </p:cNvSpPr>
            <p:nvPr/>
          </p:nvSpPr>
          <p:spPr bwMode="auto">
            <a:xfrm flipV="1">
              <a:off x="2562" y="1525"/>
              <a:ext cx="409" cy="136"/>
            </a:xfrm>
            <a:prstGeom prst="line">
              <a:avLst/>
            </a:prstGeom>
            <a:noFill/>
            <a:ln w="38100">
              <a:solidFill>
                <a:srgbClr val="FF0000"/>
              </a:solidFill>
              <a:round/>
              <a:headEnd/>
              <a:tailEnd/>
            </a:ln>
          </p:spPr>
          <p:txBody>
            <a:bodyPr wrap="none"/>
            <a:lstStyle/>
            <a:p>
              <a:endParaRPr lang="tr-TR"/>
            </a:p>
          </p:txBody>
        </p:sp>
        <p:sp>
          <p:nvSpPr>
            <p:cNvPr id="10320" name="Line 88"/>
            <p:cNvSpPr>
              <a:spLocks noChangeShapeType="1"/>
            </p:cNvSpPr>
            <p:nvPr/>
          </p:nvSpPr>
          <p:spPr bwMode="auto">
            <a:xfrm flipV="1">
              <a:off x="3016" y="1570"/>
              <a:ext cx="182" cy="136"/>
            </a:xfrm>
            <a:prstGeom prst="line">
              <a:avLst/>
            </a:prstGeom>
            <a:noFill/>
            <a:ln w="38100">
              <a:solidFill>
                <a:srgbClr val="FF0000"/>
              </a:solidFill>
              <a:round/>
              <a:headEnd/>
              <a:tailEnd/>
            </a:ln>
          </p:spPr>
          <p:txBody>
            <a:bodyPr wrap="none"/>
            <a:lstStyle/>
            <a:p>
              <a:endParaRPr lang="tr-T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008"/>
                                        </p:tgtEl>
                                        <p:attrNameLst>
                                          <p:attrName>style.visibility</p:attrName>
                                        </p:attrNameLst>
                                      </p:cBhvr>
                                      <p:to>
                                        <p:strVal val="visible"/>
                                      </p:to>
                                    </p:set>
                                    <p:animEffect transition="in" filter="wipe(left)">
                                      <p:cBhvr>
                                        <p:cTn id="7" dur="2000"/>
                                        <p:tgtEl>
                                          <p:spTgt spid="125008"/>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amond(in)">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00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039" name="Group 87"/>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1337"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grpSp>
        <p:nvGrpSpPr>
          <p:cNvPr id="2" name="Group 81"/>
          <p:cNvGrpSpPr>
            <a:grpSpLocks/>
          </p:cNvGrpSpPr>
          <p:nvPr/>
        </p:nvGrpSpPr>
        <p:grpSpPr bwMode="auto">
          <a:xfrm>
            <a:off x="4911725" y="3106738"/>
            <a:ext cx="819150" cy="538162"/>
            <a:chOff x="3094" y="1344"/>
            <a:chExt cx="516" cy="339"/>
          </a:xfrm>
        </p:grpSpPr>
        <p:sp>
          <p:nvSpPr>
            <p:cNvPr id="11341" name="AutoShape 82"/>
            <p:cNvSpPr>
              <a:spLocks noChangeArrowheads="1"/>
            </p:cNvSpPr>
            <p:nvPr/>
          </p:nvSpPr>
          <p:spPr bwMode="auto">
            <a:xfrm>
              <a:off x="3288" y="1344"/>
              <a:ext cx="136" cy="136"/>
            </a:xfrm>
            <a:prstGeom prst="plus">
              <a:avLst>
                <a:gd name="adj" fmla="val 25000"/>
              </a:avLst>
            </a:prstGeom>
            <a:solidFill>
              <a:srgbClr val="FF0000"/>
            </a:solidFill>
            <a:ln w="9525">
              <a:solidFill>
                <a:schemeClr val="tx1"/>
              </a:solidFill>
              <a:miter lim="800000"/>
              <a:headEnd/>
              <a:tailEnd/>
            </a:ln>
          </p:spPr>
          <p:txBody>
            <a:bodyPr wrap="none" anchor="ctr"/>
            <a:lstStyle/>
            <a:p>
              <a:endParaRPr lang="tr-TR"/>
            </a:p>
          </p:txBody>
        </p:sp>
        <p:sp>
          <p:nvSpPr>
            <p:cNvPr id="11342" name="Text Box 83"/>
            <p:cNvSpPr txBox="1">
              <a:spLocks noChangeArrowheads="1"/>
            </p:cNvSpPr>
            <p:nvPr/>
          </p:nvSpPr>
          <p:spPr bwMode="auto">
            <a:xfrm>
              <a:off x="3094" y="1433"/>
              <a:ext cx="516" cy="250"/>
            </a:xfrm>
            <a:prstGeom prst="rect">
              <a:avLst/>
            </a:prstGeom>
            <a:noFill/>
            <a:ln w="9525">
              <a:noFill/>
              <a:miter lim="800000"/>
              <a:headEnd/>
              <a:tailEnd/>
            </a:ln>
          </p:spPr>
          <p:txBody>
            <a:bodyPr wrap="none">
              <a:spAutoFit/>
            </a:bodyPr>
            <a:lstStyle/>
            <a:p>
              <a:pPr algn="l"/>
              <a:r>
                <a:rPr lang="tr-TR" sz="2000" b="1">
                  <a:solidFill>
                    <a:srgbClr val="FF0000"/>
                  </a:solidFill>
                </a:rPr>
                <a:t>Topla</a:t>
              </a:r>
            </a:p>
          </p:txBody>
        </p:sp>
      </p:grpSp>
      <p:sp>
        <p:nvSpPr>
          <p:cNvPr id="126036" name="Freeform 84"/>
          <p:cNvSpPr>
            <a:spLocks/>
          </p:cNvSpPr>
          <p:nvPr/>
        </p:nvSpPr>
        <p:spPr bwMode="auto">
          <a:xfrm>
            <a:off x="3132138" y="2997200"/>
            <a:ext cx="1944687" cy="71438"/>
          </a:xfrm>
          <a:custGeom>
            <a:avLst/>
            <a:gdLst>
              <a:gd name="T0" fmla="*/ 0 w 1225"/>
              <a:gd name="T1" fmla="*/ 45 h 45"/>
              <a:gd name="T2" fmla="*/ 816 w 1225"/>
              <a:gd name="T3" fmla="*/ 0 h 45"/>
              <a:gd name="T4" fmla="*/ 1225 w 1225"/>
              <a:gd name="T5" fmla="*/ 45 h 45"/>
              <a:gd name="T6" fmla="*/ 0 60000 65536"/>
              <a:gd name="T7" fmla="*/ 0 60000 65536"/>
              <a:gd name="T8" fmla="*/ 0 60000 65536"/>
              <a:gd name="T9" fmla="*/ 0 w 1225"/>
              <a:gd name="T10" fmla="*/ 0 h 45"/>
              <a:gd name="T11" fmla="*/ 1225 w 1225"/>
              <a:gd name="T12" fmla="*/ 45 h 45"/>
            </a:gdLst>
            <a:ahLst/>
            <a:cxnLst>
              <a:cxn ang="T6">
                <a:pos x="T0" y="T1"/>
              </a:cxn>
              <a:cxn ang="T7">
                <a:pos x="T2" y="T3"/>
              </a:cxn>
              <a:cxn ang="T8">
                <a:pos x="T4" y="T5"/>
              </a:cxn>
            </a:cxnLst>
            <a:rect l="T9" t="T10" r="T11" b="T12"/>
            <a:pathLst>
              <a:path w="1225" h="45">
                <a:moveTo>
                  <a:pt x="0" y="45"/>
                </a:moveTo>
                <a:cubicBezTo>
                  <a:pt x="306" y="22"/>
                  <a:pt x="612" y="0"/>
                  <a:pt x="816" y="0"/>
                </a:cubicBezTo>
                <a:cubicBezTo>
                  <a:pt x="1020" y="0"/>
                  <a:pt x="1149" y="38"/>
                  <a:pt x="1225" y="45"/>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26037" name="Freeform 85"/>
          <p:cNvSpPr>
            <a:spLocks/>
          </p:cNvSpPr>
          <p:nvPr/>
        </p:nvSpPr>
        <p:spPr bwMode="auto">
          <a:xfrm>
            <a:off x="5364163" y="2733675"/>
            <a:ext cx="792162" cy="334963"/>
          </a:xfrm>
          <a:custGeom>
            <a:avLst/>
            <a:gdLst>
              <a:gd name="T0" fmla="*/ 499 w 499"/>
              <a:gd name="T1" fmla="*/ 30 h 211"/>
              <a:gd name="T2" fmla="*/ 227 w 499"/>
              <a:gd name="T3" fmla="*/ 30 h 211"/>
              <a:gd name="T4" fmla="*/ 0 w 499"/>
              <a:gd name="T5" fmla="*/ 211 h 211"/>
              <a:gd name="T6" fmla="*/ 0 60000 65536"/>
              <a:gd name="T7" fmla="*/ 0 60000 65536"/>
              <a:gd name="T8" fmla="*/ 0 60000 65536"/>
              <a:gd name="T9" fmla="*/ 0 w 499"/>
              <a:gd name="T10" fmla="*/ 0 h 211"/>
              <a:gd name="T11" fmla="*/ 499 w 499"/>
              <a:gd name="T12" fmla="*/ 211 h 211"/>
            </a:gdLst>
            <a:ahLst/>
            <a:cxnLst>
              <a:cxn ang="T6">
                <a:pos x="T0" y="T1"/>
              </a:cxn>
              <a:cxn ang="T7">
                <a:pos x="T2" y="T3"/>
              </a:cxn>
              <a:cxn ang="T8">
                <a:pos x="T4" y="T5"/>
              </a:cxn>
            </a:cxnLst>
            <a:rect l="T9" t="T10" r="T11" b="T12"/>
            <a:pathLst>
              <a:path w="499" h="211">
                <a:moveTo>
                  <a:pt x="499" y="30"/>
                </a:moveTo>
                <a:cubicBezTo>
                  <a:pt x="404" y="15"/>
                  <a:pt x="310" y="0"/>
                  <a:pt x="227" y="30"/>
                </a:cubicBezTo>
                <a:cubicBezTo>
                  <a:pt x="144" y="60"/>
                  <a:pt x="72" y="135"/>
                  <a:pt x="0" y="211"/>
                </a:cubicBezTo>
              </a:path>
            </a:pathLst>
          </a:custGeom>
          <a:noFill/>
          <a:ln w="38100" cmpd="sng">
            <a:solidFill>
              <a:srgbClr val="FF0000"/>
            </a:solidFill>
            <a:round/>
            <a:headEnd type="none" w="med" len="med"/>
            <a:tailEnd type="triangle" w="med" len="med"/>
          </a:ln>
        </p:spPr>
        <p:txBody>
          <a:bodyPr wrap="none"/>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26037"/>
                                        </p:tgtEl>
                                        <p:attrNameLst>
                                          <p:attrName>style.visibility</p:attrName>
                                        </p:attrNameLst>
                                      </p:cBhvr>
                                      <p:to>
                                        <p:strVal val="visible"/>
                                      </p:to>
                                    </p:set>
                                    <p:animEffect transition="in" filter="wipe(right)">
                                      <p:cBhvr>
                                        <p:cTn id="7" dur="2000"/>
                                        <p:tgtEl>
                                          <p:spTgt spid="1260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6036"/>
                                        </p:tgtEl>
                                        <p:attrNameLst>
                                          <p:attrName>style.visibility</p:attrName>
                                        </p:attrNameLst>
                                      </p:cBhvr>
                                      <p:to>
                                        <p:strVal val="visible"/>
                                      </p:to>
                                    </p:set>
                                    <p:animEffect transition="in" filter="wipe(left)">
                                      <p:cBhvr>
                                        <p:cTn id="10" dur="2000"/>
                                        <p:tgtEl>
                                          <p:spTgt spid="126036"/>
                                        </p:tgtEl>
                                      </p:cBhvr>
                                    </p:animEffect>
                                  </p:childTnLst>
                                </p:cTn>
                              </p:par>
                            </p:childTnLst>
                          </p:cTn>
                        </p:par>
                        <p:par>
                          <p:cTn id="11" fill="hold">
                            <p:stCondLst>
                              <p:cond delay="2000"/>
                            </p:stCondLst>
                            <p:childTnLst>
                              <p:par>
                                <p:cTn id="12" presetID="8"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diamond(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36" grpId="0" animBg="1"/>
      <p:bldP spid="1260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7063" name="Group 87"/>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2361"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27055" name="Freeform 79"/>
          <p:cNvSpPr>
            <a:spLocks/>
          </p:cNvSpPr>
          <p:nvPr/>
        </p:nvSpPr>
        <p:spPr bwMode="auto">
          <a:xfrm>
            <a:off x="5508625" y="2867025"/>
            <a:ext cx="935038" cy="168275"/>
          </a:xfrm>
          <a:custGeom>
            <a:avLst/>
            <a:gdLst>
              <a:gd name="T0" fmla="*/ 0 w 589"/>
              <a:gd name="T1" fmla="*/ 106 h 106"/>
              <a:gd name="T2" fmla="*/ 181 w 589"/>
              <a:gd name="T3" fmla="*/ 15 h 106"/>
              <a:gd name="T4" fmla="*/ 499 w 589"/>
              <a:gd name="T5" fmla="*/ 15 h 106"/>
              <a:gd name="T6" fmla="*/ 589 w 589"/>
              <a:gd name="T7" fmla="*/ 60 h 106"/>
              <a:gd name="T8" fmla="*/ 0 60000 65536"/>
              <a:gd name="T9" fmla="*/ 0 60000 65536"/>
              <a:gd name="T10" fmla="*/ 0 60000 65536"/>
              <a:gd name="T11" fmla="*/ 0 60000 65536"/>
              <a:gd name="T12" fmla="*/ 0 w 589"/>
              <a:gd name="T13" fmla="*/ 0 h 106"/>
              <a:gd name="T14" fmla="*/ 589 w 589"/>
              <a:gd name="T15" fmla="*/ 106 h 106"/>
            </a:gdLst>
            <a:ahLst/>
            <a:cxnLst>
              <a:cxn ang="T8">
                <a:pos x="T0" y="T1"/>
              </a:cxn>
              <a:cxn ang="T9">
                <a:pos x="T2" y="T3"/>
              </a:cxn>
              <a:cxn ang="T10">
                <a:pos x="T4" y="T5"/>
              </a:cxn>
              <a:cxn ang="T11">
                <a:pos x="T6" y="T7"/>
              </a:cxn>
            </a:cxnLst>
            <a:rect l="T12" t="T13" r="T14" b="T15"/>
            <a:pathLst>
              <a:path w="589" h="106">
                <a:moveTo>
                  <a:pt x="0" y="106"/>
                </a:moveTo>
                <a:cubicBezTo>
                  <a:pt x="49" y="68"/>
                  <a:pt x="98" y="30"/>
                  <a:pt x="181" y="15"/>
                </a:cubicBezTo>
                <a:cubicBezTo>
                  <a:pt x="264" y="0"/>
                  <a:pt x="431" y="8"/>
                  <a:pt x="499" y="15"/>
                </a:cubicBezTo>
                <a:cubicBezTo>
                  <a:pt x="567" y="22"/>
                  <a:pt x="574" y="45"/>
                  <a:pt x="589" y="60"/>
                </a:cubicBezTo>
              </a:path>
            </a:pathLst>
          </a:custGeom>
          <a:noFill/>
          <a:ln w="38100" cmpd="sng">
            <a:solidFill>
              <a:srgbClr val="FF0000"/>
            </a:solidFill>
            <a:round/>
            <a:headEnd type="none" w="med" len="med"/>
            <a:tailEnd type="triangle" w="med" len="med"/>
          </a:ln>
        </p:spPr>
        <p:txBody>
          <a:bodyPr wrap="none"/>
          <a:lstStyle/>
          <a:p>
            <a:endParaRPr lang="tr-TR"/>
          </a:p>
        </p:txBody>
      </p:sp>
      <p:grpSp>
        <p:nvGrpSpPr>
          <p:cNvPr id="2" name="Group 81"/>
          <p:cNvGrpSpPr>
            <a:grpSpLocks/>
          </p:cNvGrpSpPr>
          <p:nvPr/>
        </p:nvGrpSpPr>
        <p:grpSpPr bwMode="auto">
          <a:xfrm>
            <a:off x="5919788" y="3035300"/>
            <a:ext cx="819150" cy="681038"/>
            <a:chOff x="3729" y="1344"/>
            <a:chExt cx="516" cy="429"/>
          </a:xfrm>
        </p:grpSpPr>
        <p:sp>
          <p:nvSpPr>
            <p:cNvPr id="12367" name="Rectangle 82"/>
            <p:cNvSpPr>
              <a:spLocks noChangeArrowheads="1"/>
            </p:cNvSpPr>
            <p:nvPr/>
          </p:nvSpPr>
          <p:spPr bwMode="auto">
            <a:xfrm>
              <a:off x="3969" y="1344"/>
              <a:ext cx="226" cy="45"/>
            </a:xfrm>
            <a:prstGeom prst="rect">
              <a:avLst/>
            </a:prstGeom>
            <a:solidFill>
              <a:srgbClr val="FF0000"/>
            </a:solidFill>
            <a:ln w="9525">
              <a:solidFill>
                <a:schemeClr val="tx1"/>
              </a:solidFill>
              <a:miter lim="800000"/>
              <a:headEnd/>
              <a:tailEnd/>
            </a:ln>
          </p:spPr>
          <p:txBody>
            <a:bodyPr wrap="none" anchor="ctr"/>
            <a:lstStyle/>
            <a:p>
              <a:endParaRPr lang="tr-TR"/>
            </a:p>
          </p:txBody>
        </p:sp>
        <p:sp>
          <p:nvSpPr>
            <p:cNvPr id="12368" name="Text Box 83"/>
            <p:cNvSpPr txBox="1">
              <a:spLocks noChangeArrowheads="1"/>
            </p:cNvSpPr>
            <p:nvPr/>
          </p:nvSpPr>
          <p:spPr bwMode="auto">
            <a:xfrm>
              <a:off x="3729" y="1523"/>
              <a:ext cx="516" cy="250"/>
            </a:xfrm>
            <a:prstGeom prst="rect">
              <a:avLst/>
            </a:prstGeom>
            <a:noFill/>
            <a:ln w="9525">
              <a:noFill/>
              <a:miter lim="800000"/>
              <a:headEnd/>
              <a:tailEnd/>
            </a:ln>
          </p:spPr>
          <p:txBody>
            <a:bodyPr wrap="none">
              <a:spAutoFit/>
            </a:bodyPr>
            <a:lstStyle/>
            <a:p>
              <a:pPr algn="l"/>
              <a:r>
                <a:rPr lang="tr-TR" sz="2000" b="1">
                  <a:solidFill>
                    <a:srgbClr val="FF0000"/>
                  </a:solidFill>
                </a:rPr>
                <a:t>Çıkar</a:t>
              </a:r>
            </a:p>
          </p:txBody>
        </p:sp>
      </p:grpSp>
      <p:grpSp>
        <p:nvGrpSpPr>
          <p:cNvPr id="3" name="Group 85"/>
          <p:cNvGrpSpPr>
            <a:grpSpLocks/>
          </p:cNvGrpSpPr>
          <p:nvPr/>
        </p:nvGrpSpPr>
        <p:grpSpPr bwMode="auto">
          <a:xfrm>
            <a:off x="4067175" y="3178175"/>
            <a:ext cx="2233613" cy="303213"/>
            <a:chOff x="2562" y="2002"/>
            <a:chExt cx="1407" cy="191"/>
          </a:xfrm>
        </p:grpSpPr>
        <p:sp>
          <p:nvSpPr>
            <p:cNvPr id="12365" name="Freeform 80"/>
            <p:cNvSpPr>
              <a:spLocks/>
            </p:cNvSpPr>
            <p:nvPr/>
          </p:nvSpPr>
          <p:spPr bwMode="auto">
            <a:xfrm>
              <a:off x="2562" y="2002"/>
              <a:ext cx="1407" cy="143"/>
            </a:xfrm>
            <a:custGeom>
              <a:avLst/>
              <a:gdLst>
                <a:gd name="T0" fmla="*/ 0 w 1407"/>
                <a:gd name="T1" fmla="*/ 0 h 143"/>
                <a:gd name="T2" fmla="*/ 227 w 1407"/>
                <a:gd name="T3" fmla="*/ 46 h 143"/>
                <a:gd name="T4" fmla="*/ 636 w 1407"/>
                <a:gd name="T5" fmla="*/ 136 h 143"/>
                <a:gd name="T6" fmla="*/ 1225 w 1407"/>
                <a:gd name="T7" fmla="*/ 91 h 143"/>
                <a:gd name="T8" fmla="*/ 1407 w 1407"/>
                <a:gd name="T9" fmla="*/ 0 h 143"/>
                <a:gd name="T10" fmla="*/ 0 60000 65536"/>
                <a:gd name="T11" fmla="*/ 0 60000 65536"/>
                <a:gd name="T12" fmla="*/ 0 60000 65536"/>
                <a:gd name="T13" fmla="*/ 0 60000 65536"/>
                <a:gd name="T14" fmla="*/ 0 60000 65536"/>
                <a:gd name="T15" fmla="*/ 0 w 1407"/>
                <a:gd name="T16" fmla="*/ 0 h 143"/>
                <a:gd name="T17" fmla="*/ 1407 w 1407"/>
                <a:gd name="T18" fmla="*/ 143 h 143"/>
              </a:gdLst>
              <a:ahLst/>
              <a:cxnLst>
                <a:cxn ang="T10">
                  <a:pos x="T0" y="T1"/>
                </a:cxn>
                <a:cxn ang="T11">
                  <a:pos x="T2" y="T3"/>
                </a:cxn>
                <a:cxn ang="T12">
                  <a:pos x="T4" y="T5"/>
                </a:cxn>
                <a:cxn ang="T13">
                  <a:pos x="T6" y="T7"/>
                </a:cxn>
                <a:cxn ang="T14">
                  <a:pos x="T8" y="T9"/>
                </a:cxn>
              </a:cxnLst>
              <a:rect l="T15" t="T16" r="T17" b="T18"/>
              <a:pathLst>
                <a:path w="1407" h="143">
                  <a:moveTo>
                    <a:pt x="0" y="0"/>
                  </a:moveTo>
                  <a:cubicBezTo>
                    <a:pt x="60" y="11"/>
                    <a:pt x="121" y="23"/>
                    <a:pt x="227" y="46"/>
                  </a:cubicBezTo>
                  <a:cubicBezTo>
                    <a:pt x="333" y="69"/>
                    <a:pt x="470" y="129"/>
                    <a:pt x="636" y="136"/>
                  </a:cubicBezTo>
                  <a:cubicBezTo>
                    <a:pt x="802" y="143"/>
                    <a:pt x="1097" y="114"/>
                    <a:pt x="1225" y="91"/>
                  </a:cubicBezTo>
                  <a:cubicBezTo>
                    <a:pt x="1353" y="68"/>
                    <a:pt x="1380" y="34"/>
                    <a:pt x="1407" y="0"/>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2366" name="Line 84"/>
            <p:cNvSpPr>
              <a:spLocks noChangeShapeType="1"/>
            </p:cNvSpPr>
            <p:nvPr/>
          </p:nvSpPr>
          <p:spPr bwMode="auto">
            <a:xfrm flipV="1">
              <a:off x="3083" y="2144"/>
              <a:ext cx="201" cy="49"/>
            </a:xfrm>
            <a:prstGeom prst="line">
              <a:avLst/>
            </a:prstGeom>
            <a:noFill/>
            <a:ln w="38100">
              <a:solidFill>
                <a:srgbClr val="FF0000"/>
              </a:solidFill>
              <a:round/>
              <a:headEnd/>
              <a:tailEnd/>
            </a:ln>
          </p:spPr>
          <p:txBody>
            <a:bodyPr wrap="none"/>
            <a:lstStyle/>
            <a:p>
              <a:endParaRPr lang="tr-T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7055"/>
                                        </p:tgtEl>
                                        <p:attrNameLst>
                                          <p:attrName>style.visibility</p:attrName>
                                        </p:attrNameLst>
                                      </p:cBhvr>
                                      <p:to>
                                        <p:strVal val="visible"/>
                                      </p:to>
                                    </p:set>
                                    <p:animEffect transition="in" filter="wipe(left)">
                                      <p:cBhvr>
                                        <p:cTn id="7" dur="2000"/>
                                        <p:tgtEl>
                                          <p:spTgt spid="12705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amond(in)">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5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8085" name="Group 85"/>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3385"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grpSp>
        <p:nvGrpSpPr>
          <p:cNvPr id="2" name="Group 79"/>
          <p:cNvGrpSpPr>
            <a:grpSpLocks/>
          </p:cNvGrpSpPr>
          <p:nvPr/>
        </p:nvGrpSpPr>
        <p:grpSpPr bwMode="auto">
          <a:xfrm>
            <a:off x="4995863" y="3792538"/>
            <a:ext cx="819150" cy="538162"/>
            <a:chOff x="3094" y="1344"/>
            <a:chExt cx="516" cy="339"/>
          </a:xfrm>
        </p:grpSpPr>
        <p:sp>
          <p:nvSpPr>
            <p:cNvPr id="13389" name="AutoShape 80"/>
            <p:cNvSpPr>
              <a:spLocks noChangeArrowheads="1"/>
            </p:cNvSpPr>
            <p:nvPr/>
          </p:nvSpPr>
          <p:spPr bwMode="auto">
            <a:xfrm>
              <a:off x="3288" y="1344"/>
              <a:ext cx="136" cy="136"/>
            </a:xfrm>
            <a:prstGeom prst="plus">
              <a:avLst>
                <a:gd name="adj" fmla="val 25000"/>
              </a:avLst>
            </a:prstGeom>
            <a:solidFill>
              <a:srgbClr val="FF0000"/>
            </a:solidFill>
            <a:ln w="9525">
              <a:solidFill>
                <a:schemeClr val="tx1"/>
              </a:solidFill>
              <a:miter lim="800000"/>
              <a:headEnd/>
              <a:tailEnd/>
            </a:ln>
          </p:spPr>
          <p:txBody>
            <a:bodyPr wrap="none" anchor="ctr"/>
            <a:lstStyle/>
            <a:p>
              <a:endParaRPr lang="tr-TR"/>
            </a:p>
          </p:txBody>
        </p:sp>
        <p:sp>
          <p:nvSpPr>
            <p:cNvPr id="13390" name="Text Box 81"/>
            <p:cNvSpPr txBox="1">
              <a:spLocks noChangeArrowheads="1"/>
            </p:cNvSpPr>
            <p:nvPr/>
          </p:nvSpPr>
          <p:spPr bwMode="auto">
            <a:xfrm>
              <a:off x="3094" y="1433"/>
              <a:ext cx="516" cy="250"/>
            </a:xfrm>
            <a:prstGeom prst="rect">
              <a:avLst/>
            </a:prstGeom>
            <a:noFill/>
            <a:ln w="9525">
              <a:noFill/>
              <a:miter lim="800000"/>
              <a:headEnd/>
              <a:tailEnd/>
            </a:ln>
          </p:spPr>
          <p:txBody>
            <a:bodyPr wrap="none">
              <a:spAutoFit/>
            </a:bodyPr>
            <a:lstStyle/>
            <a:p>
              <a:pPr algn="l"/>
              <a:r>
                <a:rPr lang="tr-TR" sz="2000" b="1">
                  <a:solidFill>
                    <a:srgbClr val="FF0000"/>
                  </a:solidFill>
                </a:rPr>
                <a:t>Topla</a:t>
              </a:r>
            </a:p>
          </p:txBody>
        </p:sp>
      </p:grpSp>
      <p:sp>
        <p:nvSpPr>
          <p:cNvPr id="128082" name="Freeform 82"/>
          <p:cNvSpPr>
            <a:spLocks/>
          </p:cNvSpPr>
          <p:nvPr/>
        </p:nvSpPr>
        <p:spPr bwMode="auto">
          <a:xfrm>
            <a:off x="3216275" y="3683000"/>
            <a:ext cx="1944688" cy="71438"/>
          </a:xfrm>
          <a:custGeom>
            <a:avLst/>
            <a:gdLst>
              <a:gd name="T0" fmla="*/ 0 w 1225"/>
              <a:gd name="T1" fmla="*/ 45 h 45"/>
              <a:gd name="T2" fmla="*/ 816 w 1225"/>
              <a:gd name="T3" fmla="*/ 0 h 45"/>
              <a:gd name="T4" fmla="*/ 1225 w 1225"/>
              <a:gd name="T5" fmla="*/ 45 h 45"/>
              <a:gd name="T6" fmla="*/ 0 60000 65536"/>
              <a:gd name="T7" fmla="*/ 0 60000 65536"/>
              <a:gd name="T8" fmla="*/ 0 60000 65536"/>
              <a:gd name="T9" fmla="*/ 0 w 1225"/>
              <a:gd name="T10" fmla="*/ 0 h 45"/>
              <a:gd name="T11" fmla="*/ 1225 w 1225"/>
              <a:gd name="T12" fmla="*/ 45 h 45"/>
            </a:gdLst>
            <a:ahLst/>
            <a:cxnLst>
              <a:cxn ang="T6">
                <a:pos x="T0" y="T1"/>
              </a:cxn>
              <a:cxn ang="T7">
                <a:pos x="T2" y="T3"/>
              </a:cxn>
              <a:cxn ang="T8">
                <a:pos x="T4" y="T5"/>
              </a:cxn>
            </a:cxnLst>
            <a:rect l="T9" t="T10" r="T11" b="T12"/>
            <a:pathLst>
              <a:path w="1225" h="45">
                <a:moveTo>
                  <a:pt x="0" y="45"/>
                </a:moveTo>
                <a:cubicBezTo>
                  <a:pt x="306" y="22"/>
                  <a:pt x="612" y="0"/>
                  <a:pt x="816" y="0"/>
                </a:cubicBezTo>
                <a:cubicBezTo>
                  <a:pt x="1020" y="0"/>
                  <a:pt x="1149" y="38"/>
                  <a:pt x="1225" y="45"/>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28083" name="Freeform 83"/>
          <p:cNvSpPr>
            <a:spLocks/>
          </p:cNvSpPr>
          <p:nvPr/>
        </p:nvSpPr>
        <p:spPr bwMode="auto">
          <a:xfrm>
            <a:off x="5448300" y="3419475"/>
            <a:ext cx="792163" cy="334963"/>
          </a:xfrm>
          <a:custGeom>
            <a:avLst/>
            <a:gdLst>
              <a:gd name="T0" fmla="*/ 499 w 499"/>
              <a:gd name="T1" fmla="*/ 30 h 211"/>
              <a:gd name="T2" fmla="*/ 227 w 499"/>
              <a:gd name="T3" fmla="*/ 30 h 211"/>
              <a:gd name="T4" fmla="*/ 0 w 499"/>
              <a:gd name="T5" fmla="*/ 211 h 211"/>
              <a:gd name="T6" fmla="*/ 0 60000 65536"/>
              <a:gd name="T7" fmla="*/ 0 60000 65536"/>
              <a:gd name="T8" fmla="*/ 0 60000 65536"/>
              <a:gd name="T9" fmla="*/ 0 w 499"/>
              <a:gd name="T10" fmla="*/ 0 h 211"/>
              <a:gd name="T11" fmla="*/ 499 w 499"/>
              <a:gd name="T12" fmla="*/ 211 h 211"/>
            </a:gdLst>
            <a:ahLst/>
            <a:cxnLst>
              <a:cxn ang="T6">
                <a:pos x="T0" y="T1"/>
              </a:cxn>
              <a:cxn ang="T7">
                <a:pos x="T2" y="T3"/>
              </a:cxn>
              <a:cxn ang="T8">
                <a:pos x="T4" y="T5"/>
              </a:cxn>
            </a:cxnLst>
            <a:rect l="T9" t="T10" r="T11" b="T12"/>
            <a:pathLst>
              <a:path w="499" h="211">
                <a:moveTo>
                  <a:pt x="499" y="30"/>
                </a:moveTo>
                <a:cubicBezTo>
                  <a:pt x="404" y="15"/>
                  <a:pt x="310" y="0"/>
                  <a:pt x="227" y="30"/>
                </a:cubicBezTo>
                <a:cubicBezTo>
                  <a:pt x="144" y="60"/>
                  <a:pt x="72" y="135"/>
                  <a:pt x="0" y="211"/>
                </a:cubicBezTo>
              </a:path>
            </a:pathLst>
          </a:custGeom>
          <a:noFill/>
          <a:ln w="38100" cmpd="sng">
            <a:solidFill>
              <a:srgbClr val="FF0000"/>
            </a:solidFill>
            <a:round/>
            <a:headEnd type="none" w="med" len="med"/>
            <a:tailEnd type="triangle" w="med" len="med"/>
          </a:ln>
        </p:spPr>
        <p:txBody>
          <a:bodyPr wrap="none"/>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28083"/>
                                        </p:tgtEl>
                                        <p:attrNameLst>
                                          <p:attrName>style.visibility</p:attrName>
                                        </p:attrNameLst>
                                      </p:cBhvr>
                                      <p:to>
                                        <p:strVal val="visible"/>
                                      </p:to>
                                    </p:set>
                                    <p:animEffect transition="in" filter="wipe(right)">
                                      <p:cBhvr>
                                        <p:cTn id="7" dur="2000"/>
                                        <p:tgtEl>
                                          <p:spTgt spid="12808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8082"/>
                                        </p:tgtEl>
                                        <p:attrNameLst>
                                          <p:attrName>style.visibility</p:attrName>
                                        </p:attrNameLst>
                                      </p:cBhvr>
                                      <p:to>
                                        <p:strVal val="visible"/>
                                      </p:to>
                                    </p:set>
                                    <p:animEffect transition="in" filter="wipe(left)">
                                      <p:cBhvr>
                                        <p:cTn id="10" dur="2000"/>
                                        <p:tgtEl>
                                          <p:spTgt spid="128082"/>
                                        </p:tgtEl>
                                      </p:cBhvr>
                                    </p:animEffect>
                                  </p:childTnLst>
                                </p:cTn>
                              </p:par>
                            </p:childTnLst>
                          </p:cTn>
                        </p:par>
                        <p:par>
                          <p:cTn id="11" fill="hold">
                            <p:stCondLst>
                              <p:cond delay="2000"/>
                            </p:stCondLst>
                            <p:childTnLst>
                              <p:par>
                                <p:cTn id="12" presetID="8"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diamond(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82" grpId="0" animBg="1"/>
      <p:bldP spid="12808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9113" name="Group 89"/>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4409"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29103" name="Freeform 79"/>
          <p:cNvSpPr>
            <a:spLocks/>
          </p:cNvSpPr>
          <p:nvPr/>
        </p:nvSpPr>
        <p:spPr bwMode="auto">
          <a:xfrm>
            <a:off x="5534025" y="3600450"/>
            <a:ext cx="935038" cy="168275"/>
          </a:xfrm>
          <a:custGeom>
            <a:avLst/>
            <a:gdLst>
              <a:gd name="T0" fmla="*/ 0 w 589"/>
              <a:gd name="T1" fmla="*/ 106 h 106"/>
              <a:gd name="T2" fmla="*/ 181 w 589"/>
              <a:gd name="T3" fmla="*/ 15 h 106"/>
              <a:gd name="T4" fmla="*/ 499 w 589"/>
              <a:gd name="T5" fmla="*/ 15 h 106"/>
              <a:gd name="T6" fmla="*/ 589 w 589"/>
              <a:gd name="T7" fmla="*/ 60 h 106"/>
              <a:gd name="T8" fmla="*/ 0 60000 65536"/>
              <a:gd name="T9" fmla="*/ 0 60000 65536"/>
              <a:gd name="T10" fmla="*/ 0 60000 65536"/>
              <a:gd name="T11" fmla="*/ 0 60000 65536"/>
              <a:gd name="T12" fmla="*/ 0 w 589"/>
              <a:gd name="T13" fmla="*/ 0 h 106"/>
              <a:gd name="T14" fmla="*/ 589 w 589"/>
              <a:gd name="T15" fmla="*/ 106 h 106"/>
            </a:gdLst>
            <a:ahLst/>
            <a:cxnLst>
              <a:cxn ang="T8">
                <a:pos x="T0" y="T1"/>
              </a:cxn>
              <a:cxn ang="T9">
                <a:pos x="T2" y="T3"/>
              </a:cxn>
              <a:cxn ang="T10">
                <a:pos x="T4" y="T5"/>
              </a:cxn>
              <a:cxn ang="T11">
                <a:pos x="T6" y="T7"/>
              </a:cxn>
            </a:cxnLst>
            <a:rect l="T12" t="T13" r="T14" b="T15"/>
            <a:pathLst>
              <a:path w="589" h="106">
                <a:moveTo>
                  <a:pt x="0" y="106"/>
                </a:moveTo>
                <a:cubicBezTo>
                  <a:pt x="49" y="68"/>
                  <a:pt x="98" y="30"/>
                  <a:pt x="181" y="15"/>
                </a:cubicBezTo>
                <a:cubicBezTo>
                  <a:pt x="264" y="0"/>
                  <a:pt x="431" y="8"/>
                  <a:pt x="499" y="15"/>
                </a:cubicBezTo>
                <a:cubicBezTo>
                  <a:pt x="567" y="22"/>
                  <a:pt x="574" y="45"/>
                  <a:pt x="589" y="60"/>
                </a:cubicBezTo>
              </a:path>
            </a:pathLst>
          </a:custGeom>
          <a:noFill/>
          <a:ln w="38100" cmpd="sng">
            <a:solidFill>
              <a:srgbClr val="FF0000"/>
            </a:solidFill>
            <a:round/>
            <a:headEnd type="none" w="med" len="med"/>
            <a:tailEnd type="triangle" w="med" len="med"/>
          </a:ln>
        </p:spPr>
        <p:txBody>
          <a:bodyPr wrap="none"/>
          <a:lstStyle/>
          <a:p>
            <a:endParaRPr lang="tr-TR"/>
          </a:p>
        </p:txBody>
      </p:sp>
      <p:grpSp>
        <p:nvGrpSpPr>
          <p:cNvPr id="2" name="Group 80"/>
          <p:cNvGrpSpPr>
            <a:grpSpLocks/>
          </p:cNvGrpSpPr>
          <p:nvPr/>
        </p:nvGrpSpPr>
        <p:grpSpPr bwMode="auto">
          <a:xfrm>
            <a:off x="5945188" y="3768725"/>
            <a:ext cx="819150" cy="681038"/>
            <a:chOff x="3729" y="1344"/>
            <a:chExt cx="516" cy="429"/>
          </a:xfrm>
        </p:grpSpPr>
        <p:sp>
          <p:nvSpPr>
            <p:cNvPr id="14416" name="Rectangle 81"/>
            <p:cNvSpPr>
              <a:spLocks noChangeArrowheads="1"/>
            </p:cNvSpPr>
            <p:nvPr/>
          </p:nvSpPr>
          <p:spPr bwMode="auto">
            <a:xfrm>
              <a:off x="3969" y="1344"/>
              <a:ext cx="226" cy="45"/>
            </a:xfrm>
            <a:prstGeom prst="rect">
              <a:avLst/>
            </a:prstGeom>
            <a:solidFill>
              <a:srgbClr val="FF0000"/>
            </a:solidFill>
            <a:ln w="9525">
              <a:solidFill>
                <a:schemeClr val="tx1"/>
              </a:solidFill>
              <a:miter lim="800000"/>
              <a:headEnd/>
              <a:tailEnd/>
            </a:ln>
          </p:spPr>
          <p:txBody>
            <a:bodyPr wrap="none" anchor="ctr"/>
            <a:lstStyle/>
            <a:p>
              <a:endParaRPr lang="tr-TR"/>
            </a:p>
          </p:txBody>
        </p:sp>
        <p:sp>
          <p:nvSpPr>
            <p:cNvPr id="14417" name="Text Box 82"/>
            <p:cNvSpPr txBox="1">
              <a:spLocks noChangeArrowheads="1"/>
            </p:cNvSpPr>
            <p:nvPr/>
          </p:nvSpPr>
          <p:spPr bwMode="auto">
            <a:xfrm>
              <a:off x="3729" y="1523"/>
              <a:ext cx="516" cy="250"/>
            </a:xfrm>
            <a:prstGeom prst="rect">
              <a:avLst/>
            </a:prstGeom>
            <a:noFill/>
            <a:ln w="9525">
              <a:noFill/>
              <a:miter lim="800000"/>
              <a:headEnd/>
              <a:tailEnd/>
            </a:ln>
          </p:spPr>
          <p:txBody>
            <a:bodyPr wrap="none">
              <a:spAutoFit/>
            </a:bodyPr>
            <a:lstStyle/>
            <a:p>
              <a:pPr algn="l"/>
              <a:r>
                <a:rPr lang="tr-TR" sz="2000" b="1">
                  <a:solidFill>
                    <a:srgbClr val="FF0000"/>
                  </a:solidFill>
                </a:rPr>
                <a:t>Çıkar</a:t>
              </a:r>
            </a:p>
          </p:txBody>
        </p:sp>
      </p:grpSp>
      <p:grpSp>
        <p:nvGrpSpPr>
          <p:cNvPr id="3" name="Group 88"/>
          <p:cNvGrpSpPr>
            <a:grpSpLocks/>
          </p:cNvGrpSpPr>
          <p:nvPr/>
        </p:nvGrpSpPr>
        <p:grpSpPr bwMode="auto">
          <a:xfrm>
            <a:off x="4092575" y="3911600"/>
            <a:ext cx="2233613" cy="431800"/>
            <a:chOff x="2578" y="2464"/>
            <a:chExt cx="1407" cy="272"/>
          </a:xfrm>
        </p:grpSpPr>
        <p:sp>
          <p:nvSpPr>
            <p:cNvPr id="14413" name="Freeform 84"/>
            <p:cNvSpPr>
              <a:spLocks/>
            </p:cNvSpPr>
            <p:nvPr/>
          </p:nvSpPr>
          <p:spPr bwMode="auto">
            <a:xfrm>
              <a:off x="2578" y="2464"/>
              <a:ext cx="1407" cy="143"/>
            </a:xfrm>
            <a:custGeom>
              <a:avLst/>
              <a:gdLst>
                <a:gd name="T0" fmla="*/ 0 w 1407"/>
                <a:gd name="T1" fmla="*/ 0 h 143"/>
                <a:gd name="T2" fmla="*/ 227 w 1407"/>
                <a:gd name="T3" fmla="*/ 46 h 143"/>
                <a:gd name="T4" fmla="*/ 636 w 1407"/>
                <a:gd name="T5" fmla="*/ 136 h 143"/>
                <a:gd name="T6" fmla="*/ 1225 w 1407"/>
                <a:gd name="T7" fmla="*/ 91 h 143"/>
                <a:gd name="T8" fmla="*/ 1407 w 1407"/>
                <a:gd name="T9" fmla="*/ 0 h 143"/>
                <a:gd name="T10" fmla="*/ 0 60000 65536"/>
                <a:gd name="T11" fmla="*/ 0 60000 65536"/>
                <a:gd name="T12" fmla="*/ 0 60000 65536"/>
                <a:gd name="T13" fmla="*/ 0 60000 65536"/>
                <a:gd name="T14" fmla="*/ 0 60000 65536"/>
                <a:gd name="T15" fmla="*/ 0 w 1407"/>
                <a:gd name="T16" fmla="*/ 0 h 143"/>
                <a:gd name="T17" fmla="*/ 1407 w 1407"/>
                <a:gd name="T18" fmla="*/ 143 h 143"/>
              </a:gdLst>
              <a:ahLst/>
              <a:cxnLst>
                <a:cxn ang="T10">
                  <a:pos x="T0" y="T1"/>
                </a:cxn>
                <a:cxn ang="T11">
                  <a:pos x="T2" y="T3"/>
                </a:cxn>
                <a:cxn ang="T12">
                  <a:pos x="T4" y="T5"/>
                </a:cxn>
                <a:cxn ang="T13">
                  <a:pos x="T6" y="T7"/>
                </a:cxn>
                <a:cxn ang="T14">
                  <a:pos x="T8" y="T9"/>
                </a:cxn>
              </a:cxnLst>
              <a:rect l="T15" t="T16" r="T17" b="T18"/>
              <a:pathLst>
                <a:path w="1407" h="143">
                  <a:moveTo>
                    <a:pt x="0" y="0"/>
                  </a:moveTo>
                  <a:cubicBezTo>
                    <a:pt x="60" y="11"/>
                    <a:pt x="121" y="23"/>
                    <a:pt x="227" y="46"/>
                  </a:cubicBezTo>
                  <a:cubicBezTo>
                    <a:pt x="333" y="69"/>
                    <a:pt x="470" y="129"/>
                    <a:pt x="636" y="136"/>
                  </a:cubicBezTo>
                  <a:cubicBezTo>
                    <a:pt x="802" y="143"/>
                    <a:pt x="1097" y="114"/>
                    <a:pt x="1225" y="91"/>
                  </a:cubicBezTo>
                  <a:cubicBezTo>
                    <a:pt x="1353" y="68"/>
                    <a:pt x="1380" y="34"/>
                    <a:pt x="1407" y="0"/>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4414" name="Line 85"/>
            <p:cNvSpPr>
              <a:spLocks noChangeShapeType="1"/>
            </p:cNvSpPr>
            <p:nvPr/>
          </p:nvSpPr>
          <p:spPr bwMode="auto">
            <a:xfrm flipV="1">
              <a:off x="2624" y="2510"/>
              <a:ext cx="227" cy="45"/>
            </a:xfrm>
            <a:prstGeom prst="line">
              <a:avLst/>
            </a:prstGeom>
            <a:noFill/>
            <a:ln w="38100">
              <a:solidFill>
                <a:srgbClr val="FF0000"/>
              </a:solidFill>
              <a:round/>
              <a:headEnd/>
              <a:tailEnd/>
            </a:ln>
          </p:spPr>
          <p:txBody>
            <a:bodyPr wrap="none"/>
            <a:lstStyle/>
            <a:p>
              <a:endParaRPr lang="tr-TR"/>
            </a:p>
          </p:txBody>
        </p:sp>
        <p:sp>
          <p:nvSpPr>
            <p:cNvPr id="14415" name="Line 87"/>
            <p:cNvSpPr>
              <a:spLocks noChangeShapeType="1"/>
            </p:cNvSpPr>
            <p:nvPr/>
          </p:nvSpPr>
          <p:spPr bwMode="auto">
            <a:xfrm flipV="1">
              <a:off x="3032" y="2600"/>
              <a:ext cx="182" cy="136"/>
            </a:xfrm>
            <a:prstGeom prst="line">
              <a:avLst/>
            </a:prstGeom>
            <a:noFill/>
            <a:ln w="38100">
              <a:solidFill>
                <a:srgbClr val="FF0000"/>
              </a:solidFill>
              <a:round/>
              <a:headEnd/>
              <a:tailEnd/>
            </a:ln>
          </p:spPr>
          <p:txBody>
            <a:bodyPr wrap="none"/>
            <a:lstStyle/>
            <a:p>
              <a:endParaRPr lang="tr-T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9103"/>
                                        </p:tgtEl>
                                        <p:attrNameLst>
                                          <p:attrName>style.visibility</p:attrName>
                                        </p:attrNameLst>
                                      </p:cBhvr>
                                      <p:to>
                                        <p:strVal val="visible"/>
                                      </p:to>
                                    </p:set>
                                    <p:animEffect transition="in" filter="wipe(left)">
                                      <p:cBhvr>
                                        <p:cTn id="7" dur="2000"/>
                                        <p:tgtEl>
                                          <p:spTgt spid="129103"/>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amond(in)">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10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136" name="Group 88"/>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5433"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grpSp>
        <p:nvGrpSpPr>
          <p:cNvPr id="2" name="Group 82"/>
          <p:cNvGrpSpPr>
            <a:grpSpLocks/>
          </p:cNvGrpSpPr>
          <p:nvPr/>
        </p:nvGrpSpPr>
        <p:grpSpPr bwMode="auto">
          <a:xfrm>
            <a:off x="4995863" y="4665663"/>
            <a:ext cx="819150" cy="538162"/>
            <a:chOff x="3094" y="1344"/>
            <a:chExt cx="516" cy="339"/>
          </a:xfrm>
        </p:grpSpPr>
        <p:sp>
          <p:nvSpPr>
            <p:cNvPr id="15437" name="AutoShape 83"/>
            <p:cNvSpPr>
              <a:spLocks noChangeArrowheads="1"/>
            </p:cNvSpPr>
            <p:nvPr/>
          </p:nvSpPr>
          <p:spPr bwMode="auto">
            <a:xfrm>
              <a:off x="3288" y="1344"/>
              <a:ext cx="136" cy="136"/>
            </a:xfrm>
            <a:prstGeom prst="plus">
              <a:avLst>
                <a:gd name="adj" fmla="val 25000"/>
              </a:avLst>
            </a:prstGeom>
            <a:solidFill>
              <a:srgbClr val="FF0000"/>
            </a:solidFill>
            <a:ln w="9525">
              <a:solidFill>
                <a:schemeClr val="tx1"/>
              </a:solidFill>
              <a:miter lim="800000"/>
              <a:headEnd/>
              <a:tailEnd/>
            </a:ln>
          </p:spPr>
          <p:txBody>
            <a:bodyPr wrap="none" anchor="ctr"/>
            <a:lstStyle/>
            <a:p>
              <a:endParaRPr lang="tr-TR"/>
            </a:p>
          </p:txBody>
        </p:sp>
        <p:sp>
          <p:nvSpPr>
            <p:cNvPr id="15438" name="Text Box 84"/>
            <p:cNvSpPr txBox="1">
              <a:spLocks noChangeArrowheads="1"/>
            </p:cNvSpPr>
            <p:nvPr/>
          </p:nvSpPr>
          <p:spPr bwMode="auto">
            <a:xfrm>
              <a:off x="3094" y="1433"/>
              <a:ext cx="516" cy="250"/>
            </a:xfrm>
            <a:prstGeom prst="rect">
              <a:avLst/>
            </a:prstGeom>
            <a:noFill/>
            <a:ln w="9525">
              <a:noFill/>
              <a:miter lim="800000"/>
              <a:headEnd/>
              <a:tailEnd/>
            </a:ln>
          </p:spPr>
          <p:txBody>
            <a:bodyPr wrap="none">
              <a:spAutoFit/>
            </a:bodyPr>
            <a:lstStyle/>
            <a:p>
              <a:pPr algn="l"/>
              <a:r>
                <a:rPr lang="tr-TR" sz="2000" b="1">
                  <a:solidFill>
                    <a:srgbClr val="FF0000"/>
                  </a:solidFill>
                </a:rPr>
                <a:t>Topla</a:t>
              </a:r>
            </a:p>
          </p:txBody>
        </p:sp>
      </p:grpSp>
      <p:sp>
        <p:nvSpPr>
          <p:cNvPr id="130133" name="Freeform 85"/>
          <p:cNvSpPr>
            <a:spLocks/>
          </p:cNvSpPr>
          <p:nvPr/>
        </p:nvSpPr>
        <p:spPr bwMode="auto">
          <a:xfrm>
            <a:off x="3216275" y="4556125"/>
            <a:ext cx="1944688" cy="71438"/>
          </a:xfrm>
          <a:custGeom>
            <a:avLst/>
            <a:gdLst>
              <a:gd name="T0" fmla="*/ 0 w 1225"/>
              <a:gd name="T1" fmla="*/ 45 h 45"/>
              <a:gd name="T2" fmla="*/ 816 w 1225"/>
              <a:gd name="T3" fmla="*/ 0 h 45"/>
              <a:gd name="T4" fmla="*/ 1225 w 1225"/>
              <a:gd name="T5" fmla="*/ 45 h 45"/>
              <a:gd name="T6" fmla="*/ 0 60000 65536"/>
              <a:gd name="T7" fmla="*/ 0 60000 65536"/>
              <a:gd name="T8" fmla="*/ 0 60000 65536"/>
              <a:gd name="T9" fmla="*/ 0 w 1225"/>
              <a:gd name="T10" fmla="*/ 0 h 45"/>
              <a:gd name="T11" fmla="*/ 1225 w 1225"/>
              <a:gd name="T12" fmla="*/ 45 h 45"/>
            </a:gdLst>
            <a:ahLst/>
            <a:cxnLst>
              <a:cxn ang="T6">
                <a:pos x="T0" y="T1"/>
              </a:cxn>
              <a:cxn ang="T7">
                <a:pos x="T2" y="T3"/>
              </a:cxn>
              <a:cxn ang="T8">
                <a:pos x="T4" y="T5"/>
              </a:cxn>
            </a:cxnLst>
            <a:rect l="T9" t="T10" r="T11" b="T12"/>
            <a:pathLst>
              <a:path w="1225" h="45">
                <a:moveTo>
                  <a:pt x="0" y="45"/>
                </a:moveTo>
                <a:cubicBezTo>
                  <a:pt x="306" y="22"/>
                  <a:pt x="612" y="0"/>
                  <a:pt x="816" y="0"/>
                </a:cubicBezTo>
                <a:cubicBezTo>
                  <a:pt x="1020" y="0"/>
                  <a:pt x="1149" y="38"/>
                  <a:pt x="1225" y="45"/>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30134" name="Freeform 86"/>
          <p:cNvSpPr>
            <a:spLocks/>
          </p:cNvSpPr>
          <p:nvPr/>
        </p:nvSpPr>
        <p:spPr bwMode="auto">
          <a:xfrm>
            <a:off x="5448300" y="4292600"/>
            <a:ext cx="792163" cy="334963"/>
          </a:xfrm>
          <a:custGeom>
            <a:avLst/>
            <a:gdLst>
              <a:gd name="T0" fmla="*/ 499 w 499"/>
              <a:gd name="T1" fmla="*/ 30 h 211"/>
              <a:gd name="T2" fmla="*/ 227 w 499"/>
              <a:gd name="T3" fmla="*/ 30 h 211"/>
              <a:gd name="T4" fmla="*/ 0 w 499"/>
              <a:gd name="T5" fmla="*/ 211 h 211"/>
              <a:gd name="T6" fmla="*/ 0 60000 65536"/>
              <a:gd name="T7" fmla="*/ 0 60000 65536"/>
              <a:gd name="T8" fmla="*/ 0 60000 65536"/>
              <a:gd name="T9" fmla="*/ 0 w 499"/>
              <a:gd name="T10" fmla="*/ 0 h 211"/>
              <a:gd name="T11" fmla="*/ 499 w 499"/>
              <a:gd name="T12" fmla="*/ 211 h 211"/>
            </a:gdLst>
            <a:ahLst/>
            <a:cxnLst>
              <a:cxn ang="T6">
                <a:pos x="T0" y="T1"/>
              </a:cxn>
              <a:cxn ang="T7">
                <a:pos x="T2" y="T3"/>
              </a:cxn>
              <a:cxn ang="T8">
                <a:pos x="T4" y="T5"/>
              </a:cxn>
            </a:cxnLst>
            <a:rect l="T9" t="T10" r="T11" b="T12"/>
            <a:pathLst>
              <a:path w="499" h="211">
                <a:moveTo>
                  <a:pt x="499" y="30"/>
                </a:moveTo>
                <a:cubicBezTo>
                  <a:pt x="404" y="15"/>
                  <a:pt x="310" y="0"/>
                  <a:pt x="227" y="30"/>
                </a:cubicBezTo>
                <a:cubicBezTo>
                  <a:pt x="144" y="60"/>
                  <a:pt x="72" y="135"/>
                  <a:pt x="0" y="211"/>
                </a:cubicBezTo>
              </a:path>
            </a:pathLst>
          </a:custGeom>
          <a:noFill/>
          <a:ln w="38100" cmpd="sng">
            <a:solidFill>
              <a:srgbClr val="FF0000"/>
            </a:solidFill>
            <a:round/>
            <a:headEnd type="none" w="med" len="med"/>
            <a:tailEnd type="triangle" w="med" len="med"/>
          </a:ln>
        </p:spPr>
        <p:txBody>
          <a:bodyPr wrap="none"/>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30134"/>
                                        </p:tgtEl>
                                        <p:attrNameLst>
                                          <p:attrName>style.visibility</p:attrName>
                                        </p:attrNameLst>
                                      </p:cBhvr>
                                      <p:to>
                                        <p:strVal val="visible"/>
                                      </p:to>
                                    </p:set>
                                    <p:animEffect transition="in" filter="wipe(right)">
                                      <p:cBhvr>
                                        <p:cTn id="7" dur="2000"/>
                                        <p:tgtEl>
                                          <p:spTgt spid="13013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0133"/>
                                        </p:tgtEl>
                                        <p:attrNameLst>
                                          <p:attrName>style.visibility</p:attrName>
                                        </p:attrNameLst>
                                      </p:cBhvr>
                                      <p:to>
                                        <p:strVal val="visible"/>
                                      </p:to>
                                    </p:set>
                                    <p:animEffect transition="in" filter="wipe(left)">
                                      <p:cBhvr>
                                        <p:cTn id="10" dur="2000"/>
                                        <p:tgtEl>
                                          <p:spTgt spid="130133"/>
                                        </p:tgtEl>
                                      </p:cBhvr>
                                    </p:animEffect>
                                  </p:childTnLst>
                                </p:cTn>
                              </p:par>
                            </p:childTnLst>
                          </p:cTn>
                        </p:par>
                        <p:par>
                          <p:cTn id="11" fill="hold">
                            <p:stCondLst>
                              <p:cond delay="2000"/>
                            </p:stCondLst>
                            <p:childTnLst>
                              <p:par>
                                <p:cTn id="12" presetID="8"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diamond(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133" grpId="0" animBg="1"/>
      <p:bldP spid="13013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158" name="Group 86"/>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6457"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31151" name="Freeform 79"/>
          <p:cNvSpPr>
            <a:spLocks/>
          </p:cNvSpPr>
          <p:nvPr/>
        </p:nvSpPr>
        <p:spPr bwMode="auto">
          <a:xfrm>
            <a:off x="5508625" y="4430713"/>
            <a:ext cx="935038" cy="168275"/>
          </a:xfrm>
          <a:custGeom>
            <a:avLst/>
            <a:gdLst>
              <a:gd name="T0" fmla="*/ 0 w 589"/>
              <a:gd name="T1" fmla="*/ 106 h 106"/>
              <a:gd name="T2" fmla="*/ 181 w 589"/>
              <a:gd name="T3" fmla="*/ 15 h 106"/>
              <a:gd name="T4" fmla="*/ 499 w 589"/>
              <a:gd name="T5" fmla="*/ 15 h 106"/>
              <a:gd name="T6" fmla="*/ 589 w 589"/>
              <a:gd name="T7" fmla="*/ 60 h 106"/>
              <a:gd name="T8" fmla="*/ 0 60000 65536"/>
              <a:gd name="T9" fmla="*/ 0 60000 65536"/>
              <a:gd name="T10" fmla="*/ 0 60000 65536"/>
              <a:gd name="T11" fmla="*/ 0 60000 65536"/>
              <a:gd name="T12" fmla="*/ 0 w 589"/>
              <a:gd name="T13" fmla="*/ 0 h 106"/>
              <a:gd name="T14" fmla="*/ 589 w 589"/>
              <a:gd name="T15" fmla="*/ 106 h 106"/>
            </a:gdLst>
            <a:ahLst/>
            <a:cxnLst>
              <a:cxn ang="T8">
                <a:pos x="T0" y="T1"/>
              </a:cxn>
              <a:cxn ang="T9">
                <a:pos x="T2" y="T3"/>
              </a:cxn>
              <a:cxn ang="T10">
                <a:pos x="T4" y="T5"/>
              </a:cxn>
              <a:cxn ang="T11">
                <a:pos x="T6" y="T7"/>
              </a:cxn>
            </a:cxnLst>
            <a:rect l="T12" t="T13" r="T14" b="T15"/>
            <a:pathLst>
              <a:path w="589" h="106">
                <a:moveTo>
                  <a:pt x="0" y="106"/>
                </a:moveTo>
                <a:cubicBezTo>
                  <a:pt x="49" y="68"/>
                  <a:pt x="98" y="30"/>
                  <a:pt x="181" y="15"/>
                </a:cubicBezTo>
                <a:cubicBezTo>
                  <a:pt x="264" y="0"/>
                  <a:pt x="431" y="8"/>
                  <a:pt x="499" y="15"/>
                </a:cubicBezTo>
                <a:cubicBezTo>
                  <a:pt x="567" y="22"/>
                  <a:pt x="574" y="45"/>
                  <a:pt x="589" y="60"/>
                </a:cubicBezTo>
              </a:path>
            </a:pathLst>
          </a:custGeom>
          <a:noFill/>
          <a:ln w="38100" cmpd="sng">
            <a:solidFill>
              <a:srgbClr val="FF0000"/>
            </a:solidFill>
            <a:round/>
            <a:headEnd type="none" w="med" len="med"/>
            <a:tailEnd type="triangle" w="med" len="med"/>
          </a:ln>
        </p:spPr>
        <p:txBody>
          <a:bodyPr wrap="none"/>
          <a:lstStyle/>
          <a:p>
            <a:endParaRPr lang="tr-TR"/>
          </a:p>
        </p:txBody>
      </p:sp>
      <p:grpSp>
        <p:nvGrpSpPr>
          <p:cNvPr id="2" name="Group 80"/>
          <p:cNvGrpSpPr>
            <a:grpSpLocks/>
          </p:cNvGrpSpPr>
          <p:nvPr/>
        </p:nvGrpSpPr>
        <p:grpSpPr bwMode="auto">
          <a:xfrm>
            <a:off x="5919788" y="4598988"/>
            <a:ext cx="819150" cy="681037"/>
            <a:chOff x="3729" y="1344"/>
            <a:chExt cx="516" cy="429"/>
          </a:xfrm>
        </p:grpSpPr>
        <p:sp>
          <p:nvSpPr>
            <p:cNvPr id="16463" name="Rectangle 81"/>
            <p:cNvSpPr>
              <a:spLocks noChangeArrowheads="1"/>
            </p:cNvSpPr>
            <p:nvPr/>
          </p:nvSpPr>
          <p:spPr bwMode="auto">
            <a:xfrm>
              <a:off x="3969" y="1344"/>
              <a:ext cx="226" cy="45"/>
            </a:xfrm>
            <a:prstGeom prst="rect">
              <a:avLst/>
            </a:prstGeom>
            <a:solidFill>
              <a:srgbClr val="FF0000"/>
            </a:solidFill>
            <a:ln w="9525">
              <a:solidFill>
                <a:schemeClr val="tx1"/>
              </a:solidFill>
              <a:miter lim="800000"/>
              <a:headEnd/>
              <a:tailEnd/>
            </a:ln>
          </p:spPr>
          <p:txBody>
            <a:bodyPr wrap="none" anchor="ctr"/>
            <a:lstStyle/>
            <a:p>
              <a:endParaRPr lang="tr-TR"/>
            </a:p>
          </p:txBody>
        </p:sp>
        <p:sp>
          <p:nvSpPr>
            <p:cNvPr id="16464" name="Text Box 82"/>
            <p:cNvSpPr txBox="1">
              <a:spLocks noChangeArrowheads="1"/>
            </p:cNvSpPr>
            <p:nvPr/>
          </p:nvSpPr>
          <p:spPr bwMode="auto">
            <a:xfrm>
              <a:off x="3729" y="1523"/>
              <a:ext cx="516" cy="250"/>
            </a:xfrm>
            <a:prstGeom prst="rect">
              <a:avLst/>
            </a:prstGeom>
            <a:noFill/>
            <a:ln w="9525">
              <a:noFill/>
              <a:miter lim="800000"/>
              <a:headEnd/>
              <a:tailEnd/>
            </a:ln>
          </p:spPr>
          <p:txBody>
            <a:bodyPr wrap="none">
              <a:spAutoFit/>
            </a:bodyPr>
            <a:lstStyle/>
            <a:p>
              <a:pPr algn="l"/>
              <a:r>
                <a:rPr lang="tr-TR" sz="2000" b="1">
                  <a:solidFill>
                    <a:srgbClr val="FF0000"/>
                  </a:solidFill>
                </a:rPr>
                <a:t>Çıkar</a:t>
              </a:r>
            </a:p>
          </p:txBody>
        </p:sp>
      </p:grpSp>
      <p:grpSp>
        <p:nvGrpSpPr>
          <p:cNvPr id="3" name="Group 83"/>
          <p:cNvGrpSpPr>
            <a:grpSpLocks/>
          </p:cNvGrpSpPr>
          <p:nvPr/>
        </p:nvGrpSpPr>
        <p:grpSpPr bwMode="auto">
          <a:xfrm>
            <a:off x="4067175" y="4741863"/>
            <a:ext cx="2233613" cy="303212"/>
            <a:chOff x="2562" y="2002"/>
            <a:chExt cx="1407" cy="191"/>
          </a:xfrm>
        </p:grpSpPr>
        <p:sp>
          <p:nvSpPr>
            <p:cNvPr id="16461" name="Freeform 84"/>
            <p:cNvSpPr>
              <a:spLocks/>
            </p:cNvSpPr>
            <p:nvPr/>
          </p:nvSpPr>
          <p:spPr bwMode="auto">
            <a:xfrm>
              <a:off x="2562" y="2002"/>
              <a:ext cx="1407" cy="143"/>
            </a:xfrm>
            <a:custGeom>
              <a:avLst/>
              <a:gdLst>
                <a:gd name="T0" fmla="*/ 0 w 1407"/>
                <a:gd name="T1" fmla="*/ 0 h 143"/>
                <a:gd name="T2" fmla="*/ 227 w 1407"/>
                <a:gd name="T3" fmla="*/ 46 h 143"/>
                <a:gd name="T4" fmla="*/ 636 w 1407"/>
                <a:gd name="T5" fmla="*/ 136 h 143"/>
                <a:gd name="T6" fmla="*/ 1225 w 1407"/>
                <a:gd name="T7" fmla="*/ 91 h 143"/>
                <a:gd name="T8" fmla="*/ 1407 w 1407"/>
                <a:gd name="T9" fmla="*/ 0 h 143"/>
                <a:gd name="T10" fmla="*/ 0 60000 65536"/>
                <a:gd name="T11" fmla="*/ 0 60000 65536"/>
                <a:gd name="T12" fmla="*/ 0 60000 65536"/>
                <a:gd name="T13" fmla="*/ 0 60000 65536"/>
                <a:gd name="T14" fmla="*/ 0 60000 65536"/>
                <a:gd name="T15" fmla="*/ 0 w 1407"/>
                <a:gd name="T16" fmla="*/ 0 h 143"/>
                <a:gd name="T17" fmla="*/ 1407 w 1407"/>
                <a:gd name="T18" fmla="*/ 143 h 143"/>
              </a:gdLst>
              <a:ahLst/>
              <a:cxnLst>
                <a:cxn ang="T10">
                  <a:pos x="T0" y="T1"/>
                </a:cxn>
                <a:cxn ang="T11">
                  <a:pos x="T2" y="T3"/>
                </a:cxn>
                <a:cxn ang="T12">
                  <a:pos x="T4" y="T5"/>
                </a:cxn>
                <a:cxn ang="T13">
                  <a:pos x="T6" y="T7"/>
                </a:cxn>
                <a:cxn ang="T14">
                  <a:pos x="T8" y="T9"/>
                </a:cxn>
              </a:cxnLst>
              <a:rect l="T15" t="T16" r="T17" b="T18"/>
              <a:pathLst>
                <a:path w="1407" h="143">
                  <a:moveTo>
                    <a:pt x="0" y="0"/>
                  </a:moveTo>
                  <a:cubicBezTo>
                    <a:pt x="60" y="11"/>
                    <a:pt x="121" y="23"/>
                    <a:pt x="227" y="46"/>
                  </a:cubicBezTo>
                  <a:cubicBezTo>
                    <a:pt x="333" y="69"/>
                    <a:pt x="470" y="129"/>
                    <a:pt x="636" y="136"/>
                  </a:cubicBezTo>
                  <a:cubicBezTo>
                    <a:pt x="802" y="143"/>
                    <a:pt x="1097" y="114"/>
                    <a:pt x="1225" y="91"/>
                  </a:cubicBezTo>
                  <a:cubicBezTo>
                    <a:pt x="1353" y="68"/>
                    <a:pt x="1380" y="34"/>
                    <a:pt x="1407" y="0"/>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6462" name="Line 85"/>
            <p:cNvSpPr>
              <a:spLocks noChangeShapeType="1"/>
            </p:cNvSpPr>
            <p:nvPr/>
          </p:nvSpPr>
          <p:spPr bwMode="auto">
            <a:xfrm flipV="1">
              <a:off x="3083" y="2144"/>
              <a:ext cx="201" cy="49"/>
            </a:xfrm>
            <a:prstGeom prst="line">
              <a:avLst/>
            </a:prstGeom>
            <a:noFill/>
            <a:ln w="38100">
              <a:solidFill>
                <a:srgbClr val="FF0000"/>
              </a:solidFill>
              <a:round/>
              <a:headEnd/>
              <a:tailEnd/>
            </a:ln>
          </p:spPr>
          <p:txBody>
            <a:bodyPr wrap="none"/>
            <a:lstStyle/>
            <a:p>
              <a:endParaRPr lang="tr-T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1151"/>
                                        </p:tgtEl>
                                        <p:attrNameLst>
                                          <p:attrName>style.visibility</p:attrName>
                                        </p:attrNameLst>
                                      </p:cBhvr>
                                      <p:to>
                                        <p:strVal val="visible"/>
                                      </p:to>
                                    </p:set>
                                    <p:animEffect transition="in" filter="wipe(left)">
                                      <p:cBhvr>
                                        <p:cTn id="7" dur="2000"/>
                                        <p:tgtEl>
                                          <p:spTgt spid="131151"/>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amond(in)">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15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82" name="Group 86"/>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851.93</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7481"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grpSp>
        <p:nvGrpSpPr>
          <p:cNvPr id="2" name="Group 81"/>
          <p:cNvGrpSpPr>
            <a:grpSpLocks/>
          </p:cNvGrpSpPr>
          <p:nvPr/>
        </p:nvGrpSpPr>
        <p:grpSpPr bwMode="auto">
          <a:xfrm>
            <a:off x="4992688" y="5322888"/>
            <a:ext cx="819150" cy="538162"/>
            <a:chOff x="3094" y="1344"/>
            <a:chExt cx="516" cy="339"/>
          </a:xfrm>
        </p:grpSpPr>
        <p:sp>
          <p:nvSpPr>
            <p:cNvPr id="17485" name="AutoShape 82"/>
            <p:cNvSpPr>
              <a:spLocks noChangeArrowheads="1"/>
            </p:cNvSpPr>
            <p:nvPr/>
          </p:nvSpPr>
          <p:spPr bwMode="auto">
            <a:xfrm>
              <a:off x="3288" y="1344"/>
              <a:ext cx="136" cy="136"/>
            </a:xfrm>
            <a:prstGeom prst="plus">
              <a:avLst>
                <a:gd name="adj" fmla="val 25000"/>
              </a:avLst>
            </a:prstGeom>
            <a:solidFill>
              <a:srgbClr val="FF0000"/>
            </a:solidFill>
            <a:ln w="9525">
              <a:solidFill>
                <a:schemeClr val="tx1"/>
              </a:solidFill>
              <a:miter lim="800000"/>
              <a:headEnd/>
              <a:tailEnd/>
            </a:ln>
          </p:spPr>
          <p:txBody>
            <a:bodyPr wrap="none" anchor="ctr"/>
            <a:lstStyle/>
            <a:p>
              <a:endParaRPr lang="tr-TR"/>
            </a:p>
          </p:txBody>
        </p:sp>
        <p:sp>
          <p:nvSpPr>
            <p:cNvPr id="17486" name="Text Box 83"/>
            <p:cNvSpPr txBox="1">
              <a:spLocks noChangeArrowheads="1"/>
            </p:cNvSpPr>
            <p:nvPr/>
          </p:nvSpPr>
          <p:spPr bwMode="auto">
            <a:xfrm>
              <a:off x="3094" y="1433"/>
              <a:ext cx="516" cy="250"/>
            </a:xfrm>
            <a:prstGeom prst="rect">
              <a:avLst/>
            </a:prstGeom>
            <a:noFill/>
            <a:ln w="9525">
              <a:noFill/>
              <a:miter lim="800000"/>
              <a:headEnd/>
              <a:tailEnd/>
            </a:ln>
          </p:spPr>
          <p:txBody>
            <a:bodyPr wrap="none">
              <a:spAutoFit/>
            </a:bodyPr>
            <a:lstStyle/>
            <a:p>
              <a:pPr algn="l"/>
              <a:r>
                <a:rPr lang="tr-TR" sz="2000" b="1">
                  <a:solidFill>
                    <a:srgbClr val="FF0000"/>
                  </a:solidFill>
                </a:rPr>
                <a:t>Topla</a:t>
              </a:r>
            </a:p>
          </p:txBody>
        </p:sp>
      </p:grpSp>
      <p:sp>
        <p:nvSpPr>
          <p:cNvPr id="132180" name="Freeform 84"/>
          <p:cNvSpPr>
            <a:spLocks/>
          </p:cNvSpPr>
          <p:nvPr/>
        </p:nvSpPr>
        <p:spPr bwMode="auto">
          <a:xfrm>
            <a:off x="3213100" y="5213350"/>
            <a:ext cx="1944688" cy="71438"/>
          </a:xfrm>
          <a:custGeom>
            <a:avLst/>
            <a:gdLst>
              <a:gd name="T0" fmla="*/ 0 w 1225"/>
              <a:gd name="T1" fmla="*/ 45 h 45"/>
              <a:gd name="T2" fmla="*/ 816 w 1225"/>
              <a:gd name="T3" fmla="*/ 0 h 45"/>
              <a:gd name="T4" fmla="*/ 1225 w 1225"/>
              <a:gd name="T5" fmla="*/ 45 h 45"/>
              <a:gd name="T6" fmla="*/ 0 60000 65536"/>
              <a:gd name="T7" fmla="*/ 0 60000 65536"/>
              <a:gd name="T8" fmla="*/ 0 60000 65536"/>
              <a:gd name="T9" fmla="*/ 0 w 1225"/>
              <a:gd name="T10" fmla="*/ 0 h 45"/>
              <a:gd name="T11" fmla="*/ 1225 w 1225"/>
              <a:gd name="T12" fmla="*/ 45 h 45"/>
            </a:gdLst>
            <a:ahLst/>
            <a:cxnLst>
              <a:cxn ang="T6">
                <a:pos x="T0" y="T1"/>
              </a:cxn>
              <a:cxn ang="T7">
                <a:pos x="T2" y="T3"/>
              </a:cxn>
              <a:cxn ang="T8">
                <a:pos x="T4" y="T5"/>
              </a:cxn>
            </a:cxnLst>
            <a:rect l="T9" t="T10" r="T11" b="T12"/>
            <a:pathLst>
              <a:path w="1225" h="45">
                <a:moveTo>
                  <a:pt x="0" y="45"/>
                </a:moveTo>
                <a:cubicBezTo>
                  <a:pt x="306" y="22"/>
                  <a:pt x="612" y="0"/>
                  <a:pt x="816" y="0"/>
                </a:cubicBezTo>
                <a:cubicBezTo>
                  <a:pt x="1020" y="0"/>
                  <a:pt x="1149" y="38"/>
                  <a:pt x="1225" y="45"/>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32181" name="Freeform 85"/>
          <p:cNvSpPr>
            <a:spLocks/>
          </p:cNvSpPr>
          <p:nvPr/>
        </p:nvSpPr>
        <p:spPr bwMode="auto">
          <a:xfrm>
            <a:off x="5445125" y="4949825"/>
            <a:ext cx="792163" cy="334963"/>
          </a:xfrm>
          <a:custGeom>
            <a:avLst/>
            <a:gdLst>
              <a:gd name="T0" fmla="*/ 499 w 499"/>
              <a:gd name="T1" fmla="*/ 30 h 211"/>
              <a:gd name="T2" fmla="*/ 227 w 499"/>
              <a:gd name="T3" fmla="*/ 30 h 211"/>
              <a:gd name="T4" fmla="*/ 0 w 499"/>
              <a:gd name="T5" fmla="*/ 211 h 211"/>
              <a:gd name="T6" fmla="*/ 0 60000 65536"/>
              <a:gd name="T7" fmla="*/ 0 60000 65536"/>
              <a:gd name="T8" fmla="*/ 0 60000 65536"/>
              <a:gd name="T9" fmla="*/ 0 w 499"/>
              <a:gd name="T10" fmla="*/ 0 h 211"/>
              <a:gd name="T11" fmla="*/ 499 w 499"/>
              <a:gd name="T12" fmla="*/ 211 h 211"/>
            </a:gdLst>
            <a:ahLst/>
            <a:cxnLst>
              <a:cxn ang="T6">
                <a:pos x="T0" y="T1"/>
              </a:cxn>
              <a:cxn ang="T7">
                <a:pos x="T2" y="T3"/>
              </a:cxn>
              <a:cxn ang="T8">
                <a:pos x="T4" y="T5"/>
              </a:cxn>
            </a:cxnLst>
            <a:rect l="T9" t="T10" r="T11" b="T12"/>
            <a:pathLst>
              <a:path w="499" h="211">
                <a:moveTo>
                  <a:pt x="499" y="30"/>
                </a:moveTo>
                <a:cubicBezTo>
                  <a:pt x="404" y="15"/>
                  <a:pt x="310" y="0"/>
                  <a:pt x="227" y="30"/>
                </a:cubicBezTo>
                <a:cubicBezTo>
                  <a:pt x="144" y="60"/>
                  <a:pt x="72" y="135"/>
                  <a:pt x="0" y="211"/>
                </a:cubicBezTo>
              </a:path>
            </a:pathLst>
          </a:custGeom>
          <a:noFill/>
          <a:ln w="38100" cmpd="sng">
            <a:solidFill>
              <a:srgbClr val="FF0000"/>
            </a:solidFill>
            <a:round/>
            <a:headEnd type="none" w="med" len="med"/>
            <a:tailEnd type="triangle" w="med" len="med"/>
          </a:ln>
        </p:spPr>
        <p:txBody>
          <a:bodyPr wrap="none"/>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32181"/>
                                        </p:tgtEl>
                                        <p:attrNameLst>
                                          <p:attrName>style.visibility</p:attrName>
                                        </p:attrNameLst>
                                      </p:cBhvr>
                                      <p:to>
                                        <p:strVal val="visible"/>
                                      </p:to>
                                    </p:set>
                                    <p:animEffect transition="in" filter="wipe(right)">
                                      <p:cBhvr>
                                        <p:cTn id="7" dur="2000"/>
                                        <p:tgtEl>
                                          <p:spTgt spid="13218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2180"/>
                                        </p:tgtEl>
                                        <p:attrNameLst>
                                          <p:attrName>style.visibility</p:attrName>
                                        </p:attrNameLst>
                                      </p:cBhvr>
                                      <p:to>
                                        <p:strVal val="visible"/>
                                      </p:to>
                                    </p:set>
                                    <p:animEffect transition="in" filter="wipe(left)">
                                      <p:cBhvr>
                                        <p:cTn id="10" dur="2000"/>
                                        <p:tgtEl>
                                          <p:spTgt spid="132180"/>
                                        </p:tgtEl>
                                      </p:cBhvr>
                                    </p:animEffect>
                                  </p:childTnLst>
                                </p:cTn>
                              </p:par>
                            </p:childTnLst>
                          </p:cTn>
                        </p:par>
                        <p:par>
                          <p:cTn id="11" fill="hold">
                            <p:stCondLst>
                              <p:cond delay="2000"/>
                            </p:stCondLst>
                            <p:childTnLst>
                              <p:par>
                                <p:cTn id="12" presetID="8"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diamond(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80" grpId="0" animBg="1"/>
      <p:bldP spid="13218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208" name="Group 88"/>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851.93</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853.494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8505"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33199" name="Freeform 79"/>
          <p:cNvSpPr>
            <a:spLocks/>
          </p:cNvSpPr>
          <p:nvPr/>
        </p:nvSpPr>
        <p:spPr bwMode="auto">
          <a:xfrm>
            <a:off x="5583238" y="5157788"/>
            <a:ext cx="935037" cy="168275"/>
          </a:xfrm>
          <a:custGeom>
            <a:avLst/>
            <a:gdLst>
              <a:gd name="T0" fmla="*/ 0 w 589"/>
              <a:gd name="T1" fmla="*/ 106 h 106"/>
              <a:gd name="T2" fmla="*/ 181 w 589"/>
              <a:gd name="T3" fmla="*/ 15 h 106"/>
              <a:gd name="T4" fmla="*/ 499 w 589"/>
              <a:gd name="T5" fmla="*/ 15 h 106"/>
              <a:gd name="T6" fmla="*/ 589 w 589"/>
              <a:gd name="T7" fmla="*/ 60 h 106"/>
              <a:gd name="T8" fmla="*/ 0 60000 65536"/>
              <a:gd name="T9" fmla="*/ 0 60000 65536"/>
              <a:gd name="T10" fmla="*/ 0 60000 65536"/>
              <a:gd name="T11" fmla="*/ 0 60000 65536"/>
              <a:gd name="T12" fmla="*/ 0 w 589"/>
              <a:gd name="T13" fmla="*/ 0 h 106"/>
              <a:gd name="T14" fmla="*/ 589 w 589"/>
              <a:gd name="T15" fmla="*/ 106 h 106"/>
            </a:gdLst>
            <a:ahLst/>
            <a:cxnLst>
              <a:cxn ang="T8">
                <a:pos x="T0" y="T1"/>
              </a:cxn>
              <a:cxn ang="T9">
                <a:pos x="T2" y="T3"/>
              </a:cxn>
              <a:cxn ang="T10">
                <a:pos x="T4" y="T5"/>
              </a:cxn>
              <a:cxn ang="T11">
                <a:pos x="T6" y="T7"/>
              </a:cxn>
            </a:cxnLst>
            <a:rect l="T12" t="T13" r="T14" b="T15"/>
            <a:pathLst>
              <a:path w="589" h="106">
                <a:moveTo>
                  <a:pt x="0" y="106"/>
                </a:moveTo>
                <a:cubicBezTo>
                  <a:pt x="49" y="68"/>
                  <a:pt x="98" y="30"/>
                  <a:pt x="181" y="15"/>
                </a:cubicBezTo>
                <a:cubicBezTo>
                  <a:pt x="264" y="0"/>
                  <a:pt x="431" y="8"/>
                  <a:pt x="499" y="15"/>
                </a:cubicBezTo>
                <a:cubicBezTo>
                  <a:pt x="567" y="22"/>
                  <a:pt x="574" y="45"/>
                  <a:pt x="589" y="60"/>
                </a:cubicBezTo>
              </a:path>
            </a:pathLst>
          </a:custGeom>
          <a:noFill/>
          <a:ln w="38100" cmpd="sng">
            <a:solidFill>
              <a:srgbClr val="FF0000"/>
            </a:solidFill>
            <a:round/>
            <a:headEnd type="none" w="med" len="med"/>
            <a:tailEnd type="triangle" w="med" len="med"/>
          </a:ln>
        </p:spPr>
        <p:txBody>
          <a:bodyPr wrap="none"/>
          <a:lstStyle/>
          <a:p>
            <a:endParaRPr lang="tr-TR"/>
          </a:p>
        </p:txBody>
      </p:sp>
      <p:grpSp>
        <p:nvGrpSpPr>
          <p:cNvPr id="2" name="Group 80"/>
          <p:cNvGrpSpPr>
            <a:grpSpLocks/>
          </p:cNvGrpSpPr>
          <p:nvPr/>
        </p:nvGrpSpPr>
        <p:grpSpPr bwMode="auto">
          <a:xfrm>
            <a:off x="5994400" y="5326063"/>
            <a:ext cx="819150" cy="681037"/>
            <a:chOff x="3729" y="1344"/>
            <a:chExt cx="516" cy="429"/>
          </a:xfrm>
        </p:grpSpPr>
        <p:sp>
          <p:nvSpPr>
            <p:cNvPr id="18512" name="Rectangle 81"/>
            <p:cNvSpPr>
              <a:spLocks noChangeArrowheads="1"/>
            </p:cNvSpPr>
            <p:nvPr/>
          </p:nvSpPr>
          <p:spPr bwMode="auto">
            <a:xfrm>
              <a:off x="3969" y="1344"/>
              <a:ext cx="226" cy="45"/>
            </a:xfrm>
            <a:prstGeom prst="rect">
              <a:avLst/>
            </a:prstGeom>
            <a:solidFill>
              <a:srgbClr val="FF0000"/>
            </a:solidFill>
            <a:ln w="9525">
              <a:solidFill>
                <a:schemeClr val="tx1"/>
              </a:solidFill>
              <a:miter lim="800000"/>
              <a:headEnd/>
              <a:tailEnd/>
            </a:ln>
          </p:spPr>
          <p:txBody>
            <a:bodyPr wrap="none" anchor="ctr"/>
            <a:lstStyle/>
            <a:p>
              <a:endParaRPr lang="tr-TR"/>
            </a:p>
          </p:txBody>
        </p:sp>
        <p:sp>
          <p:nvSpPr>
            <p:cNvPr id="18513" name="Text Box 82"/>
            <p:cNvSpPr txBox="1">
              <a:spLocks noChangeArrowheads="1"/>
            </p:cNvSpPr>
            <p:nvPr/>
          </p:nvSpPr>
          <p:spPr bwMode="auto">
            <a:xfrm>
              <a:off x="3729" y="1523"/>
              <a:ext cx="516" cy="250"/>
            </a:xfrm>
            <a:prstGeom prst="rect">
              <a:avLst/>
            </a:prstGeom>
            <a:noFill/>
            <a:ln w="9525">
              <a:noFill/>
              <a:miter lim="800000"/>
              <a:headEnd/>
              <a:tailEnd/>
            </a:ln>
          </p:spPr>
          <p:txBody>
            <a:bodyPr wrap="none">
              <a:spAutoFit/>
            </a:bodyPr>
            <a:lstStyle/>
            <a:p>
              <a:pPr algn="l"/>
              <a:r>
                <a:rPr lang="tr-TR" sz="2000" b="1">
                  <a:solidFill>
                    <a:srgbClr val="FF0000"/>
                  </a:solidFill>
                </a:rPr>
                <a:t>Çıkar</a:t>
              </a:r>
            </a:p>
          </p:txBody>
        </p:sp>
      </p:grpSp>
      <p:grpSp>
        <p:nvGrpSpPr>
          <p:cNvPr id="3" name="Group 83"/>
          <p:cNvGrpSpPr>
            <a:grpSpLocks/>
          </p:cNvGrpSpPr>
          <p:nvPr/>
        </p:nvGrpSpPr>
        <p:grpSpPr bwMode="auto">
          <a:xfrm>
            <a:off x="4141788" y="5468938"/>
            <a:ext cx="2233612" cy="431800"/>
            <a:chOff x="2578" y="2464"/>
            <a:chExt cx="1407" cy="272"/>
          </a:xfrm>
        </p:grpSpPr>
        <p:sp>
          <p:nvSpPr>
            <p:cNvPr id="18509" name="Freeform 84"/>
            <p:cNvSpPr>
              <a:spLocks/>
            </p:cNvSpPr>
            <p:nvPr/>
          </p:nvSpPr>
          <p:spPr bwMode="auto">
            <a:xfrm>
              <a:off x="2578" y="2464"/>
              <a:ext cx="1407" cy="143"/>
            </a:xfrm>
            <a:custGeom>
              <a:avLst/>
              <a:gdLst>
                <a:gd name="T0" fmla="*/ 0 w 1407"/>
                <a:gd name="T1" fmla="*/ 0 h 143"/>
                <a:gd name="T2" fmla="*/ 227 w 1407"/>
                <a:gd name="T3" fmla="*/ 46 h 143"/>
                <a:gd name="T4" fmla="*/ 636 w 1407"/>
                <a:gd name="T5" fmla="*/ 136 h 143"/>
                <a:gd name="T6" fmla="*/ 1225 w 1407"/>
                <a:gd name="T7" fmla="*/ 91 h 143"/>
                <a:gd name="T8" fmla="*/ 1407 w 1407"/>
                <a:gd name="T9" fmla="*/ 0 h 143"/>
                <a:gd name="T10" fmla="*/ 0 60000 65536"/>
                <a:gd name="T11" fmla="*/ 0 60000 65536"/>
                <a:gd name="T12" fmla="*/ 0 60000 65536"/>
                <a:gd name="T13" fmla="*/ 0 60000 65536"/>
                <a:gd name="T14" fmla="*/ 0 60000 65536"/>
                <a:gd name="T15" fmla="*/ 0 w 1407"/>
                <a:gd name="T16" fmla="*/ 0 h 143"/>
                <a:gd name="T17" fmla="*/ 1407 w 1407"/>
                <a:gd name="T18" fmla="*/ 143 h 143"/>
              </a:gdLst>
              <a:ahLst/>
              <a:cxnLst>
                <a:cxn ang="T10">
                  <a:pos x="T0" y="T1"/>
                </a:cxn>
                <a:cxn ang="T11">
                  <a:pos x="T2" y="T3"/>
                </a:cxn>
                <a:cxn ang="T12">
                  <a:pos x="T4" y="T5"/>
                </a:cxn>
                <a:cxn ang="T13">
                  <a:pos x="T6" y="T7"/>
                </a:cxn>
                <a:cxn ang="T14">
                  <a:pos x="T8" y="T9"/>
                </a:cxn>
              </a:cxnLst>
              <a:rect l="T15" t="T16" r="T17" b="T18"/>
              <a:pathLst>
                <a:path w="1407" h="143">
                  <a:moveTo>
                    <a:pt x="0" y="0"/>
                  </a:moveTo>
                  <a:cubicBezTo>
                    <a:pt x="60" y="11"/>
                    <a:pt x="121" y="23"/>
                    <a:pt x="227" y="46"/>
                  </a:cubicBezTo>
                  <a:cubicBezTo>
                    <a:pt x="333" y="69"/>
                    <a:pt x="470" y="129"/>
                    <a:pt x="636" y="136"/>
                  </a:cubicBezTo>
                  <a:cubicBezTo>
                    <a:pt x="802" y="143"/>
                    <a:pt x="1097" y="114"/>
                    <a:pt x="1225" y="91"/>
                  </a:cubicBezTo>
                  <a:cubicBezTo>
                    <a:pt x="1353" y="68"/>
                    <a:pt x="1380" y="34"/>
                    <a:pt x="1407" y="0"/>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8510" name="Line 85"/>
            <p:cNvSpPr>
              <a:spLocks noChangeShapeType="1"/>
            </p:cNvSpPr>
            <p:nvPr/>
          </p:nvSpPr>
          <p:spPr bwMode="auto">
            <a:xfrm flipV="1">
              <a:off x="2624" y="2510"/>
              <a:ext cx="227" cy="45"/>
            </a:xfrm>
            <a:prstGeom prst="line">
              <a:avLst/>
            </a:prstGeom>
            <a:noFill/>
            <a:ln w="38100">
              <a:solidFill>
                <a:srgbClr val="FF0000"/>
              </a:solidFill>
              <a:round/>
              <a:headEnd/>
              <a:tailEnd/>
            </a:ln>
          </p:spPr>
          <p:txBody>
            <a:bodyPr wrap="none"/>
            <a:lstStyle/>
            <a:p>
              <a:endParaRPr lang="tr-TR"/>
            </a:p>
          </p:txBody>
        </p:sp>
        <p:sp>
          <p:nvSpPr>
            <p:cNvPr id="18511" name="Line 86"/>
            <p:cNvSpPr>
              <a:spLocks noChangeShapeType="1"/>
            </p:cNvSpPr>
            <p:nvPr/>
          </p:nvSpPr>
          <p:spPr bwMode="auto">
            <a:xfrm flipV="1">
              <a:off x="3032" y="2600"/>
              <a:ext cx="182" cy="136"/>
            </a:xfrm>
            <a:prstGeom prst="line">
              <a:avLst/>
            </a:prstGeom>
            <a:noFill/>
            <a:ln w="38100">
              <a:solidFill>
                <a:srgbClr val="FF0000"/>
              </a:solidFill>
              <a:round/>
              <a:headEnd/>
              <a:tailEnd/>
            </a:ln>
          </p:spPr>
          <p:txBody>
            <a:bodyPr wrap="none"/>
            <a:lstStyle/>
            <a:p>
              <a:endParaRPr lang="tr-T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99"/>
                                        </p:tgtEl>
                                        <p:attrNameLst>
                                          <p:attrName>style.visibility</p:attrName>
                                        </p:attrNameLst>
                                      </p:cBhvr>
                                      <p:to>
                                        <p:strVal val="visible"/>
                                      </p:to>
                                    </p:set>
                                    <p:animEffect transition="in" filter="wipe(left)">
                                      <p:cBhvr>
                                        <p:cTn id="7" dur="2000"/>
                                        <p:tgtEl>
                                          <p:spTgt spid="133199"/>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amond(in)">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146" name="Group 2"/>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851.93</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853.494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852.16</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852.04</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just" defTabSz="914400" rtl="0" eaLnBrk="1" fontAlgn="base" latinLnBrk="0" hangingPunct="1">
                        <a:lnSpc>
                          <a:spcPct val="90000"/>
                        </a:lnSpc>
                        <a:spcBef>
                          <a:spcPct val="0"/>
                        </a:spcBef>
                        <a:spcAft>
                          <a:spcPct val="0"/>
                        </a:spcAft>
                        <a:buClrTx/>
                        <a:buSzTx/>
                        <a:buFontTx/>
                        <a:buNone/>
                        <a:tabLst>
                          <a:tab pos="1098550" algn="l"/>
                        </a:tabLst>
                      </a:pPr>
                      <a:endParaRPr kumimoji="0" lang="tr-TR" sz="1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19529"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304" name="Group 136"/>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851.93</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853.494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852.16</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852.04</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    8.649                                     6.671                          </a:t>
                      </a:r>
                      <a:r>
                        <a:rPr kumimoji="0" lang="tr-TR" sz="1200" b="1" i="0" u="none" strike="noStrike" cap="none" normalizeH="0" baseline="0" smtClean="0">
                          <a:ln>
                            <a:noFill/>
                          </a:ln>
                          <a:solidFill>
                            <a:schemeClr val="tx1"/>
                          </a:solidFill>
                          <a:effectLst/>
                          <a:latin typeface="Times New Roman" pitchFamily="18" charset="0"/>
                          <a:cs typeface="Times New Roman" pitchFamily="18" charset="0"/>
                        </a:rPr>
                        <a:t>851.978 - 850.000=1.978 </a:t>
                      </a:r>
                      <a:r>
                        <a:rPr kumimoji="0" lang="tr-TR" sz="1200" b="1" i="0" u="none" strike="noStrike" cap="none" normalizeH="0" baseline="0" smtClean="0">
                          <a:ln>
                            <a:noFill/>
                          </a:ln>
                          <a:solidFill>
                            <a:srgbClr val="FF0000"/>
                          </a:solidFill>
                          <a:effectLst/>
                          <a:latin typeface="Times New Roman" pitchFamily="18" charset="0"/>
                        </a:rPr>
                        <a:t>Fark</a:t>
                      </a:r>
                    </a:p>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                             </a:t>
                      </a:r>
                      <a:r>
                        <a:rPr kumimoji="0" lang="tr-TR" sz="1200" b="1" i="0" u="none" strike="noStrike" cap="none" normalizeH="0" baseline="0" smtClean="0">
                          <a:ln>
                            <a:noFill/>
                          </a:ln>
                          <a:solidFill>
                            <a:srgbClr val="FF0000"/>
                          </a:solidFill>
                          <a:effectLst/>
                          <a:latin typeface="Times New Roman" pitchFamily="18" charset="0"/>
                        </a:rPr>
                        <a:t>Fark   </a:t>
                      </a:r>
                    </a:p>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                            1.978                    Hesaplamalar doğrudur.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20553"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35301" name="Line 133"/>
          <p:cNvSpPr>
            <a:spLocks noChangeShapeType="1"/>
          </p:cNvSpPr>
          <p:nvPr/>
        </p:nvSpPr>
        <p:spPr bwMode="auto">
          <a:xfrm>
            <a:off x="2987675" y="6165850"/>
            <a:ext cx="431800" cy="215900"/>
          </a:xfrm>
          <a:prstGeom prst="line">
            <a:avLst/>
          </a:prstGeom>
          <a:noFill/>
          <a:ln w="57150">
            <a:solidFill>
              <a:srgbClr val="FF0000"/>
            </a:solidFill>
            <a:round/>
            <a:headEnd/>
            <a:tailEnd type="triangle" w="med" len="med"/>
          </a:ln>
        </p:spPr>
        <p:txBody>
          <a:bodyPr wrap="none"/>
          <a:lstStyle/>
          <a:p>
            <a:endParaRPr lang="tr-TR"/>
          </a:p>
        </p:txBody>
      </p:sp>
      <p:sp>
        <p:nvSpPr>
          <p:cNvPr id="135302" name="Line 134"/>
          <p:cNvSpPr>
            <a:spLocks noChangeShapeType="1"/>
          </p:cNvSpPr>
          <p:nvPr/>
        </p:nvSpPr>
        <p:spPr bwMode="auto">
          <a:xfrm flipH="1">
            <a:off x="3851275" y="6165850"/>
            <a:ext cx="504825" cy="215900"/>
          </a:xfrm>
          <a:prstGeom prst="line">
            <a:avLst/>
          </a:prstGeom>
          <a:noFill/>
          <a:ln w="57150">
            <a:solidFill>
              <a:srgbClr val="FF0000"/>
            </a:solidFill>
            <a:round/>
            <a:headEnd/>
            <a:tailEnd type="triangle" w="med" len="med"/>
          </a:ln>
        </p:spPr>
        <p:txBody>
          <a:bodyPr wrap="none"/>
          <a:lstStyle/>
          <a:p>
            <a:endParaRPr lang="tr-TR"/>
          </a:p>
        </p:txBody>
      </p:sp>
      <p:sp>
        <p:nvSpPr>
          <p:cNvPr id="135305" name="Freeform 137"/>
          <p:cNvSpPr>
            <a:spLocks/>
          </p:cNvSpPr>
          <p:nvPr/>
        </p:nvSpPr>
        <p:spPr bwMode="auto">
          <a:xfrm>
            <a:off x="6588125" y="2276475"/>
            <a:ext cx="863600" cy="4321175"/>
          </a:xfrm>
          <a:custGeom>
            <a:avLst/>
            <a:gdLst>
              <a:gd name="T0" fmla="*/ 544 w 544"/>
              <a:gd name="T1" fmla="*/ 0 h 2722"/>
              <a:gd name="T2" fmla="*/ 136 w 544"/>
              <a:gd name="T3" fmla="*/ 2314 h 2722"/>
              <a:gd name="T4" fmla="*/ 0 w 544"/>
              <a:gd name="T5" fmla="*/ 2450 h 2722"/>
              <a:gd name="T6" fmla="*/ 0 60000 65536"/>
              <a:gd name="T7" fmla="*/ 0 60000 65536"/>
              <a:gd name="T8" fmla="*/ 0 60000 65536"/>
              <a:gd name="T9" fmla="*/ 0 w 544"/>
              <a:gd name="T10" fmla="*/ 0 h 2722"/>
              <a:gd name="T11" fmla="*/ 544 w 544"/>
              <a:gd name="T12" fmla="*/ 2722 h 2722"/>
            </a:gdLst>
            <a:ahLst/>
            <a:cxnLst>
              <a:cxn ang="T6">
                <a:pos x="T0" y="T1"/>
              </a:cxn>
              <a:cxn ang="T7">
                <a:pos x="T2" y="T3"/>
              </a:cxn>
              <a:cxn ang="T8">
                <a:pos x="T4" y="T5"/>
              </a:cxn>
            </a:cxnLst>
            <a:rect l="T9" t="T10" r="T11" b="T12"/>
            <a:pathLst>
              <a:path w="544" h="2722">
                <a:moveTo>
                  <a:pt x="544" y="0"/>
                </a:moveTo>
                <a:cubicBezTo>
                  <a:pt x="385" y="953"/>
                  <a:pt x="227" y="1906"/>
                  <a:pt x="136" y="2314"/>
                </a:cubicBezTo>
                <a:cubicBezTo>
                  <a:pt x="45" y="2722"/>
                  <a:pt x="22" y="2586"/>
                  <a:pt x="0" y="2450"/>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35306" name="Freeform 138"/>
          <p:cNvSpPr>
            <a:spLocks/>
          </p:cNvSpPr>
          <p:nvPr/>
        </p:nvSpPr>
        <p:spPr bwMode="auto">
          <a:xfrm>
            <a:off x="5353050" y="5710238"/>
            <a:ext cx="803275" cy="382587"/>
          </a:xfrm>
          <a:custGeom>
            <a:avLst/>
            <a:gdLst>
              <a:gd name="T0" fmla="*/ 506 w 506"/>
              <a:gd name="T1" fmla="*/ 60 h 241"/>
              <a:gd name="T2" fmla="*/ 188 w 506"/>
              <a:gd name="T3" fmla="*/ 15 h 241"/>
              <a:gd name="T4" fmla="*/ 7 w 506"/>
              <a:gd name="T5" fmla="*/ 151 h 241"/>
              <a:gd name="T6" fmla="*/ 143 w 506"/>
              <a:gd name="T7" fmla="*/ 241 h 241"/>
              <a:gd name="T8" fmla="*/ 0 60000 65536"/>
              <a:gd name="T9" fmla="*/ 0 60000 65536"/>
              <a:gd name="T10" fmla="*/ 0 60000 65536"/>
              <a:gd name="T11" fmla="*/ 0 60000 65536"/>
              <a:gd name="T12" fmla="*/ 0 w 506"/>
              <a:gd name="T13" fmla="*/ 0 h 241"/>
              <a:gd name="T14" fmla="*/ 506 w 506"/>
              <a:gd name="T15" fmla="*/ 241 h 241"/>
            </a:gdLst>
            <a:ahLst/>
            <a:cxnLst>
              <a:cxn ang="T8">
                <a:pos x="T0" y="T1"/>
              </a:cxn>
              <a:cxn ang="T9">
                <a:pos x="T2" y="T3"/>
              </a:cxn>
              <a:cxn ang="T10">
                <a:pos x="T4" y="T5"/>
              </a:cxn>
              <a:cxn ang="T11">
                <a:pos x="T6" y="T7"/>
              </a:cxn>
            </a:cxnLst>
            <a:rect l="T12" t="T13" r="T14" b="T15"/>
            <a:pathLst>
              <a:path w="506" h="241">
                <a:moveTo>
                  <a:pt x="506" y="60"/>
                </a:moveTo>
                <a:cubicBezTo>
                  <a:pt x="388" y="30"/>
                  <a:pt x="271" y="0"/>
                  <a:pt x="188" y="15"/>
                </a:cubicBezTo>
                <a:cubicBezTo>
                  <a:pt x="105" y="30"/>
                  <a:pt x="14" y="113"/>
                  <a:pt x="7" y="151"/>
                </a:cubicBezTo>
                <a:cubicBezTo>
                  <a:pt x="0" y="189"/>
                  <a:pt x="71" y="215"/>
                  <a:pt x="143" y="241"/>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35307" name="Freeform 139"/>
          <p:cNvSpPr>
            <a:spLocks/>
          </p:cNvSpPr>
          <p:nvPr/>
        </p:nvSpPr>
        <p:spPr bwMode="auto">
          <a:xfrm>
            <a:off x="3851275" y="6237288"/>
            <a:ext cx="3397250" cy="444500"/>
          </a:xfrm>
          <a:custGeom>
            <a:avLst/>
            <a:gdLst>
              <a:gd name="T0" fmla="*/ 0 w 2140"/>
              <a:gd name="T1" fmla="*/ 181 h 280"/>
              <a:gd name="T2" fmla="*/ 499 w 2140"/>
              <a:gd name="T3" fmla="*/ 272 h 280"/>
              <a:gd name="T4" fmla="*/ 1089 w 2140"/>
              <a:gd name="T5" fmla="*/ 227 h 280"/>
              <a:gd name="T6" fmla="*/ 1497 w 2140"/>
              <a:gd name="T7" fmla="*/ 227 h 280"/>
              <a:gd name="T8" fmla="*/ 2042 w 2140"/>
              <a:gd name="T9" fmla="*/ 181 h 280"/>
              <a:gd name="T10" fmla="*/ 2087 w 2140"/>
              <a:gd name="T11" fmla="*/ 0 h 280"/>
              <a:gd name="T12" fmla="*/ 0 60000 65536"/>
              <a:gd name="T13" fmla="*/ 0 60000 65536"/>
              <a:gd name="T14" fmla="*/ 0 60000 65536"/>
              <a:gd name="T15" fmla="*/ 0 60000 65536"/>
              <a:gd name="T16" fmla="*/ 0 60000 65536"/>
              <a:gd name="T17" fmla="*/ 0 60000 65536"/>
              <a:gd name="T18" fmla="*/ 0 w 2140"/>
              <a:gd name="T19" fmla="*/ 0 h 280"/>
              <a:gd name="T20" fmla="*/ 2140 w 2140"/>
              <a:gd name="T21" fmla="*/ 280 h 280"/>
            </a:gdLst>
            <a:ahLst/>
            <a:cxnLst>
              <a:cxn ang="T12">
                <a:pos x="T0" y="T1"/>
              </a:cxn>
              <a:cxn ang="T13">
                <a:pos x="T2" y="T3"/>
              </a:cxn>
              <a:cxn ang="T14">
                <a:pos x="T4" y="T5"/>
              </a:cxn>
              <a:cxn ang="T15">
                <a:pos x="T6" y="T7"/>
              </a:cxn>
              <a:cxn ang="T16">
                <a:pos x="T8" y="T9"/>
              </a:cxn>
              <a:cxn ang="T17">
                <a:pos x="T10" y="T11"/>
              </a:cxn>
            </a:cxnLst>
            <a:rect l="T18" t="T19" r="T20" b="T21"/>
            <a:pathLst>
              <a:path w="2140" h="280">
                <a:moveTo>
                  <a:pt x="0" y="181"/>
                </a:moveTo>
                <a:cubicBezTo>
                  <a:pt x="159" y="222"/>
                  <a:pt x="318" y="264"/>
                  <a:pt x="499" y="272"/>
                </a:cubicBezTo>
                <a:cubicBezTo>
                  <a:pt x="680" y="280"/>
                  <a:pt x="923" y="234"/>
                  <a:pt x="1089" y="227"/>
                </a:cubicBezTo>
                <a:cubicBezTo>
                  <a:pt x="1255" y="220"/>
                  <a:pt x="1338" y="235"/>
                  <a:pt x="1497" y="227"/>
                </a:cubicBezTo>
                <a:cubicBezTo>
                  <a:pt x="1656" y="219"/>
                  <a:pt x="1944" y="219"/>
                  <a:pt x="2042" y="181"/>
                </a:cubicBezTo>
                <a:cubicBezTo>
                  <a:pt x="2140" y="143"/>
                  <a:pt x="2113" y="71"/>
                  <a:pt x="2087" y="0"/>
                </a:cubicBezTo>
              </a:path>
            </a:pathLst>
          </a:custGeom>
          <a:noFill/>
          <a:ln w="38100" cmpd="sng">
            <a:solidFill>
              <a:srgbClr val="FF0000"/>
            </a:solidFill>
            <a:round/>
            <a:headEnd type="triangle" w="med" len="med"/>
            <a:tailEnd type="triangle" w="med" len="med"/>
          </a:ln>
        </p:spPr>
        <p:txBody>
          <a:bodyPr wrap="none"/>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5301"/>
                                        </p:tgtEl>
                                        <p:attrNameLst>
                                          <p:attrName>style.visibility</p:attrName>
                                        </p:attrNameLst>
                                      </p:cBhvr>
                                      <p:to>
                                        <p:strVal val="visible"/>
                                      </p:to>
                                    </p:set>
                                    <p:animEffect transition="in" filter="wipe(left)">
                                      <p:cBhvr>
                                        <p:cTn id="7" dur="500"/>
                                        <p:tgtEl>
                                          <p:spTgt spid="13530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5302"/>
                                        </p:tgtEl>
                                        <p:attrNameLst>
                                          <p:attrName>style.visibility</p:attrName>
                                        </p:attrNameLst>
                                      </p:cBhvr>
                                      <p:to>
                                        <p:strVal val="visible"/>
                                      </p:to>
                                    </p:set>
                                    <p:animEffect transition="in" filter="wipe(right)">
                                      <p:cBhvr>
                                        <p:cTn id="10" dur="500"/>
                                        <p:tgtEl>
                                          <p:spTgt spid="13530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35306"/>
                                        </p:tgtEl>
                                        <p:attrNameLst>
                                          <p:attrName>style.visibility</p:attrName>
                                        </p:attrNameLst>
                                      </p:cBhvr>
                                      <p:to>
                                        <p:strVal val="visible"/>
                                      </p:to>
                                    </p:set>
                                    <p:animEffect transition="in" filter="wipe(up)">
                                      <p:cBhvr>
                                        <p:cTn id="15" dur="500"/>
                                        <p:tgtEl>
                                          <p:spTgt spid="135306"/>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35305"/>
                                        </p:tgtEl>
                                        <p:attrNameLst>
                                          <p:attrName>style.visibility</p:attrName>
                                        </p:attrNameLst>
                                      </p:cBhvr>
                                      <p:to>
                                        <p:strVal val="visible"/>
                                      </p:to>
                                    </p:set>
                                    <p:animEffect transition="in" filter="wipe(up)">
                                      <p:cBhvr>
                                        <p:cTn id="18" dur="500"/>
                                        <p:tgtEl>
                                          <p:spTgt spid="13530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5307"/>
                                        </p:tgtEl>
                                        <p:attrNameLst>
                                          <p:attrName>style.visibility</p:attrName>
                                        </p:attrNameLst>
                                      </p:cBhvr>
                                      <p:to>
                                        <p:strVal val="visible"/>
                                      </p:to>
                                    </p:set>
                                    <p:animEffect transition="in" filter="wipe(left)">
                                      <p:cBhvr>
                                        <p:cTn id="23" dur="500"/>
                                        <p:tgtEl>
                                          <p:spTgt spid="135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301" grpId="0" animBg="1"/>
      <p:bldP spid="135302" grpId="0" animBg="1"/>
      <p:bldP spid="135305" grpId="0" animBg="1"/>
      <p:bldP spid="135306" grpId="0" animBg="1"/>
      <p:bldP spid="13530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4" name="Group 2"/>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851.93</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853.494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852.16</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852.04</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Arazideki işlemin kontrolü</a:t>
                      </a:r>
                    </a:p>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Yapılan hata =851.978 – 851.968 = 0.010 m=10 mm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21577"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36271" name="Freeform 79"/>
          <p:cNvSpPr>
            <a:spLocks/>
          </p:cNvSpPr>
          <p:nvPr/>
        </p:nvSpPr>
        <p:spPr bwMode="auto">
          <a:xfrm>
            <a:off x="3575050" y="5781675"/>
            <a:ext cx="2652713" cy="384175"/>
          </a:xfrm>
          <a:custGeom>
            <a:avLst/>
            <a:gdLst>
              <a:gd name="T0" fmla="*/ 1671 w 1671"/>
              <a:gd name="T1" fmla="*/ 15 h 242"/>
              <a:gd name="T2" fmla="*/ 1082 w 1671"/>
              <a:gd name="T3" fmla="*/ 15 h 242"/>
              <a:gd name="T4" fmla="*/ 174 w 1671"/>
              <a:gd name="T5" fmla="*/ 106 h 242"/>
              <a:gd name="T6" fmla="*/ 38 w 1671"/>
              <a:gd name="T7" fmla="*/ 242 h 242"/>
              <a:gd name="T8" fmla="*/ 0 60000 65536"/>
              <a:gd name="T9" fmla="*/ 0 60000 65536"/>
              <a:gd name="T10" fmla="*/ 0 60000 65536"/>
              <a:gd name="T11" fmla="*/ 0 60000 65536"/>
              <a:gd name="T12" fmla="*/ 0 w 1671"/>
              <a:gd name="T13" fmla="*/ 0 h 242"/>
              <a:gd name="T14" fmla="*/ 1671 w 1671"/>
              <a:gd name="T15" fmla="*/ 242 h 242"/>
            </a:gdLst>
            <a:ahLst/>
            <a:cxnLst>
              <a:cxn ang="T8">
                <a:pos x="T0" y="T1"/>
              </a:cxn>
              <a:cxn ang="T9">
                <a:pos x="T2" y="T3"/>
              </a:cxn>
              <a:cxn ang="T10">
                <a:pos x="T4" y="T5"/>
              </a:cxn>
              <a:cxn ang="T11">
                <a:pos x="T6" y="T7"/>
              </a:cxn>
            </a:cxnLst>
            <a:rect l="T12" t="T13" r="T14" b="T15"/>
            <a:pathLst>
              <a:path w="1671" h="242">
                <a:moveTo>
                  <a:pt x="1671" y="15"/>
                </a:moveTo>
                <a:cubicBezTo>
                  <a:pt x="1501" y="7"/>
                  <a:pt x="1332" y="0"/>
                  <a:pt x="1082" y="15"/>
                </a:cubicBezTo>
                <a:cubicBezTo>
                  <a:pt x="832" y="30"/>
                  <a:pt x="348" y="68"/>
                  <a:pt x="174" y="106"/>
                </a:cubicBezTo>
                <a:cubicBezTo>
                  <a:pt x="0" y="144"/>
                  <a:pt x="19" y="193"/>
                  <a:pt x="38" y="242"/>
                </a:cubicBezTo>
              </a:path>
            </a:pathLst>
          </a:custGeom>
          <a:noFill/>
          <a:ln w="38100" cmpd="sng">
            <a:solidFill>
              <a:srgbClr val="FF0000"/>
            </a:solidFill>
            <a:round/>
            <a:headEnd type="none" w="med" len="med"/>
            <a:tailEnd type="triangle" w="med" len="med"/>
          </a:ln>
        </p:spPr>
        <p:txBody>
          <a:bodyPr wrap="none"/>
          <a:lstStyle/>
          <a:p>
            <a:endParaRPr lang="tr-TR"/>
          </a:p>
        </p:txBody>
      </p:sp>
      <p:sp>
        <p:nvSpPr>
          <p:cNvPr id="136272" name="Freeform 80"/>
          <p:cNvSpPr>
            <a:spLocks/>
          </p:cNvSpPr>
          <p:nvPr/>
        </p:nvSpPr>
        <p:spPr bwMode="auto">
          <a:xfrm>
            <a:off x="3959225" y="5949950"/>
            <a:ext cx="3649663" cy="671513"/>
          </a:xfrm>
          <a:custGeom>
            <a:avLst/>
            <a:gdLst>
              <a:gd name="T0" fmla="*/ 2200 w 2299"/>
              <a:gd name="T1" fmla="*/ 0 h 423"/>
              <a:gd name="T2" fmla="*/ 2110 w 2299"/>
              <a:gd name="T3" fmla="*/ 226 h 423"/>
              <a:gd name="T4" fmla="*/ 1066 w 2299"/>
              <a:gd name="T5" fmla="*/ 362 h 423"/>
              <a:gd name="T6" fmla="*/ 159 w 2299"/>
              <a:gd name="T7" fmla="*/ 408 h 423"/>
              <a:gd name="T8" fmla="*/ 114 w 2299"/>
              <a:gd name="T9" fmla="*/ 272 h 423"/>
              <a:gd name="T10" fmla="*/ 0 60000 65536"/>
              <a:gd name="T11" fmla="*/ 0 60000 65536"/>
              <a:gd name="T12" fmla="*/ 0 60000 65536"/>
              <a:gd name="T13" fmla="*/ 0 60000 65536"/>
              <a:gd name="T14" fmla="*/ 0 60000 65536"/>
              <a:gd name="T15" fmla="*/ 0 w 2299"/>
              <a:gd name="T16" fmla="*/ 0 h 423"/>
              <a:gd name="T17" fmla="*/ 2299 w 2299"/>
              <a:gd name="T18" fmla="*/ 423 h 423"/>
            </a:gdLst>
            <a:ahLst/>
            <a:cxnLst>
              <a:cxn ang="T10">
                <a:pos x="T0" y="T1"/>
              </a:cxn>
              <a:cxn ang="T11">
                <a:pos x="T2" y="T3"/>
              </a:cxn>
              <a:cxn ang="T12">
                <a:pos x="T4" y="T5"/>
              </a:cxn>
              <a:cxn ang="T13">
                <a:pos x="T6" y="T7"/>
              </a:cxn>
              <a:cxn ang="T14">
                <a:pos x="T8" y="T9"/>
              </a:cxn>
            </a:cxnLst>
            <a:rect l="T15" t="T16" r="T17" b="T18"/>
            <a:pathLst>
              <a:path w="2299" h="423">
                <a:moveTo>
                  <a:pt x="2200" y="0"/>
                </a:moveTo>
                <a:cubicBezTo>
                  <a:pt x="2249" y="83"/>
                  <a:pt x="2299" y="166"/>
                  <a:pt x="2110" y="226"/>
                </a:cubicBezTo>
                <a:cubicBezTo>
                  <a:pt x="1921" y="286"/>
                  <a:pt x="1391" y="332"/>
                  <a:pt x="1066" y="362"/>
                </a:cubicBezTo>
                <a:cubicBezTo>
                  <a:pt x="741" y="392"/>
                  <a:pt x="318" y="423"/>
                  <a:pt x="159" y="408"/>
                </a:cubicBezTo>
                <a:cubicBezTo>
                  <a:pt x="0" y="393"/>
                  <a:pt x="57" y="332"/>
                  <a:pt x="114" y="272"/>
                </a:cubicBezTo>
              </a:path>
            </a:pathLst>
          </a:custGeom>
          <a:noFill/>
          <a:ln w="38100" cmpd="sng">
            <a:solidFill>
              <a:srgbClr val="FF0000"/>
            </a:solidFill>
            <a:round/>
            <a:headEnd type="none" w="med" len="med"/>
            <a:tailEnd type="triangle" w="med" len="med"/>
          </a:ln>
        </p:spPr>
        <p:txBody>
          <a:bodyPr wrap="none"/>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36271"/>
                                        </p:tgtEl>
                                        <p:attrNameLst>
                                          <p:attrName>style.visibility</p:attrName>
                                        </p:attrNameLst>
                                      </p:cBhvr>
                                      <p:to>
                                        <p:strVal val="visible"/>
                                      </p:to>
                                    </p:set>
                                    <p:animEffect transition="in" filter="wipe(right)">
                                      <p:cBhvr>
                                        <p:cTn id="7" dur="1000"/>
                                        <p:tgtEl>
                                          <p:spTgt spid="1362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36272"/>
                                        </p:tgtEl>
                                        <p:attrNameLst>
                                          <p:attrName>style.visibility</p:attrName>
                                        </p:attrNameLst>
                                      </p:cBhvr>
                                      <p:to>
                                        <p:strVal val="visible"/>
                                      </p:to>
                                    </p:set>
                                    <p:animEffect transition="in" filter="wipe(right)">
                                      <p:cBhvr>
                                        <p:cTn id="12" dur="1000"/>
                                        <p:tgtEl>
                                          <p:spTgt spid="136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71" grpId="0" animBg="1"/>
      <p:bldP spid="13627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851.93</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853.494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852.16</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852.04</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    Yapılan hata =851.978 – 851.968 = 0.010 m=10 mm</a:t>
                      </a:r>
                    </a:p>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İzin verilen hata sınırı= 9</a:t>
                      </a:r>
                      <a:r>
                        <a:rPr kumimoji="0" lang="tr-TR" sz="1200" b="1" i="0" u="none" strike="noStrike" cap="none" normalizeH="0" baseline="0" smtClean="0">
                          <a:ln>
                            <a:noFill/>
                          </a:ln>
                          <a:solidFill>
                            <a:schemeClr val="tx1"/>
                          </a:solidFill>
                          <a:effectLst/>
                          <a:latin typeface="Times New Roman" pitchFamily="18" charset="0"/>
                          <a:cs typeface="Times New Roman" pitchFamily="18" charset="0"/>
                        </a:rPr>
                        <a:t>√n =9√2.5=14.2 mm</a:t>
                      </a:r>
                    </a:p>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cs typeface="Times New Roman" pitchFamily="18" charset="0"/>
                        </a:rPr>
                        <a:t>                                                                                   </a:t>
                      </a:r>
                      <a:r>
                        <a:rPr kumimoji="0" lang="tr-TR" sz="1200" b="1" i="0" u="none" strike="noStrike" cap="none" normalizeH="0" baseline="0" smtClean="0">
                          <a:ln>
                            <a:noFill/>
                          </a:ln>
                          <a:solidFill>
                            <a:srgbClr val="FF0000"/>
                          </a:solidFill>
                          <a:effectLst/>
                          <a:latin typeface="Times New Roman" pitchFamily="18" charset="0"/>
                          <a:cs typeface="Times New Roman" pitchFamily="18" charset="0"/>
                        </a:rPr>
                        <a:t>14.2 mm&gt;10 mm işlem geçerlidir.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22601"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242" name="Group 2"/>
          <p:cNvGraphicFramePr>
            <a:graphicFrameLocks noGrp="1"/>
          </p:cNvGraphicFramePr>
          <p:nvPr/>
        </p:nvGraphicFramePr>
        <p:xfrm>
          <a:off x="539750" y="1125538"/>
          <a:ext cx="7777163" cy="5556758"/>
        </p:xfrm>
        <a:graphic>
          <a:graphicData uri="http://schemas.openxmlformats.org/drawingml/2006/table">
            <a:tbl>
              <a:tblPr/>
              <a:tblGrid>
                <a:gridCol w="896938"/>
                <a:gridCol w="895350"/>
                <a:gridCol w="896937"/>
                <a:gridCol w="898525"/>
                <a:gridCol w="812800"/>
                <a:gridCol w="981075"/>
                <a:gridCol w="1016000"/>
                <a:gridCol w="1379538"/>
              </a:tblGrid>
              <a:tr h="260350">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Alet Durağı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Mira Okumaları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grid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Yükseklikler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Ara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İleri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Gözleme Ekseni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Noktalar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95726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0+09</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0+14</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0+38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1.875</a:t>
                      </a: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0.72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0.252</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851.875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850.42</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850.30</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851.16</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851.623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0+00 noktası</a:t>
                      </a:r>
                    </a:p>
                    <a:p>
                      <a:pPr marL="0" marR="0" lvl="0" indent="0" algn="just"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850.000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0+71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1.954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852.836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851.61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850.882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III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1+15</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1+36</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2.451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2.32</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0.867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853.333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851.01</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851.88</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852.466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IV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1+92</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854.052</a:t>
                      </a: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851.93</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Pct val="85000"/>
                        <a:buFontTx/>
                        <a:buNone/>
                        <a:tabLst/>
                      </a:pP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2+00</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2+18</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2+41</a:t>
                      </a:r>
                    </a:p>
                    <a:p>
                      <a:pPr marL="0" marR="0" lvl="0" indent="0" algn="ct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1.33</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1.45</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1.516</a:t>
                      </a:r>
                      <a:endParaRPr kumimoji="0" lang="tr-TR"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853.494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tr-TR" sz="1400" b="1" i="0" u="none" strike="noStrike" cap="none" normalizeH="0" baseline="0" smtClean="0">
                        <a:ln>
                          <a:noFill/>
                        </a:ln>
                        <a:solidFill>
                          <a:schemeClr val="tx1"/>
                        </a:solidFill>
                        <a:effectLst/>
                        <a:latin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852.16</a:t>
                      </a:r>
                      <a:endParaRPr kumimoji="0" lang="tr-TR"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852.04</a:t>
                      </a:r>
                    </a:p>
                    <a:p>
                      <a:pPr marL="0" marR="0" lvl="0" indent="0" algn="r" defTabSz="914400" rtl="0" eaLnBrk="0" fontAlgn="base" latinLnBrk="0" hangingPunct="0">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851.978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2+50 noktasının yüksekliği 851.968 m 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Toplam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914400" marR="0" lvl="2" indent="0" algn="l" defTabSz="914400" rtl="0" eaLnBrk="1" fontAlgn="base" latinLnBrk="0" hangingPunct="1">
                        <a:lnSpc>
                          <a:spcPct val="90000"/>
                        </a:lnSpc>
                        <a:spcBef>
                          <a:spcPct val="0"/>
                        </a:spcBef>
                        <a:spcAft>
                          <a:spcPct val="0"/>
                        </a:spcAft>
                        <a:buClrTx/>
                        <a:buSzTx/>
                        <a:buFontTx/>
                        <a:buNone/>
                        <a:tabLst>
                          <a:tab pos="1098550" algn="l"/>
                        </a:tabLst>
                      </a:pPr>
                      <a:r>
                        <a:rPr kumimoji="0" lang="tr-TR" sz="1200" b="1" i="0" u="none" strike="noStrike" cap="none" normalizeH="0" baseline="0" smtClean="0">
                          <a:ln>
                            <a:noFill/>
                          </a:ln>
                          <a:solidFill>
                            <a:schemeClr val="tx1"/>
                          </a:solidFill>
                          <a:effectLst/>
                          <a:latin typeface="Times New Roman" pitchFamily="18" charset="0"/>
                        </a:rPr>
                        <a:t>    Yapılan 10 mm  hata dağıtılır.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23625" name="Rectangle 73"/>
          <p:cNvSpPr>
            <a:spLocks noChangeArrowheads="1"/>
          </p:cNvSpPr>
          <p:nvPr/>
        </p:nvSpPr>
        <p:spPr bwMode="auto">
          <a:xfrm>
            <a:off x="1998663" y="476250"/>
            <a:ext cx="4624387" cy="457200"/>
          </a:xfrm>
          <a:prstGeom prst="rect">
            <a:avLst/>
          </a:prstGeom>
          <a:noFill/>
          <a:ln w="9525">
            <a:noFill/>
            <a:miter lim="800000"/>
            <a:headEnd/>
            <a:tailEnd/>
          </a:ln>
        </p:spPr>
        <p:txBody>
          <a:bodyPr wrap="none" anchor="ctr">
            <a:spAutoFit/>
          </a:bodyPr>
          <a:lstStyle/>
          <a:p>
            <a:pPr algn="ctr"/>
            <a:r>
              <a:rPr lang="tr-TR" b="1">
                <a:solidFill>
                  <a:srgbClr val="FF3300"/>
                </a:solidFill>
              </a:rPr>
              <a:t>BOYUNA PROFİL NİVELMANI</a:t>
            </a:r>
            <a:endParaRPr lang="tr-TR" b="1">
              <a:solidFill>
                <a:srgbClr val="FF0000"/>
              </a:solidFill>
            </a:endParaRPr>
          </a:p>
        </p:txBody>
      </p:sp>
      <p:sp>
        <p:nvSpPr>
          <p:cNvPr id="138314" name="Text Box 74"/>
          <p:cNvSpPr txBox="1">
            <a:spLocks noChangeArrowheads="1"/>
          </p:cNvSpPr>
          <p:nvPr/>
        </p:nvSpPr>
        <p:spPr bwMode="auto">
          <a:xfrm>
            <a:off x="2974975" y="2047875"/>
            <a:ext cx="169863"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15" name="Text Box 75"/>
          <p:cNvSpPr txBox="1">
            <a:spLocks noChangeArrowheads="1"/>
          </p:cNvSpPr>
          <p:nvPr/>
        </p:nvSpPr>
        <p:spPr bwMode="auto">
          <a:xfrm>
            <a:off x="4678363" y="2446338"/>
            <a:ext cx="215900"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16" name="Text Box 76"/>
          <p:cNvSpPr txBox="1">
            <a:spLocks noChangeArrowheads="1"/>
          </p:cNvSpPr>
          <p:nvPr/>
        </p:nvSpPr>
        <p:spPr bwMode="auto">
          <a:xfrm>
            <a:off x="2987675" y="3113088"/>
            <a:ext cx="169863"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17" name="Text Box 77"/>
          <p:cNvSpPr txBox="1">
            <a:spLocks noChangeArrowheads="1"/>
          </p:cNvSpPr>
          <p:nvPr/>
        </p:nvSpPr>
        <p:spPr bwMode="auto">
          <a:xfrm>
            <a:off x="2987675" y="3760788"/>
            <a:ext cx="169863"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18" name="Text Box 78"/>
          <p:cNvSpPr txBox="1">
            <a:spLocks noChangeArrowheads="1"/>
          </p:cNvSpPr>
          <p:nvPr/>
        </p:nvSpPr>
        <p:spPr bwMode="auto">
          <a:xfrm>
            <a:off x="2987675" y="4624388"/>
            <a:ext cx="169863"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19" name="Text Box 79"/>
          <p:cNvSpPr txBox="1">
            <a:spLocks noChangeArrowheads="1"/>
          </p:cNvSpPr>
          <p:nvPr/>
        </p:nvSpPr>
        <p:spPr bwMode="auto">
          <a:xfrm>
            <a:off x="2987675" y="5307013"/>
            <a:ext cx="169863"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20" name="Text Box 80"/>
          <p:cNvSpPr txBox="1">
            <a:spLocks noChangeArrowheads="1"/>
          </p:cNvSpPr>
          <p:nvPr/>
        </p:nvSpPr>
        <p:spPr bwMode="auto">
          <a:xfrm>
            <a:off x="4643438" y="3151188"/>
            <a:ext cx="215900"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21" name="Text Box 81"/>
          <p:cNvSpPr txBox="1">
            <a:spLocks noChangeArrowheads="1"/>
          </p:cNvSpPr>
          <p:nvPr/>
        </p:nvSpPr>
        <p:spPr bwMode="auto">
          <a:xfrm>
            <a:off x="4643438" y="4035425"/>
            <a:ext cx="215900"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22" name="Text Box 82"/>
          <p:cNvSpPr txBox="1">
            <a:spLocks noChangeArrowheads="1"/>
          </p:cNvSpPr>
          <p:nvPr/>
        </p:nvSpPr>
        <p:spPr bwMode="auto">
          <a:xfrm>
            <a:off x="4643438" y="4697413"/>
            <a:ext cx="215900"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
        <p:nvSpPr>
          <p:cNvPr id="138323" name="Text Box 83"/>
          <p:cNvSpPr txBox="1">
            <a:spLocks noChangeArrowheads="1"/>
          </p:cNvSpPr>
          <p:nvPr/>
        </p:nvSpPr>
        <p:spPr bwMode="auto">
          <a:xfrm>
            <a:off x="4643438" y="5561013"/>
            <a:ext cx="215900" cy="244475"/>
          </a:xfrm>
          <a:prstGeom prst="rect">
            <a:avLst/>
          </a:prstGeom>
          <a:noFill/>
          <a:ln w="9525">
            <a:noFill/>
            <a:miter lim="800000"/>
            <a:headEnd/>
            <a:tailEnd/>
          </a:ln>
        </p:spPr>
        <p:txBody>
          <a:bodyPr wrap="none" lIns="0" tIns="0" rIns="0" bIns="0">
            <a:spAutoFit/>
          </a:bodyPr>
          <a:lstStyle/>
          <a:p>
            <a:pPr algn="l"/>
            <a:r>
              <a:rPr lang="tr-TR" sz="1600" b="1">
                <a:solidFill>
                  <a:srgbClr val="FF0000"/>
                </a:solidFill>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38314"/>
                                        </p:tgtEl>
                                        <p:attrNameLst>
                                          <p:attrName>style.visibility</p:attrName>
                                        </p:attrNameLst>
                                      </p:cBhvr>
                                      <p:to>
                                        <p:strVal val="visible"/>
                                      </p:to>
                                    </p:set>
                                    <p:anim calcmode="lin" valueType="num">
                                      <p:cBhvr additive="base">
                                        <p:cTn id="7" dur="1000" fill="hold"/>
                                        <p:tgtEl>
                                          <p:spTgt spid="138314"/>
                                        </p:tgtEl>
                                        <p:attrNameLst>
                                          <p:attrName>ppt_x</p:attrName>
                                        </p:attrNameLst>
                                      </p:cBhvr>
                                      <p:tavLst>
                                        <p:tav tm="0">
                                          <p:val>
                                            <p:strVal val="#ppt_x"/>
                                          </p:val>
                                        </p:tav>
                                        <p:tav tm="100000">
                                          <p:val>
                                            <p:strVal val="#ppt_x"/>
                                          </p:val>
                                        </p:tav>
                                      </p:tavLst>
                                    </p:anim>
                                    <p:anim calcmode="lin" valueType="num">
                                      <p:cBhvr additive="base">
                                        <p:cTn id="8" dur="1000" fill="hold"/>
                                        <p:tgtEl>
                                          <p:spTgt spid="13831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8316"/>
                                        </p:tgtEl>
                                        <p:attrNameLst>
                                          <p:attrName>style.visibility</p:attrName>
                                        </p:attrNameLst>
                                      </p:cBhvr>
                                      <p:to>
                                        <p:strVal val="visible"/>
                                      </p:to>
                                    </p:set>
                                    <p:anim calcmode="lin" valueType="num">
                                      <p:cBhvr additive="base">
                                        <p:cTn id="11" dur="1000" fill="hold"/>
                                        <p:tgtEl>
                                          <p:spTgt spid="138316"/>
                                        </p:tgtEl>
                                        <p:attrNameLst>
                                          <p:attrName>ppt_x</p:attrName>
                                        </p:attrNameLst>
                                      </p:cBhvr>
                                      <p:tavLst>
                                        <p:tav tm="0">
                                          <p:val>
                                            <p:strVal val="#ppt_x"/>
                                          </p:val>
                                        </p:tav>
                                        <p:tav tm="100000">
                                          <p:val>
                                            <p:strVal val="#ppt_x"/>
                                          </p:val>
                                        </p:tav>
                                      </p:tavLst>
                                    </p:anim>
                                    <p:anim calcmode="lin" valueType="num">
                                      <p:cBhvr additive="base">
                                        <p:cTn id="12" dur="1000" fill="hold"/>
                                        <p:tgtEl>
                                          <p:spTgt spid="1383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38317"/>
                                        </p:tgtEl>
                                        <p:attrNameLst>
                                          <p:attrName>style.visibility</p:attrName>
                                        </p:attrNameLst>
                                      </p:cBhvr>
                                      <p:to>
                                        <p:strVal val="visible"/>
                                      </p:to>
                                    </p:set>
                                    <p:anim calcmode="lin" valueType="num">
                                      <p:cBhvr additive="base">
                                        <p:cTn id="15" dur="1000" fill="hold"/>
                                        <p:tgtEl>
                                          <p:spTgt spid="138317"/>
                                        </p:tgtEl>
                                        <p:attrNameLst>
                                          <p:attrName>ppt_x</p:attrName>
                                        </p:attrNameLst>
                                      </p:cBhvr>
                                      <p:tavLst>
                                        <p:tav tm="0">
                                          <p:val>
                                            <p:strVal val="#ppt_x"/>
                                          </p:val>
                                        </p:tav>
                                        <p:tav tm="100000">
                                          <p:val>
                                            <p:strVal val="#ppt_x"/>
                                          </p:val>
                                        </p:tav>
                                      </p:tavLst>
                                    </p:anim>
                                    <p:anim calcmode="lin" valueType="num">
                                      <p:cBhvr additive="base">
                                        <p:cTn id="16" dur="1000" fill="hold"/>
                                        <p:tgtEl>
                                          <p:spTgt spid="13831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38318"/>
                                        </p:tgtEl>
                                        <p:attrNameLst>
                                          <p:attrName>style.visibility</p:attrName>
                                        </p:attrNameLst>
                                      </p:cBhvr>
                                      <p:to>
                                        <p:strVal val="visible"/>
                                      </p:to>
                                    </p:set>
                                    <p:anim calcmode="lin" valueType="num">
                                      <p:cBhvr additive="base">
                                        <p:cTn id="19" dur="1000" fill="hold"/>
                                        <p:tgtEl>
                                          <p:spTgt spid="138318"/>
                                        </p:tgtEl>
                                        <p:attrNameLst>
                                          <p:attrName>ppt_x</p:attrName>
                                        </p:attrNameLst>
                                      </p:cBhvr>
                                      <p:tavLst>
                                        <p:tav tm="0">
                                          <p:val>
                                            <p:strVal val="#ppt_x"/>
                                          </p:val>
                                        </p:tav>
                                        <p:tav tm="100000">
                                          <p:val>
                                            <p:strVal val="#ppt_x"/>
                                          </p:val>
                                        </p:tav>
                                      </p:tavLst>
                                    </p:anim>
                                    <p:anim calcmode="lin" valueType="num">
                                      <p:cBhvr additive="base">
                                        <p:cTn id="20" dur="1000" fill="hold"/>
                                        <p:tgtEl>
                                          <p:spTgt spid="1383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38319"/>
                                        </p:tgtEl>
                                        <p:attrNameLst>
                                          <p:attrName>style.visibility</p:attrName>
                                        </p:attrNameLst>
                                      </p:cBhvr>
                                      <p:to>
                                        <p:strVal val="visible"/>
                                      </p:to>
                                    </p:set>
                                    <p:anim calcmode="lin" valueType="num">
                                      <p:cBhvr additive="base">
                                        <p:cTn id="23" dur="1000" fill="hold"/>
                                        <p:tgtEl>
                                          <p:spTgt spid="138319"/>
                                        </p:tgtEl>
                                        <p:attrNameLst>
                                          <p:attrName>ppt_x</p:attrName>
                                        </p:attrNameLst>
                                      </p:cBhvr>
                                      <p:tavLst>
                                        <p:tav tm="0">
                                          <p:val>
                                            <p:strVal val="#ppt_x"/>
                                          </p:val>
                                        </p:tav>
                                        <p:tav tm="100000">
                                          <p:val>
                                            <p:strVal val="#ppt_x"/>
                                          </p:val>
                                        </p:tav>
                                      </p:tavLst>
                                    </p:anim>
                                    <p:anim calcmode="lin" valueType="num">
                                      <p:cBhvr additive="base">
                                        <p:cTn id="24" dur="1000" fill="hold"/>
                                        <p:tgtEl>
                                          <p:spTgt spid="138319"/>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38323"/>
                                        </p:tgtEl>
                                        <p:attrNameLst>
                                          <p:attrName>style.visibility</p:attrName>
                                        </p:attrNameLst>
                                      </p:cBhvr>
                                      <p:to>
                                        <p:strVal val="visible"/>
                                      </p:to>
                                    </p:set>
                                    <p:anim calcmode="lin" valueType="num">
                                      <p:cBhvr additive="base">
                                        <p:cTn id="27" dur="1000" fill="hold"/>
                                        <p:tgtEl>
                                          <p:spTgt spid="138323"/>
                                        </p:tgtEl>
                                        <p:attrNameLst>
                                          <p:attrName>ppt_x</p:attrName>
                                        </p:attrNameLst>
                                      </p:cBhvr>
                                      <p:tavLst>
                                        <p:tav tm="0">
                                          <p:val>
                                            <p:strVal val="#ppt_x"/>
                                          </p:val>
                                        </p:tav>
                                        <p:tav tm="100000">
                                          <p:val>
                                            <p:strVal val="#ppt_x"/>
                                          </p:val>
                                        </p:tav>
                                      </p:tavLst>
                                    </p:anim>
                                    <p:anim calcmode="lin" valueType="num">
                                      <p:cBhvr additive="base">
                                        <p:cTn id="28" dur="1000" fill="hold"/>
                                        <p:tgtEl>
                                          <p:spTgt spid="138323"/>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38322"/>
                                        </p:tgtEl>
                                        <p:attrNameLst>
                                          <p:attrName>style.visibility</p:attrName>
                                        </p:attrNameLst>
                                      </p:cBhvr>
                                      <p:to>
                                        <p:strVal val="visible"/>
                                      </p:to>
                                    </p:set>
                                    <p:anim calcmode="lin" valueType="num">
                                      <p:cBhvr additive="base">
                                        <p:cTn id="31" dur="1000" fill="hold"/>
                                        <p:tgtEl>
                                          <p:spTgt spid="138322"/>
                                        </p:tgtEl>
                                        <p:attrNameLst>
                                          <p:attrName>ppt_x</p:attrName>
                                        </p:attrNameLst>
                                      </p:cBhvr>
                                      <p:tavLst>
                                        <p:tav tm="0">
                                          <p:val>
                                            <p:strVal val="#ppt_x"/>
                                          </p:val>
                                        </p:tav>
                                        <p:tav tm="100000">
                                          <p:val>
                                            <p:strVal val="#ppt_x"/>
                                          </p:val>
                                        </p:tav>
                                      </p:tavLst>
                                    </p:anim>
                                    <p:anim calcmode="lin" valueType="num">
                                      <p:cBhvr additive="base">
                                        <p:cTn id="32" dur="1000" fill="hold"/>
                                        <p:tgtEl>
                                          <p:spTgt spid="13832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38321"/>
                                        </p:tgtEl>
                                        <p:attrNameLst>
                                          <p:attrName>style.visibility</p:attrName>
                                        </p:attrNameLst>
                                      </p:cBhvr>
                                      <p:to>
                                        <p:strVal val="visible"/>
                                      </p:to>
                                    </p:set>
                                    <p:anim calcmode="lin" valueType="num">
                                      <p:cBhvr additive="base">
                                        <p:cTn id="35" dur="1000" fill="hold"/>
                                        <p:tgtEl>
                                          <p:spTgt spid="138321"/>
                                        </p:tgtEl>
                                        <p:attrNameLst>
                                          <p:attrName>ppt_x</p:attrName>
                                        </p:attrNameLst>
                                      </p:cBhvr>
                                      <p:tavLst>
                                        <p:tav tm="0">
                                          <p:val>
                                            <p:strVal val="#ppt_x"/>
                                          </p:val>
                                        </p:tav>
                                        <p:tav tm="100000">
                                          <p:val>
                                            <p:strVal val="#ppt_x"/>
                                          </p:val>
                                        </p:tav>
                                      </p:tavLst>
                                    </p:anim>
                                    <p:anim calcmode="lin" valueType="num">
                                      <p:cBhvr additive="base">
                                        <p:cTn id="36" dur="1000" fill="hold"/>
                                        <p:tgtEl>
                                          <p:spTgt spid="138321"/>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38320"/>
                                        </p:tgtEl>
                                        <p:attrNameLst>
                                          <p:attrName>style.visibility</p:attrName>
                                        </p:attrNameLst>
                                      </p:cBhvr>
                                      <p:to>
                                        <p:strVal val="visible"/>
                                      </p:to>
                                    </p:set>
                                    <p:anim calcmode="lin" valueType="num">
                                      <p:cBhvr additive="base">
                                        <p:cTn id="39" dur="1000" fill="hold"/>
                                        <p:tgtEl>
                                          <p:spTgt spid="138320"/>
                                        </p:tgtEl>
                                        <p:attrNameLst>
                                          <p:attrName>ppt_x</p:attrName>
                                        </p:attrNameLst>
                                      </p:cBhvr>
                                      <p:tavLst>
                                        <p:tav tm="0">
                                          <p:val>
                                            <p:strVal val="#ppt_x"/>
                                          </p:val>
                                        </p:tav>
                                        <p:tav tm="100000">
                                          <p:val>
                                            <p:strVal val="#ppt_x"/>
                                          </p:val>
                                        </p:tav>
                                      </p:tavLst>
                                    </p:anim>
                                    <p:anim calcmode="lin" valueType="num">
                                      <p:cBhvr additive="base">
                                        <p:cTn id="40" dur="1000" fill="hold"/>
                                        <p:tgtEl>
                                          <p:spTgt spid="13832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38315"/>
                                        </p:tgtEl>
                                        <p:attrNameLst>
                                          <p:attrName>style.visibility</p:attrName>
                                        </p:attrNameLst>
                                      </p:cBhvr>
                                      <p:to>
                                        <p:strVal val="visible"/>
                                      </p:to>
                                    </p:set>
                                    <p:anim calcmode="lin" valueType="num">
                                      <p:cBhvr additive="base">
                                        <p:cTn id="43" dur="1000" fill="hold"/>
                                        <p:tgtEl>
                                          <p:spTgt spid="138315"/>
                                        </p:tgtEl>
                                        <p:attrNameLst>
                                          <p:attrName>ppt_x</p:attrName>
                                        </p:attrNameLst>
                                      </p:cBhvr>
                                      <p:tavLst>
                                        <p:tav tm="0">
                                          <p:val>
                                            <p:strVal val="#ppt_x"/>
                                          </p:val>
                                        </p:tav>
                                        <p:tav tm="100000">
                                          <p:val>
                                            <p:strVal val="#ppt_x"/>
                                          </p:val>
                                        </p:tav>
                                      </p:tavLst>
                                    </p:anim>
                                    <p:anim calcmode="lin" valueType="num">
                                      <p:cBhvr additive="base">
                                        <p:cTn id="44" dur="1000" fill="hold"/>
                                        <p:tgtEl>
                                          <p:spTgt spid="1383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314" grpId="0"/>
      <p:bldP spid="138315" grpId="0"/>
      <p:bldP spid="138316" grpId="0"/>
      <p:bldP spid="138317" grpId="0"/>
      <p:bldP spid="138318" grpId="0"/>
      <p:bldP spid="138319" grpId="0"/>
      <p:bldP spid="138320" grpId="0"/>
      <p:bldP spid="138321" grpId="0"/>
      <p:bldP spid="138322" grpId="0"/>
      <p:bldP spid="1383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259" name="Rectangle 3"/>
          <p:cNvSpPr>
            <a:spLocks noGrp="1" noChangeArrowheads="1"/>
          </p:cNvSpPr>
          <p:nvPr>
            <p:ph type="body" idx="1"/>
          </p:nvPr>
        </p:nvSpPr>
        <p:spPr>
          <a:xfrm>
            <a:off x="1" y="0"/>
            <a:ext cx="9036050" cy="6858000"/>
          </a:xfrm>
        </p:spPr>
        <p:txBody>
          <a:bodyPr>
            <a:normAutofit fontScale="92500" lnSpcReduction="10000"/>
          </a:bodyPr>
          <a:lstStyle/>
          <a:p>
            <a:pPr algn="just">
              <a:buFontTx/>
              <a:buNone/>
            </a:pPr>
            <a:r>
              <a:rPr lang="tr-TR" sz="2400" b="1" dirty="0" smtClean="0">
                <a:latin typeface="Arial" pitchFamily="34" charset="0"/>
                <a:cs typeface="Arial" pitchFamily="34" charset="0"/>
              </a:rPr>
              <a:t>		Boyuna </a:t>
            </a:r>
            <a:r>
              <a:rPr lang="tr-TR" sz="2400" b="1" dirty="0">
                <a:latin typeface="Arial" pitchFamily="34" charset="0"/>
                <a:cs typeface="Arial" pitchFamily="34" charset="0"/>
              </a:rPr>
              <a:t>Profil </a:t>
            </a:r>
            <a:r>
              <a:rPr lang="tr-TR" sz="2400" b="1" dirty="0" err="1" smtClean="0">
                <a:latin typeface="Arial" pitchFamily="34" charset="0"/>
                <a:cs typeface="Arial" pitchFamily="34" charset="0"/>
              </a:rPr>
              <a:t>Nivelmanı</a:t>
            </a:r>
            <a:endParaRPr lang="tr-TR" sz="2400" b="1" dirty="0" smtClean="0">
              <a:latin typeface="Arial" pitchFamily="34" charset="0"/>
              <a:cs typeface="Arial" pitchFamily="34" charset="0"/>
            </a:endParaRPr>
          </a:p>
          <a:p>
            <a:pPr algn="just">
              <a:buFontTx/>
              <a:buNone/>
            </a:pPr>
            <a:endParaRPr lang="tr-TR" sz="2400" dirty="0">
              <a:latin typeface="Arial" pitchFamily="34" charset="0"/>
              <a:cs typeface="Arial" pitchFamily="34" charset="0"/>
            </a:endParaRPr>
          </a:p>
          <a:p>
            <a:pPr algn="just"/>
            <a:r>
              <a:rPr lang="tr-TR" sz="2400" dirty="0">
                <a:latin typeface="Arial" pitchFamily="34" charset="0"/>
                <a:cs typeface="Arial" pitchFamily="34" charset="0"/>
              </a:rPr>
              <a:t>Boyuna </a:t>
            </a:r>
            <a:r>
              <a:rPr lang="tr-TR" sz="2400" dirty="0" err="1">
                <a:latin typeface="Arial" pitchFamily="34" charset="0"/>
                <a:cs typeface="Arial" pitchFamily="34" charset="0"/>
              </a:rPr>
              <a:t>nivelman</a:t>
            </a:r>
            <a:r>
              <a:rPr lang="tr-TR" sz="2400" dirty="0">
                <a:latin typeface="Arial" pitchFamily="34" charset="0"/>
                <a:cs typeface="Arial" pitchFamily="34" charset="0"/>
              </a:rPr>
              <a:t> işleminin </a:t>
            </a:r>
            <a:r>
              <a:rPr lang="tr-TR" sz="2400" dirty="0" smtClean="0">
                <a:latin typeface="Arial" pitchFamily="34" charset="0"/>
                <a:cs typeface="Arial" pitchFamily="34" charset="0"/>
              </a:rPr>
              <a:t>doğruluğunun </a:t>
            </a:r>
            <a:r>
              <a:rPr lang="tr-TR" sz="2400" dirty="0">
                <a:latin typeface="Arial" pitchFamily="34" charset="0"/>
                <a:cs typeface="Arial" pitchFamily="34" charset="0"/>
              </a:rPr>
              <a:t>denetimi üç şekilde yapılır:</a:t>
            </a:r>
            <a:endParaRPr lang="tr-TR" sz="2400" b="1" dirty="0">
              <a:latin typeface="Arial" pitchFamily="34" charset="0"/>
              <a:cs typeface="Arial" pitchFamily="34" charset="0"/>
            </a:endParaRPr>
          </a:p>
          <a:p>
            <a:pPr algn="just">
              <a:buFontTx/>
              <a:buNone/>
            </a:pPr>
            <a:r>
              <a:rPr lang="tr-TR" sz="2400" b="1" dirty="0">
                <a:latin typeface="Arial" pitchFamily="34" charset="0"/>
                <a:cs typeface="Arial" pitchFamily="34" charset="0"/>
              </a:rPr>
              <a:t>a) Başlangıç ve bitim noktalarını yükseklikleri belirli noktalara (</a:t>
            </a:r>
            <a:r>
              <a:rPr lang="tr-TR" sz="2400" b="1" dirty="0" err="1">
                <a:latin typeface="Arial" pitchFamily="34" charset="0"/>
                <a:cs typeface="Arial" pitchFamily="34" charset="0"/>
              </a:rPr>
              <a:t>röper</a:t>
            </a:r>
            <a:r>
              <a:rPr lang="tr-TR" sz="2400" b="1" dirty="0">
                <a:latin typeface="Arial" pitchFamily="34" charset="0"/>
                <a:cs typeface="Arial" pitchFamily="34" charset="0"/>
              </a:rPr>
              <a:t> noktaları) bağlamak:</a:t>
            </a:r>
            <a:r>
              <a:rPr lang="tr-TR" sz="2400" dirty="0">
                <a:latin typeface="Arial" pitchFamily="34" charset="0"/>
                <a:cs typeface="Arial" pitchFamily="34" charset="0"/>
              </a:rPr>
              <a:t> </a:t>
            </a:r>
          </a:p>
          <a:p>
            <a:pPr algn="just">
              <a:buFont typeface="Wingdings" pitchFamily="2" charset="2"/>
              <a:buChar char="ü"/>
            </a:pPr>
            <a:r>
              <a:rPr lang="tr-TR" sz="2400" dirty="0" smtClean="0">
                <a:latin typeface="Arial" pitchFamily="34" charset="0"/>
                <a:cs typeface="Arial" pitchFamily="34" charset="0"/>
              </a:rPr>
              <a:t>	Bu </a:t>
            </a:r>
            <a:r>
              <a:rPr lang="tr-TR" sz="2400" dirty="0">
                <a:latin typeface="Arial" pitchFamily="34" charset="0"/>
                <a:cs typeface="Arial" pitchFamily="34" charset="0"/>
              </a:rPr>
              <a:t>amaçla, yapılan boyuna profilin başlangıç ve bitiş noktalarını yakınlarındaki birer </a:t>
            </a:r>
            <a:r>
              <a:rPr lang="tr-TR" sz="2400" dirty="0" err="1">
                <a:latin typeface="Arial" pitchFamily="34" charset="0"/>
                <a:cs typeface="Arial" pitchFamily="34" charset="0"/>
              </a:rPr>
              <a:t>röper</a:t>
            </a:r>
            <a:r>
              <a:rPr lang="tr-TR" sz="2400" dirty="0">
                <a:latin typeface="Arial" pitchFamily="34" charset="0"/>
                <a:cs typeface="Arial" pitchFamily="34" charset="0"/>
              </a:rPr>
              <a:t> noktasına ya da her iki noktayı bir </a:t>
            </a:r>
            <a:r>
              <a:rPr lang="tr-TR" sz="2400" dirty="0" err="1">
                <a:latin typeface="Arial" pitchFamily="34" charset="0"/>
                <a:cs typeface="Arial" pitchFamily="34" charset="0"/>
              </a:rPr>
              <a:t>röper</a:t>
            </a:r>
            <a:r>
              <a:rPr lang="tr-TR" sz="2400" dirty="0">
                <a:latin typeface="Arial" pitchFamily="34" charset="0"/>
                <a:cs typeface="Arial" pitchFamily="34" charset="0"/>
              </a:rPr>
              <a:t> noktasına bağlamak suretiyle </a:t>
            </a:r>
            <a:r>
              <a:rPr lang="tr-TR" sz="2400" dirty="0" err="1">
                <a:latin typeface="Arial" pitchFamily="34" charset="0"/>
                <a:cs typeface="Arial" pitchFamily="34" charset="0"/>
              </a:rPr>
              <a:t>nivelman</a:t>
            </a:r>
            <a:r>
              <a:rPr lang="tr-TR" sz="2400" dirty="0">
                <a:latin typeface="Arial" pitchFamily="34" charset="0"/>
                <a:cs typeface="Arial" pitchFamily="34" charset="0"/>
              </a:rPr>
              <a:t> yapılmasıdır. </a:t>
            </a:r>
          </a:p>
          <a:p>
            <a:pPr algn="just">
              <a:buFont typeface="Wingdings" pitchFamily="2" charset="2"/>
              <a:buChar char="ü"/>
            </a:pPr>
            <a:r>
              <a:rPr lang="tr-TR" sz="2400" dirty="0" smtClean="0">
                <a:latin typeface="Arial" pitchFamily="34" charset="0"/>
                <a:cs typeface="Arial" pitchFamily="34" charset="0"/>
              </a:rPr>
              <a:t>	Başlangıç </a:t>
            </a:r>
            <a:r>
              <a:rPr lang="tr-TR" sz="2400" dirty="0">
                <a:latin typeface="Arial" pitchFamily="34" charset="0"/>
                <a:cs typeface="Arial" pitchFamily="34" charset="0"/>
              </a:rPr>
              <a:t>ve bitiş noktaları ile bağlandıkları </a:t>
            </a:r>
            <a:r>
              <a:rPr lang="tr-TR" sz="2400" dirty="0" err="1">
                <a:latin typeface="Arial" pitchFamily="34" charset="0"/>
                <a:cs typeface="Arial" pitchFamily="34" charset="0"/>
              </a:rPr>
              <a:t>röper</a:t>
            </a:r>
            <a:r>
              <a:rPr lang="tr-TR" sz="2400" dirty="0">
                <a:latin typeface="Arial" pitchFamily="34" charset="0"/>
                <a:cs typeface="Arial" pitchFamily="34" charset="0"/>
              </a:rPr>
              <a:t> noktası arasındaki yükseklik farkı ayrı ayrı hesap edilir. </a:t>
            </a:r>
          </a:p>
          <a:p>
            <a:pPr algn="just">
              <a:buFont typeface="Wingdings" pitchFamily="2" charset="2"/>
              <a:buChar char="ü"/>
            </a:pPr>
            <a:r>
              <a:rPr lang="tr-TR" sz="2400" dirty="0" smtClean="0">
                <a:latin typeface="Arial" pitchFamily="34" charset="0"/>
                <a:cs typeface="Arial" pitchFamily="34" charset="0"/>
              </a:rPr>
              <a:t>	Belirlenen </a:t>
            </a:r>
            <a:r>
              <a:rPr lang="tr-TR" sz="2400" dirty="0">
                <a:latin typeface="Arial" pitchFamily="34" charset="0"/>
                <a:cs typeface="Arial" pitchFamily="34" charset="0"/>
              </a:rPr>
              <a:t>bu yükseklik farklarından yararlanarak </a:t>
            </a:r>
            <a:r>
              <a:rPr lang="tr-TR" sz="2400" dirty="0" err="1">
                <a:latin typeface="Arial" pitchFamily="34" charset="0"/>
                <a:cs typeface="Arial" pitchFamily="34" charset="0"/>
              </a:rPr>
              <a:t>röper</a:t>
            </a:r>
            <a:r>
              <a:rPr lang="tr-TR" sz="2400" dirty="0">
                <a:latin typeface="Arial" pitchFamily="34" charset="0"/>
                <a:cs typeface="Arial" pitchFamily="34" charset="0"/>
              </a:rPr>
              <a:t> noktasına göre başlangıç ve bitiş noktalarının yükseklikleri hesaplanır. </a:t>
            </a:r>
            <a:endParaRPr lang="tr-TR" sz="2400" dirty="0" smtClean="0">
              <a:latin typeface="Arial" pitchFamily="34" charset="0"/>
              <a:cs typeface="Arial" pitchFamily="34" charset="0"/>
            </a:endParaRPr>
          </a:p>
          <a:p>
            <a:pPr algn="just">
              <a:buFont typeface="Wingdings" pitchFamily="2" charset="2"/>
              <a:buChar char="ü"/>
            </a:pPr>
            <a:r>
              <a:rPr lang="tr-TR" sz="2400" dirty="0" smtClean="0">
                <a:latin typeface="Arial" pitchFamily="34" charset="0"/>
                <a:cs typeface="Arial" pitchFamily="34" charset="0"/>
              </a:rPr>
              <a:t>	Hesaplamalar sonucu bulunan </a:t>
            </a:r>
            <a:r>
              <a:rPr lang="tr-TR" sz="2400" dirty="0" err="1" smtClean="0">
                <a:latin typeface="Arial" pitchFamily="34" charset="0"/>
                <a:cs typeface="Arial" pitchFamily="34" charset="0"/>
              </a:rPr>
              <a:t>röper</a:t>
            </a:r>
            <a:r>
              <a:rPr lang="tr-TR" sz="2400" dirty="0" smtClean="0">
                <a:latin typeface="Arial" pitchFamily="34" charset="0"/>
                <a:cs typeface="Arial" pitchFamily="34" charset="0"/>
              </a:rPr>
              <a:t> noktalarının yüksekliği ile bu noktaların gerçek yüksekliği arasında fark var ise ve bu fark nokta </a:t>
            </a:r>
            <a:r>
              <a:rPr lang="tr-TR" sz="2400" dirty="0" err="1" smtClean="0">
                <a:latin typeface="Arial" pitchFamily="34" charset="0"/>
                <a:cs typeface="Arial" pitchFamily="34" charset="0"/>
              </a:rPr>
              <a:t>nivelmanında</a:t>
            </a:r>
            <a:r>
              <a:rPr lang="tr-TR" sz="2400" dirty="0" smtClean="0">
                <a:latin typeface="Arial" pitchFamily="34" charset="0"/>
                <a:cs typeface="Arial" pitchFamily="34" charset="0"/>
              </a:rPr>
              <a:t> verilen eşitliklerle bulunan izin verilen hata sınırı içerisinde değilse yapılan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işlemini tekrarlamak gerekir. </a:t>
            </a:r>
          </a:p>
          <a:p>
            <a:pPr algn="just">
              <a:buFont typeface="Wingdings" pitchFamily="2" charset="2"/>
              <a:buChar char="ü"/>
            </a:pPr>
            <a:r>
              <a:rPr lang="tr-TR" sz="2400" dirty="0" smtClean="0">
                <a:latin typeface="Arial" pitchFamily="34" charset="0"/>
                <a:cs typeface="Arial" pitchFamily="34" charset="0"/>
              </a:rPr>
              <a:t>	Eğer yapılan hata izin verilen hata sınırları içerisinde ise bu durumda yapılan hata bağlama noktalarına gözleme mesafeleri ile orantılı olarak dağıtılır.</a:t>
            </a:r>
            <a:endParaRPr lang="tr-TR" sz="2400" b="1" dirty="0" smtClean="0">
              <a:latin typeface="Arial" pitchFamily="34" charset="0"/>
              <a:cs typeface="Arial" pitchFamily="34" charset="0"/>
            </a:endParaRPr>
          </a:p>
          <a:p>
            <a:pPr algn="just"/>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259" name="Rectangle 3"/>
          <p:cNvSpPr>
            <a:spLocks noGrp="1" noChangeArrowheads="1"/>
          </p:cNvSpPr>
          <p:nvPr>
            <p:ph type="body" idx="1"/>
          </p:nvPr>
        </p:nvSpPr>
        <p:spPr>
          <a:xfrm>
            <a:off x="1" y="0"/>
            <a:ext cx="9036050" cy="6858000"/>
          </a:xfrm>
        </p:spPr>
        <p:txBody>
          <a:bodyPr>
            <a:normAutofit lnSpcReduction="10000"/>
          </a:bodyPr>
          <a:lstStyle/>
          <a:p>
            <a:pPr algn="just">
              <a:buFontTx/>
              <a:buNone/>
            </a:pPr>
            <a:r>
              <a:rPr lang="tr-TR" sz="2400" b="1" dirty="0" smtClean="0">
                <a:latin typeface="Arial" pitchFamily="34" charset="0"/>
                <a:cs typeface="Arial" pitchFamily="34" charset="0"/>
              </a:rPr>
              <a:t>		Boyuna </a:t>
            </a:r>
            <a:r>
              <a:rPr lang="tr-TR" sz="2400" b="1" dirty="0">
                <a:latin typeface="Arial" pitchFamily="34" charset="0"/>
                <a:cs typeface="Arial" pitchFamily="34" charset="0"/>
              </a:rPr>
              <a:t>Profil </a:t>
            </a:r>
            <a:r>
              <a:rPr lang="tr-TR" sz="2400" b="1" dirty="0" err="1" smtClean="0">
                <a:latin typeface="Arial" pitchFamily="34" charset="0"/>
                <a:cs typeface="Arial" pitchFamily="34" charset="0"/>
              </a:rPr>
              <a:t>Nivelmanı</a:t>
            </a:r>
            <a:endParaRPr lang="tr-TR" sz="2400" b="1" dirty="0" smtClean="0">
              <a:latin typeface="Arial" pitchFamily="34" charset="0"/>
              <a:cs typeface="Arial" pitchFamily="34" charset="0"/>
            </a:endParaRPr>
          </a:p>
          <a:p>
            <a:pPr algn="just">
              <a:buFontTx/>
              <a:buNone/>
            </a:pPr>
            <a:r>
              <a:rPr lang="tr-TR" sz="2400" b="1" dirty="0" smtClean="0">
                <a:latin typeface="Arial" pitchFamily="34" charset="0"/>
                <a:cs typeface="Arial" pitchFamily="34" charset="0"/>
              </a:rPr>
              <a:t>b) Kapalı poligon oluşturmak:</a:t>
            </a:r>
            <a:r>
              <a:rPr lang="tr-TR" sz="2400" dirty="0" smtClean="0">
                <a:latin typeface="Arial" pitchFamily="34" charset="0"/>
                <a:cs typeface="Arial" pitchFamily="34" charset="0"/>
              </a:rPr>
              <a:t> </a:t>
            </a:r>
          </a:p>
          <a:p>
            <a:pPr algn="just">
              <a:buFont typeface="Wingdings" pitchFamily="2" charset="2"/>
              <a:buChar char="ü"/>
            </a:pPr>
            <a:r>
              <a:rPr lang="tr-TR" sz="2400" dirty="0" smtClean="0">
                <a:latin typeface="Arial" pitchFamily="34" charset="0"/>
                <a:cs typeface="Arial" pitchFamily="34" charset="0"/>
              </a:rPr>
              <a:t>	Boyuna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doğrultusunun herhangi bir ucundan başlayarak, güzergah ekseninden farklı bir doğrultu kullanarak diğer uca ulaşmak yoluyla bir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yapılır. </a:t>
            </a:r>
          </a:p>
          <a:p>
            <a:pPr algn="just">
              <a:buFont typeface="Wingdings" pitchFamily="2" charset="2"/>
              <a:buChar char="ü"/>
            </a:pPr>
            <a:r>
              <a:rPr lang="tr-TR" sz="2400" dirty="0" smtClean="0">
                <a:latin typeface="Arial" pitchFamily="34" charset="0"/>
                <a:cs typeface="Arial" pitchFamily="34" charset="0"/>
              </a:rPr>
              <a:t>	Bu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sonucu başlangıç ve bitiş noktaları arasındaki yükseklik farkı ile yapılan ilk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sonucu bulunan yükseklik farkı birbirine eşit oluyorsa ya da aralarındaki fark izin verilen hata sınırı içerisinde kalıyorsa yapılan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doğrudur. </a:t>
            </a:r>
          </a:p>
          <a:p>
            <a:pPr algn="just">
              <a:buFont typeface="Wingdings" pitchFamily="2" charset="2"/>
              <a:buChar char="ü"/>
            </a:pPr>
            <a:r>
              <a:rPr lang="tr-TR" sz="2400" dirty="0" smtClean="0">
                <a:latin typeface="Arial" pitchFamily="34" charset="0"/>
                <a:cs typeface="Arial" pitchFamily="34" charset="0"/>
              </a:rPr>
              <a:t>	Aksi halde güzergah ekseni üzerinden profil </a:t>
            </a:r>
            <a:r>
              <a:rPr lang="tr-TR" sz="2400" dirty="0" err="1" smtClean="0">
                <a:latin typeface="Arial" pitchFamily="34" charset="0"/>
                <a:cs typeface="Arial" pitchFamily="34" charset="0"/>
              </a:rPr>
              <a:t>nivelmanının</a:t>
            </a:r>
            <a:r>
              <a:rPr lang="tr-TR" sz="2400" dirty="0" smtClean="0">
                <a:latin typeface="Arial" pitchFamily="34" charset="0"/>
                <a:cs typeface="Arial" pitchFamily="34" charset="0"/>
              </a:rPr>
              <a:t> tekrarlanması gerekir.</a:t>
            </a:r>
          </a:p>
          <a:p>
            <a:pPr algn="just"/>
            <a:endParaRPr lang="tr-TR" sz="2400" dirty="0" smtClean="0">
              <a:latin typeface="Arial" pitchFamily="34" charset="0"/>
              <a:cs typeface="Arial" pitchFamily="34" charset="0"/>
            </a:endParaRPr>
          </a:p>
          <a:p>
            <a:pPr algn="just">
              <a:buFontTx/>
              <a:buNone/>
            </a:pPr>
            <a:r>
              <a:rPr lang="tr-TR" sz="2400" b="1" dirty="0" smtClean="0">
                <a:latin typeface="Arial" pitchFamily="34" charset="0"/>
                <a:cs typeface="Arial" pitchFamily="34" charset="0"/>
              </a:rPr>
              <a:t>c) Denetim </a:t>
            </a:r>
            <a:r>
              <a:rPr lang="tr-TR" sz="2400" b="1" dirty="0" err="1" smtClean="0">
                <a:latin typeface="Arial" pitchFamily="34" charset="0"/>
                <a:cs typeface="Arial" pitchFamily="34" charset="0"/>
              </a:rPr>
              <a:t>nivelmanı</a:t>
            </a:r>
            <a:r>
              <a:rPr lang="tr-TR" sz="2400" b="1" dirty="0" smtClean="0">
                <a:latin typeface="Arial" pitchFamily="34" charset="0"/>
                <a:cs typeface="Arial" pitchFamily="34" charset="0"/>
              </a:rPr>
              <a:t> yapmak:</a:t>
            </a:r>
            <a:r>
              <a:rPr lang="tr-TR" sz="2400" dirty="0" smtClean="0">
                <a:latin typeface="Arial" pitchFamily="34" charset="0"/>
                <a:cs typeface="Arial" pitchFamily="34" charset="0"/>
              </a:rPr>
              <a:t> </a:t>
            </a:r>
          </a:p>
          <a:p>
            <a:pPr algn="just">
              <a:buFont typeface="Wingdings" pitchFamily="2" charset="2"/>
              <a:buChar char="ü"/>
            </a:pPr>
            <a:r>
              <a:rPr lang="tr-TR" sz="2400" dirty="0" smtClean="0">
                <a:latin typeface="Arial" pitchFamily="34" charset="0"/>
                <a:cs typeface="Arial" pitchFamily="34" charset="0"/>
              </a:rPr>
              <a:t>	Denetim </a:t>
            </a:r>
            <a:r>
              <a:rPr lang="tr-TR" sz="2400" dirty="0" err="1" smtClean="0">
                <a:latin typeface="Arial" pitchFamily="34" charset="0"/>
                <a:cs typeface="Arial" pitchFamily="34" charset="0"/>
              </a:rPr>
              <a:t>nivelmanı</a:t>
            </a:r>
            <a:r>
              <a:rPr lang="tr-TR" sz="2400" dirty="0" smtClean="0">
                <a:latin typeface="Arial" pitchFamily="34" charset="0"/>
                <a:cs typeface="Arial" pitchFamily="34" charset="0"/>
              </a:rPr>
              <a:t>, bitim noktasından başlayarak geriye doğru ikinci bir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yapılmasıdır. </a:t>
            </a:r>
          </a:p>
          <a:p>
            <a:pPr algn="just">
              <a:buFont typeface="Wingdings" pitchFamily="2" charset="2"/>
              <a:buChar char="ü"/>
            </a:pPr>
            <a:r>
              <a:rPr lang="tr-TR" sz="2400" dirty="0" smtClean="0">
                <a:latin typeface="Arial" pitchFamily="34" charset="0"/>
                <a:cs typeface="Arial" pitchFamily="34" charset="0"/>
              </a:rPr>
              <a:t>	İki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arasındaki fark, </a:t>
            </a: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işleminin kabul edilip edilmeyeceğinin belirlenmesinde kullanılır. </a:t>
            </a:r>
            <a:endParaRPr lang="tr-TR" sz="2400" b="1" dirty="0" smtClean="0">
              <a:latin typeface="Arial" pitchFamily="34" charset="0"/>
              <a:cs typeface="Arial" pitchFamily="34" charset="0"/>
            </a:endParaRPr>
          </a:p>
          <a:p>
            <a:pPr algn="just"/>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980728"/>
          </a:xfrm>
        </p:spPr>
        <p:txBody>
          <a:bodyPr>
            <a:noAutofit/>
          </a:bodyPr>
          <a:lstStyle/>
          <a:p>
            <a:r>
              <a:rPr lang="tr-TR" sz="5400" dirty="0" smtClean="0">
                <a:solidFill>
                  <a:srgbClr val="FF0000"/>
                </a:solidFill>
                <a:latin typeface="Arial" pitchFamily="34" charset="0"/>
                <a:cs typeface="Arial" pitchFamily="34" charset="0"/>
              </a:rPr>
              <a:t>Örnek</a:t>
            </a:r>
            <a:endParaRPr lang="tr-TR" sz="5400" dirty="0">
              <a:solidFill>
                <a:srgbClr val="FF0000"/>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1551362" name="Picture 2"/>
          <p:cNvPicPr>
            <a:picLocks noChangeAspect="1" noChangeArrowheads="1"/>
          </p:cNvPicPr>
          <p:nvPr/>
        </p:nvPicPr>
        <p:blipFill>
          <a:blip r:embed="rId2" cstate="print"/>
          <a:srcRect l="36799" t="39984" r="21140" b="11782"/>
          <a:stretch>
            <a:fillRect/>
          </a:stretch>
        </p:blipFill>
        <p:spPr bwMode="auto">
          <a:xfrm>
            <a:off x="0" y="908720"/>
            <a:ext cx="9144000" cy="594928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5" name="Rectangle 3"/>
          <p:cNvSpPr>
            <a:spLocks noGrp="1" noChangeArrowheads="1"/>
          </p:cNvSpPr>
          <p:nvPr>
            <p:ph type="body" idx="1"/>
          </p:nvPr>
        </p:nvSpPr>
        <p:spPr>
          <a:xfrm>
            <a:off x="0" y="0"/>
            <a:ext cx="9143999" cy="6858000"/>
          </a:xfrm>
        </p:spPr>
        <p:txBody>
          <a:bodyPr>
            <a:noAutofit/>
          </a:bodyPr>
          <a:lstStyle/>
          <a:p>
            <a:pPr algn="just">
              <a:buFontTx/>
              <a:buNone/>
            </a:pPr>
            <a:r>
              <a:rPr lang="tr-TR" sz="2800" b="1" dirty="0">
                <a:latin typeface="Arial" pitchFamily="34" charset="0"/>
                <a:cs typeface="Arial" pitchFamily="34" charset="0"/>
              </a:rPr>
              <a:t>	</a:t>
            </a:r>
            <a:r>
              <a:rPr lang="tr-TR" sz="2800" b="1" dirty="0" smtClean="0">
                <a:solidFill>
                  <a:srgbClr val="FF0000"/>
                </a:solidFill>
                <a:latin typeface="Arial" pitchFamily="34" charset="0"/>
                <a:cs typeface="Arial" pitchFamily="34" charset="0"/>
              </a:rPr>
              <a:t>Örnek:</a:t>
            </a:r>
            <a:r>
              <a:rPr lang="tr-TR" sz="2400" b="1" dirty="0" smtClean="0">
                <a:latin typeface="Arial" pitchFamily="34" charset="0"/>
                <a:cs typeface="Arial" pitchFamily="34" charset="0"/>
              </a:rPr>
              <a:t> </a:t>
            </a:r>
            <a:r>
              <a:rPr lang="tr-TR" sz="2400" dirty="0" smtClean="0">
                <a:latin typeface="Arial" pitchFamily="34" charset="0"/>
                <a:cs typeface="Arial" pitchFamily="34" charset="0"/>
              </a:rPr>
              <a:t>Örnek sonuçları incelendiğinde, </a:t>
            </a:r>
          </a:p>
          <a:p>
            <a:pPr algn="just">
              <a:buFontTx/>
              <a:buNone/>
            </a:pPr>
            <a:endParaRPr lang="tr-TR" sz="2400" dirty="0">
              <a:latin typeface="Arial" pitchFamily="34" charset="0"/>
              <a:cs typeface="Arial" pitchFamily="34" charset="0"/>
            </a:endParaRPr>
          </a:p>
          <a:p>
            <a:pPr algn="just">
              <a:buFontTx/>
              <a:buNone/>
            </a:pPr>
            <a:r>
              <a:rPr lang="tr-TR" sz="2400" dirty="0">
                <a:latin typeface="Arial" pitchFamily="34" charset="0"/>
                <a:cs typeface="Arial" pitchFamily="34" charset="0"/>
              </a:rPr>
              <a:t>	</a:t>
            </a:r>
            <a:r>
              <a:rPr lang="tr-TR" sz="2400" dirty="0" smtClean="0">
                <a:latin typeface="Arial" pitchFamily="34" charset="0"/>
                <a:cs typeface="Arial" pitchFamily="34" charset="0"/>
              </a:rPr>
              <a:t>	Toplam </a:t>
            </a:r>
            <a:r>
              <a:rPr lang="tr-TR" sz="2400" dirty="0">
                <a:latin typeface="Arial" pitchFamily="34" charset="0"/>
                <a:cs typeface="Arial" pitchFamily="34" charset="0"/>
              </a:rPr>
              <a:t>geri ve toplam ileri okumaları farkı (-1.240 mm) hesapla bulunan 1+20 noktası ve 0+00 noktasının yükseklik farklarına (-1.240 mm) eşit olduğundan yapılan hesaplamalar doğrudur. </a:t>
            </a:r>
          </a:p>
          <a:p>
            <a:pPr algn="just">
              <a:buFontTx/>
              <a:buNone/>
            </a:pPr>
            <a:r>
              <a:rPr lang="tr-TR" sz="2400" dirty="0">
                <a:latin typeface="Arial" pitchFamily="34" charset="0"/>
                <a:cs typeface="Arial" pitchFamily="34" charset="0"/>
              </a:rPr>
              <a:t>		</a:t>
            </a:r>
            <a:r>
              <a:rPr lang="tr-TR" sz="2400" dirty="0" smtClean="0">
                <a:latin typeface="Arial" pitchFamily="34" charset="0"/>
                <a:cs typeface="Arial" pitchFamily="34" charset="0"/>
              </a:rPr>
              <a:t>Ancak </a:t>
            </a:r>
            <a:r>
              <a:rPr lang="tr-TR" sz="2400" dirty="0">
                <a:latin typeface="Arial" pitchFamily="34" charset="0"/>
                <a:cs typeface="Arial" pitchFamily="34" charset="0"/>
              </a:rPr>
              <a:t>│</a:t>
            </a:r>
            <a:r>
              <a:rPr lang="tr-TR" sz="2400" dirty="0">
                <a:latin typeface="Arial" pitchFamily="34" charset="0"/>
                <a:cs typeface="Arial" pitchFamily="34" charset="0"/>
                <a:sym typeface="Symbol" pitchFamily="18" charset="2"/>
              </a:rPr>
              <a:t></a:t>
            </a:r>
            <a:r>
              <a:rPr lang="tr-TR" sz="2400" dirty="0">
                <a:latin typeface="Arial" pitchFamily="34" charset="0"/>
                <a:cs typeface="Arial" pitchFamily="34" charset="0"/>
              </a:rPr>
              <a:t>A│ = 30 mm &gt; f = 13.86 mm olduğu için yapılan hata beşinci sınıf </a:t>
            </a:r>
            <a:r>
              <a:rPr lang="tr-TR" sz="2400" dirty="0" err="1">
                <a:latin typeface="Arial" pitchFamily="34" charset="0"/>
                <a:cs typeface="Arial" pitchFamily="34" charset="0"/>
              </a:rPr>
              <a:t>nivelmanda</a:t>
            </a:r>
            <a:r>
              <a:rPr lang="tr-TR" sz="2400" dirty="0">
                <a:latin typeface="Arial" pitchFamily="34" charset="0"/>
                <a:cs typeface="Arial" pitchFamily="34" charset="0"/>
              </a:rPr>
              <a:t> izin verilen hata sınırları içerisinde değildir. </a:t>
            </a:r>
          </a:p>
          <a:p>
            <a:pPr algn="just">
              <a:buFontTx/>
              <a:buNone/>
            </a:pPr>
            <a:r>
              <a:rPr lang="tr-TR" sz="2400" dirty="0">
                <a:latin typeface="Arial" pitchFamily="34" charset="0"/>
                <a:cs typeface="Arial" pitchFamily="34" charset="0"/>
              </a:rPr>
              <a:t>	</a:t>
            </a:r>
            <a:r>
              <a:rPr lang="tr-TR" sz="2400" dirty="0" smtClean="0">
                <a:latin typeface="Arial" pitchFamily="34" charset="0"/>
                <a:cs typeface="Arial" pitchFamily="34" charset="0"/>
              </a:rPr>
              <a:t>	Bu </a:t>
            </a:r>
            <a:r>
              <a:rPr lang="tr-TR" sz="2400" dirty="0">
                <a:latin typeface="Arial" pitchFamily="34" charset="0"/>
                <a:cs typeface="Arial" pitchFamily="34" charset="0"/>
              </a:rPr>
              <a:t>durumda </a:t>
            </a:r>
            <a:r>
              <a:rPr lang="tr-TR" sz="2400" dirty="0" smtClean="0">
                <a:latin typeface="Arial" pitchFamily="34" charset="0"/>
                <a:cs typeface="Arial" pitchFamily="34" charset="0"/>
              </a:rPr>
              <a:t>ölçme </a:t>
            </a:r>
            <a:r>
              <a:rPr lang="tr-TR" sz="2400" dirty="0">
                <a:latin typeface="Arial" pitchFamily="34" charset="0"/>
                <a:cs typeface="Arial" pitchFamily="34" charset="0"/>
              </a:rPr>
              <a:t>işlemleri tekrar edilmelidir. </a:t>
            </a:r>
            <a:endParaRPr lang="tr-TR" sz="2400" dirty="0" smtClean="0">
              <a:latin typeface="Arial" pitchFamily="34" charset="0"/>
              <a:cs typeface="Arial" pitchFamily="34" charset="0"/>
            </a:endParaRPr>
          </a:p>
          <a:p>
            <a:pPr algn="just">
              <a:buFontTx/>
              <a:buNone/>
            </a:pPr>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1552386" name="Picture 2"/>
          <p:cNvPicPr>
            <a:picLocks noChangeAspect="1" noChangeArrowheads="1"/>
          </p:cNvPicPr>
          <p:nvPr/>
        </p:nvPicPr>
        <p:blipFill>
          <a:blip r:embed="rId2" cstate="print"/>
          <a:srcRect l="33479" t="40969" r="19479" b="12766"/>
          <a:stretch>
            <a:fillRect/>
          </a:stretch>
        </p:blipFill>
        <p:spPr bwMode="auto">
          <a:xfrm>
            <a:off x="-1" y="0"/>
            <a:ext cx="9144001" cy="6858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5" name="Rectangle 3"/>
          <p:cNvSpPr>
            <a:spLocks noGrp="1" noChangeArrowheads="1"/>
          </p:cNvSpPr>
          <p:nvPr>
            <p:ph type="body" idx="1"/>
          </p:nvPr>
        </p:nvSpPr>
        <p:spPr>
          <a:xfrm>
            <a:off x="0" y="0"/>
            <a:ext cx="9143999" cy="6858000"/>
          </a:xfrm>
        </p:spPr>
        <p:txBody>
          <a:bodyPr>
            <a:noAutofit/>
          </a:bodyPr>
          <a:lstStyle/>
          <a:p>
            <a:pPr algn="just">
              <a:buFontTx/>
              <a:buNone/>
            </a:pPr>
            <a:r>
              <a:rPr lang="tr-TR" sz="2800" b="1" dirty="0">
                <a:latin typeface="Arial" pitchFamily="34" charset="0"/>
                <a:cs typeface="Arial" pitchFamily="34" charset="0"/>
              </a:rPr>
              <a:t>	</a:t>
            </a:r>
            <a:r>
              <a:rPr lang="tr-TR" sz="2800" b="1" dirty="0" smtClean="0">
                <a:solidFill>
                  <a:srgbClr val="FF0000"/>
                </a:solidFill>
                <a:latin typeface="Arial" pitchFamily="34" charset="0"/>
                <a:cs typeface="Arial" pitchFamily="34" charset="0"/>
              </a:rPr>
              <a:t>Örnek:</a:t>
            </a:r>
            <a:r>
              <a:rPr lang="tr-TR" sz="2400" b="1" dirty="0" smtClean="0">
                <a:solidFill>
                  <a:srgbClr val="FF0000"/>
                </a:solidFill>
                <a:latin typeface="Arial" pitchFamily="34" charset="0"/>
                <a:cs typeface="Arial" pitchFamily="34" charset="0"/>
              </a:rPr>
              <a:t> </a:t>
            </a:r>
            <a:r>
              <a:rPr lang="tr-TR" sz="2400" dirty="0" smtClean="0">
                <a:latin typeface="Arial" pitchFamily="34" charset="0"/>
                <a:cs typeface="Arial" pitchFamily="34" charset="0"/>
              </a:rPr>
              <a:t>Örnek tekrar edilerek sonuçlar yukarıdaki çizelgede verilmiş ve;</a:t>
            </a:r>
          </a:p>
          <a:p>
            <a:pPr algn="just">
              <a:buFontTx/>
              <a:buNone/>
            </a:pPr>
            <a:r>
              <a:rPr lang="tr-TR" sz="2400" dirty="0">
                <a:latin typeface="Arial" pitchFamily="34" charset="0"/>
                <a:cs typeface="Arial" pitchFamily="34" charset="0"/>
              </a:rPr>
              <a:t>	</a:t>
            </a:r>
            <a:r>
              <a:rPr lang="tr-TR" sz="2400" dirty="0" smtClean="0">
                <a:latin typeface="Arial" pitchFamily="34" charset="0"/>
                <a:cs typeface="Arial" pitchFamily="34" charset="0"/>
              </a:rPr>
              <a:t>	</a:t>
            </a:r>
          </a:p>
          <a:p>
            <a:pPr algn="just">
              <a:buFontTx/>
              <a:buNone/>
            </a:pPr>
            <a:r>
              <a:rPr lang="tr-TR" sz="2400" dirty="0" smtClean="0">
                <a:latin typeface="Arial" pitchFamily="34" charset="0"/>
                <a:cs typeface="Arial" pitchFamily="34" charset="0"/>
              </a:rPr>
              <a:t>		</a:t>
            </a:r>
            <a:r>
              <a:rPr lang="tr-TR" sz="2200" dirty="0" smtClean="0">
                <a:latin typeface="Arial" pitchFamily="34" charset="0"/>
                <a:cs typeface="Arial" pitchFamily="34" charset="0"/>
              </a:rPr>
              <a:t>Toplam geri ve toplam ileri okumaları farkı (</a:t>
            </a:r>
            <a:r>
              <a:rPr lang="tr-TR" sz="2200" i="1" dirty="0" smtClean="0">
                <a:latin typeface="Arial" pitchFamily="34" charset="0"/>
                <a:cs typeface="Arial" pitchFamily="34" charset="0"/>
              </a:rPr>
              <a:t>–</a:t>
            </a:r>
            <a:r>
              <a:rPr lang="tr-TR" sz="2200" dirty="0" smtClean="0">
                <a:latin typeface="Arial" pitchFamily="34" charset="0"/>
                <a:cs typeface="Arial" pitchFamily="34" charset="0"/>
              </a:rPr>
              <a:t>1.258 mm) hesapla bulunan 1+20 ve 0+00 noktalarının yükseklik farklarına (</a:t>
            </a:r>
            <a:r>
              <a:rPr lang="tr-TR" sz="2200" i="1" dirty="0" smtClean="0">
                <a:latin typeface="Arial" pitchFamily="34" charset="0"/>
                <a:cs typeface="Arial" pitchFamily="34" charset="0"/>
              </a:rPr>
              <a:t>–</a:t>
            </a:r>
            <a:r>
              <a:rPr lang="tr-TR" sz="2200" dirty="0" smtClean="0">
                <a:latin typeface="Arial" pitchFamily="34" charset="0"/>
                <a:cs typeface="Arial" pitchFamily="34" charset="0"/>
              </a:rPr>
              <a:t>1.258 mm) eşit olduğundan yapılan hesaplamalar doğrudur. 	</a:t>
            </a:r>
          </a:p>
          <a:p>
            <a:pPr algn="just">
              <a:buFontTx/>
              <a:buNone/>
            </a:pPr>
            <a:r>
              <a:rPr lang="tr-TR" sz="2200" dirty="0" smtClean="0">
                <a:latin typeface="Arial" pitchFamily="34" charset="0"/>
                <a:cs typeface="Arial" pitchFamily="34" charset="0"/>
              </a:rPr>
              <a:t>		Ayrıca │</a:t>
            </a:r>
            <a:r>
              <a:rPr lang="tr-TR" sz="2200" dirty="0" smtClean="0">
                <a:latin typeface="Arial" pitchFamily="34" charset="0"/>
                <a:cs typeface="Arial" pitchFamily="34" charset="0"/>
                <a:sym typeface="Symbol" pitchFamily="18" charset="2"/>
              </a:rPr>
              <a:t></a:t>
            </a:r>
            <a:r>
              <a:rPr lang="tr-TR" sz="2200" dirty="0" smtClean="0">
                <a:latin typeface="Arial" pitchFamily="34" charset="0"/>
                <a:cs typeface="Arial" pitchFamily="34" charset="0"/>
              </a:rPr>
              <a:t>A│ = 12 mm &lt; f = 13.86 mm olduğu için yapılan hata beşinci sınıf </a:t>
            </a:r>
            <a:r>
              <a:rPr lang="tr-TR" sz="2200" dirty="0" err="1" smtClean="0">
                <a:latin typeface="Arial" pitchFamily="34" charset="0"/>
                <a:cs typeface="Arial" pitchFamily="34" charset="0"/>
              </a:rPr>
              <a:t>nivelmanda</a:t>
            </a:r>
            <a:r>
              <a:rPr lang="tr-TR" sz="2200" dirty="0" smtClean="0">
                <a:latin typeface="Arial" pitchFamily="34" charset="0"/>
                <a:cs typeface="Arial" pitchFamily="34" charset="0"/>
              </a:rPr>
              <a:t> izin verilen hata sınırları içerisindedir. Yani yapılan ölçme işleminin doğru olduğu kabul edilir. Bu durumda yapılan +12 mm ‘</a:t>
            </a:r>
            <a:r>
              <a:rPr lang="tr-TR" sz="2200" dirty="0" err="1" smtClean="0">
                <a:latin typeface="Arial" pitchFamily="34" charset="0"/>
                <a:cs typeface="Arial" pitchFamily="34" charset="0"/>
              </a:rPr>
              <a:t>lik</a:t>
            </a:r>
            <a:r>
              <a:rPr lang="tr-TR" sz="2200" dirty="0" smtClean="0">
                <a:latin typeface="Arial" pitchFamily="34" charset="0"/>
                <a:cs typeface="Arial" pitchFamily="34" charset="0"/>
              </a:rPr>
              <a:t> hatanın bağlama noktalarına gözleme mesafeleri oranında dağıtılması gerekir.</a:t>
            </a:r>
          </a:p>
          <a:p>
            <a:pPr algn="just">
              <a:buFontTx/>
              <a:buNone/>
            </a:pPr>
            <a:r>
              <a:rPr lang="tr-TR" sz="2200" dirty="0" smtClean="0">
                <a:latin typeface="Arial" pitchFamily="34" charset="0"/>
                <a:cs typeface="Arial" pitchFamily="34" charset="0"/>
              </a:rPr>
              <a:t> </a:t>
            </a:r>
          </a:p>
          <a:p>
            <a:pPr algn="just">
              <a:buFontTx/>
              <a:buNone/>
            </a:pPr>
            <a:r>
              <a:rPr lang="tr-TR" sz="2200" dirty="0" smtClean="0">
                <a:latin typeface="Arial" pitchFamily="34" charset="0"/>
                <a:cs typeface="Arial" pitchFamily="34" charset="0"/>
              </a:rPr>
              <a:t>		Bu nedenle I, II ve III no.lu duraklardaki geri okumaların her birinden 2 mm çıkarılır ve yine bu duraklardaki ileri okumaların her birine 2 mm eklenir. </a:t>
            </a:r>
          </a:p>
          <a:p>
            <a:pPr algn="just">
              <a:buFontTx/>
              <a:buNone/>
            </a:pPr>
            <a:r>
              <a:rPr lang="tr-TR" sz="2200" dirty="0" smtClean="0">
                <a:latin typeface="Arial" pitchFamily="34" charset="0"/>
                <a:cs typeface="Arial" pitchFamily="34" charset="0"/>
              </a:rPr>
              <a:t>		</a:t>
            </a:r>
          </a:p>
          <a:p>
            <a:pPr algn="just">
              <a:buFontTx/>
              <a:buNone/>
            </a:pPr>
            <a:r>
              <a:rPr lang="tr-TR" sz="2200" dirty="0" smtClean="0">
                <a:latin typeface="Arial" pitchFamily="34" charset="0"/>
                <a:cs typeface="Arial" pitchFamily="34" charset="0"/>
              </a:rPr>
              <a:t>		Hata dağıtıldıktan sonraki çizelgenin yeni durumu aşağıda gösterilmiştir. </a:t>
            </a:r>
            <a:endParaRPr lang="tr-TR"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1553410" name="Picture 2"/>
          <p:cNvPicPr>
            <a:picLocks noChangeAspect="1" noChangeArrowheads="1"/>
          </p:cNvPicPr>
          <p:nvPr/>
        </p:nvPicPr>
        <p:blipFill>
          <a:blip r:embed="rId2" cstate="print"/>
          <a:srcRect l="32372" t="41953" r="17819" b="11782"/>
          <a:stretch>
            <a:fillRect/>
          </a:stretch>
        </p:blipFill>
        <p:spPr bwMode="auto">
          <a:xfrm>
            <a:off x="0" y="0"/>
            <a:ext cx="9186036" cy="685800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250825" y="981954"/>
            <a:ext cx="8713788" cy="5632311"/>
          </a:xfrm>
          <a:prstGeom prst="rect">
            <a:avLst/>
          </a:prstGeom>
          <a:noFill/>
          <a:ln w="9525">
            <a:noFill/>
            <a:miter lim="800000"/>
            <a:headEnd/>
            <a:tailEnd/>
          </a:ln>
        </p:spPr>
        <p:txBody>
          <a:bodyPr wrap="square" anchor="ctr">
            <a:spAutoFit/>
          </a:bodyPr>
          <a:lstStyle/>
          <a:p>
            <a:pPr algn="just"/>
            <a:r>
              <a:rPr lang="tr-TR" sz="2400">
                <a:latin typeface="Arial" pitchFamily="34" charset="0"/>
                <a:cs typeface="Arial" pitchFamily="34" charset="0"/>
              </a:rPr>
              <a:t>	Bir güzergah ekseninin sadece boyuna profilinin alınması her zaman ihtiyacı karşılamaz. Pek çok mühendislik çalışmalarında boyuna profilin yanlarında bulunan arazinin yükseklik durumlarının bilinmesine gerek vardır. Boyuna profilin yan taraflarındaki arazilerin yükseklik durumları enine profillerle tespit edilir. Buna göre, boyuna profile dik yönde geçirilen bir düşey düzlemin arazi üzerinde meydana getirdiği kesite “</a:t>
            </a:r>
            <a:r>
              <a:rPr lang="tr-TR" sz="2400" b="1">
                <a:solidFill>
                  <a:srgbClr val="FF0000"/>
                </a:solidFill>
                <a:latin typeface="Arial" pitchFamily="34" charset="0"/>
                <a:cs typeface="Arial" pitchFamily="34" charset="0"/>
              </a:rPr>
              <a:t>Enine Profil</a:t>
            </a:r>
            <a:r>
              <a:rPr lang="tr-TR" sz="2400">
                <a:latin typeface="Arial" pitchFamily="34" charset="0"/>
                <a:cs typeface="Arial" pitchFamily="34" charset="0"/>
              </a:rPr>
              <a:t>” denir.</a:t>
            </a:r>
          </a:p>
          <a:p>
            <a:pPr algn="just"/>
            <a:r>
              <a:rPr lang="tr-TR" sz="2400">
                <a:latin typeface="Arial" pitchFamily="34" charset="0"/>
                <a:cs typeface="Arial" pitchFamily="34" charset="0"/>
              </a:rPr>
              <a:t>	 Enine profillerin sayısı arazinin özeliğine ve yapılacak çalışmanın amacına bağlıdır. Arazi yüzeyi düzgün ise enine profiller her 100 metrede bir veya daha kısa mesafelerde alınır. </a:t>
            </a:r>
          </a:p>
          <a:p>
            <a:pPr algn="just"/>
            <a:r>
              <a:rPr lang="tr-TR" sz="2400">
                <a:latin typeface="Arial" pitchFamily="34" charset="0"/>
                <a:cs typeface="Arial" pitchFamily="34" charset="0"/>
              </a:rPr>
              <a:t>	Enine profillerin çıkarılmasından amaç, boyuna profili alınan eksenin her iki yanındaki arazi yüzeyi hakkında yeter bir bilgi edinerek, yapılacak olan çalışmanın iş hacminin miktarını tespit etmektir.</a:t>
            </a:r>
          </a:p>
        </p:txBody>
      </p:sp>
      <p:sp>
        <p:nvSpPr>
          <p:cNvPr id="24579" name="Rectangle 3"/>
          <p:cNvSpPr>
            <a:spLocks noChangeArrowheads="1"/>
          </p:cNvSpPr>
          <p:nvPr/>
        </p:nvSpPr>
        <p:spPr bwMode="auto">
          <a:xfrm>
            <a:off x="2771775" y="258118"/>
            <a:ext cx="4115229" cy="461665"/>
          </a:xfrm>
          <a:prstGeom prst="rect">
            <a:avLst/>
          </a:prstGeom>
          <a:noFill/>
          <a:ln w="9525">
            <a:noFill/>
            <a:miter lim="800000"/>
            <a:headEnd/>
            <a:tailEnd/>
          </a:ln>
        </p:spPr>
        <p:txBody>
          <a:bodyPr wrap="none" anchor="ctr">
            <a:spAutoFit/>
          </a:bodyPr>
          <a:lstStyle/>
          <a:p>
            <a:pPr algn="just"/>
            <a:r>
              <a:rPr lang="tr-TR" sz="2400" b="1">
                <a:solidFill>
                  <a:srgbClr val="FF0000"/>
                </a:solidFill>
                <a:latin typeface="Arial" pitchFamily="34" charset="0"/>
                <a:cs typeface="Arial" pitchFamily="34" charset="0"/>
              </a:rPr>
              <a:t>ENİNE PROFİL</a:t>
            </a:r>
            <a:r>
              <a:rPr lang="tr-TR" sz="2400">
                <a:solidFill>
                  <a:srgbClr val="FF0000"/>
                </a:solidFill>
                <a:latin typeface="Arial" pitchFamily="34" charset="0"/>
                <a:cs typeface="Arial" pitchFamily="34" charset="0"/>
              </a:rPr>
              <a:t> </a:t>
            </a:r>
            <a:r>
              <a:rPr lang="tr-TR" sz="2400" b="1">
                <a:solidFill>
                  <a:srgbClr val="FF0000"/>
                </a:solidFill>
                <a:latin typeface="Arial" pitchFamily="34" charset="0"/>
                <a:cs typeface="Arial" pitchFamily="34" charset="0"/>
              </a:rPr>
              <a:t>NİVELMANI</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473564"/>
            <a:ext cx="9144000" cy="3231654"/>
          </a:xfrm>
          <a:prstGeom prst="rect">
            <a:avLst/>
          </a:prstGeom>
          <a:noFill/>
          <a:ln w="9525">
            <a:noFill/>
            <a:miter lim="800000"/>
            <a:headEnd/>
            <a:tailEnd/>
          </a:ln>
        </p:spPr>
        <p:txBody>
          <a:bodyPr wrap="square" anchor="ctr">
            <a:spAutoFit/>
          </a:bodyPr>
          <a:lstStyle/>
          <a:p>
            <a:pPr algn="just"/>
            <a:r>
              <a:rPr lang="tr-TR" sz="2400" dirty="0">
                <a:latin typeface="Arial" pitchFamily="34" charset="0"/>
                <a:cs typeface="Arial" pitchFamily="34" charset="0"/>
              </a:rPr>
              <a:t>	</a:t>
            </a:r>
            <a:r>
              <a:rPr lang="tr-TR" sz="2000" dirty="0" smtClean="0">
                <a:latin typeface="Arial" pitchFamily="34" charset="0"/>
                <a:cs typeface="Arial" pitchFamily="34" charset="0"/>
              </a:rPr>
              <a:t>Enine profiller yapılacak işteki kazı ve dolgu hacmini saptamak amacıyla yapılır. </a:t>
            </a:r>
          </a:p>
          <a:p>
            <a:pPr algn="just"/>
            <a:r>
              <a:rPr lang="tr-TR" sz="2000" dirty="0" smtClean="0">
                <a:latin typeface="Arial" pitchFamily="34" charset="0"/>
                <a:cs typeface="Arial" pitchFamily="34" charset="0"/>
              </a:rPr>
              <a:t>	Bu nedenle enine profillerin sayısı arazinin özelliğine ve yapılacak çalışmanın amacına bağlıdır. </a:t>
            </a:r>
          </a:p>
          <a:p>
            <a:pPr algn="just"/>
            <a:r>
              <a:rPr lang="tr-TR" sz="2000" dirty="0" smtClean="0">
                <a:latin typeface="Arial" pitchFamily="34" charset="0"/>
                <a:cs typeface="Arial" pitchFamily="34" charset="0"/>
              </a:rPr>
              <a:t>	Boyuna profil doğrusu boyunca arazide eğim değişiklerinin olduğu bütün noktalarda enine profil çıkarılması gerekir. </a:t>
            </a:r>
          </a:p>
          <a:p>
            <a:pPr algn="just"/>
            <a:r>
              <a:rPr lang="tr-TR" sz="2000" dirty="0" smtClean="0">
                <a:latin typeface="Arial" pitchFamily="34" charset="0"/>
                <a:cs typeface="Arial" pitchFamily="34" charset="0"/>
              </a:rPr>
              <a:t>	Arazi yüzeyi düzgün ise her 100 m ‘de bir veya daha kısa aralıklarla enine profillerin çıkarılması uygundur. </a:t>
            </a:r>
          </a:p>
          <a:p>
            <a:pPr algn="just"/>
            <a:r>
              <a:rPr lang="tr-TR" sz="2000" dirty="0" smtClean="0">
                <a:latin typeface="Arial" pitchFamily="34" charset="0"/>
                <a:cs typeface="Arial" pitchFamily="34" charset="0"/>
              </a:rPr>
              <a:t>	Arazi yüzeyinin çok engebeli olduğu durumlarda kesit aralıkları 1–2 metreye kadar düşürülebilir.</a:t>
            </a:r>
            <a:endParaRPr lang="tr-TR" sz="2400" dirty="0"/>
          </a:p>
        </p:txBody>
      </p:sp>
      <p:sp>
        <p:nvSpPr>
          <p:cNvPr id="24579" name="Rectangle 3"/>
          <p:cNvSpPr>
            <a:spLocks noChangeArrowheads="1"/>
          </p:cNvSpPr>
          <p:nvPr/>
        </p:nvSpPr>
        <p:spPr bwMode="auto">
          <a:xfrm>
            <a:off x="2267745" y="25512"/>
            <a:ext cx="4619260" cy="461665"/>
          </a:xfrm>
          <a:prstGeom prst="rect">
            <a:avLst/>
          </a:prstGeom>
          <a:noFill/>
          <a:ln w="9525">
            <a:noFill/>
            <a:miter lim="800000"/>
            <a:headEnd/>
            <a:tailEnd/>
          </a:ln>
        </p:spPr>
        <p:txBody>
          <a:bodyPr wrap="square" anchor="ctr">
            <a:spAutoFit/>
          </a:bodyPr>
          <a:lstStyle/>
          <a:p>
            <a:pPr algn="just"/>
            <a:r>
              <a:rPr lang="tr-TR" sz="2400" b="1" dirty="0">
                <a:solidFill>
                  <a:srgbClr val="FF0000"/>
                </a:solidFill>
                <a:latin typeface="Arial" pitchFamily="34" charset="0"/>
                <a:cs typeface="Arial" pitchFamily="34" charset="0"/>
              </a:rPr>
              <a:t>ENİNE PROFİL</a:t>
            </a:r>
            <a:r>
              <a:rPr lang="tr-TR" sz="2400" dirty="0">
                <a:solidFill>
                  <a:srgbClr val="FF0000"/>
                </a:solidFill>
                <a:latin typeface="Arial" pitchFamily="34" charset="0"/>
                <a:cs typeface="Arial" pitchFamily="34" charset="0"/>
              </a:rPr>
              <a:t> </a:t>
            </a:r>
            <a:r>
              <a:rPr lang="tr-TR" sz="2400" b="1" dirty="0">
                <a:solidFill>
                  <a:srgbClr val="FF0000"/>
                </a:solidFill>
                <a:latin typeface="Arial" pitchFamily="34" charset="0"/>
                <a:cs typeface="Arial" pitchFamily="34" charset="0"/>
              </a:rPr>
              <a:t>NİVELMANI</a:t>
            </a:r>
          </a:p>
        </p:txBody>
      </p:sp>
      <p:sp>
        <p:nvSpPr>
          <p:cNvPr id="4" name="3 Dikdörtgen"/>
          <p:cNvSpPr/>
          <p:nvPr/>
        </p:nvSpPr>
        <p:spPr>
          <a:xfrm>
            <a:off x="0" y="3645024"/>
            <a:ext cx="9144000" cy="3170099"/>
          </a:xfrm>
          <a:prstGeom prst="rect">
            <a:avLst/>
          </a:prstGeom>
        </p:spPr>
        <p:txBody>
          <a:bodyPr wrap="square">
            <a:spAutoFit/>
          </a:bodyPr>
          <a:lstStyle/>
          <a:p>
            <a:pPr algn="just"/>
            <a:r>
              <a:rPr lang="tr-TR" sz="2000" dirty="0" smtClean="0">
                <a:latin typeface="Arial" pitchFamily="34" charset="0"/>
                <a:cs typeface="Arial" pitchFamily="34" charset="0"/>
              </a:rPr>
              <a:t>	Enine profillerin çıkarılacağı noktalar boyuna profile ait güzergah ekseni üzerinde saptandıktan sonra bunların yerleri başlangıç noktasına olan uzaklıkları ile belirtilir. </a:t>
            </a:r>
          </a:p>
          <a:p>
            <a:pPr algn="just"/>
            <a:r>
              <a:rPr lang="tr-TR" sz="2000" dirty="0" smtClean="0">
                <a:latin typeface="Arial" pitchFamily="34" charset="0"/>
                <a:cs typeface="Arial" pitchFamily="34" charset="0"/>
              </a:rPr>
              <a:t>	Boyuna profil üzerindeki bu noktalardan, dik çıkma araçları kullanılarak boyuna profil güzergah ekseninin, sağından ve solundan olmak üzere dikler çıkılır ve bu dikler birkaç </a:t>
            </a:r>
            <a:r>
              <a:rPr lang="tr-TR" sz="2000" dirty="0" err="1" smtClean="0">
                <a:latin typeface="Arial" pitchFamily="34" charset="0"/>
                <a:cs typeface="Arial" pitchFamily="34" charset="0"/>
              </a:rPr>
              <a:t>jalonla</a:t>
            </a:r>
            <a:r>
              <a:rPr lang="tr-TR" sz="2000" dirty="0" smtClean="0">
                <a:latin typeface="Arial" pitchFamily="34" charset="0"/>
                <a:cs typeface="Arial" pitchFamily="34" charset="0"/>
              </a:rPr>
              <a:t> işaretlenir. </a:t>
            </a:r>
          </a:p>
          <a:p>
            <a:pPr algn="just"/>
            <a:r>
              <a:rPr lang="tr-TR" sz="2000" dirty="0" smtClean="0">
                <a:latin typeface="Arial" pitchFamily="34" charset="0"/>
                <a:cs typeface="Arial" pitchFamily="34" charset="0"/>
              </a:rPr>
              <a:t>	Enine profillerin, boyuna profilin iki yanındaki genişliği eşit olup, amaca göre genellikle 2 – 50 metre arasında değişmektedir. </a:t>
            </a:r>
          </a:p>
          <a:p>
            <a:pPr algn="just"/>
            <a:r>
              <a:rPr lang="tr-TR" sz="2000" dirty="0" smtClean="0">
                <a:latin typeface="Arial" pitchFamily="34" charset="0"/>
                <a:cs typeface="Arial" pitchFamily="34" charset="0"/>
              </a:rPr>
              <a:t>	Enine profil doğrusu üzerinde okuma yapılacak kırık noktaların kazıklarla işaretlenmesine gerek yoktur.</a:t>
            </a:r>
            <a:endParaRPr lang="tr-TR"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980728"/>
            <a:ext cx="9144000" cy="3477875"/>
          </a:xfrm>
          <a:prstGeom prst="rect">
            <a:avLst/>
          </a:prstGeom>
          <a:noFill/>
          <a:ln w="9525">
            <a:noFill/>
            <a:miter lim="800000"/>
            <a:headEnd/>
            <a:tailEnd/>
          </a:ln>
        </p:spPr>
        <p:txBody>
          <a:bodyPr wrap="square" anchor="ctr">
            <a:spAutoFit/>
          </a:bodyPr>
          <a:lstStyle/>
          <a:p>
            <a:pPr algn="just"/>
            <a:r>
              <a:rPr lang="tr-TR" sz="2000" dirty="0">
                <a:latin typeface="Arial" pitchFamily="34" charset="0"/>
                <a:cs typeface="Arial" pitchFamily="34" charset="0"/>
              </a:rPr>
              <a:t>	</a:t>
            </a:r>
            <a:r>
              <a:rPr lang="tr-TR" sz="2000" dirty="0" smtClean="0">
                <a:latin typeface="Arial" pitchFamily="34" charset="0"/>
                <a:cs typeface="Arial" pitchFamily="34" charset="0"/>
              </a:rPr>
              <a:t>Enine profil doğrusu belirlendikten sonra ölçmelere başlanır. </a:t>
            </a:r>
          </a:p>
          <a:p>
            <a:pPr algn="just"/>
            <a:r>
              <a:rPr lang="tr-TR" sz="2000" dirty="0" smtClean="0">
                <a:latin typeface="Arial" pitchFamily="34" charset="0"/>
                <a:cs typeface="Arial" pitchFamily="34" charset="0"/>
              </a:rPr>
              <a:t>	Enine profil ölçmelerinde hem uzunluk hem de yükseklik ölçmeleri birlikte yapılır. </a:t>
            </a:r>
          </a:p>
          <a:p>
            <a:pPr algn="just"/>
            <a:r>
              <a:rPr lang="tr-TR" sz="2000" dirty="0" smtClean="0">
                <a:latin typeface="Arial" pitchFamily="34" charset="0"/>
                <a:cs typeface="Arial" pitchFamily="34" charset="0"/>
              </a:rPr>
              <a:t>	</a:t>
            </a:r>
            <a:r>
              <a:rPr lang="tr-TR" sz="2000" dirty="0" err="1" smtClean="0">
                <a:latin typeface="Arial" pitchFamily="34" charset="0"/>
                <a:cs typeface="Arial" pitchFamily="34" charset="0"/>
              </a:rPr>
              <a:t>Nivo</a:t>
            </a:r>
            <a:r>
              <a:rPr lang="tr-TR" sz="2000" dirty="0" smtClean="0">
                <a:latin typeface="Arial" pitchFamily="34" charset="0"/>
                <a:cs typeface="Arial" pitchFamily="34" charset="0"/>
              </a:rPr>
              <a:t>, olanak ölçüsünde enine profil noktalarının tümünü görecek bir yere kurulur. </a:t>
            </a:r>
          </a:p>
          <a:p>
            <a:pPr algn="just"/>
            <a:r>
              <a:rPr lang="tr-TR" sz="2000" dirty="0" smtClean="0">
                <a:latin typeface="Arial" pitchFamily="34" charset="0"/>
                <a:cs typeface="Arial" pitchFamily="34" charset="0"/>
              </a:rPr>
              <a:t>	Aksi durumda ölçmeler birden fazla alet durağı ile yapılır. </a:t>
            </a:r>
          </a:p>
          <a:p>
            <a:pPr algn="just"/>
            <a:r>
              <a:rPr lang="tr-TR" sz="2000" dirty="0" smtClean="0">
                <a:latin typeface="Arial" pitchFamily="34" charset="0"/>
                <a:cs typeface="Arial" pitchFamily="34" charset="0"/>
              </a:rPr>
              <a:t>	Enine kesitin geçtiği boyuna profil noktasına </a:t>
            </a:r>
            <a:r>
              <a:rPr lang="tr-TR" sz="2000" i="1" dirty="0" smtClean="0">
                <a:latin typeface="Arial" pitchFamily="34" charset="0"/>
                <a:cs typeface="Arial" pitchFamily="34" charset="0"/>
              </a:rPr>
              <a:t>eksen kazığı</a:t>
            </a:r>
            <a:r>
              <a:rPr lang="tr-TR" sz="2000" dirty="0" smtClean="0">
                <a:latin typeface="Arial" pitchFamily="34" charset="0"/>
                <a:cs typeface="Arial" pitchFamily="34" charset="0"/>
              </a:rPr>
              <a:t> denir. </a:t>
            </a:r>
          </a:p>
          <a:p>
            <a:pPr algn="just"/>
            <a:r>
              <a:rPr lang="tr-TR" sz="2000" dirty="0" smtClean="0">
                <a:latin typeface="Arial" pitchFamily="34" charset="0"/>
                <a:cs typeface="Arial" pitchFamily="34" charset="0"/>
              </a:rPr>
              <a:t>	Alet tesviye edildikten sonra eksen kazığından başlamak suretiyle sağ ve sol tarafa doğru eğimin değiştiği bütün noktalara mira tutularak yükseklik okumaları yapılır ve aynı zamanda bu noktaların eksen kazığına olan uzaklıkları çelik şerit metre ile ölçülür.</a:t>
            </a:r>
            <a:endParaRPr lang="tr-TR" sz="2000" dirty="0">
              <a:latin typeface="Arial" pitchFamily="34" charset="0"/>
              <a:cs typeface="Arial" pitchFamily="34" charset="0"/>
            </a:endParaRPr>
          </a:p>
        </p:txBody>
      </p:sp>
      <p:sp>
        <p:nvSpPr>
          <p:cNvPr id="24579" name="Rectangle 3"/>
          <p:cNvSpPr>
            <a:spLocks noChangeArrowheads="1"/>
          </p:cNvSpPr>
          <p:nvPr/>
        </p:nvSpPr>
        <p:spPr bwMode="auto">
          <a:xfrm>
            <a:off x="2267745" y="25512"/>
            <a:ext cx="4619260" cy="461665"/>
          </a:xfrm>
          <a:prstGeom prst="rect">
            <a:avLst/>
          </a:prstGeom>
          <a:noFill/>
          <a:ln w="9525">
            <a:noFill/>
            <a:miter lim="800000"/>
            <a:headEnd/>
            <a:tailEnd/>
          </a:ln>
        </p:spPr>
        <p:txBody>
          <a:bodyPr wrap="square" anchor="ctr">
            <a:spAutoFit/>
          </a:bodyPr>
          <a:lstStyle/>
          <a:p>
            <a:pPr algn="just"/>
            <a:r>
              <a:rPr lang="tr-TR" sz="2400" b="1" dirty="0">
                <a:solidFill>
                  <a:srgbClr val="FF0000"/>
                </a:solidFill>
                <a:latin typeface="Arial" pitchFamily="34" charset="0"/>
                <a:cs typeface="Arial" pitchFamily="34" charset="0"/>
              </a:rPr>
              <a:t>ENİNE PROFİL</a:t>
            </a:r>
            <a:r>
              <a:rPr lang="tr-TR" sz="2400" dirty="0">
                <a:solidFill>
                  <a:srgbClr val="FF0000"/>
                </a:solidFill>
                <a:latin typeface="Arial" pitchFamily="34" charset="0"/>
                <a:cs typeface="Arial" pitchFamily="34" charset="0"/>
              </a:rPr>
              <a:t> </a:t>
            </a:r>
            <a:r>
              <a:rPr lang="tr-TR" sz="2400" b="1" dirty="0">
                <a:solidFill>
                  <a:srgbClr val="FF0000"/>
                </a:solidFill>
                <a:latin typeface="Arial" pitchFamily="34" charset="0"/>
                <a:cs typeface="Arial" pitchFamily="34" charset="0"/>
              </a:rPr>
              <a:t>NİVELMANI</a:t>
            </a:r>
          </a:p>
        </p:txBody>
      </p:sp>
      <p:sp>
        <p:nvSpPr>
          <p:cNvPr id="4" name="3 Dikdörtgen"/>
          <p:cNvSpPr/>
          <p:nvPr/>
        </p:nvSpPr>
        <p:spPr>
          <a:xfrm>
            <a:off x="0" y="4509120"/>
            <a:ext cx="9144000" cy="1631216"/>
          </a:xfrm>
          <a:prstGeom prst="rect">
            <a:avLst/>
          </a:prstGeom>
        </p:spPr>
        <p:txBody>
          <a:bodyPr wrap="square">
            <a:spAutoFit/>
          </a:bodyPr>
          <a:lstStyle/>
          <a:p>
            <a:pPr algn="just"/>
            <a:r>
              <a:rPr lang="tr-TR" sz="2000" dirty="0" smtClean="0">
                <a:latin typeface="Arial" pitchFamily="34" charset="0"/>
                <a:cs typeface="Arial" pitchFamily="34" charset="0"/>
              </a:rPr>
              <a:t>	Enine profillere ilişkin ölçme sonuçları ya bir kroki üzerine kaydedilir veya </a:t>
            </a:r>
            <a:r>
              <a:rPr lang="tr-TR" sz="2000" dirty="0" err="1" smtClean="0">
                <a:latin typeface="Arial" pitchFamily="34" charset="0"/>
                <a:cs typeface="Arial" pitchFamily="34" charset="0"/>
              </a:rPr>
              <a:t>nivelman</a:t>
            </a:r>
            <a:r>
              <a:rPr lang="tr-TR" sz="2000" dirty="0" smtClean="0">
                <a:latin typeface="Arial" pitchFamily="34" charset="0"/>
                <a:cs typeface="Arial" pitchFamily="34" charset="0"/>
              </a:rPr>
              <a:t> çizelgesine yazılır. </a:t>
            </a:r>
          </a:p>
          <a:p>
            <a:pPr algn="just"/>
            <a:r>
              <a:rPr lang="tr-TR" sz="2000" dirty="0" smtClean="0">
                <a:latin typeface="Arial" pitchFamily="34" charset="0"/>
                <a:cs typeface="Arial" pitchFamily="34" charset="0"/>
              </a:rPr>
              <a:t>	Boyuna profil </a:t>
            </a:r>
            <a:r>
              <a:rPr lang="tr-TR" sz="2000" dirty="0" err="1" smtClean="0">
                <a:latin typeface="Arial" pitchFamily="34" charset="0"/>
                <a:cs typeface="Arial" pitchFamily="34" charset="0"/>
              </a:rPr>
              <a:t>nivelmanında</a:t>
            </a:r>
            <a:r>
              <a:rPr lang="tr-TR" sz="2000" dirty="0" smtClean="0">
                <a:latin typeface="Arial" pitchFamily="34" charset="0"/>
                <a:cs typeface="Arial" pitchFamily="34" charset="0"/>
              </a:rPr>
              <a:t> açıklandığı şekilde noktaların yükseklikleri gözleme ekseninin yüksekliğinden yararlanılarak hesaplanır. </a:t>
            </a:r>
          </a:p>
          <a:p>
            <a:pPr algn="just"/>
            <a:r>
              <a:rPr lang="tr-TR" sz="2000" dirty="0" smtClean="0">
                <a:latin typeface="Arial" pitchFamily="34" charset="0"/>
                <a:cs typeface="Arial" pitchFamily="34" charset="0"/>
              </a:rPr>
              <a:t>	</a:t>
            </a:r>
            <a:endParaRPr lang="tr-TR"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p:cNvPicPr>
            <a:picLocks noChangeAspect="1" noChangeArrowheads="1"/>
          </p:cNvPicPr>
          <p:nvPr/>
        </p:nvPicPr>
        <p:blipFill>
          <a:blip r:embed="rId2" cstate="print"/>
          <a:srcRect/>
          <a:stretch>
            <a:fillRect/>
          </a:stretch>
        </p:blipFill>
        <p:spPr bwMode="auto">
          <a:xfrm>
            <a:off x="1" y="0"/>
            <a:ext cx="915679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23850" y="874646"/>
            <a:ext cx="8642350" cy="5262979"/>
          </a:xfrm>
          <a:prstGeom prst="rect">
            <a:avLst/>
          </a:prstGeom>
          <a:noFill/>
          <a:ln w="9525">
            <a:noFill/>
            <a:miter lim="800000"/>
            <a:headEnd/>
            <a:tailEnd/>
          </a:ln>
        </p:spPr>
        <p:txBody>
          <a:bodyPr wrap="square" anchor="ctr">
            <a:spAutoFit/>
          </a:bodyPr>
          <a:lstStyle/>
          <a:p>
            <a:pPr algn="just"/>
            <a:r>
              <a:rPr lang="tr-TR" sz="2400" dirty="0">
                <a:latin typeface="Arial" pitchFamily="34" charset="0"/>
                <a:cs typeface="Arial" pitchFamily="34" charset="0"/>
              </a:rPr>
              <a:t>	Enine profillere ait ölçme sonuçları ya bir kroki üzerine kaydedilir veya enine profil </a:t>
            </a:r>
            <a:r>
              <a:rPr lang="tr-TR" sz="2400" dirty="0" err="1">
                <a:latin typeface="Arial" pitchFamily="34" charset="0"/>
                <a:cs typeface="Arial" pitchFamily="34" charset="0"/>
              </a:rPr>
              <a:t>nivelman</a:t>
            </a:r>
            <a:r>
              <a:rPr lang="tr-TR" sz="2400" dirty="0">
                <a:latin typeface="Arial" pitchFamily="34" charset="0"/>
                <a:cs typeface="Arial" pitchFamily="34" charset="0"/>
              </a:rPr>
              <a:t> çizelgesine yazılır. Örnek olarak bundan önce açıklanan boyuna profilin 1+50 noktasında yapılan enine profile ait ölçme sonuçları yukarıdaki şekil üzerinde gösterilmiştir. Şekilde görüldüğü gibi enine profilin yapılacağı </a:t>
            </a:r>
            <a:r>
              <a:rPr lang="tr-TR" sz="2400" b="1" dirty="0">
                <a:latin typeface="Arial" pitchFamily="34" charset="0"/>
                <a:cs typeface="Arial" pitchFamily="34" charset="0"/>
              </a:rPr>
              <a:t>1+50</a:t>
            </a:r>
            <a:r>
              <a:rPr lang="tr-TR" sz="2400" dirty="0">
                <a:latin typeface="Arial" pitchFamily="34" charset="0"/>
                <a:cs typeface="Arial" pitchFamily="34" charset="0"/>
              </a:rPr>
              <a:t> noktasında mira okuması </a:t>
            </a:r>
            <a:r>
              <a:rPr lang="tr-TR" sz="2400" b="1" dirty="0">
                <a:latin typeface="Arial" pitchFamily="34" charset="0"/>
                <a:cs typeface="Arial" pitchFamily="34" charset="0"/>
              </a:rPr>
              <a:t>3.00 m</a:t>
            </a:r>
            <a:r>
              <a:rPr lang="tr-TR" sz="2400" dirty="0">
                <a:latin typeface="Arial" pitchFamily="34" charset="0"/>
                <a:cs typeface="Arial" pitchFamily="34" charset="0"/>
              </a:rPr>
              <a:t> olarak okunmuştur. Buna göre çizilen doğru diğer noktaların uzaklıkları için apsis doğrusu görevini görür. Bu yatay doğru üzerine ve dik olmak üzere diğer noktaların 1+50 noktasından olan uzaklıkları yazılır. Boyuna profilde gidiş yönünün sağında kalan kısım “</a:t>
            </a:r>
            <a:r>
              <a:rPr lang="tr-TR" sz="2400" b="1" dirty="0">
                <a:solidFill>
                  <a:srgbClr val="FF0000"/>
                </a:solidFill>
                <a:latin typeface="Arial" pitchFamily="34" charset="0"/>
                <a:cs typeface="Arial" pitchFamily="34" charset="0"/>
              </a:rPr>
              <a:t>SAĞ</a:t>
            </a:r>
            <a:r>
              <a:rPr lang="tr-TR" sz="2400" dirty="0">
                <a:latin typeface="Arial" pitchFamily="34" charset="0"/>
                <a:cs typeface="Arial" pitchFamily="34" charset="0"/>
              </a:rPr>
              <a:t>” ve solda kalan kısımda “</a:t>
            </a:r>
            <a:r>
              <a:rPr lang="tr-TR" sz="2400" b="1" dirty="0">
                <a:solidFill>
                  <a:srgbClr val="FF0000"/>
                </a:solidFill>
                <a:latin typeface="Arial" pitchFamily="34" charset="0"/>
                <a:cs typeface="Arial" pitchFamily="34" charset="0"/>
              </a:rPr>
              <a:t>SOL</a:t>
            </a:r>
            <a:r>
              <a:rPr lang="tr-TR" sz="2400" dirty="0">
                <a:latin typeface="Arial" pitchFamily="34" charset="0"/>
                <a:cs typeface="Arial" pitchFamily="34" charset="0"/>
              </a:rPr>
              <a:t>” olarak isimlendirilir. Mirada yapılan okuma değerleri ise bu noktalara ait ordinat çizgisine paralel olarak yazılır. Mira okumaları </a:t>
            </a:r>
            <a:r>
              <a:rPr lang="tr-TR" sz="2400" b="1" dirty="0">
                <a:solidFill>
                  <a:srgbClr val="FF0000"/>
                </a:solidFill>
                <a:latin typeface="Arial" pitchFamily="34" charset="0"/>
                <a:cs typeface="Arial" pitchFamily="34" charset="0"/>
              </a:rPr>
              <a:t>cm</a:t>
            </a:r>
            <a:r>
              <a:rPr lang="tr-TR" sz="2400" dirty="0">
                <a:latin typeface="Arial" pitchFamily="34" charset="0"/>
                <a:cs typeface="Arial" pitchFamily="34" charset="0"/>
              </a:rPr>
              <a:t> değerlerine kadar okunur, </a:t>
            </a:r>
            <a:r>
              <a:rPr lang="tr-TR" sz="2400" b="1" dirty="0">
                <a:solidFill>
                  <a:srgbClr val="FF0000"/>
                </a:solidFill>
                <a:latin typeface="Arial" pitchFamily="34" charset="0"/>
                <a:cs typeface="Arial" pitchFamily="34" charset="0"/>
              </a:rPr>
              <a:t>mm</a:t>
            </a:r>
            <a:r>
              <a:rPr lang="tr-TR" sz="2400" dirty="0">
                <a:latin typeface="Arial" pitchFamily="34" charset="0"/>
                <a:cs typeface="Arial" pitchFamily="34" charset="0"/>
              </a:rPr>
              <a:t> değerleri okunmaz.</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0" y="836712"/>
            <a:ext cx="9144000" cy="6021288"/>
            <a:chOff x="-2" y="-2"/>
            <a:chExt cx="3548" cy="7488"/>
          </a:xfrm>
        </p:grpSpPr>
        <p:grpSp>
          <p:nvGrpSpPr>
            <p:cNvPr id="3" name="Group 5"/>
            <p:cNvGrpSpPr>
              <a:grpSpLocks/>
            </p:cNvGrpSpPr>
            <p:nvPr/>
          </p:nvGrpSpPr>
          <p:grpSpPr bwMode="auto">
            <a:xfrm>
              <a:off x="0" y="0"/>
              <a:ext cx="3544" cy="7484"/>
              <a:chOff x="0" y="0"/>
              <a:chExt cx="3544" cy="7484"/>
            </a:xfrm>
          </p:grpSpPr>
          <p:grpSp>
            <p:nvGrpSpPr>
              <p:cNvPr id="4" name="Group 6"/>
              <p:cNvGrpSpPr>
                <a:grpSpLocks/>
              </p:cNvGrpSpPr>
              <p:nvPr/>
            </p:nvGrpSpPr>
            <p:grpSpPr bwMode="auto">
              <a:xfrm>
                <a:off x="0" y="0"/>
                <a:ext cx="488" cy="518"/>
                <a:chOff x="0" y="0"/>
                <a:chExt cx="488" cy="518"/>
              </a:xfrm>
            </p:grpSpPr>
            <p:sp>
              <p:nvSpPr>
                <p:cNvPr id="28946" name="Rectangle 7"/>
                <p:cNvSpPr>
                  <a:spLocks noChangeArrowheads="1"/>
                </p:cNvSpPr>
                <p:nvPr/>
              </p:nvSpPr>
              <p:spPr bwMode="auto">
                <a:xfrm>
                  <a:off x="28" y="0"/>
                  <a:ext cx="432" cy="518"/>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Noktalar</a:t>
                  </a:r>
                </a:p>
                <a:p>
                  <a:pPr algn="ctr" eaLnBrk="0" hangingPunct="0"/>
                  <a:endParaRPr lang="tr-TR" b="1">
                    <a:latin typeface="Arial" pitchFamily="34" charset="0"/>
                    <a:cs typeface="Arial" pitchFamily="34" charset="0"/>
                  </a:endParaRPr>
                </a:p>
              </p:txBody>
            </p:sp>
            <p:sp>
              <p:nvSpPr>
                <p:cNvPr id="28947" name="Rectangle 8"/>
                <p:cNvSpPr>
                  <a:spLocks noChangeArrowheads="1"/>
                </p:cNvSpPr>
                <p:nvPr/>
              </p:nvSpPr>
              <p:spPr bwMode="auto">
                <a:xfrm>
                  <a:off x="0" y="0"/>
                  <a:ext cx="488"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5" name="Group 9"/>
              <p:cNvGrpSpPr>
                <a:grpSpLocks/>
              </p:cNvGrpSpPr>
              <p:nvPr/>
            </p:nvGrpSpPr>
            <p:grpSpPr bwMode="auto">
              <a:xfrm>
                <a:off x="488" y="0"/>
                <a:ext cx="1136" cy="518"/>
                <a:chOff x="488" y="0"/>
                <a:chExt cx="1136" cy="518"/>
              </a:xfrm>
            </p:grpSpPr>
            <p:sp>
              <p:nvSpPr>
                <p:cNvPr id="28944" name="Rectangle 10"/>
                <p:cNvSpPr>
                  <a:spLocks noChangeArrowheads="1"/>
                </p:cNvSpPr>
                <p:nvPr/>
              </p:nvSpPr>
              <p:spPr bwMode="auto">
                <a:xfrm>
                  <a:off x="516" y="0"/>
                  <a:ext cx="1080" cy="518"/>
                </a:xfrm>
                <a:prstGeom prst="rect">
                  <a:avLst/>
                </a:prstGeom>
                <a:noFill/>
                <a:ln w="9525">
                  <a:noFill/>
                  <a:miter lim="800000"/>
                  <a:headEnd/>
                  <a:tailEnd/>
                </a:ln>
              </p:spPr>
              <p:txBody>
                <a:bodyPr anchor="ctr"/>
                <a:lstStyle/>
                <a:p>
                  <a:pPr algn="ctr"/>
                  <a:endParaRPr lang="tr-TR" sz="1200" b="1" dirty="0">
                    <a:latin typeface="Arial" pitchFamily="34" charset="0"/>
                    <a:cs typeface="Arial" pitchFamily="34" charset="0"/>
                  </a:endParaRPr>
                </a:p>
                <a:p>
                  <a:pPr algn="ctr"/>
                  <a:r>
                    <a:rPr lang="tr-TR" sz="1200" b="1" dirty="0">
                      <a:latin typeface="Arial" pitchFamily="34" charset="0"/>
                      <a:cs typeface="Arial" pitchFamily="34" charset="0"/>
                    </a:rPr>
                    <a:t>Mira Okumaları (m)</a:t>
                  </a:r>
                </a:p>
                <a:p>
                  <a:pPr algn="ctr" eaLnBrk="0" hangingPunct="0"/>
                  <a:endParaRPr lang="tr-TR" b="1" dirty="0">
                    <a:latin typeface="Arial" pitchFamily="34" charset="0"/>
                    <a:cs typeface="Arial" pitchFamily="34" charset="0"/>
                  </a:endParaRPr>
                </a:p>
              </p:txBody>
            </p:sp>
            <p:sp>
              <p:nvSpPr>
                <p:cNvPr id="28945" name="Rectangle 11"/>
                <p:cNvSpPr>
                  <a:spLocks noChangeArrowheads="1"/>
                </p:cNvSpPr>
                <p:nvPr/>
              </p:nvSpPr>
              <p:spPr bwMode="auto">
                <a:xfrm>
                  <a:off x="488" y="0"/>
                  <a:ext cx="1136"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6" name="Group 12"/>
              <p:cNvGrpSpPr>
                <a:grpSpLocks/>
              </p:cNvGrpSpPr>
              <p:nvPr/>
            </p:nvGrpSpPr>
            <p:grpSpPr bwMode="auto">
              <a:xfrm>
                <a:off x="1624" y="0"/>
                <a:ext cx="1250" cy="518"/>
                <a:chOff x="1624" y="0"/>
                <a:chExt cx="1250" cy="518"/>
              </a:xfrm>
            </p:grpSpPr>
            <p:sp>
              <p:nvSpPr>
                <p:cNvPr id="28942" name="Rectangle 13"/>
                <p:cNvSpPr>
                  <a:spLocks noChangeArrowheads="1"/>
                </p:cNvSpPr>
                <p:nvPr/>
              </p:nvSpPr>
              <p:spPr bwMode="auto">
                <a:xfrm>
                  <a:off x="1652" y="0"/>
                  <a:ext cx="1194" cy="518"/>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Yükseklikler (m)</a:t>
                  </a:r>
                </a:p>
                <a:p>
                  <a:pPr algn="ctr" eaLnBrk="0" hangingPunct="0"/>
                  <a:endParaRPr lang="tr-TR" b="1">
                    <a:latin typeface="Arial" pitchFamily="34" charset="0"/>
                    <a:cs typeface="Arial" pitchFamily="34" charset="0"/>
                  </a:endParaRPr>
                </a:p>
              </p:txBody>
            </p:sp>
            <p:sp>
              <p:nvSpPr>
                <p:cNvPr id="28943" name="Rectangle 14"/>
                <p:cNvSpPr>
                  <a:spLocks noChangeArrowheads="1"/>
                </p:cNvSpPr>
                <p:nvPr/>
              </p:nvSpPr>
              <p:spPr bwMode="auto">
                <a:xfrm>
                  <a:off x="1624" y="0"/>
                  <a:ext cx="1250"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7" name="Group 15"/>
              <p:cNvGrpSpPr>
                <a:grpSpLocks/>
              </p:cNvGrpSpPr>
              <p:nvPr/>
            </p:nvGrpSpPr>
            <p:grpSpPr bwMode="auto">
              <a:xfrm>
                <a:off x="2874" y="0"/>
                <a:ext cx="670" cy="1036"/>
                <a:chOff x="2874" y="0"/>
                <a:chExt cx="670" cy="1036"/>
              </a:xfrm>
            </p:grpSpPr>
            <p:sp>
              <p:nvSpPr>
                <p:cNvPr id="28940" name="Rectangle 16"/>
                <p:cNvSpPr>
                  <a:spLocks noChangeArrowheads="1"/>
                </p:cNvSpPr>
                <p:nvPr/>
              </p:nvSpPr>
              <p:spPr bwMode="auto">
                <a:xfrm>
                  <a:off x="2902" y="0"/>
                  <a:ext cx="614" cy="1036"/>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NOT</a:t>
                  </a:r>
                </a:p>
                <a:p>
                  <a:pPr algn="ctr" eaLnBrk="0" hangingPunct="0"/>
                  <a:endParaRPr lang="tr-TR" b="1">
                    <a:latin typeface="Arial" pitchFamily="34" charset="0"/>
                    <a:cs typeface="Arial" pitchFamily="34" charset="0"/>
                  </a:endParaRPr>
                </a:p>
              </p:txBody>
            </p:sp>
            <p:sp>
              <p:nvSpPr>
                <p:cNvPr id="28941" name="Rectangle 17"/>
                <p:cNvSpPr>
                  <a:spLocks noChangeArrowheads="1"/>
                </p:cNvSpPr>
                <p:nvPr/>
              </p:nvSpPr>
              <p:spPr bwMode="auto">
                <a:xfrm>
                  <a:off x="2874" y="0"/>
                  <a:ext cx="670" cy="1036"/>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8" name="Group 18"/>
              <p:cNvGrpSpPr>
                <a:grpSpLocks/>
              </p:cNvGrpSpPr>
              <p:nvPr/>
            </p:nvGrpSpPr>
            <p:grpSpPr bwMode="auto">
              <a:xfrm>
                <a:off x="0" y="518"/>
                <a:ext cx="488" cy="518"/>
                <a:chOff x="0" y="518"/>
                <a:chExt cx="488" cy="518"/>
              </a:xfrm>
            </p:grpSpPr>
            <p:sp>
              <p:nvSpPr>
                <p:cNvPr id="28938" name="Rectangle 19"/>
                <p:cNvSpPr>
                  <a:spLocks noChangeArrowheads="1"/>
                </p:cNvSpPr>
                <p:nvPr/>
              </p:nvSpPr>
              <p:spPr bwMode="auto">
                <a:xfrm>
                  <a:off x="28" y="518"/>
                  <a:ext cx="432" cy="518"/>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39" name="Rectangle 20"/>
                <p:cNvSpPr>
                  <a:spLocks noChangeArrowheads="1"/>
                </p:cNvSpPr>
                <p:nvPr/>
              </p:nvSpPr>
              <p:spPr bwMode="auto">
                <a:xfrm>
                  <a:off x="0" y="518"/>
                  <a:ext cx="488"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9" name="Group 21"/>
              <p:cNvGrpSpPr>
                <a:grpSpLocks/>
              </p:cNvGrpSpPr>
              <p:nvPr/>
            </p:nvGrpSpPr>
            <p:grpSpPr bwMode="auto">
              <a:xfrm>
                <a:off x="488" y="518"/>
                <a:ext cx="560" cy="518"/>
                <a:chOff x="488" y="518"/>
                <a:chExt cx="560" cy="518"/>
              </a:xfrm>
            </p:grpSpPr>
            <p:sp>
              <p:nvSpPr>
                <p:cNvPr id="28936" name="Rectangle 22"/>
                <p:cNvSpPr>
                  <a:spLocks noChangeArrowheads="1"/>
                </p:cNvSpPr>
                <p:nvPr/>
              </p:nvSpPr>
              <p:spPr bwMode="auto">
                <a:xfrm>
                  <a:off x="516" y="518"/>
                  <a:ext cx="504" cy="518"/>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Geri</a:t>
                  </a:r>
                </a:p>
                <a:p>
                  <a:pPr algn="ctr" eaLnBrk="0" hangingPunct="0"/>
                  <a:endParaRPr lang="tr-TR" b="1">
                    <a:latin typeface="Arial" pitchFamily="34" charset="0"/>
                    <a:cs typeface="Arial" pitchFamily="34" charset="0"/>
                  </a:endParaRPr>
                </a:p>
              </p:txBody>
            </p:sp>
            <p:sp>
              <p:nvSpPr>
                <p:cNvPr id="28937" name="Rectangle 23"/>
                <p:cNvSpPr>
                  <a:spLocks noChangeArrowheads="1"/>
                </p:cNvSpPr>
                <p:nvPr/>
              </p:nvSpPr>
              <p:spPr bwMode="auto">
                <a:xfrm>
                  <a:off x="488" y="518"/>
                  <a:ext cx="560"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0" name="Group 24"/>
              <p:cNvGrpSpPr>
                <a:grpSpLocks/>
              </p:cNvGrpSpPr>
              <p:nvPr/>
            </p:nvGrpSpPr>
            <p:grpSpPr bwMode="auto">
              <a:xfrm>
                <a:off x="1048" y="518"/>
                <a:ext cx="576" cy="518"/>
                <a:chOff x="1048" y="518"/>
                <a:chExt cx="576" cy="518"/>
              </a:xfrm>
            </p:grpSpPr>
            <p:sp>
              <p:nvSpPr>
                <p:cNvPr id="28934" name="Rectangle 25"/>
                <p:cNvSpPr>
                  <a:spLocks noChangeArrowheads="1"/>
                </p:cNvSpPr>
                <p:nvPr/>
              </p:nvSpPr>
              <p:spPr bwMode="auto">
                <a:xfrm>
                  <a:off x="1076" y="518"/>
                  <a:ext cx="520" cy="518"/>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Ara</a:t>
                  </a:r>
                </a:p>
                <a:p>
                  <a:pPr algn="ctr" eaLnBrk="0" hangingPunct="0"/>
                  <a:endParaRPr lang="tr-TR" b="1">
                    <a:latin typeface="Arial" pitchFamily="34" charset="0"/>
                    <a:cs typeface="Arial" pitchFamily="34" charset="0"/>
                  </a:endParaRPr>
                </a:p>
              </p:txBody>
            </p:sp>
            <p:sp>
              <p:nvSpPr>
                <p:cNvPr id="28935" name="Rectangle 26"/>
                <p:cNvSpPr>
                  <a:spLocks noChangeArrowheads="1"/>
                </p:cNvSpPr>
                <p:nvPr/>
              </p:nvSpPr>
              <p:spPr bwMode="auto">
                <a:xfrm>
                  <a:off x="1048" y="518"/>
                  <a:ext cx="576"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1" name="Group 27"/>
              <p:cNvGrpSpPr>
                <a:grpSpLocks/>
              </p:cNvGrpSpPr>
              <p:nvPr/>
            </p:nvGrpSpPr>
            <p:grpSpPr bwMode="auto">
              <a:xfrm>
                <a:off x="1624" y="518"/>
                <a:ext cx="618" cy="518"/>
                <a:chOff x="1624" y="518"/>
                <a:chExt cx="618" cy="518"/>
              </a:xfrm>
            </p:grpSpPr>
            <p:sp>
              <p:nvSpPr>
                <p:cNvPr id="28932" name="Rectangle 28"/>
                <p:cNvSpPr>
                  <a:spLocks noChangeArrowheads="1"/>
                </p:cNvSpPr>
                <p:nvPr/>
              </p:nvSpPr>
              <p:spPr bwMode="auto">
                <a:xfrm>
                  <a:off x="1652" y="518"/>
                  <a:ext cx="562" cy="518"/>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Gözleme Ekseninin</a:t>
                  </a:r>
                </a:p>
                <a:p>
                  <a:pPr algn="ctr" eaLnBrk="0" hangingPunct="0"/>
                  <a:endParaRPr lang="tr-TR" b="1">
                    <a:latin typeface="Arial" pitchFamily="34" charset="0"/>
                    <a:cs typeface="Arial" pitchFamily="34" charset="0"/>
                  </a:endParaRPr>
                </a:p>
              </p:txBody>
            </p:sp>
            <p:sp>
              <p:nvSpPr>
                <p:cNvPr id="28933" name="Rectangle 29"/>
                <p:cNvSpPr>
                  <a:spLocks noChangeArrowheads="1"/>
                </p:cNvSpPr>
                <p:nvPr/>
              </p:nvSpPr>
              <p:spPr bwMode="auto">
                <a:xfrm>
                  <a:off x="1624" y="518"/>
                  <a:ext cx="618"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2" name="Group 30"/>
              <p:cNvGrpSpPr>
                <a:grpSpLocks/>
              </p:cNvGrpSpPr>
              <p:nvPr/>
            </p:nvGrpSpPr>
            <p:grpSpPr bwMode="auto">
              <a:xfrm>
                <a:off x="2242" y="518"/>
                <a:ext cx="632" cy="518"/>
                <a:chOff x="2242" y="518"/>
                <a:chExt cx="632" cy="518"/>
              </a:xfrm>
            </p:grpSpPr>
            <p:sp>
              <p:nvSpPr>
                <p:cNvPr id="28930" name="Rectangle 31"/>
                <p:cNvSpPr>
                  <a:spLocks noChangeArrowheads="1"/>
                </p:cNvSpPr>
                <p:nvPr/>
              </p:nvSpPr>
              <p:spPr bwMode="auto">
                <a:xfrm>
                  <a:off x="2270" y="518"/>
                  <a:ext cx="576" cy="518"/>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Noktaların</a:t>
                  </a:r>
                </a:p>
                <a:p>
                  <a:pPr algn="ctr" eaLnBrk="0" hangingPunct="0"/>
                  <a:endParaRPr lang="tr-TR" b="1">
                    <a:latin typeface="Arial" pitchFamily="34" charset="0"/>
                    <a:cs typeface="Arial" pitchFamily="34" charset="0"/>
                  </a:endParaRPr>
                </a:p>
              </p:txBody>
            </p:sp>
            <p:sp>
              <p:nvSpPr>
                <p:cNvPr id="28931" name="Rectangle 32"/>
                <p:cNvSpPr>
                  <a:spLocks noChangeArrowheads="1"/>
                </p:cNvSpPr>
                <p:nvPr/>
              </p:nvSpPr>
              <p:spPr bwMode="auto">
                <a:xfrm>
                  <a:off x="2242" y="518"/>
                  <a:ext cx="632" cy="51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3" name="Group 33"/>
              <p:cNvGrpSpPr>
                <a:grpSpLocks/>
              </p:cNvGrpSpPr>
              <p:nvPr/>
            </p:nvGrpSpPr>
            <p:grpSpPr bwMode="auto">
              <a:xfrm>
                <a:off x="0" y="1036"/>
                <a:ext cx="488" cy="403"/>
                <a:chOff x="0" y="1036"/>
                <a:chExt cx="488" cy="403"/>
              </a:xfrm>
            </p:grpSpPr>
            <p:sp>
              <p:nvSpPr>
                <p:cNvPr id="28928" name="Rectangle 34"/>
                <p:cNvSpPr>
                  <a:spLocks noChangeArrowheads="1"/>
                </p:cNvSpPr>
                <p:nvPr/>
              </p:nvSpPr>
              <p:spPr bwMode="auto">
                <a:xfrm>
                  <a:off x="28" y="1036"/>
                  <a:ext cx="432" cy="403"/>
                </a:xfrm>
                <a:prstGeom prst="rect">
                  <a:avLst/>
                </a:prstGeom>
                <a:noFill/>
                <a:ln w="9525">
                  <a:noFill/>
                  <a:miter lim="800000"/>
                  <a:headEnd/>
                  <a:tailEnd/>
                </a:ln>
              </p:spPr>
              <p:txBody>
                <a:bodyPr anchor="ctr"/>
                <a:lstStyle/>
                <a:p>
                  <a:pPr algn="ctr"/>
                  <a:endParaRPr lang="tr-TR" sz="1200" b="1" i="1">
                    <a:latin typeface="Arial" pitchFamily="34" charset="0"/>
                    <a:cs typeface="Arial" pitchFamily="34" charset="0"/>
                  </a:endParaRPr>
                </a:p>
                <a:p>
                  <a:pPr algn="ctr"/>
                  <a:endParaRPr lang="tr-TR" sz="1200" b="1" i="1">
                    <a:latin typeface="Arial" pitchFamily="34" charset="0"/>
                    <a:cs typeface="Arial" pitchFamily="34" charset="0"/>
                  </a:endParaRPr>
                </a:p>
                <a:p>
                  <a:pPr algn="ctr"/>
                  <a:r>
                    <a:rPr lang="tr-TR" sz="1200" b="1" i="1">
                      <a:latin typeface="Arial" pitchFamily="34" charset="0"/>
                      <a:cs typeface="Arial" pitchFamily="34" charset="0"/>
                    </a:rPr>
                    <a:t>1+50</a:t>
                  </a:r>
                  <a:endParaRPr lang="tr-TR" sz="1200" b="1">
                    <a:latin typeface="Arial" pitchFamily="34" charset="0"/>
                    <a:cs typeface="Arial" pitchFamily="34" charset="0"/>
                  </a:endParaRPr>
                </a:p>
                <a:p>
                  <a:pPr algn="ctr" eaLnBrk="0" hangingPunct="0"/>
                  <a:endParaRPr lang="tr-TR" b="1">
                    <a:latin typeface="Arial" pitchFamily="34" charset="0"/>
                    <a:cs typeface="Arial" pitchFamily="34" charset="0"/>
                  </a:endParaRPr>
                </a:p>
              </p:txBody>
            </p:sp>
            <p:sp>
              <p:nvSpPr>
                <p:cNvPr id="28929" name="Rectangle 35"/>
                <p:cNvSpPr>
                  <a:spLocks noChangeArrowheads="1"/>
                </p:cNvSpPr>
                <p:nvPr/>
              </p:nvSpPr>
              <p:spPr bwMode="auto">
                <a:xfrm>
                  <a:off x="0" y="1036"/>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4" name="Group 36"/>
              <p:cNvGrpSpPr>
                <a:grpSpLocks/>
              </p:cNvGrpSpPr>
              <p:nvPr/>
            </p:nvGrpSpPr>
            <p:grpSpPr bwMode="auto">
              <a:xfrm>
                <a:off x="488" y="1036"/>
                <a:ext cx="560" cy="403"/>
                <a:chOff x="488" y="1036"/>
                <a:chExt cx="560" cy="403"/>
              </a:xfrm>
            </p:grpSpPr>
            <p:sp>
              <p:nvSpPr>
                <p:cNvPr id="28926" name="Rectangle 37"/>
                <p:cNvSpPr>
                  <a:spLocks noChangeArrowheads="1"/>
                </p:cNvSpPr>
                <p:nvPr/>
              </p:nvSpPr>
              <p:spPr bwMode="auto">
                <a:xfrm>
                  <a:off x="516" y="1036"/>
                  <a:ext cx="504"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3.00</a:t>
                  </a:r>
                </a:p>
                <a:p>
                  <a:pPr algn="ctr" eaLnBrk="0" hangingPunct="0"/>
                  <a:endParaRPr lang="tr-TR" b="1">
                    <a:latin typeface="Arial" pitchFamily="34" charset="0"/>
                    <a:cs typeface="Arial" pitchFamily="34" charset="0"/>
                  </a:endParaRPr>
                </a:p>
              </p:txBody>
            </p:sp>
            <p:sp>
              <p:nvSpPr>
                <p:cNvPr id="28927" name="Rectangle 38"/>
                <p:cNvSpPr>
                  <a:spLocks noChangeArrowheads="1"/>
                </p:cNvSpPr>
                <p:nvPr/>
              </p:nvSpPr>
              <p:spPr bwMode="auto">
                <a:xfrm>
                  <a:off x="488" y="1036"/>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5" name="Group 39"/>
              <p:cNvGrpSpPr>
                <a:grpSpLocks/>
              </p:cNvGrpSpPr>
              <p:nvPr/>
            </p:nvGrpSpPr>
            <p:grpSpPr bwMode="auto">
              <a:xfrm>
                <a:off x="1048" y="1036"/>
                <a:ext cx="576" cy="403"/>
                <a:chOff x="1048" y="1036"/>
                <a:chExt cx="576" cy="403"/>
              </a:xfrm>
            </p:grpSpPr>
            <p:sp>
              <p:nvSpPr>
                <p:cNvPr id="28924" name="Rectangle 40"/>
                <p:cNvSpPr>
                  <a:spLocks noChangeArrowheads="1"/>
                </p:cNvSpPr>
                <p:nvPr/>
              </p:nvSpPr>
              <p:spPr bwMode="auto">
                <a:xfrm>
                  <a:off x="1076" y="1036"/>
                  <a:ext cx="520"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25" name="Rectangle 41"/>
                <p:cNvSpPr>
                  <a:spLocks noChangeArrowheads="1"/>
                </p:cNvSpPr>
                <p:nvPr/>
              </p:nvSpPr>
              <p:spPr bwMode="auto">
                <a:xfrm>
                  <a:off x="1048" y="1036"/>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6" name="Group 42"/>
              <p:cNvGrpSpPr>
                <a:grpSpLocks/>
              </p:cNvGrpSpPr>
              <p:nvPr/>
            </p:nvGrpSpPr>
            <p:grpSpPr bwMode="auto">
              <a:xfrm>
                <a:off x="1624" y="1036"/>
                <a:ext cx="618" cy="403"/>
                <a:chOff x="1624" y="1036"/>
                <a:chExt cx="618" cy="403"/>
              </a:xfrm>
            </p:grpSpPr>
            <p:sp>
              <p:nvSpPr>
                <p:cNvPr id="28922" name="Rectangle 43"/>
                <p:cNvSpPr>
                  <a:spLocks noChangeArrowheads="1"/>
                </p:cNvSpPr>
                <p:nvPr/>
              </p:nvSpPr>
              <p:spPr bwMode="auto">
                <a:xfrm>
                  <a:off x="1652" y="1036"/>
                  <a:ext cx="56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855.47</a:t>
                  </a:r>
                </a:p>
                <a:p>
                  <a:pPr algn="ctr" eaLnBrk="0" hangingPunct="0"/>
                  <a:endParaRPr lang="tr-TR" b="1">
                    <a:latin typeface="Arial" pitchFamily="34" charset="0"/>
                    <a:cs typeface="Arial" pitchFamily="34" charset="0"/>
                  </a:endParaRPr>
                </a:p>
              </p:txBody>
            </p:sp>
            <p:sp>
              <p:nvSpPr>
                <p:cNvPr id="28923" name="Rectangle 44"/>
                <p:cNvSpPr>
                  <a:spLocks noChangeArrowheads="1"/>
                </p:cNvSpPr>
                <p:nvPr/>
              </p:nvSpPr>
              <p:spPr bwMode="auto">
                <a:xfrm>
                  <a:off x="1624" y="1036"/>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7" name="Group 45"/>
              <p:cNvGrpSpPr>
                <a:grpSpLocks/>
              </p:cNvGrpSpPr>
              <p:nvPr/>
            </p:nvGrpSpPr>
            <p:grpSpPr bwMode="auto">
              <a:xfrm>
                <a:off x="2242" y="1036"/>
                <a:ext cx="632" cy="403"/>
                <a:chOff x="2242" y="1036"/>
                <a:chExt cx="632" cy="403"/>
              </a:xfrm>
            </p:grpSpPr>
            <p:sp>
              <p:nvSpPr>
                <p:cNvPr id="28920" name="Rectangle 46"/>
                <p:cNvSpPr>
                  <a:spLocks noChangeArrowheads="1"/>
                </p:cNvSpPr>
                <p:nvPr/>
              </p:nvSpPr>
              <p:spPr bwMode="auto">
                <a:xfrm>
                  <a:off x="2270" y="1036"/>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852.47</a:t>
                  </a:r>
                </a:p>
                <a:p>
                  <a:pPr algn="ctr" eaLnBrk="0" hangingPunct="0"/>
                  <a:endParaRPr lang="tr-TR" b="1">
                    <a:latin typeface="Arial" pitchFamily="34" charset="0"/>
                    <a:cs typeface="Arial" pitchFamily="34" charset="0"/>
                  </a:endParaRPr>
                </a:p>
              </p:txBody>
            </p:sp>
            <p:sp>
              <p:nvSpPr>
                <p:cNvPr id="28921" name="Rectangle 47"/>
                <p:cNvSpPr>
                  <a:spLocks noChangeArrowheads="1"/>
                </p:cNvSpPr>
                <p:nvPr/>
              </p:nvSpPr>
              <p:spPr bwMode="auto">
                <a:xfrm>
                  <a:off x="2242" y="1036"/>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8" name="Group 48"/>
              <p:cNvGrpSpPr>
                <a:grpSpLocks/>
              </p:cNvGrpSpPr>
              <p:nvPr/>
            </p:nvGrpSpPr>
            <p:grpSpPr bwMode="auto">
              <a:xfrm>
                <a:off x="2874" y="1036"/>
                <a:ext cx="670" cy="6448"/>
                <a:chOff x="2874" y="1036"/>
                <a:chExt cx="670" cy="6448"/>
              </a:xfrm>
            </p:grpSpPr>
            <p:sp>
              <p:nvSpPr>
                <p:cNvPr id="28918" name="Rectangle 49"/>
                <p:cNvSpPr>
                  <a:spLocks noChangeArrowheads="1"/>
                </p:cNvSpPr>
                <p:nvPr/>
              </p:nvSpPr>
              <p:spPr bwMode="auto">
                <a:xfrm>
                  <a:off x="2902" y="1036"/>
                  <a:ext cx="614" cy="6448"/>
                </a:xfrm>
                <a:prstGeom prst="rect">
                  <a:avLst/>
                </a:prstGeom>
                <a:noFill/>
                <a:ln w="9525">
                  <a:noFill/>
                  <a:miter lim="800000"/>
                  <a:headEnd/>
                  <a:tailEnd/>
                </a:ln>
              </p:spPr>
              <p:txBody>
                <a:bodyPr/>
                <a:lstStyle/>
                <a:p>
                  <a:pPr algn="l"/>
                  <a:r>
                    <a:rPr lang="tr-TR" sz="1200" b="1">
                      <a:latin typeface="Arial" pitchFamily="34" charset="0"/>
                      <a:cs typeface="Arial" pitchFamily="34" charset="0"/>
                    </a:rPr>
                    <a:t>1+50 noktasının yüksekliğinin 852.466 m olduğu bilinmekteydi.</a:t>
                  </a:r>
                </a:p>
                <a:p>
                  <a:pPr algn="l" eaLnBrk="0" hangingPunct="0"/>
                  <a:r>
                    <a:rPr lang="tr-TR" sz="1200" b="1">
                      <a:latin typeface="Arial" pitchFamily="34" charset="0"/>
                      <a:cs typeface="Arial" pitchFamily="34" charset="0"/>
                    </a:rPr>
                    <a:t>(Boyuna profil işleminden) </a:t>
                  </a:r>
                </a:p>
                <a:p>
                  <a:pPr algn="l" eaLnBrk="0" hangingPunct="0"/>
                  <a:endParaRPr lang="tr-TR" b="1">
                    <a:latin typeface="Arial" pitchFamily="34" charset="0"/>
                    <a:cs typeface="Arial" pitchFamily="34" charset="0"/>
                  </a:endParaRPr>
                </a:p>
              </p:txBody>
            </p:sp>
            <p:sp>
              <p:nvSpPr>
                <p:cNvPr id="28919" name="Rectangle 50"/>
                <p:cNvSpPr>
                  <a:spLocks noChangeArrowheads="1"/>
                </p:cNvSpPr>
                <p:nvPr/>
              </p:nvSpPr>
              <p:spPr bwMode="auto">
                <a:xfrm>
                  <a:off x="2874" y="1036"/>
                  <a:ext cx="670" cy="6448"/>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19" name="Group 51"/>
              <p:cNvGrpSpPr>
                <a:grpSpLocks/>
              </p:cNvGrpSpPr>
              <p:nvPr/>
            </p:nvGrpSpPr>
            <p:grpSpPr bwMode="auto">
              <a:xfrm>
                <a:off x="0" y="1439"/>
                <a:ext cx="488" cy="403"/>
                <a:chOff x="0" y="1439"/>
                <a:chExt cx="488" cy="403"/>
              </a:xfrm>
            </p:grpSpPr>
            <p:sp>
              <p:nvSpPr>
                <p:cNvPr id="28916" name="Rectangle 52"/>
                <p:cNvSpPr>
                  <a:spLocks noChangeArrowheads="1"/>
                </p:cNvSpPr>
                <p:nvPr/>
              </p:nvSpPr>
              <p:spPr bwMode="auto">
                <a:xfrm>
                  <a:off x="28" y="1439"/>
                  <a:ext cx="432" cy="403"/>
                </a:xfrm>
                <a:prstGeom prst="rect">
                  <a:avLst/>
                </a:prstGeom>
                <a:noFill/>
                <a:ln w="9525">
                  <a:noFill/>
                  <a:miter lim="800000"/>
                  <a:headEnd/>
                  <a:tailEnd/>
                </a:ln>
              </p:spPr>
              <p:txBody>
                <a:bodyPr anchor="ctr"/>
                <a:lstStyle/>
                <a:p>
                  <a:pPr algn="l"/>
                  <a:endParaRPr lang="tr-TR" sz="1200" b="1">
                    <a:latin typeface="Arial" pitchFamily="34" charset="0"/>
                    <a:cs typeface="Arial" pitchFamily="34" charset="0"/>
                  </a:endParaRPr>
                </a:p>
                <a:p>
                  <a:pPr algn="l"/>
                  <a:endParaRPr lang="tr-TR" sz="1200" b="1">
                    <a:latin typeface="Arial" pitchFamily="34" charset="0"/>
                    <a:cs typeface="Arial" pitchFamily="34" charset="0"/>
                  </a:endParaRPr>
                </a:p>
                <a:p>
                  <a:pPr algn="l"/>
                  <a:r>
                    <a:rPr lang="tr-TR" sz="1200" b="1">
                      <a:solidFill>
                        <a:srgbClr val="FF0000"/>
                      </a:solidFill>
                      <a:latin typeface="Arial" pitchFamily="34" charset="0"/>
                      <a:cs typeface="Arial" pitchFamily="34" charset="0"/>
                    </a:rPr>
                    <a:t>SOL</a:t>
                  </a:r>
                </a:p>
                <a:p>
                  <a:pPr algn="l" eaLnBrk="0" hangingPunct="0"/>
                  <a:endParaRPr lang="tr-TR" b="1">
                    <a:latin typeface="Arial" pitchFamily="34" charset="0"/>
                    <a:cs typeface="Arial" pitchFamily="34" charset="0"/>
                  </a:endParaRPr>
                </a:p>
              </p:txBody>
            </p:sp>
            <p:sp>
              <p:nvSpPr>
                <p:cNvPr id="28917" name="Rectangle 53"/>
                <p:cNvSpPr>
                  <a:spLocks noChangeArrowheads="1"/>
                </p:cNvSpPr>
                <p:nvPr/>
              </p:nvSpPr>
              <p:spPr bwMode="auto">
                <a:xfrm>
                  <a:off x="0" y="1439"/>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0" name="Group 54"/>
              <p:cNvGrpSpPr>
                <a:grpSpLocks/>
              </p:cNvGrpSpPr>
              <p:nvPr/>
            </p:nvGrpSpPr>
            <p:grpSpPr bwMode="auto">
              <a:xfrm>
                <a:off x="488" y="1439"/>
                <a:ext cx="560" cy="403"/>
                <a:chOff x="488" y="1439"/>
                <a:chExt cx="560" cy="403"/>
              </a:xfrm>
            </p:grpSpPr>
            <p:sp>
              <p:nvSpPr>
                <p:cNvPr id="28914" name="Rectangle 55"/>
                <p:cNvSpPr>
                  <a:spLocks noChangeArrowheads="1"/>
                </p:cNvSpPr>
                <p:nvPr/>
              </p:nvSpPr>
              <p:spPr bwMode="auto">
                <a:xfrm>
                  <a:off x="516" y="1439"/>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15" name="Rectangle 56"/>
                <p:cNvSpPr>
                  <a:spLocks noChangeArrowheads="1"/>
                </p:cNvSpPr>
                <p:nvPr/>
              </p:nvSpPr>
              <p:spPr bwMode="auto">
                <a:xfrm>
                  <a:off x="488" y="1439"/>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1" name="Group 57"/>
              <p:cNvGrpSpPr>
                <a:grpSpLocks/>
              </p:cNvGrpSpPr>
              <p:nvPr/>
            </p:nvGrpSpPr>
            <p:grpSpPr bwMode="auto">
              <a:xfrm>
                <a:off x="1048" y="1439"/>
                <a:ext cx="576" cy="403"/>
                <a:chOff x="1048" y="1439"/>
                <a:chExt cx="576" cy="403"/>
              </a:xfrm>
            </p:grpSpPr>
            <p:sp>
              <p:nvSpPr>
                <p:cNvPr id="28912" name="Rectangle 58"/>
                <p:cNvSpPr>
                  <a:spLocks noChangeArrowheads="1"/>
                </p:cNvSpPr>
                <p:nvPr/>
              </p:nvSpPr>
              <p:spPr bwMode="auto">
                <a:xfrm>
                  <a:off x="1076" y="1439"/>
                  <a:ext cx="520"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13" name="Rectangle 59"/>
                <p:cNvSpPr>
                  <a:spLocks noChangeArrowheads="1"/>
                </p:cNvSpPr>
                <p:nvPr/>
              </p:nvSpPr>
              <p:spPr bwMode="auto">
                <a:xfrm>
                  <a:off x="1048" y="1439"/>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2" name="Group 60"/>
              <p:cNvGrpSpPr>
                <a:grpSpLocks/>
              </p:cNvGrpSpPr>
              <p:nvPr/>
            </p:nvGrpSpPr>
            <p:grpSpPr bwMode="auto">
              <a:xfrm>
                <a:off x="1624" y="1439"/>
                <a:ext cx="618" cy="403"/>
                <a:chOff x="1624" y="1439"/>
                <a:chExt cx="618" cy="403"/>
              </a:xfrm>
            </p:grpSpPr>
            <p:sp>
              <p:nvSpPr>
                <p:cNvPr id="28910" name="Rectangle 61"/>
                <p:cNvSpPr>
                  <a:spLocks noChangeArrowheads="1"/>
                </p:cNvSpPr>
                <p:nvPr/>
              </p:nvSpPr>
              <p:spPr bwMode="auto">
                <a:xfrm>
                  <a:off x="1652" y="1439"/>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11" name="Rectangle 62"/>
                <p:cNvSpPr>
                  <a:spLocks noChangeArrowheads="1"/>
                </p:cNvSpPr>
                <p:nvPr/>
              </p:nvSpPr>
              <p:spPr bwMode="auto">
                <a:xfrm>
                  <a:off x="1624" y="1439"/>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3" name="Group 63"/>
              <p:cNvGrpSpPr>
                <a:grpSpLocks/>
              </p:cNvGrpSpPr>
              <p:nvPr/>
            </p:nvGrpSpPr>
            <p:grpSpPr bwMode="auto">
              <a:xfrm>
                <a:off x="2242" y="1439"/>
                <a:ext cx="632" cy="403"/>
                <a:chOff x="2242" y="1439"/>
                <a:chExt cx="632" cy="403"/>
              </a:xfrm>
            </p:grpSpPr>
            <p:sp>
              <p:nvSpPr>
                <p:cNvPr id="28908" name="Rectangle 64"/>
                <p:cNvSpPr>
                  <a:spLocks noChangeArrowheads="1"/>
                </p:cNvSpPr>
                <p:nvPr/>
              </p:nvSpPr>
              <p:spPr bwMode="auto">
                <a:xfrm>
                  <a:off x="2270" y="1439"/>
                  <a:ext cx="576"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09" name="Rectangle 65"/>
                <p:cNvSpPr>
                  <a:spLocks noChangeArrowheads="1"/>
                </p:cNvSpPr>
                <p:nvPr/>
              </p:nvSpPr>
              <p:spPr bwMode="auto">
                <a:xfrm>
                  <a:off x="2242" y="1439"/>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4" name="Group 66"/>
              <p:cNvGrpSpPr>
                <a:grpSpLocks/>
              </p:cNvGrpSpPr>
              <p:nvPr/>
            </p:nvGrpSpPr>
            <p:grpSpPr bwMode="auto">
              <a:xfrm>
                <a:off x="0" y="1842"/>
                <a:ext cx="488" cy="403"/>
                <a:chOff x="0" y="1842"/>
                <a:chExt cx="488" cy="403"/>
              </a:xfrm>
            </p:grpSpPr>
            <p:sp>
              <p:nvSpPr>
                <p:cNvPr id="28906" name="Rectangle 67"/>
                <p:cNvSpPr>
                  <a:spLocks noChangeArrowheads="1"/>
                </p:cNvSpPr>
                <p:nvPr/>
              </p:nvSpPr>
              <p:spPr bwMode="auto">
                <a:xfrm>
                  <a:off x="28" y="1842"/>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1.50</a:t>
                  </a:r>
                </a:p>
                <a:p>
                  <a:pPr algn="ctr" eaLnBrk="0" hangingPunct="0"/>
                  <a:endParaRPr lang="tr-TR" b="1">
                    <a:latin typeface="Arial" pitchFamily="34" charset="0"/>
                    <a:cs typeface="Arial" pitchFamily="34" charset="0"/>
                  </a:endParaRPr>
                </a:p>
              </p:txBody>
            </p:sp>
            <p:sp>
              <p:nvSpPr>
                <p:cNvPr id="28907" name="Rectangle 68"/>
                <p:cNvSpPr>
                  <a:spLocks noChangeArrowheads="1"/>
                </p:cNvSpPr>
                <p:nvPr/>
              </p:nvSpPr>
              <p:spPr bwMode="auto">
                <a:xfrm>
                  <a:off x="0" y="1842"/>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5" name="Group 69"/>
              <p:cNvGrpSpPr>
                <a:grpSpLocks/>
              </p:cNvGrpSpPr>
              <p:nvPr/>
            </p:nvGrpSpPr>
            <p:grpSpPr bwMode="auto">
              <a:xfrm>
                <a:off x="488" y="1842"/>
                <a:ext cx="560" cy="403"/>
                <a:chOff x="488" y="1842"/>
                <a:chExt cx="560" cy="403"/>
              </a:xfrm>
            </p:grpSpPr>
            <p:sp>
              <p:nvSpPr>
                <p:cNvPr id="28904" name="Rectangle 70"/>
                <p:cNvSpPr>
                  <a:spLocks noChangeArrowheads="1"/>
                </p:cNvSpPr>
                <p:nvPr/>
              </p:nvSpPr>
              <p:spPr bwMode="auto">
                <a:xfrm>
                  <a:off x="516" y="1842"/>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05" name="Rectangle 71"/>
                <p:cNvSpPr>
                  <a:spLocks noChangeArrowheads="1"/>
                </p:cNvSpPr>
                <p:nvPr/>
              </p:nvSpPr>
              <p:spPr bwMode="auto">
                <a:xfrm>
                  <a:off x="488" y="1842"/>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6" name="Group 72"/>
              <p:cNvGrpSpPr>
                <a:grpSpLocks/>
              </p:cNvGrpSpPr>
              <p:nvPr/>
            </p:nvGrpSpPr>
            <p:grpSpPr bwMode="auto">
              <a:xfrm>
                <a:off x="1048" y="1842"/>
                <a:ext cx="576" cy="403"/>
                <a:chOff x="1048" y="1842"/>
                <a:chExt cx="576" cy="403"/>
              </a:xfrm>
            </p:grpSpPr>
            <p:sp>
              <p:nvSpPr>
                <p:cNvPr id="28902" name="Rectangle 73"/>
                <p:cNvSpPr>
                  <a:spLocks noChangeArrowheads="1"/>
                </p:cNvSpPr>
                <p:nvPr/>
              </p:nvSpPr>
              <p:spPr bwMode="auto">
                <a:xfrm>
                  <a:off x="1076" y="1842"/>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3.04</a:t>
                  </a:r>
                </a:p>
                <a:p>
                  <a:pPr algn="ctr" eaLnBrk="0" hangingPunct="0"/>
                  <a:endParaRPr lang="tr-TR" b="1">
                    <a:latin typeface="Arial" pitchFamily="34" charset="0"/>
                    <a:cs typeface="Arial" pitchFamily="34" charset="0"/>
                  </a:endParaRPr>
                </a:p>
              </p:txBody>
            </p:sp>
            <p:sp>
              <p:nvSpPr>
                <p:cNvPr id="28903" name="Rectangle 74"/>
                <p:cNvSpPr>
                  <a:spLocks noChangeArrowheads="1"/>
                </p:cNvSpPr>
                <p:nvPr/>
              </p:nvSpPr>
              <p:spPr bwMode="auto">
                <a:xfrm>
                  <a:off x="1048" y="1842"/>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7" name="Group 75"/>
              <p:cNvGrpSpPr>
                <a:grpSpLocks/>
              </p:cNvGrpSpPr>
              <p:nvPr/>
            </p:nvGrpSpPr>
            <p:grpSpPr bwMode="auto">
              <a:xfrm>
                <a:off x="1624" y="1842"/>
                <a:ext cx="618" cy="403"/>
                <a:chOff x="1624" y="1842"/>
                <a:chExt cx="618" cy="403"/>
              </a:xfrm>
            </p:grpSpPr>
            <p:sp>
              <p:nvSpPr>
                <p:cNvPr id="28900" name="Rectangle 76"/>
                <p:cNvSpPr>
                  <a:spLocks noChangeArrowheads="1"/>
                </p:cNvSpPr>
                <p:nvPr/>
              </p:nvSpPr>
              <p:spPr bwMode="auto">
                <a:xfrm>
                  <a:off x="1652" y="1842"/>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901" name="Rectangle 77"/>
                <p:cNvSpPr>
                  <a:spLocks noChangeArrowheads="1"/>
                </p:cNvSpPr>
                <p:nvPr/>
              </p:nvSpPr>
              <p:spPr bwMode="auto">
                <a:xfrm>
                  <a:off x="1624" y="1842"/>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 name="Group 78"/>
              <p:cNvGrpSpPr>
                <a:grpSpLocks/>
              </p:cNvGrpSpPr>
              <p:nvPr/>
            </p:nvGrpSpPr>
            <p:grpSpPr bwMode="auto">
              <a:xfrm>
                <a:off x="2242" y="1842"/>
                <a:ext cx="632" cy="403"/>
                <a:chOff x="2242" y="1842"/>
                <a:chExt cx="632" cy="403"/>
              </a:xfrm>
            </p:grpSpPr>
            <p:sp>
              <p:nvSpPr>
                <p:cNvPr id="28898" name="Rectangle 79"/>
                <p:cNvSpPr>
                  <a:spLocks noChangeArrowheads="1"/>
                </p:cNvSpPr>
                <p:nvPr/>
              </p:nvSpPr>
              <p:spPr bwMode="auto">
                <a:xfrm>
                  <a:off x="2270" y="1842"/>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852.43</a:t>
                  </a:r>
                </a:p>
                <a:p>
                  <a:pPr algn="ctr" eaLnBrk="0" hangingPunct="0"/>
                  <a:endParaRPr lang="tr-TR" b="1">
                    <a:latin typeface="Arial" pitchFamily="34" charset="0"/>
                    <a:cs typeface="Arial" pitchFamily="34" charset="0"/>
                  </a:endParaRPr>
                </a:p>
              </p:txBody>
            </p:sp>
            <p:sp>
              <p:nvSpPr>
                <p:cNvPr id="28899" name="Rectangle 80"/>
                <p:cNvSpPr>
                  <a:spLocks noChangeArrowheads="1"/>
                </p:cNvSpPr>
                <p:nvPr/>
              </p:nvSpPr>
              <p:spPr bwMode="auto">
                <a:xfrm>
                  <a:off x="2242" y="1842"/>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9" name="Group 81"/>
              <p:cNvGrpSpPr>
                <a:grpSpLocks/>
              </p:cNvGrpSpPr>
              <p:nvPr/>
            </p:nvGrpSpPr>
            <p:grpSpPr bwMode="auto">
              <a:xfrm>
                <a:off x="0" y="2245"/>
                <a:ext cx="488" cy="403"/>
                <a:chOff x="0" y="2245"/>
                <a:chExt cx="488" cy="403"/>
              </a:xfrm>
            </p:grpSpPr>
            <p:sp>
              <p:nvSpPr>
                <p:cNvPr id="28896" name="Rectangle 82"/>
                <p:cNvSpPr>
                  <a:spLocks noChangeArrowheads="1"/>
                </p:cNvSpPr>
                <p:nvPr/>
              </p:nvSpPr>
              <p:spPr bwMode="auto">
                <a:xfrm>
                  <a:off x="28" y="2245"/>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1.90</a:t>
                  </a:r>
                </a:p>
                <a:p>
                  <a:pPr algn="ctr" eaLnBrk="0" hangingPunct="0"/>
                  <a:endParaRPr lang="tr-TR" b="1">
                    <a:latin typeface="Arial" pitchFamily="34" charset="0"/>
                    <a:cs typeface="Arial" pitchFamily="34" charset="0"/>
                  </a:endParaRPr>
                </a:p>
              </p:txBody>
            </p:sp>
            <p:sp>
              <p:nvSpPr>
                <p:cNvPr id="28897" name="Rectangle 83"/>
                <p:cNvSpPr>
                  <a:spLocks noChangeArrowheads="1"/>
                </p:cNvSpPr>
                <p:nvPr/>
              </p:nvSpPr>
              <p:spPr bwMode="auto">
                <a:xfrm>
                  <a:off x="0" y="2245"/>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30" name="Group 84"/>
              <p:cNvGrpSpPr>
                <a:grpSpLocks/>
              </p:cNvGrpSpPr>
              <p:nvPr/>
            </p:nvGrpSpPr>
            <p:grpSpPr bwMode="auto">
              <a:xfrm>
                <a:off x="488" y="2245"/>
                <a:ext cx="560" cy="403"/>
                <a:chOff x="488" y="2245"/>
                <a:chExt cx="560" cy="403"/>
              </a:xfrm>
            </p:grpSpPr>
            <p:sp>
              <p:nvSpPr>
                <p:cNvPr id="28894" name="Rectangle 85"/>
                <p:cNvSpPr>
                  <a:spLocks noChangeArrowheads="1"/>
                </p:cNvSpPr>
                <p:nvPr/>
              </p:nvSpPr>
              <p:spPr bwMode="auto">
                <a:xfrm>
                  <a:off x="516" y="2245"/>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95" name="Rectangle 86"/>
                <p:cNvSpPr>
                  <a:spLocks noChangeArrowheads="1"/>
                </p:cNvSpPr>
                <p:nvPr/>
              </p:nvSpPr>
              <p:spPr bwMode="auto">
                <a:xfrm>
                  <a:off x="488" y="2245"/>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31" name="Group 87"/>
              <p:cNvGrpSpPr>
                <a:grpSpLocks/>
              </p:cNvGrpSpPr>
              <p:nvPr/>
            </p:nvGrpSpPr>
            <p:grpSpPr bwMode="auto">
              <a:xfrm>
                <a:off x="1048" y="2245"/>
                <a:ext cx="576" cy="403"/>
                <a:chOff x="1048" y="2245"/>
                <a:chExt cx="576" cy="403"/>
              </a:xfrm>
            </p:grpSpPr>
            <p:sp>
              <p:nvSpPr>
                <p:cNvPr id="28892" name="Rectangle 88"/>
                <p:cNvSpPr>
                  <a:spLocks noChangeArrowheads="1"/>
                </p:cNvSpPr>
                <p:nvPr/>
              </p:nvSpPr>
              <p:spPr bwMode="auto">
                <a:xfrm>
                  <a:off x="1076" y="2245"/>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3.40</a:t>
                  </a:r>
                </a:p>
                <a:p>
                  <a:pPr algn="ctr" eaLnBrk="0" hangingPunct="0"/>
                  <a:endParaRPr lang="tr-TR" b="1">
                    <a:latin typeface="Arial" pitchFamily="34" charset="0"/>
                    <a:cs typeface="Arial" pitchFamily="34" charset="0"/>
                  </a:endParaRPr>
                </a:p>
              </p:txBody>
            </p:sp>
            <p:sp>
              <p:nvSpPr>
                <p:cNvPr id="28893" name="Rectangle 89"/>
                <p:cNvSpPr>
                  <a:spLocks noChangeArrowheads="1"/>
                </p:cNvSpPr>
                <p:nvPr/>
              </p:nvSpPr>
              <p:spPr bwMode="auto">
                <a:xfrm>
                  <a:off x="1048" y="2245"/>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72" name="Group 90"/>
              <p:cNvGrpSpPr>
                <a:grpSpLocks/>
              </p:cNvGrpSpPr>
              <p:nvPr/>
            </p:nvGrpSpPr>
            <p:grpSpPr bwMode="auto">
              <a:xfrm>
                <a:off x="1624" y="2245"/>
                <a:ext cx="618" cy="403"/>
                <a:chOff x="1624" y="2245"/>
                <a:chExt cx="618" cy="403"/>
              </a:xfrm>
            </p:grpSpPr>
            <p:sp>
              <p:nvSpPr>
                <p:cNvPr id="28890" name="Rectangle 91"/>
                <p:cNvSpPr>
                  <a:spLocks noChangeArrowheads="1"/>
                </p:cNvSpPr>
                <p:nvPr/>
              </p:nvSpPr>
              <p:spPr bwMode="auto">
                <a:xfrm>
                  <a:off x="1652" y="2245"/>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91" name="Rectangle 92"/>
                <p:cNvSpPr>
                  <a:spLocks noChangeArrowheads="1"/>
                </p:cNvSpPr>
                <p:nvPr/>
              </p:nvSpPr>
              <p:spPr bwMode="auto">
                <a:xfrm>
                  <a:off x="1624" y="2245"/>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73" name="Group 93"/>
              <p:cNvGrpSpPr>
                <a:grpSpLocks/>
              </p:cNvGrpSpPr>
              <p:nvPr/>
            </p:nvGrpSpPr>
            <p:grpSpPr bwMode="auto">
              <a:xfrm>
                <a:off x="2242" y="2245"/>
                <a:ext cx="632" cy="403"/>
                <a:chOff x="2242" y="2245"/>
                <a:chExt cx="632" cy="403"/>
              </a:xfrm>
            </p:grpSpPr>
            <p:sp>
              <p:nvSpPr>
                <p:cNvPr id="28888" name="Rectangle 94"/>
                <p:cNvSpPr>
                  <a:spLocks noChangeArrowheads="1"/>
                </p:cNvSpPr>
                <p:nvPr/>
              </p:nvSpPr>
              <p:spPr bwMode="auto">
                <a:xfrm>
                  <a:off x="2270" y="2245"/>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852.07</a:t>
                  </a:r>
                </a:p>
                <a:p>
                  <a:pPr algn="ctr" eaLnBrk="0" hangingPunct="0"/>
                  <a:endParaRPr lang="tr-TR" b="1">
                    <a:latin typeface="Arial" pitchFamily="34" charset="0"/>
                    <a:cs typeface="Arial" pitchFamily="34" charset="0"/>
                  </a:endParaRPr>
                </a:p>
              </p:txBody>
            </p:sp>
            <p:sp>
              <p:nvSpPr>
                <p:cNvPr id="28889" name="Rectangle 95"/>
                <p:cNvSpPr>
                  <a:spLocks noChangeArrowheads="1"/>
                </p:cNvSpPr>
                <p:nvPr/>
              </p:nvSpPr>
              <p:spPr bwMode="auto">
                <a:xfrm>
                  <a:off x="2242" y="2245"/>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74" name="Group 96"/>
              <p:cNvGrpSpPr>
                <a:grpSpLocks/>
              </p:cNvGrpSpPr>
              <p:nvPr/>
            </p:nvGrpSpPr>
            <p:grpSpPr bwMode="auto">
              <a:xfrm>
                <a:off x="0" y="2648"/>
                <a:ext cx="488" cy="403"/>
                <a:chOff x="0" y="2648"/>
                <a:chExt cx="488" cy="403"/>
              </a:xfrm>
            </p:grpSpPr>
            <p:sp>
              <p:nvSpPr>
                <p:cNvPr id="28886" name="Rectangle 97"/>
                <p:cNvSpPr>
                  <a:spLocks noChangeArrowheads="1"/>
                </p:cNvSpPr>
                <p:nvPr/>
              </p:nvSpPr>
              <p:spPr bwMode="auto">
                <a:xfrm>
                  <a:off x="28" y="2648"/>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2.25</a:t>
                  </a:r>
                </a:p>
                <a:p>
                  <a:pPr algn="ctr" eaLnBrk="0" hangingPunct="0"/>
                  <a:endParaRPr lang="tr-TR" b="1">
                    <a:latin typeface="Arial" pitchFamily="34" charset="0"/>
                    <a:cs typeface="Arial" pitchFamily="34" charset="0"/>
                  </a:endParaRPr>
                </a:p>
              </p:txBody>
            </p:sp>
            <p:sp>
              <p:nvSpPr>
                <p:cNvPr id="28887" name="Rectangle 98"/>
                <p:cNvSpPr>
                  <a:spLocks noChangeArrowheads="1"/>
                </p:cNvSpPr>
                <p:nvPr/>
              </p:nvSpPr>
              <p:spPr bwMode="auto">
                <a:xfrm>
                  <a:off x="0" y="2648"/>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76" name="Group 99"/>
              <p:cNvGrpSpPr>
                <a:grpSpLocks/>
              </p:cNvGrpSpPr>
              <p:nvPr/>
            </p:nvGrpSpPr>
            <p:grpSpPr bwMode="auto">
              <a:xfrm>
                <a:off x="488" y="2648"/>
                <a:ext cx="560" cy="403"/>
                <a:chOff x="488" y="2648"/>
                <a:chExt cx="560" cy="403"/>
              </a:xfrm>
            </p:grpSpPr>
            <p:sp>
              <p:nvSpPr>
                <p:cNvPr id="28884" name="Rectangle 100"/>
                <p:cNvSpPr>
                  <a:spLocks noChangeArrowheads="1"/>
                </p:cNvSpPr>
                <p:nvPr/>
              </p:nvSpPr>
              <p:spPr bwMode="auto">
                <a:xfrm>
                  <a:off x="516" y="2648"/>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85" name="Rectangle 101"/>
                <p:cNvSpPr>
                  <a:spLocks noChangeArrowheads="1"/>
                </p:cNvSpPr>
                <p:nvPr/>
              </p:nvSpPr>
              <p:spPr bwMode="auto">
                <a:xfrm>
                  <a:off x="488" y="2648"/>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78" name="Group 102"/>
              <p:cNvGrpSpPr>
                <a:grpSpLocks/>
              </p:cNvGrpSpPr>
              <p:nvPr/>
            </p:nvGrpSpPr>
            <p:grpSpPr bwMode="auto">
              <a:xfrm>
                <a:off x="1048" y="2648"/>
                <a:ext cx="576" cy="403"/>
                <a:chOff x="1048" y="2648"/>
                <a:chExt cx="576" cy="403"/>
              </a:xfrm>
            </p:grpSpPr>
            <p:sp>
              <p:nvSpPr>
                <p:cNvPr id="28882" name="Rectangle 103"/>
                <p:cNvSpPr>
                  <a:spLocks noChangeArrowheads="1"/>
                </p:cNvSpPr>
                <p:nvPr/>
              </p:nvSpPr>
              <p:spPr bwMode="auto">
                <a:xfrm>
                  <a:off x="1076" y="2648"/>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3.36</a:t>
                  </a:r>
                </a:p>
                <a:p>
                  <a:pPr algn="ctr" eaLnBrk="0" hangingPunct="0"/>
                  <a:endParaRPr lang="tr-TR" b="1">
                    <a:latin typeface="Arial" pitchFamily="34" charset="0"/>
                    <a:cs typeface="Arial" pitchFamily="34" charset="0"/>
                  </a:endParaRPr>
                </a:p>
              </p:txBody>
            </p:sp>
            <p:sp>
              <p:nvSpPr>
                <p:cNvPr id="28883" name="Rectangle 104"/>
                <p:cNvSpPr>
                  <a:spLocks noChangeArrowheads="1"/>
                </p:cNvSpPr>
                <p:nvPr/>
              </p:nvSpPr>
              <p:spPr bwMode="auto">
                <a:xfrm>
                  <a:off x="1048" y="2648"/>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79" name="Group 105"/>
              <p:cNvGrpSpPr>
                <a:grpSpLocks/>
              </p:cNvGrpSpPr>
              <p:nvPr/>
            </p:nvGrpSpPr>
            <p:grpSpPr bwMode="auto">
              <a:xfrm>
                <a:off x="1624" y="2648"/>
                <a:ext cx="618" cy="403"/>
                <a:chOff x="1624" y="2648"/>
                <a:chExt cx="618" cy="403"/>
              </a:xfrm>
            </p:grpSpPr>
            <p:sp>
              <p:nvSpPr>
                <p:cNvPr id="28880" name="Rectangle 106"/>
                <p:cNvSpPr>
                  <a:spLocks noChangeArrowheads="1"/>
                </p:cNvSpPr>
                <p:nvPr/>
              </p:nvSpPr>
              <p:spPr bwMode="auto">
                <a:xfrm>
                  <a:off x="1652" y="2648"/>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81" name="Rectangle 107"/>
                <p:cNvSpPr>
                  <a:spLocks noChangeArrowheads="1"/>
                </p:cNvSpPr>
                <p:nvPr/>
              </p:nvSpPr>
              <p:spPr bwMode="auto">
                <a:xfrm>
                  <a:off x="1624" y="2648"/>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0" name="Group 108"/>
              <p:cNvGrpSpPr>
                <a:grpSpLocks/>
              </p:cNvGrpSpPr>
              <p:nvPr/>
            </p:nvGrpSpPr>
            <p:grpSpPr bwMode="auto">
              <a:xfrm>
                <a:off x="2242" y="2648"/>
                <a:ext cx="632" cy="403"/>
                <a:chOff x="2242" y="2648"/>
                <a:chExt cx="632" cy="403"/>
              </a:xfrm>
            </p:grpSpPr>
            <p:sp>
              <p:nvSpPr>
                <p:cNvPr id="28878" name="Rectangle 109"/>
                <p:cNvSpPr>
                  <a:spLocks noChangeArrowheads="1"/>
                </p:cNvSpPr>
                <p:nvPr/>
              </p:nvSpPr>
              <p:spPr bwMode="auto">
                <a:xfrm>
                  <a:off x="2270" y="2648"/>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852.11</a:t>
                  </a:r>
                </a:p>
                <a:p>
                  <a:pPr algn="ctr" eaLnBrk="0" hangingPunct="0"/>
                  <a:endParaRPr lang="tr-TR" b="1">
                    <a:latin typeface="Arial" pitchFamily="34" charset="0"/>
                    <a:cs typeface="Arial" pitchFamily="34" charset="0"/>
                  </a:endParaRPr>
                </a:p>
              </p:txBody>
            </p:sp>
            <p:sp>
              <p:nvSpPr>
                <p:cNvPr id="28879" name="Rectangle 110"/>
                <p:cNvSpPr>
                  <a:spLocks noChangeArrowheads="1"/>
                </p:cNvSpPr>
                <p:nvPr/>
              </p:nvSpPr>
              <p:spPr bwMode="auto">
                <a:xfrm>
                  <a:off x="2242" y="2648"/>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1" name="Group 111"/>
              <p:cNvGrpSpPr>
                <a:grpSpLocks/>
              </p:cNvGrpSpPr>
              <p:nvPr/>
            </p:nvGrpSpPr>
            <p:grpSpPr bwMode="auto">
              <a:xfrm>
                <a:off x="0" y="3051"/>
                <a:ext cx="488" cy="403"/>
                <a:chOff x="0" y="3051"/>
                <a:chExt cx="488" cy="403"/>
              </a:xfrm>
            </p:grpSpPr>
            <p:sp>
              <p:nvSpPr>
                <p:cNvPr id="28876" name="Rectangle 112"/>
                <p:cNvSpPr>
                  <a:spLocks noChangeArrowheads="1"/>
                </p:cNvSpPr>
                <p:nvPr/>
              </p:nvSpPr>
              <p:spPr bwMode="auto">
                <a:xfrm>
                  <a:off x="28" y="3051"/>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2.75</a:t>
                  </a:r>
                </a:p>
                <a:p>
                  <a:pPr algn="ctr" eaLnBrk="0" hangingPunct="0"/>
                  <a:endParaRPr lang="tr-TR" b="1">
                    <a:latin typeface="Arial" pitchFamily="34" charset="0"/>
                    <a:cs typeface="Arial" pitchFamily="34" charset="0"/>
                  </a:endParaRPr>
                </a:p>
              </p:txBody>
            </p:sp>
            <p:sp>
              <p:nvSpPr>
                <p:cNvPr id="28877" name="Rectangle 113"/>
                <p:cNvSpPr>
                  <a:spLocks noChangeArrowheads="1"/>
                </p:cNvSpPr>
                <p:nvPr/>
              </p:nvSpPr>
              <p:spPr bwMode="auto">
                <a:xfrm>
                  <a:off x="0" y="3051"/>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2" name="Group 114"/>
              <p:cNvGrpSpPr>
                <a:grpSpLocks/>
              </p:cNvGrpSpPr>
              <p:nvPr/>
            </p:nvGrpSpPr>
            <p:grpSpPr bwMode="auto">
              <a:xfrm>
                <a:off x="488" y="3051"/>
                <a:ext cx="560" cy="403"/>
                <a:chOff x="488" y="3051"/>
                <a:chExt cx="560" cy="403"/>
              </a:xfrm>
            </p:grpSpPr>
            <p:sp>
              <p:nvSpPr>
                <p:cNvPr id="28874" name="Rectangle 115"/>
                <p:cNvSpPr>
                  <a:spLocks noChangeArrowheads="1"/>
                </p:cNvSpPr>
                <p:nvPr/>
              </p:nvSpPr>
              <p:spPr bwMode="auto">
                <a:xfrm>
                  <a:off x="516" y="3051"/>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75" name="Rectangle 116"/>
                <p:cNvSpPr>
                  <a:spLocks noChangeArrowheads="1"/>
                </p:cNvSpPr>
                <p:nvPr/>
              </p:nvSpPr>
              <p:spPr bwMode="auto">
                <a:xfrm>
                  <a:off x="488" y="3051"/>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3" name="Group 117"/>
              <p:cNvGrpSpPr>
                <a:grpSpLocks/>
              </p:cNvGrpSpPr>
              <p:nvPr/>
            </p:nvGrpSpPr>
            <p:grpSpPr bwMode="auto">
              <a:xfrm>
                <a:off x="1048" y="3051"/>
                <a:ext cx="576" cy="403"/>
                <a:chOff x="1048" y="3051"/>
                <a:chExt cx="576" cy="403"/>
              </a:xfrm>
            </p:grpSpPr>
            <p:sp>
              <p:nvSpPr>
                <p:cNvPr id="28872" name="Rectangle 118"/>
                <p:cNvSpPr>
                  <a:spLocks noChangeArrowheads="1"/>
                </p:cNvSpPr>
                <p:nvPr/>
              </p:nvSpPr>
              <p:spPr bwMode="auto">
                <a:xfrm>
                  <a:off x="1076" y="3051"/>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2.94</a:t>
                  </a:r>
                </a:p>
                <a:p>
                  <a:pPr algn="ctr" eaLnBrk="0" hangingPunct="0"/>
                  <a:endParaRPr lang="tr-TR" b="1">
                    <a:latin typeface="Arial" pitchFamily="34" charset="0"/>
                    <a:cs typeface="Arial" pitchFamily="34" charset="0"/>
                  </a:endParaRPr>
                </a:p>
              </p:txBody>
            </p:sp>
            <p:sp>
              <p:nvSpPr>
                <p:cNvPr id="28873" name="Rectangle 119"/>
                <p:cNvSpPr>
                  <a:spLocks noChangeArrowheads="1"/>
                </p:cNvSpPr>
                <p:nvPr/>
              </p:nvSpPr>
              <p:spPr bwMode="auto">
                <a:xfrm>
                  <a:off x="1048" y="3051"/>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4" name="Group 120"/>
              <p:cNvGrpSpPr>
                <a:grpSpLocks/>
              </p:cNvGrpSpPr>
              <p:nvPr/>
            </p:nvGrpSpPr>
            <p:grpSpPr bwMode="auto">
              <a:xfrm>
                <a:off x="1624" y="3051"/>
                <a:ext cx="618" cy="403"/>
                <a:chOff x="1624" y="3051"/>
                <a:chExt cx="618" cy="403"/>
              </a:xfrm>
            </p:grpSpPr>
            <p:sp>
              <p:nvSpPr>
                <p:cNvPr id="28870" name="Rectangle 121"/>
                <p:cNvSpPr>
                  <a:spLocks noChangeArrowheads="1"/>
                </p:cNvSpPr>
                <p:nvPr/>
              </p:nvSpPr>
              <p:spPr bwMode="auto">
                <a:xfrm>
                  <a:off x="1652" y="3051"/>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71" name="Rectangle 122"/>
                <p:cNvSpPr>
                  <a:spLocks noChangeArrowheads="1"/>
                </p:cNvSpPr>
                <p:nvPr/>
              </p:nvSpPr>
              <p:spPr bwMode="auto">
                <a:xfrm>
                  <a:off x="1624" y="3051"/>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5" name="Group 123"/>
              <p:cNvGrpSpPr>
                <a:grpSpLocks/>
              </p:cNvGrpSpPr>
              <p:nvPr/>
            </p:nvGrpSpPr>
            <p:grpSpPr bwMode="auto">
              <a:xfrm>
                <a:off x="2242" y="3051"/>
                <a:ext cx="632" cy="403"/>
                <a:chOff x="2242" y="3051"/>
                <a:chExt cx="632" cy="403"/>
              </a:xfrm>
            </p:grpSpPr>
            <p:sp>
              <p:nvSpPr>
                <p:cNvPr id="28868" name="Rectangle 124"/>
                <p:cNvSpPr>
                  <a:spLocks noChangeArrowheads="1"/>
                </p:cNvSpPr>
                <p:nvPr/>
              </p:nvSpPr>
              <p:spPr bwMode="auto">
                <a:xfrm>
                  <a:off x="2270" y="3051"/>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852.53</a:t>
                  </a:r>
                </a:p>
                <a:p>
                  <a:pPr algn="ctr" eaLnBrk="0" hangingPunct="0"/>
                  <a:endParaRPr lang="tr-TR" b="1">
                    <a:latin typeface="Arial" pitchFamily="34" charset="0"/>
                    <a:cs typeface="Arial" pitchFamily="34" charset="0"/>
                  </a:endParaRPr>
                </a:p>
              </p:txBody>
            </p:sp>
            <p:sp>
              <p:nvSpPr>
                <p:cNvPr id="28869" name="Rectangle 125"/>
                <p:cNvSpPr>
                  <a:spLocks noChangeArrowheads="1"/>
                </p:cNvSpPr>
                <p:nvPr/>
              </p:nvSpPr>
              <p:spPr bwMode="auto">
                <a:xfrm>
                  <a:off x="2242" y="3051"/>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6" name="Group 126"/>
              <p:cNvGrpSpPr>
                <a:grpSpLocks/>
              </p:cNvGrpSpPr>
              <p:nvPr/>
            </p:nvGrpSpPr>
            <p:grpSpPr bwMode="auto">
              <a:xfrm>
                <a:off x="0" y="3454"/>
                <a:ext cx="488" cy="403"/>
                <a:chOff x="0" y="3454"/>
                <a:chExt cx="488" cy="403"/>
              </a:xfrm>
            </p:grpSpPr>
            <p:sp>
              <p:nvSpPr>
                <p:cNvPr id="28866" name="Rectangle 127"/>
                <p:cNvSpPr>
                  <a:spLocks noChangeArrowheads="1"/>
                </p:cNvSpPr>
                <p:nvPr/>
              </p:nvSpPr>
              <p:spPr bwMode="auto">
                <a:xfrm>
                  <a:off x="28" y="3454"/>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3.80</a:t>
                  </a:r>
                </a:p>
                <a:p>
                  <a:pPr algn="ctr" eaLnBrk="0" hangingPunct="0"/>
                  <a:endParaRPr lang="tr-TR" b="1">
                    <a:latin typeface="Arial" pitchFamily="34" charset="0"/>
                    <a:cs typeface="Arial" pitchFamily="34" charset="0"/>
                  </a:endParaRPr>
                </a:p>
              </p:txBody>
            </p:sp>
            <p:sp>
              <p:nvSpPr>
                <p:cNvPr id="28867" name="Rectangle 128"/>
                <p:cNvSpPr>
                  <a:spLocks noChangeArrowheads="1"/>
                </p:cNvSpPr>
                <p:nvPr/>
              </p:nvSpPr>
              <p:spPr bwMode="auto">
                <a:xfrm>
                  <a:off x="0" y="3454"/>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7" name="Group 129"/>
              <p:cNvGrpSpPr>
                <a:grpSpLocks/>
              </p:cNvGrpSpPr>
              <p:nvPr/>
            </p:nvGrpSpPr>
            <p:grpSpPr bwMode="auto">
              <a:xfrm>
                <a:off x="488" y="3454"/>
                <a:ext cx="560" cy="403"/>
                <a:chOff x="488" y="3454"/>
                <a:chExt cx="560" cy="403"/>
              </a:xfrm>
            </p:grpSpPr>
            <p:sp>
              <p:nvSpPr>
                <p:cNvPr id="28864" name="Rectangle 130"/>
                <p:cNvSpPr>
                  <a:spLocks noChangeArrowheads="1"/>
                </p:cNvSpPr>
                <p:nvPr/>
              </p:nvSpPr>
              <p:spPr bwMode="auto">
                <a:xfrm>
                  <a:off x="516" y="3454"/>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65" name="Rectangle 131"/>
                <p:cNvSpPr>
                  <a:spLocks noChangeArrowheads="1"/>
                </p:cNvSpPr>
                <p:nvPr/>
              </p:nvSpPr>
              <p:spPr bwMode="auto">
                <a:xfrm>
                  <a:off x="488" y="3454"/>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8" name="Group 132"/>
              <p:cNvGrpSpPr>
                <a:grpSpLocks/>
              </p:cNvGrpSpPr>
              <p:nvPr/>
            </p:nvGrpSpPr>
            <p:grpSpPr bwMode="auto">
              <a:xfrm>
                <a:off x="1048" y="3454"/>
                <a:ext cx="576" cy="403"/>
                <a:chOff x="1048" y="3454"/>
                <a:chExt cx="576" cy="403"/>
              </a:xfrm>
            </p:grpSpPr>
            <p:sp>
              <p:nvSpPr>
                <p:cNvPr id="28862" name="Rectangle 133"/>
                <p:cNvSpPr>
                  <a:spLocks noChangeArrowheads="1"/>
                </p:cNvSpPr>
                <p:nvPr/>
              </p:nvSpPr>
              <p:spPr bwMode="auto">
                <a:xfrm>
                  <a:off x="1076" y="3454"/>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2.86</a:t>
                  </a:r>
                </a:p>
                <a:p>
                  <a:pPr algn="ctr" eaLnBrk="0" hangingPunct="0"/>
                  <a:endParaRPr lang="tr-TR" b="1">
                    <a:latin typeface="Arial" pitchFamily="34" charset="0"/>
                    <a:cs typeface="Arial" pitchFamily="34" charset="0"/>
                  </a:endParaRPr>
                </a:p>
              </p:txBody>
            </p:sp>
            <p:sp>
              <p:nvSpPr>
                <p:cNvPr id="28863" name="Rectangle 134"/>
                <p:cNvSpPr>
                  <a:spLocks noChangeArrowheads="1"/>
                </p:cNvSpPr>
                <p:nvPr/>
              </p:nvSpPr>
              <p:spPr bwMode="auto">
                <a:xfrm>
                  <a:off x="1048" y="3454"/>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89" name="Group 135"/>
              <p:cNvGrpSpPr>
                <a:grpSpLocks/>
              </p:cNvGrpSpPr>
              <p:nvPr/>
            </p:nvGrpSpPr>
            <p:grpSpPr bwMode="auto">
              <a:xfrm>
                <a:off x="1624" y="3454"/>
                <a:ext cx="618" cy="403"/>
                <a:chOff x="1624" y="3454"/>
                <a:chExt cx="618" cy="403"/>
              </a:xfrm>
            </p:grpSpPr>
            <p:sp>
              <p:nvSpPr>
                <p:cNvPr id="28860" name="Rectangle 136"/>
                <p:cNvSpPr>
                  <a:spLocks noChangeArrowheads="1"/>
                </p:cNvSpPr>
                <p:nvPr/>
              </p:nvSpPr>
              <p:spPr bwMode="auto">
                <a:xfrm>
                  <a:off x="1652" y="3454"/>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61" name="Rectangle 137"/>
                <p:cNvSpPr>
                  <a:spLocks noChangeArrowheads="1"/>
                </p:cNvSpPr>
                <p:nvPr/>
              </p:nvSpPr>
              <p:spPr bwMode="auto">
                <a:xfrm>
                  <a:off x="1624" y="3454"/>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0" name="Group 138"/>
              <p:cNvGrpSpPr>
                <a:grpSpLocks/>
              </p:cNvGrpSpPr>
              <p:nvPr/>
            </p:nvGrpSpPr>
            <p:grpSpPr bwMode="auto">
              <a:xfrm>
                <a:off x="2242" y="3454"/>
                <a:ext cx="632" cy="403"/>
                <a:chOff x="2242" y="3454"/>
                <a:chExt cx="632" cy="403"/>
              </a:xfrm>
            </p:grpSpPr>
            <p:sp>
              <p:nvSpPr>
                <p:cNvPr id="28858" name="Rectangle 139"/>
                <p:cNvSpPr>
                  <a:spLocks noChangeArrowheads="1"/>
                </p:cNvSpPr>
                <p:nvPr/>
              </p:nvSpPr>
              <p:spPr bwMode="auto">
                <a:xfrm>
                  <a:off x="2270" y="3454"/>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852.61</a:t>
                  </a:r>
                </a:p>
                <a:p>
                  <a:pPr algn="ctr" eaLnBrk="0" hangingPunct="0"/>
                  <a:endParaRPr lang="tr-TR" b="1">
                    <a:latin typeface="Arial" pitchFamily="34" charset="0"/>
                    <a:cs typeface="Arial" pitchFamily="34" charset="0"/>
                  </a:endParaRPr>
                </a:p>
              </p:txBody>
            </p:sp>
            <p:sp>
              <p:nvSpPr>
                <p:cNvPr id="28859" name="Rectangle 140"/>
                <p:cNvSpPr>
                  <a:spLocks noChangeArrowheads="1"/>
                </p:cNvSpPr>
                <p:nvPr/>
              </p:nvSpPr>
              <p:spPr bwMode="auto">
                <a:xfrm>
                  <a:off x="2242" y="3454"/>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1" name="Group 141"/>
              <p:cNvGrpSpPr>
                <a:grpSpLocks/>
              </p:cNvGrpSpPr>
              <p:nvPr/>
            </p:nvGrpSpPr>
            <p:grpSpPr bwMode="auto">
              <a:xfrm>
                <a:off x="0" y="3857"/>
                <a:ext cx="488" cy="403"/>
                <a:chOff x="0" y="3857"/>
                <a:chExt cx="488" cy="403"/>
              </a:xfrm>
            </p:grpSpPr>
            <p:sp>
              <p:nvSpPr>
                <p:cNvPr id="28856" name="Rectangle 142"/>
                <p:cNvSpPr>
                  <a:spLocks noChangeArrowheads="1"/>
                </p:cNvSpPr>
                <p:nvPr/>
              </p:nvSpPr>
              <p:spPr bwMode="auto">
                <a:xfrm>
                  <a:off x="28" y="3857"/>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4.75</a:t>
                  </a:r>
                </a:p>
                <a:p>
                  <a:pPr algn="ctr" eaLnBrk="0" hangingPunct="0"/>
                  <a:endParaRPr lang="tr-TR" b="1">
                    <a:latin typeface="Arial" pitchFamily="34" charset="0"/>
                    <a:cs typeface="Arial" pitchFamily="34" charset="0"/>
                  </a:endParaRPr>
                </a:p>
              </p:txBody>
            </p:sp>
            <p:sp>
              <p:nvSpPr>
                <p:cNvPr id="28857" name="Rectangle 143"/>
                <p:cNvSpPr>
                  <a:spLocks noChangeArrowheads="1"/>
                </p:cNvSpPr>
                <p:nvPr/>
              </p:nvSpPr>
              <p:spPr bwMode="auto">
                <a:xfrm>
                  <a:off x="0" y="3857"/>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2" name="Group 144"/>
              <p:cNvGrpSpPr>
                <a:grpSpLocks/>
              </p:cNvGrpSpPr>
              <p:nvPr/>
            </p:nvGrpSpPr>
            <p:grpSpPr bwMode="auto">
              <a:xfrm>
                <a:off x="488" y="3857"/>
                <a:ext cx="560" cy="403"/>
                <a:chOff x="488" y="3857"/>
                <a:chExt cx="560" cy="403"/>
              </a:xfrm>
            </p:grpSpPr>
            <p:sp>
              <p:nvSpPr>
                <p:cNvPr id="28854" name="Rectangle 145"/>
                <p:cNvSpPr>
                  <a:spLocks noChangeArrowheads="1"/>
                </p:cNvSpPr>
                <p:nvPr/>
              </p:nvSpPr>
              <p:spPr bwMode="auto">
                <a:xfrm>
                  <a:off x="516" y="3857"/>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55" name="Rectangle 146"/>
                <p:cNvSpPr>
                  <a:spLocks noChangeArrowheads="1"/>
                </p:cNvSpPr>
                <p:nvPr/>
              </p:nvSpPr>
              <p:spPr bwMode="auto">
                <a:xfrm>
                  <a:off x="488" y="3857"/>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3" name="Group 147"/>
              <p:cNvGrpSpPr>
                <a:grpSpLocks/>
              </p:cNvGrpSpPr>
              <p:nvPr/>
            </p:nvGrpSpPr>
            <p:grpSpPr bwMode="auto">
              <a:xfrm>
                <a:off x="1048" y="3857"/>
                <a:ext cx="576" cy="403"/>
                <a:chOff x="1048" y="3857"/>
                <a:chExt cx="576" cy="403"/>
              </a:xfrm>
            </p:grpSpPr>
            <p:sp>
              <p:nvSpPr>
                <p:cNvPr id="28852" name="Rectangle 148"/>
                <p:cNvSpPr>
                  <a:spLocks noChangeArrowheads="1"/>
                </p:cNvSpPr>
                <p:nvPr/>
              </p:nvSpPr>
              <p:spPr bwMode="auto">
                <a:xfrm>
                  <a:off x="1076" y="3857"/>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2.04</a:t>
                  </a:r>
                </a:p>
                <a:p>
                  <a:pPr algn="ctr" eaLnBrk="0" hangingPunct="0"/>
                  <a:endParaRPr lang="tr-TR" b="1">
                    <a:latin typeface="Arial" pitchFamily="34" charset="0"/>
                    <a:cs typeface="Arial" pitchFamily="34" charset="0"/>
                  </a:endParaRPr>
                </a:p>
              </p:txBody>
            </p:sp>
            <p:sp>
              <p:nvSpPr>
                <p:cNvPr id="28853" name="Rectangle 149"/>
                <p:cNvSpPr>
                  <a:spLocks noChangeArrowheads="1"/>
                </p:cNvSpPr>
                <p:nvPr/>
              </p:nvSpPr>
              <p:spPr bwMode="auto">
                <a:xfrm>
                  <a:off x="1048" y="3857"/>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4" name="Group 150"/>
              <p:cNvGrpSpPr>
                <a:grpSpLocks/>
              </p:cNvGrpSpPr>
              <p:nvPr/>
            </p:nvGrpSpPr>
            <p:grpSpPr bwMode="auto">
              <a:xfrm>
                <a:off x="1624" y="3857"/>
                <a:ext cx="618" cy="403"/>
                <a:chOff x="1624" y="3857"/>
                <a:chExt cx="618" cy="403"/>
              </a:xfrm>
            </p:grpSpPr>
            <p:sp>
              <p:nvSpPr>
                <p:cNvPr id="28850" name="Rectangle 151"/>
                <p:cNvSpPr>
                  <a:spLocks noChangeArrowheads="1"/>
                </p:cNvSpPr>
                <p:nvPr/>
              </p:nvSpPr>
              <p:spPr bwMode="auto">
                <a:xfrm>
                  <a:off x="1652" y="3857"/>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51" name="Rectangle 152"/>
                <p:cNvSpPr>
                  <a:spLocks noChangeArrowheads="1"/>
                </p:cNvSpPr>
                <p:nvPr/>
              </p:nvSpPr>
              <p:spPr bwMode="auto">
                <a:xfrm>
                  <a:off x="1624" y="3857"/>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5" name="Group 153"/>
              <p:cNvGrpSpPr>
                <a:grpSpLocks/>
              </p:cNvGrpSpPr>
              <p:nvPr/>
            </p:nvGrpSpPr>
            <p:grpSpPr bwMode="auto">
              <a:xfrm>
                <a:off x="2242" y="3857"/>
                <a:ext cx="632" cy="403"/>
                <a:chOff x="2242" y="3857"/>
                <a:chExt cx="632" cy="403"/>
              </a:xfrm>
            </p:grpSpPr>
            <p:sp>
              <p:nvSpPr>
                <p:cNvPr id="28848" name="Rectangle 154"/>
                <p:cNvSpPr>
                  <a:spLocks noChangeArrowheads="1"/>
                </p:cNvSpPr>
                <p:nvPr/>
              </p:nvSpPr>
              <p:spPr bwMode="auto">
                <a:xfrm>
                  <a:off x="2270" y="3857"/>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853.43</a:t>
                  </a:r>
                </a:p>
                <a:p>
                  <a:pPr algn="ctr" eaLnBrk="0" hangingPunct="0"/>
                  <a:endParaRPr lang="tr-TR" b="1">
                    <a:latin typeface="Arial" pitchFamily="34" charset="0"/>
                    <a:cs typeface="Arial" pitchFamily="34" charset="0"/>
                  </a:endParaRPr>
                </a:p>
              </p:txBody>
            </p:sp>
            <p:sp>
              <p:nvSpPr>
                <p:cNvPr id="28849" name="Rectangle 155"/>
                <p:cNvSpPr>
                  <a:spLocks noChangeArrowheads="1"/>
                </p:cNvSpPr>
                <p:nvPr/>
              </p:nvSpPr>
              <p:spPr bwMode="auto">
                <a:xfrm>
                  <a:off x="2242" y="3857"/>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6" name="Group 156"/>
              <p:cNvGrpSpPr>
                <a:grpSpLocks/>
              </p:cNvGrpSpPr>
              <p:nvPr/>
            </p:nvGrpSpPr>
            <p:grpSpPr bwMode="auto">
              <a:xfrm>
                <a:off x="0" y="4260"/>
                <a:ext cx="488" cy="403"/>
                <a:chOff x="0" y="4260"/>
                <a:chExt cx="488" cy="403"/>
              </a:xfrm>
            </p:grpSpPr>
            <p:sp>
              <p:nvSpPr>
                <p:cNvPr id="28846" name="Rectangle 157"/>
                <p:cNvSpPr>
                  <a:spLocks noChangeArrowheads="1"/>
                </p:cNvSpPr>
                <p:nvPr/>
              </p:nvSpPr>
              <p:spPr bwMode="auto">
                <a:xfrm>
                  <a:off x="28" y="4260"/>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5.80</a:t>
                  </a:r>
                </a:p>
                <a:p>
                  <a:pPr algn="ctr" eaLnBrk="0" hangingPunct="0"/>
                  <a:endParaRPr lang="tr-TR" b="1">
                    <a:latin typeface="Arial" pitchFamily="34" charset="0"/>
                    <a:cs typeface="Arial" pitchFamily="34" charset="0"/>
                  </a:endParaRPr>
                </a:p>
              </p:txBody>
            </p:sp>
            <p:sp>
              <p:nvSpPr>
                <p:cNvPr id="28847" name="Rectangle 158"/>
                <p:cNvSpPr>
                  <a:spLocks noChangeArrowheads="1"/>
                </p:cNvSpPr>
                <p:nvPr/>
              </p:nvSpPr>
              <p:spPr bwMode="auto">
                <a:xfrm>
                  <a:off x="0" y="4260"/>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7" name="Group 159"/>
              <p:cNvGrpSpPr>
                <a:grpSpLocks/>
              </p:cNvGrpSpPr>
              <p:nvPr/>
            </p:nvGrpSpPr>
            <p:grpSpPr bwMode="auto">
              <a:xfrm>
                <a:off x="488" y="4260"/>
                <a:ext cx="560" cy="403"/>
                <a:chOff x="488" y="4260"/>
                <a:chExt cx="560" cy="403"/>
              </a:xfrm>
            </p:grpSpPr>
            <p:sp>
              <p:nvSpPr>
                <p:cNvPr id="28844" name="Rectangle 160"/>
                <p:cNvSpPr>
                  <a:spLocks noChangeArrowheads="1"/>
                </p:cNvSpPr>
                <p:nvPr/>
              </p:nvSpPr>
              <p:spPr bwMode="auto">
                <a:xfrm>
                  <a:off x="516" y="4260"/>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45" name="Rectangle 161"/>
                <p:cNvSpPr>
                  <a:spLocks noChangeArrowheads="1"/>
                </p:cNvSpPr>
                <p:nvPr/>
              </p:nvSpPr>
              <p:spPr bwMode="auto">
                <a:xfrm>
                  <a:off x="488" y="4260"/>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8" name="Group 162"/>
              <p:cNvGrpSpPr>
                <a:grpSpLocks/>
              </p:cNvGrpSpPr>
              <p:nvPr/>
            </p:nvGrpSpPr>
            <p:grpSpPr bwMode="auto">
              <a:xfrm>
                <a:off x="1048" y="4260"/>
                <a:ext cx="576" cy="403"/>
                <a:chOff x="1048" y="4260"/>
                <a:chExt cx="576" cy="403"/>
              </a:xfrm>
            </p:grpSpPr>
            <p:sp>
              <p:nvSpPr>
                <p:cNvPr id="28842" name="Rectangle 163"/>
                <p:cNvSpPr>
                  <a:spLocks noChangeArrowheads="1"/>
                </p:cNvSpPr>
                <p:nvPr/>
              </p:nvSpPr>
              <p:spPr bwMode="auto">
                <a:xfrm>
                  <a:off x="1076" y="4260"/>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1.42</a:t>
                  </a:r>
                </a:p>
                <a:p>
                  <a:pPr algn="ctr" eaLnBrk="0" hangingPunct="0"/>
                  <a:endParaRPr lang="tr-TR" b="1">
                    <a:latin typeface="Arial" pitchFamily="34" charset="0"/>
                    <a:cs typeface="Arial" pitchFamily="34" charset="0"/>
                  </a:endParaRPr>
                </a:p>
              </p:txBody>
            </p:sp>
            <p:sp>
              <p:nvSpPr>
                <p:cNvPr id="28843" name="Rectangle 164"/>
                <p:cNvSpPr>
                  <a:spLocks noChangeArrowheads="1"/>
                </p:cNvSpPr>
                <p:nvPr/>
              </p:nvSpPr>
              <p:spPr bwMode="auto">
                <a:xfrm>
                  <a:off x="1048" y="4260"/>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699" name="Group 165"/>
              <p:cNvGrpSpPr>
                <a:grpSpLocks/>
              </p:cNvGrpSpPr>
              <p:nvPr/>
            </p:nvGrpSpPr>
            <p:grpSpPr bwMode="auto">
              <a:xfrm>
                <a:off x="1624" y="4260"/>
                <a:ext cx="618" cy="403"/>
                <a:chOff x="1624" y="4260"/>
                <a:chExt cx="618" cy="403"/>
              </a:xfrm>
            </p:grpSpPr>
            <p:sp>
              <p:nvSpPr>
                <p:cNvPr id="28840" name="Rectangle 166"/>
                <p:cNvSpPr>
                  <a:spLocks noChangeArrowheads="1"/>
                </p:cNvSpPr>
                <p:nvPr/>
              </p:nvSpPr>
              <p:spPr bwMode="auto">
                <a:xfrm>
                  <a:off x="1652" y="4260"/>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41" name="Rectangle 167"/>
                <p:cNvSpPr>
                  <a:spLocks noChangeArrowheads="1"/>
                </p:cNvSpPr>
                <p:nvPr/>
              </p:nvSpPr>
              <p:spPr bwMode="auto">
                <a:xfrm>
                  <a:off x="1624" y="4260"/>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700" name="Group 168"/>
              <p:cNvGrpSpPr>
                <a:grpSpLocks/>
              </p:cNvGrpSpPr>
              <p:nvPr/>
            </p:nvGrpSpPr>
            <p:grpSpPr bwMode="auto">
              <a:xfrm>
                <a:off x="2242" y="4260"/>
                <a:ext cx="632" cy="403"/>
                <a:chOff x="2242" y="4260"/>
                <a:chExt cx="632" cy="403"/>
              </a:xfrm>
            </p:grpSpPr>
            <p:sp>
              <p:nvSpPr>
                <p:cNvPr id="28838" name="Rectangle 169"/>
                <p:cNvSpPr>
                  <a:spLocks noChangeArrowheads="1"/>
                </p:cNvSpPr>
                <p:nvPr/>
              </p:nvSpPr>
              <p:spPr bwMode="auto">
                <a:xfrm>
                  <a:off x="2270" y="4260"/>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854.05</a:t>
                  </a:r>
                </a:p>
                <a:p>
                  <a:pPr algn="ctr" eaLnBrk="0" hangingPunct="0"/>
                  <a:endParaRPr lang="tr-TR" b="1">
                    <a:latin typeface="Arial" pitchFamily="34" charset="0"/>
                    <a:cs typeface="Arial" pitchFamily="34" charset="0"/>
                  </a:endParaRPr>
                </a:p>
              </p:txBody>
            </p:sp>
            <p:sp>
              <p:nvSpPr>
                <p:cNvPr id="28839" name="Rectangle 170"/>
                <p:cNvSpPr>
                  <a:spLocks noChangeArrowheads="1"/>
                </p:cNvSpPr>
                <p:nvPr/>
              </p:nvSpPr>
              <p:spPr bwMode="auto">
                <a:xfrm>
                  <a:off x="2242" y="4260"/>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701" name="Group 171"/>
              <p:cNvGrpSpPr>
                <a:grpSpLocks/>
              </p:cNvGrpSpPr>
              <p:nvPr/>
            </p:nvGrpSpPr>
            <p:grpSpPr bwMode="auto">
              <a:xfrm>
                <a:off x="0" y="4663"/>
                <a:ext cx="488" cy="403"/>
                <a:chOff x="0" y="4663"/>
                <a:chExt cx="488" cy="403"/>
              </a:xfrm>
            </p:grpSpPr>
            <p:sp>
              <p:nvSpPr>
                <p:cNvPr id="28836" name="Rectangle 172"/>
                <p:cNvSpPr>
                  <a:spLocks noChangeArrowheads="1"/>
                </p:cNvSpPr>
                <p:nvPr/>
              </p:nvSpPr>
              <p:spPr bwMode="auto">
                <a:xfrm>
                  <a:off x="28" y="4663"/>
                  <a:ext cx="432" cy="403"/>
                </a:xfrm>
                <a:prstGeom prst="rect">
                  <a:avLst/>
                </a:prstGeom>
                <a:noFill/>
                <a:ln w="9525">
                  <a:noFill/>
                  <a:miter lim="800000"/>
                  <a:headEnd/>
                  <a:tailEnd/>
                </a:ln>
              </p:spPr>
              <p:txBody>
                <a:bodyPr anchor="ctr"/>
                <a:lstStyle/>
                <a:p>
                  <a:pPr algn="l"/>
                  <a:endParaRPr lang="tr-TR" sz="1200" b="1">
                    <a:latin typeface="Arial" pitchFamily="34" charset="0"/>
                    <a:cs typeface="Arial" pitchFamily="34" charset="0"/>
                  </a:endParaRPr>
                </a:p>
                <a:p>
                  <a:pPr algn="l"/>
                  <a:endParaRPr lang="tr-TR" sz="1200" b="1">
                    <a:latin typeface="Arial" pitchFamily="34" charset="0"/>
                    <a:cs typeface="Arial" pitchFamily="34" charset="0"/>
                  </a:endParaRPr>
                </a:p>
                <a:p>
                  <a:pPr algn="l"/>
                  <a:r>
                    <a:rPr lang="tr-TR" sz="1200" b="1">
                      <a:solidFill>
                        <a:srgbClr val="FF0000"/>
                      </a:solidFill>
                      <a:latin typeface="Arial" pitchFamily="34" charset="0"/>
                      <a:cs typeface="Arial" pitchFamily="34" charset="0"/>
                    </a:rPr>
                    <a:t>SAĞ</a:t>
                  </a:r>
                </a:p>
                <a:p>
                  <a:pPr algn="l" eaLnBrk="0" hangingPunct="0"/>
                  <a:endParaRPr lang="tr-TR" b="1">
                    <a:solidFill>
                      <a:srgbClr val="FF0000"/>
                    </a:solidFill>
                    <a:latin typeface="Arial" pitchFamily="34" charset="0"/>
                    <a:cs typeface="Arial" pitchFamily="34" charset="0"/>
                  </a:endParaRPr>
                </a:p>
              </p:txBody>
            </p:sp>
            <p:sp>
              <p:nvSpPr>
                <p:cNvPr id="28837" name="Rectangle 173"/>
                <p:cNvSpPr>
                  <a:spLocks noChangeArrowheads="1"/>
                </p:cNvSpPr>
                <p:nvPr/>
              </p:nvSpPr>
              <p:spPr bwMode="auto">
                <a:xfrm>
                  <a:off x="0" y="4663"/>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702" name="Group 174"/>
              <p:cNvGrpSpPr>
                <a:grpSpLocks/>
              </p:cNvGrpSpPr>
              <p:nvPr/>
            </p:nvGrpSpPr>
            <p:grpSpPr bwMode="auto">
              <a:xfrm>
                <a:off x="488" y="4663"/>
                <a:ext cx="560" cy="403"/>
                <a:chOff x="488" y="4663"/>
                <a:chExt cx="560" cy="403"/>
              </a:xfrm>
            </p:grpSpPr>
            <p:sp>
              <p:nvSpPr>
                <p:cNvPr id="28834" name="Rectangle 175"/>
                <p:cNvSpPr>
                  <a:spLocks noChangeArrowheads="1"/>
                </p:cNvSpPr>
                <p:nvPr/>
              </p:nvSpPr>
              <p:spPr bwMode="auto">
                <a:xfrm>
                  <a:off x="516" y="4663"/>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35" name="Rectangle 176"/>
                <p:cNvSpPr>
                  <a:spLocks noChangeArrowheads="1"/>
                </p:cNvSpPr>
                <p:nvPr/>
              </p:nvSpPr>
              <p:spPr bwMode="auto">
                <a:xfrm>
                  <a:off x="488" y="4663"/>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703" name="Group 177"/>
              <p:cNvGrpSpPr>
                <a:grpSpLocks/>
              </p:cNvGrpSpPr>
              <p:nvPr/>
            </p:nvGrpSpPr>
            <p:grpSpPr bwMode="auto">
              <a:xfrm>
                <a:off x="1048" y="4663"/>
                <a:ext cx="576" cy="403"/>
                <a:chOff x="1048" y="4663"/>
                <a:chExt cx="576" cy="403"/>
              </a:xfrm>
            </p:grpSpPr>
            <p:sp>
              <p:nvSpPr>
                <p:cNvPr id="28832" name="Rectangle 178"/>
                <p:cNvSpPr>
                  <a:spLocks noChangeArrowheads="1"/>
                </p:cNvSpPr>
                <p:nvPr/>
              </p:nvSpPr>
              <p:spPr bwMode="auto">
                <a:xfrm>
                  <a:off x="1076" y="4663"/>
                  <a:ext cx="520"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33" name="Rectangle 179"/>
                <p:cNvSpPr>
                  <a:spLocks noChangeArrowheads="1"/>
                </p:cNvSpPr>
                <p:nvPr/>
              </p:nvSpPr>
              <p:spPr bwMode="auto">
                <a:xfrm>
                  <a:off x="1048" y="4663"/>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48" name="Group 180"/>
              <p:cNvGrpSpPr>
                <a:grpSpLocks/>
              </p:cNvGrpSpPr>
              <p:nvPr/>
            </p:nvGrpSpPr>
            <p:grpSpPr bwMode="auto">
              <a:xfrm>
                <a:off x="1624" y="4663"/>
                <a:ext cx="618" cy="403"/>
                <a:chOff x="1624" y="4663"/>
                <a:chExt cx="618" cy="403"/>
              </a:xfrm>
            </p:grpSpPr>
            <p:sp>
              <p:nvSpPr>
                <p:cNvPr id="28830" name="Rectangle 181"/>
                <p:cNvSpPr>
                  <a:spLocks noChangeArrowheads="1"/>
                </p:cNvSpPr>
                <p:nvPr/>
              </p:nvSpPr>
              <p:spPr bwMode="auto">
                <a:xfrm>
                  <a:off x="1652" y="4663"/>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31" name="Rectangle 182"/>
                <p:cNvSpPr>
                  <a:spLocks noChangeArrowheads="1"/>
                </p:cNvSpPr>
                <p:nvPr/>
              </p:nvSpPr>
              <p:spPr bwMode="auto">
                <a:xfrm>
                  <a:off x="1624" y="4663"/>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49" name="Group 183"/>
              <p:cNvGrpSpPr>
                <a:grpSpLocks/>
              </p:cNvGrpSpPr>
              <p:nvPr/>
            </p:nvGrpSpPr>
            <p:grpSpPr bwMode="auto">
              <a:xfrm>
                <a:off x="2242" y="4663"/>
                <a:ext cx="632" cy="403"/>
                <a:chOff x="2242" y="4663"/>
                <a:chExt cx="632" cy="403"/>
              </a:xfrm>
            </p:grpSpPr>
            <p:sp>
              <p:nvSpPr>
                <p:cNvPr id="28828" name="Rectangle 184"/>
                <p:cNvSpPr>
                  <a:spLocks noChangeArrowheads="1"/>
                </p:cNvSpPr>
                <p:nvPr/>
              </p:nvSpPr>
              <p:spPr bwMode="auto">
                <a:xfrm>
                  <a:off x="2270" y="4663"/>
                  <a:ext cx="576"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29" name="Rectangle 185"/>
                <p:cNvSpPr>
                  <a:spLocks noChangeArrowheads="1"/>
                </p:cNvSpPr>
                <p:nvPr/>
              </p:nvSpPr>
              <p:spPr bwMode="auto">
                <a:xfrm>
                  <a:off x="2242" y="4663"/>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0" name="Group 186"/>
              <p:cNvGrpSpPr>
                <a:grpSpLocks/>
              </p:cNvGrpSpPr>
              <p:nvPr/>
            </p:nvGrpSpPr>
            <p:grpSpPr bwMode="auto">
              <a:xfrm>
                <a:off x="0" y="5066"/>
                <a:ext cx="488" cy="403"/>
                <a:chOff x="0" y="5066"/>
                <a:chExt cx="488" cy="403"/>
              </a:xfrm>
            </p:grpSpPr>
            <p:sp>
              <p:nvSpPr>
                <p:cNvPr id="28826" name="Rectangle 187"/>
                <p:cNvSpPr>
                  <a:spLocks noChangeArrowheads="1"/>
                </p:cNvSpPr>
                <p:nvPr/>
              </p:nvSpPr>
              <p:spPr bwMode="auto">
                <a:xfrm>
                  <a:off x="28" y="5066"/>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1.10</a:t>
                  </a:r>
                </a:p>
                <a:p>
                  <a:pPr algn="ctr" eaLnBrk="0" hangingPunct="0"/>
                  <a:endParaRPr lang="tr-TR" b="1">
                    <a:latin typeface="Arial" pitchFamily="34" charset="0"/>
                    <a:cs typeface="Arial" pitchFamily="34" charset="0"/>
                  </a:endParaRPr>
                </a:p>
              </p:txBody>
            </p:sp>
            <p:sp>
              <p:nvSpPr>
                <p:cNvPr id="28827" name="Rectangle 188"/>
                <p:cNvSpPr>
                  <a:spLocks noChangeArrowheads="1"/>
                </p:cNvSpPr>
                <p:nvPr/>
              </p:nvSpPr>
              <p:spPr bwMode="auto">
                <a:xfrm>
                  <a:off x="0" y="5066"/>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1" name="Group 189"/>
              <p:cNvGrpSpPr>
                <a:grpSpLocks/>
              </p:cNvGrpSpPr>
              <p:nvPr/>
            </p:nvGrpSpPr>
            <p:grpSpPr bwMode="auto">
              <a:xfrm>
                <a:off x="488" y="5066"/>
                <a:ext cx="560" cy="403"/>
                <a:chOff x="488" y="5066"/>
                <a:chExt cx="560" cy="403"/>
              </a:xfrm>
            </p:grpSpPr>
            <p:sp>
              <p:nvSpPr>
                <p:cNvPr id="28824" name="Rectangle 190"/>
                <p:cNvSpPr>
                  <a:spLocks noChangeArrowheads="1"/>
                </p:cNvSpPr>
                <p:nvPr/>
              </p:nvSpPr>
              <p:spPr bwMode="auto">
                <a:xfrm>
                  <a:off x="516" y="5066"/>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25" name="Rectangle 191"/>
                <p:cNvSpPr>
                  <a:spLocks noChangeArrowheads="1"/>
                </p:cNvSpPr>
                <p:nvPr/>
              </p:nvSpPr>
              <p:spPr bwMode="auto">
                <a:xfrm>
                  <a:off x="488" y="5066"/>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2" name="Group 192"/>
              <p:cNvGrpSpPr>
                <a:grpSpLocks/>
              </p:cNvGrpSpPr>
              <p:nvPr/>
            </p:nvGrpSpPr>
            <p:grpSpPr bwMode="auto">
              <a:xfrm>
                <a:off x="1048" y="5066"/>
                <a:ext cx="576" cy="403"/>
                <a:chOff x="1048" y="5066"/>
                <a:chExt cx="576" cy="403"/>
              </a:xfrm>
            </p:grpSpPr>
            <p:sp>
              <p:nvSpPr>
                <p:cNvPr id="28822" name="Rectangle 193"/>
                <p:cNvSpPr>
                  <a:spLocks noChangeArrowheads="1"/>
                </p:cNvSpPr>
                <p:nvPr/>
              </p:nvSpPr>
              <p:spPr bwMode="auto">
                <a:xfrm>
                  <a:off x="1076" y="5066"/>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3.10</a:t>
                  </a:r>
                </a:p>
                <a:p>
                  <a:pPr algn="ctr" eaLnBrk="0" hangingPunct="0"/>
                  <a:endParaRPr lang="tr-TR" b="1">
                    <a:latin typeface="Arial" pitchFamily="34" charset="0"/>
                    <a:cs typeface="Arial" pitchFamily="34" charset="0"/>
                  </a:endParaRPr>
                </a:p>
              </p:txBody>
            </p:sp>
            <p:sp>
              <p:nvSpPr>
                <p:cNvPr id="28823" name="Rectangle 194"/>
                <p:cNvSpPr>
                  <a:spLocks noChangeArrowheads="1"/>
                </p:cNvSpPr>
                <p:nvPr/>
              </p:nvSpPr>
              <p:spPr bwMode="auto">
                <a:xfrm>
                  <a:off x="1048" y="5066"/>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3" name="Group 195"/>
              <p:cNvGrpSpPr>
                <a:grpSpLocks/>
              </p:cNvGrpSpPr>
              <p:nvPr/>
            </p:nvGrpSpPr>
            <p:grpSpPr bwMode="auto">
              <a:xfrm>
                <a:off x="1624" y="5066"/>
                <a:ext cx="618" cy="403"/>
                <a:chOff x="1624" y="5066"/>
                <a:chExt cx="618" cy="403"/>
              </a:xfrm>
            </p:grpSpPr>
            <p:sp>
              <p:nvSpPr>
                <p:cNvPr id="28820" name="Rectangle 196"/>
                <p:cNvSpPr>
                  <a:spLocks noChangeArrowheads="1"/>
                </p:cNvSpPr>
                <p:nvPr/>
              </p:nvSpPr>
              <p:spPr bwMode="auto">
                <a:xfrm>
                  <a:off x="1652" y="5066"/>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21" name="Rectangle 197"/>
                <p:cNvSpPr>
                  <a:spLocks noChangeArrowheads="1"/>
                </p:cNvSpPr>
                <p:nvPr/>
              </p:nvSpPr>
              <p:spPr bwMode="auto">
                <a:xfrm>
                  <a:off x="1624" y="5066"/>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4" name="Group 198"/>
              <p:cNvGrpSpPr>
                <a:grpSpLocks/>
              </p:cNvGrpSpPr>
              <p:nvPr/>
            </p:nvGrpSpPr>
            <p:grpSpPr bwMode="auto">
              <a:xfrm>
                <a:off x="2242" y="5066"/>
                <a:ext cx="632" cy="403"/>
                <a:chOff x="2242" y="5066"/>
                <a:chExt cx="632" cy="403"/>
              </a:xfrm>
            </p:grpSpPr>
            <p:sp>
              <p:nvSpPr>
                <p:cNvPr id="28818" name="Rectangle 199"/>
                <p:cNvSpPr>
                  <a:spLocks noChangeArrowheads="1"/>
                </p:cNvSpPr>
                <p:nvPr/>
              </p:nvSpPr>
              <p:spPr bwMode="auto">
                <a:xfrm>
                  <a:off x="2270" y="5066"/>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852.37</a:t>
                  </a:r>
                </a:p>
                <a:p>
                  <a:pPr algn="ctr" eaLnBrk="0" hangingPunct="0"/>
                  <a:endParaRPr lang="tr-TR" b="1">
                    <a:latin typeface="Arial" pitchFamily="34" charset="0"/>
                    <a:cs typeface="Arial" pitchFamily="34" charset="0"/>
                  </a:endParaRPr>
                </a:p>
              </p:txBody>
            </p:sp>
            <p:sp>
              <p:nvSpPr>
                <p:cNvPr id="28819" name="Rectangle 200"/>
                <p:cNvSpPr>
                  <a:spLocks noChangeArrowheads="1"/>
                </p:cNvSpPr>
                <p:nvPr/>
              </p:nvSpPr>
              <p:spPr bwMode="auto">
                <a:xfrm>
                  <a:off x="2242" y="5066"/>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5" name="Group 201"/>
              <p:cNvGrpSpPr>
                <a:grpSpLocks/>
              </p:cNvGrpSpPr>
              <p:nvPr/>
            </p:nvGrpSpPr>
            <p:grpSpPr bwMode="auto">
              <a:xfrm>
                <a:off x="0" y="5469"/>
                <a:ext cx="488" cy="403"/>
                <a:chOff x="0" y="5469"/>
                <a:chExt cx="488" cy="403"/>
              </a:xfrm>
            </p:grpSpPr>
            <p:sp>
              <p:nvSpPr>
                <p:cNvPr id="28816" name="Rectangle 202"/>
                <p:cNvSpPr>
                  <a:spLocks noChangeArrowheads="1"/>
                </p:cNvSpPr>
                <p:nvPr/>
              </p:nvSpPr>
              <p:spPr bwMode="auto">
                <a:xfrm>
                  <a:off x="28" y="5469"/>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2.00</a:t>
                  </a:r>
                </a:p>
                <a:p>
                  <a:pPr algn="ctr" eaLnBrk="0" hangingPunct="0"/>
                  <a:endParaRPr lang="tr-TR" b="1">
                    <a:latin typeface="Arial" pitchFamily="34" charset="0"/>
                    <a:cs typeface="Arial" pitchFamily="34" charset="0"/>
                  </a:endParaRPr>
                </a:p>
              </p:txBody>
            </p:sp>
            <p:sp>
              <p:nvSpPr>
                <p:cNvPr id="28817" name="Rectangle 203"/>
                <p:cNvSpPr>
                  <a:spLocks noChangeArrowheads="1"/>
                </p:cNvSpPr>
                <p:nvPr/>
              </p:nvSpPr>
              <p:spPr bwMode="auto">
                <a:xfrm>
                  <a:off x="0" y="5469"/>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6" name="Group 204"/>
              <p:cNvGrpSpPr>
                <a:grpSpLocks/>
              </p:cNvGrpSpPr>
              <p:nvPr/>
            </p:nvGrpSpPr>
            <p:grpSpPr bwMode="auto">
              <a:xfrm>
                <a:off x="488" y="5469"/>
                <a:ext cx="560" cy="403"/>
                <a:chOff x="488" y="5469"/>
                <a:chExt cx="560" cy="403"/>
              </a:xfrm>
            </p:grpSpPr>
            <p:sp>
              <p:nvSpPr>
                <p:cNvPr id="28814" name="Rectangle 205"/>
                <p:cNvSpPr>
                  <a:spLocks noChangeArrowheads="1"/>
                </p:cNvSpPr>
                <p:nvPr/>
              </p:nvSpPr>
              <p:spPr bwMode="auto">
                <a:xfrm>
                  <a:off x="516" y="5469"/>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15" name="Rectangle 206"/>
                <p:cNvSpPr>
                  <a:spLocks noChangeArrowheads="1"/>
                </p:cNvSpPr>
                <p:nvPr/>
              </p:nvSpPr>
              <p:spPr bwMode="auto">
                <a:xfrm>
                  <a:off x="488" y="5469"/>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7" name="Group 207"/>
              <p:cNvGrpSpPr>
                <a:grpSpLocks/>
              </p:cNvGrpSpPr>
              <p:nvPr/>
            </p:nvGrpSpPr>
            <p:grpSpPr bwMode="auto">
              <a:xfrm>
                <a:off x="1048" y="5469"/>
                <a:ext cx="576" cy="403"/>
                <a:chOff x="1048" y="5469"/>
                <a:chExt cx="576" cy="403"/>
              </a:xfrm>
            </p:grpSpPr>
            <p:sp>
              <p:nvSpPr>
                <p:cNvPr id="28812" name="Rectangle 208"/>
                <p:cNvSpPr>
                  <a:spLocks noChangeArrowheads="1"/>
                </p:cNvSpPr>
                <p:nvPr/>
              </p:nvSpPr>
              <p:spPr bwMode="auto">
                <a:xfrm>
                  <a:off x="1076" y="5469"/>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3.96</a:t>
                  </a:r>
                </a:p>
                <a:p>
                  <a:pPr algn="ctr" eaLnBrk="0" hangingPunct="0"/>
                  <a:endParaRPr lang="tr-TR" b="1">
                    <a:latin typeface="Arial" pitchFamily="34" charset="0"/>
                    <a:cs typeface="Arial" pitchFamily="34" charset="0"/>
                  </a:endParaRPr>
                </a:p>
              </p:txBody>
            </p:sp>
            <p:sp>
              <p:nvSpPr>
                <p:cNvPr id="28813" name="Rectangle 209"/>
                <p:cNvSpPr>
                  <a:spLocks noChangeArrowheads="1"/>
                </p:cNvSpPr>
                <p:nvPr/>
              </p:nvSpPr>
              <p:spPr bwMode="auto">
                <a:xfrm>
                  <a:off x="1048" y="5469"/>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8" name="Group 210"/>
              <p:cNvGrpSpPr>
                <a:grpSpLocks/>
              </p:cNvGrpSpPr>
              <p:nvPr/>
            </p:nvGrpSpPr>
            <p:grpSpPr bwMode="auto">
              <a:xfrm>
                <a:off x="1624" y="5469"/>
                <a:ext cx="618" cy="403"/>
                <a:chOff x="1624" y="5469"/>
                <a:chExt cx="618" cy="403"/>
              </a:xfrm>
            </p:grpSpPr>
            <p:sp>
              <p:nvSpPr>
                <p:cNvPr id="28810" name="Rectangle 211"/>
                <p:cNvSpPr>
                  <a:spLocks noChangeArrowheads="1"/>
                </p:cNvSpPr>
                <p:nvPr/>
              </p:nvSpPr>
              <p:spPr bwMode="auto">
                <a:xfrm>
                  <a:off x="1652" y="5469"/>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11" name="Rectangle 212"/>
                <p:cNvSpPr>
                  <a:spLocks noChangeArrowheads="1"/>
                </p:cNvSpPr>
                <p:nvPr/>
              </p:nvSpPr>
              <p:spPr bwMode="auto">
                <a:xfrm>
                  <a:off x="1624" y="5469"/>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59" name="Group 213"/>
              <p:cNvGrpSpPr>
                <a:grpSpLocks/>
              </p:cNvGrpSpPr>
              <p:nvPr/>
            </p:nvGrpSpPr>
            <p:grpSpPr bwMode="auto">
              <a:xfrm>
                <a:off x="2242" y="5469"/>
                <a:ext cx="632" cy="403"/>
                <a:chOff x="2242" y="5469"/>
                <a:chExt cx="632" cy="403"/>
              </a:xfrm>
            </p:grpSpPr>
            <p:sp>
              <p:nvSpPr>
                <p:cNvPr id="28808" name="Rectangle 214"/>
                <p:cNvSpPr>
                  <a:spLocks noChangeArrowheads="1"/>
                </p:cNvSpPr>
                <p:nvPr/>
              </p:nvSpPr>
              <p:spPr bwMode="auto">
                <a:xfrm>
                  <a:off x="2270" y="5469"/>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851.51</a:t>
                  </a:r>
                </a:p>
                <a:p>
                  <a:pPr algn="ctr" eaLnBrk="0" hangingPunct="0"/>
                  <a:endParaRPr lang="tr-TR" b="1">
                    <a:latin typeface="Arial" pitchFamily="34" charset="0"/>
                    <a:cs typeface="Arial" pitchFamily="34" charset="0"/>
                  </a:endParaRPr>
                </a:p>
              </p:txBody>
            </p:sp>
            <p:sp>
              <p:nvSpPr>
                <p:cNvPr id="28809" name="Rectangle 215"/>
                <p:cNvSpPr>
                  <a:spLocks noChangeArrowheads="1"/>
                </p:cNvSpPr>
                <p:nvPr/>
              </p:nvSpPr>
              <p:spPr bwMode="auto">
                <a:xfrm>
                  <a:off x="2242" y="5469"/>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0" name="Group 216"/>
              <p:cNvGrpSpPr>
                <a:grpSpLocks/>
              </p:cNvGrpSpPr>
              <p:nvPr/>
            </p:nvGrpSpPr>
            <p:grpSpPr bwMode="auto">
              <a:xfrm>
                <a:off x="0" y="5872"/>
                <a:ext cx="488" cy="403"/>
                <a:chOff x="0" y="5872"/>
                <a:chExt cx="488" cy="403"/>
              </a:xfrm>
            </p:grpSpPr>
            <p:sp>
              <p:nvSpPr>
                <p:cNvPr id="28806" name="Rectangle 217"/>
                <p:cNvSpPr>
                  <a:spLocks noChangeArrowheads="1"/>
                </p:cNvSpPr>
                <p:nvPr/>
              </p:nvSpPr>
              <p:spPr bwMode="auto">
                <a:xfrm>
                  <a:off x="28" y="5872"/>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2.90</a:t>
                  </a:r>
                </a:p>
                <a:p>
                  <a:pPr algn="ctr" eaLnBrk="0" hangingPunct="0"/>
                  <a:endParaRPr lang="tr-TR" b="1">
                    <a:latin typeface="Arial" pitchFamily="34" charset="0"/>
                    <a:cs typeface="Arial" pitchFamily="34" charset="0"/>
                  </a:endParaRPr>
                </a:p>
              </p:txBody>
            </p:sp>
            <p:sp>
              <p:nvSpPr>
                <p:cNvPr id="28807" name="Rectangle 218"/>
                <p:cNvSpPr>
                  <a:spLocks noChangeArrowheads="1"/>
                </p:cNvSpPr>
                <p:nvPr/>
              </p:nvSpPr>
              <p:spPr bwMode="auto">
                <a:xfrm>
                  <a:off x="0" y="5872"/>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1" name="Group 219"/>
              <p:cNvGrpSpPr>
                <a:grpSpLocks/>
              </p:cNvGrpSpPr>
              <p:nvPr/>
            </p:nvGrpSpPr>
            <p:grpSpPr bwMode="auto">
              <a:xfrm>
                <a:off x="488" y="5872"/>
                <a:ext cx="560" cy="403"/>
                <a:chOff x="488" y="5872"/>
                <a:chExt cx="560" cy="403"/>
              </a:xfrm>
            </p:grpSpPr>
            <p:sp>
              <p:nvSpPr>
                <p:cNvPr id="28804" name="Rectangle 220"/>
                <p:cNvSpPr>
                  <a:spLocks noChangeArrowheads="1"/>
                </p:cNvSpPr>
                <p:nvPr/>
              </p:nvSpPr>
              <p:spPr bwMode="auto">
                <a:xfrm>
                  <a:off x="516" y="5872"/>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05" name="Rectangle 221"/>
                <p:cNvSpPr>
                  <a:spLocks noChangeArrowheads="1"/>
                </p:cNvSpPr>
                <p:nvPr/>
              </p:nvSpPr>
              <p:spPr bwMode="auto">
                <a:xfrm>
                  <a:off x="488" y="5872"/>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2" name="Group 222"/>
              <p:cNvGrpSpPr>
                <a:grpSpLocks/>
              </p:cNvGrpSpPr>
              <p:nvPr/>
            </p:nvGrpSpPr>
            <p:grpSpPr bwMode="auto">
              <a:xfrm>
                <a:off x="1048" y="5872"/>
                <a:ext cx="576" cy="403"/>
                <a:chOff x="1048" y="5872"/>
                <a:chExt cx="576" cy="403"/>
              </a:xfrm>
            </p:grpSpPr>
            <p:sp>
              <p:nvSpPr>
                <p:cNvPr id="28802" name="Rectangle 223"/>
                <p:cNvSpPr>
                  <a:spLocks noChangeArrowheads="1"/>
                </p:cNvSpPr>
                <p:nvPr/>
              </p:nvSpPr>
              <p:spPr bwMode="auto">
                <a:xfrm>
                  <a:off x="1076" y="5872"/>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4.12</a:t>
                  </a:r>
                </a:p>
                <a:p>
                  <a:pPr algn="ctr" eaLnBrk="0" hangingPunct="0"/>
                  <a:endParaRPr lang="tr-TR" b="1">
                    <a:latin typeface="Arial" pitchFamily="34" charset="0"/>
                    <a:cs typeface="Arial" pitchFamily="34" charset="0"/>
                  </a:endParaRPr>
                </a:p>
              </p:txBody>
            </p:sp>
            <p:sp>
              <p:nvSpPr>
                <p:cNvPr id="28803" name="Rectangle 224"/>
                <p:cNvSpPr>
                  <a:spLocks noChangeArrowheads="1"/>
                </p:cNvSpPr>
                <p:nvPr/>
              </p:nvSpPr>
              <p:spPr bwMode="auto">
                <a:xfrm>
                  <a:off x="1048" y="5872"/>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3" name="Group 225"/>
              <p:cNvGrpSpPr>
                <a:grpSpLocks/>
              </p:cNvGrpSpPr>
              <p:nvPr/>
            </p:nvGrpSpPr>
            <p:grpSpPr bwMode="auto">
              <a:xfrm>
                <a:off x="1624" y="5872"/>
                <a:ext cx="618" cy="403"/>
                <a:chOff x="1624" y="5872"/>
                <a:chExt cx="618" cy="403"/>
              </a:xfrm>
            </p:grpSpPr>
            <p:sp>
              <p:nvSpPr>
                <p:cNvPr id="28800" name="Rectangle 226"/>
                <p:cNvSpPr>
                  <a:spLocks noChangeArrowheads="1"/>
                </p:cNvSpPr>
                <p:nvPr/>
              </p:nvSpPr>
              <p:spPr bwMode="auto">
                <a:xfrm>
                  <a:off x="1652" y="5872"/>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801" name="Rectangle 227"/>
                <p:cNvSpPr>
                  <a:spLocks noChangeArrowheads="1"/>
                </p:cNvSpPr>
                <p:nvPr/>
              </p:nvSpPr>
              <p:spPr bwMode="auto">
                <a:xfrm>
                  <a:off x="1624" y="5872"/>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4" name="Group 228"/>
              <p:cNvGrpSpPr>
                <a:grpSpLocks/>
              </p:cNvGrpSpPr>
              <p:nvPr/>
            </p:nvGrpSpPr>
            <p:grpSpPr bwMode="auto">
              <a:xfrm>
                <a:off x="2242" y="5872"/>
                <a:ext cx="632" cy="403"/>
                <a:chOff x="2242" y="5872"/>
                <a:chExt cx="632" cy="403"/>
              </a:xfrm>
            </p:grpSpPr>
            <p:sp>
              <p:nvSpPr>
                <p:cNvPr id="28798" name="Rectangle 229"/>
                <p:cNvSpPr>
                  <a:spLocks noChangeArrowheads="1"/>
                </p:cNvSpPr>
                <p:nvPr/>
              </p:nvSpPr>
              <p:spPr bwMode="auto">
                <a:xfrm>
                  <a:off x="2270" y="5872"/>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851.35</a:t>
                  </a:r>
                </a:p>
                <a:p>
                  <a:pPr algn="ctr" eaLnBrk="0" hangingPunct="0"/>
                  <a:endParaRPr lang="tr-TR" b="1">
                    <a:latin typeface="Arial" pitchFamily="34" charset="0"/>
                    <a:cs typeface="Arial" pitchFamily="34" charset="0"/>
                  </a:endParaRPr>
                </a:p>
              </p:txBody>
            </p:sp>
            <p:sp>
              <p:nvSpPr>
                <p:cNvPr id="28799" name="Rectangle 230"/>
                <p:cNvSpPr>
                  <a:spLocks noChangeArrowheads="1"/>
                </p:cNvSpPr>
                <p:nvPr/>
              </p:nvSpPr>
              <p:spPr bwMode="auto">
                <a:xfrm>
                  <a:off x="2242" y="5872"/>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5" name="Group 231"/>
              <p:cNvGrpSpPr>
                <a:grpSpLocks/>
              </p:cNvGrpSpPr>
              <p:nvPr/>
            </p:nvGrpSpPr>
            <p:grpSpPr bwMode="auto">
              <a:xfrm>
                <a:off x="0" y="6275"/>
                <a:ext cx="488" cy="403"/>
                <a:chOff x="0" y="6275"/>
                <a:chExt cx="488" cy="403"/>
              </a:xfrm>
            </p:grpSpPr>
            <p:sp>
              <p:nvSpPr>
                <p:cNvPr id="28796" name="Rectangle 232"/>
                <p:cNvSpPr>
                  <a:spLocks noChangeArrowheads="1"/>
                </p:cNvSpPr>
                <p:nvPr/>
              </p:nvSpPr>
              <p:spPr bwMode="auto">
                <a:xfrm>
                  <a:off x="28" y="6275"/>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3.20</a:t>
                  </a:r>
                </a:p>
                <a:p>
                  <a:pPr algn="ctr" eaLnBrk="0" hangingPunct="0"/>
                  <a:endParaRPr lang="tr-TR" b="1">
                    <a:latin typeface="Arial" pitchFamily="34" charset="0"/>
                    <a:cs typeface="Arial" pitchFamily="34" charset="0"/>
                  </a:endParaRPr>
                </a:p>
              </p:txBody>
            </p:sp>
            <p:sp>
              <p:nvSpPr>
                <p:cNvPr id="28797" name="Rectangle 233"/>
                <p:cNvSpPr>
                  <a:spLocks noChangeArrowheads="1"/>
                </p:cNvSpPr>
                <p:nvPr/>
              </p:nvSpPr>
              <p:spPr bwMode="auto">
                <a:xfrm>
                  <a:off x="0" y="6275"/>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6" name="Group 234"/>
              <p:cNvGrpSpPr>
                <a:grpSpLocks/>
              </p:cNvGrpSpPr>
              <p:nvPr/>
            </p:nvGrpSpPr>
            <p:grpSpPr bwMode="auto">
              <a:xfrm>
                <a:off x="488" y="6275"/>
                <a:ext cx="560" cy="403"/>
                <a:chOff x="488" y="6275"/>
                <a:chExt cx="560" cy="403"/>
              </a:xfrm>
            </p:grpSpPr>
            <p:sp>
              <p:nvSpPr>
                <p:cNvPr id="28794" name="Rectangle 235"/>
                <p:cNvSpPr>
                  <a:spLocks noChangeArrowheads="1"/>
                </p:cNvSpPr>
                <p:nvPr/>
              </p:nvSpPr>
              <p:spPr bwMode="auto">
                <a:xfrm>
                  <a:off x="516" y="6275"/>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795" name="Rectangle 236"/>
                <p:cNvSpPr>
                  <a:spLocks noChangeArrowheads="1"/>
                </p:cNvSpPr>
                <p:nvPr/>
              </p:nvSpPr>
              <p:spPr bwMode="auto">
                <a:xfrm>
                  <a:off x="488" y="6275"/>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7" name="Group 237"/>
              <p:cNvGrpSpPr>
                <a:grpSpLocks/>
              </p:cNvGrpSpPr>
              <p:nvPr/>
            </p:nvGrpSpPr>
            <p:grpSpPr bwMode="auto">
              <a:xfrm>
                <a:off x="1048" y="6275"/>
                <a:ext cx="576" cy="403"/>
                <a:chOff x="1048" y="6275"/>
                <a:chExt cx="576" cy="403"/>
              </a:xfrm>
            </p:grpSpPr>
            <p:sp>
              <p:nvSpPr>
                <p:cNvPr id="28792" name="Rectangle 238"/>
                <p:cNvSpPr>
                  <a:spLocks noChangeArrowheads="1"/>
                </p:cNvSpPr>
                <p:nvPr/>
              </p:nvSpPr>
              <p:spPr bwMode="auto">
                <a:xfrm>
                  <a:off x="1076" y="6275"/>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3.06</a:t>
                  </a:r>
                </a:p>
                <a:p>
                  <a:pPr algn="ctr" eaLnBrk="0" hangingPunct="0"/>
                  <a:endParaRPr lang="tr-TR" b="1">
                    <a:latin typeface="Arial" pitchFamily="34" charset="0"/>
                    <a:cs typeface="Arial" pitchFamily="34" charset="0"/>
                  </a:endParaRPr>
                </a:p>
              </p:txBody>
            </p:sp>
            <p:sp>
              <p:nvSpPr>
                <p:cNvPr id="28793" name="Rectangle 239"/>
                <p:cNvSpPr>
                  <a:spLocks noChangeArrowheads="1"/>
                </p:cNvSpPr>
                <p:nvPr/>
              </p:nvSpPr>
              <p:spPr bwMode="auto">
                <a:xfrm>
                  <a:off x="1048" y="6275"/>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8" name="Group 240"/>
              <p:cNvGrpSpPr>
                <a:grpSpLocks/>
              </p:cNvGrpSpPr>
              <p:nvPr/>
            </p:nvGrpSpPr>
            <p:grpSpPr bwMode="auto">
              <a:xfrm>
                <a:off x="1624" y="6275"/>
                <a:ext cx="618" cy="403"/>
                <a:chOff x="1624" y="6275"/>
                <a:chExt cx="618" cy="403"/>
              </a:xfrm>
            </p:grpSpPr>
            <p:sp>
              <p:nvSpPr>
                <p:cNvPr id="28790" name="Rectangle 241"/>
                <p:cNvSpPr>
                  <a:spLocks noChangeArrowheads="1"/>
                </p:cNvSpPr>
                <p:nvPr/>
              </p:nvSpPr>
              <p:spPr bwMode="auto">
                <a:xfrm>
                  <a:off x="1652" y="6275"/>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791" name="Rectangle 242"/>
                <p:cNvSpPr>
                  <a:spLocks noChangeArrowheads="1"/>
                </p:cNvSpPr>
                <p:nvPr/>
              </p:nvSpPr>
              <p:spPr bwMode="auto">
                <a:xfrm>
                  <a:off x="1624" y="6275"/>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69" name="Group 243"/>
              <p:cNvGrpSpPr>
                <a:grpSpLocks/>
              </p:cNvGrpSpPr>
              <p:nvPr/>
            </p:nvGrpSpPr>
            <p:grpSpPr bwMode="auto">
              <a:xfrm>
                <a:off x="2242" y="6275"/>
                <a:ext cx="632" cy="403"/>
                <a:chOff x="2242" y="6275"/>
                <a:chExt cx="632" cy="403"/>
              </a:xfrm>
            </p:grpSpPr>
            <p:sp>
              <p:nvSpPr>
                <p:cNvPr id="28788" name="Rectangle 244"/>
                <p:cNvSpPr>
                  <a:spLocks noChangeArrowheads="1"/>
                </p:cNvSpPr>
                <p:nvPr/>
              </p:nvSpPr>
              <p:spPr bwMode="auto">
                <a:xfrm>
                  <a:off x="2270" y="6275"/>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852.41</a:t>
                  </a:r>
                </a:p>
                <a:p>
                  <a:pPr algn="ctr" eaLnBrk="0" hangingPunct="0"/>
                  <a:endParaRPr lang="tr-TR" b="1">
                    <a:latin typeface="Arial" pitchFamily="34" charset="0"/>
                    <a:cs typeface="Arial" pitchFamily="34" charset="0"/>
                  </a:endParaRPr>
                </a:p>
              </p:txBody>
            </p:sp>
            <p:sp>
              <p:nvSpPr>
                <p:cNvPr id="28789" name="Rectangle 245"/>
                <p:cNvSpPr>
                  <a:spLocks noChangeArrowheads="1"/>
                </p:cNvSpPr>
                <p:nvPr/>
              </p:nvSpPr>
              <p:spPr bwMode="auto">
                <a:xfrm>
                  <a:off x="2242" y="6275"/>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0" name="Group 246"/>
              <p:cNvGrpSpPr>
                <a:grpSpLocks/>
              </p:cNvGrpSpPr>
              <p:nvPr/>
            </p:nvGrpSpPr>
            <p:grpSpPr bwMode="auto">
              <a:xfrm>
                <a:off x="0" y="6678"/>
                <a:ext cx="488" cy="403"/>
                <a:chOff x="0" y="6678"/>
                <a:chExt cx="488" cy="403"/>
              </a:xfrm>
            </p:grpSpPr>
            <p:sp>
              <p:nvSpPr>
                <p:cNvPr id="28786" name="Rectangle 247"/>
                <p:cNvSpPr>
                  <a:spLocks noChangeArrowheads="1"/>
                </p:cNvSpPr>
                <p:nvPr/>
              </p:nvSpPr>
              <p:spPr bwMode="auto">
                <a:xfrm>
                  <a:off x="28" y="6678"/>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4.10</a:t>
                  </a:r>
                </a:p>
                <a:p>
                  <a:pPr algn="ctr" eaLnBrk="0" hangingPunct="0"/>
                  <a:endParaRPr lang="tr-TR" b="1">
                    <a:latin typeface="Arial" pitchFamily="34" charset="0"/>
                    <a:cs typeface="Arial" pitchFamily="34" charset="0"/>
                  </a:endParaRPr>
                </a:p>
              </p:txBody>
            </p:sp>
            <p:sp>
              <p:nvSpPr>
                <p:cNvPr id="28787" name="Rectangle 248"/>
                <p:cNvSpPr>
                  <a:spLocks noChangeArrowheads="1"/>
                </p:cNvSpPr>
                <p:nvPr/>
              </p:nvSpPr>
              <p:spPr bwMode="auto">
                <a:xfrm>
                  <a:off x="0" y="6678"/>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1" name="Group 249"/>
              <p:cNvGrpSpPr>
                <a:grpSpLocks/>
              </p:cNvGrpSpPr>
              <p:nvPr/>
            </p:nvGrpSpPr>
            <p:grpSpPr bwMode="auto">
              <a:xfrm>
                <a:off x="488" y="6678"/>
                <a:ext cx="560" cy="403"/>
                <a:chOff x="488" y="6678"/>
                <a:chExt cx="560" cy="403"/>
              </a:xfrm>
            </p:grpSpPr>
            <p:sp>
              <p:nvSpPr>
                <p:cNvPr id="28784" name="Rectangle 250"/>
                <p:cNvSpPr>
                  <a:spLocks noChangeArrowheads="1"/>
                </p:cNvSpPr>
                <p:nvPr/>
              </p:nvSpPr>
              <p:spPr bwMode="auto">
                <a:xfrm>
                  <a:off x="516" y="6678"/>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785" name="Rectangle 251"/>
                <p:cNvSpPr>
                  <a:spLocks noChangeArrowheads="1"/>
                </p:cNvSpPr>
                <p:nvPr/>
              </p:nvSpPr>
              <p:spPr bwMode="auto">
                <a:xfrm>
                  <a:off x="488" y="6678"/>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2" name="Group 252"/>
              <p:cNvGrpSpPr>
                <a:grpSpLocks/>
              </p:cNvGrpSpPr>
              <p:nvPr/>
            </p:nvGrpSpPr>
            <p:grpSpPr bwMode="auto">
              <a:xfrm>
                <a:off x="1048" y="6678"/>
                <a:ext cx="576" cy="403"/>
                <a:chOff x="1048" y="6678"/>
                <a:chExt cx="576" cy="403"/>
              </a:xfrm>
            </p:grpSpPr>
            <p:sp>
              <p:nvSpPr>
                <p:cNvPr id="28782" name="Rectangle 253"/>
                <p:cNvSpPr>
                  <a:spLocks noChangeArrowheads="1"/>
                </p:cNvSpPr>
                <p:nvPr/>
              </p:nvSpPr>
              <p:spPr bwMode="auto">
                <a:xfrm>
                  <a:off x="1076" y="6678"/>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2.24</a:t>
                  </a:r>
                </a:p>
                <a:p>
                  <a:pPr algn="ctr" eaLnBrk="0" hangingPunct="0"/>
                  <a:endParaRPr lang="tr-TR" b="1">
                    <a:latin typeface="Arial" pitchFamily="34" charset="0"/>
                    <a:cs typeface="Arial" pitchFamily="34" charset="0"/>
                  </a:endParaRPr>
                </a:p>
              </p:txBody>
            </p:sp>
            <p:sp>
              <p:nvSpPr>
                <p:cNvPr id="28783" name="Rectangle 254"/>
                <p:cNvSpPr>
                  <a:spLocks noChangeArrowheads="1"/>
                </p:cNvSpPr>
                <p:nvPr/>
              </p:nvSpPr>
              <p:spPr bwMode="auto">
                <a:xfrm>
                  <a:off x="1048" y="6678"/>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3" name="Group 255"/>
              <p:cNvGrpSpPr>
                <a:grpSpLocks/>
              </p:cNvGrpSpPr>
              <p:nvPr/>
            </p:nvGrpSpPr>
            <p:grpSpPr bwMode="auto">
              <a:xfrm>
                <a:off x="1624" y="6678"/>
                <a:ext cx="618" cy="403"/>
                <a:chOff x="1624" y="6678"/>
                <a:chExt cx="618" cy="403"/>
              </a:xfrm>
            </p:grpSpPr>
            <p:sp>
              <p:nvSpPr>
                <p:cNvPr id="28780" name="Rectangle 256"/>
                <p:cNvSpPr>
                  <a:spLocks noChangeArrowheads="1"/>
                </p:cNvSpPr>
                <p:nvPr/>
              </p:nvSpPr>
              <p:spPr bwMode="auto">
                <a:xfrm>
                  <a:off x="1652" y="6678"/>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781" name="Rectangle 257"/>
                <p:cNvSpPr>
                  <a:spLocks noChangeArrowheads="1"/>
                </p:cNvSpPr>
                <p:nvPr/>
              </p:nvSpPr>
              <p:spPr bwMode="auto">
                <a:xfrm>
                  <a:off x="1624" y="6678"/>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4" name="Group 258"/>
              <p:cNvGrpSpPr>
                <a:grpSpLocks/>
              </p:cNvGrpSpPr>
              <p:nvPr/>
            </p:nvGrpSpPr>
            <p:grpSpPr bwMode="auto">
              <a:xfrm>
                <a:off x="2242" y="6678"/>
                <a:ext cx="632" cy="403"/>
                <a:chOff x="2242" y="6678"/>
                <a:chExt cx="632" cy="403"/>
              </a:xfrm>
            </p:grpSpPr>
            <p:sp>
              <p:nvSpPr>
                <p:cNvPr id="28778" name="Rectangle 259"/>
                <p:cNvSpPr>
                  <a:spLocks noChangeArrowheads="1"/>
                </p:cNvSpPr>
                <p:nvPr/>
              </p:nvSpPr>
              <p:spPr bwMode="auto">
                <a:xfrm>
                  <a:off x="2270" y="6678"/>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853.23</a:t>
                  </a:r>
                </a:p>
                <a:p>
                  <a:pPr algn="ctr" eaLnBrk="0" hangingPunct="0"/>
                  <a:endParaRPr lang="tr-TR" b="1">
                    <a:latin typeface="Arial" pitchFamily="34" charset="0"/>
                    <a:cs typeface="Arial" pitchFamily="34" charset="0"/>
                  </a:endParaRPr>
                </a:p>
              </p:txBody>
            </p:sp>
            <p:sp>
              <p:nvSpPr>
                <p:cNvPr id="28779" name="Rectangle 260"/>
                <p:cNvSpPr>
                  <a:spLocks noChangeArrowheads="1"/>
                </p:cNvSpPr>
                <p:nvPr/>
              </p:nvSpPr>
              <p:spPr bwMode="auto">
                <a:xfrm>
                  <a:off x="2242" y="6678"/>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5" name="Group 261"/>
              <p:cNvGrpSpPr>
                <a:grpSpLocks/>
              </p:cNvGrpSpPr>
              <p:nvPr/>
            </p:nvGrpSpPr>
            <p:grpSpPr bwMode="auto">
              <a:xfrm>
                <a:off x="0" y="7081"/>
                <a:ext cx="488" cy="403"/>
                <a:chOff x="0" y="7081"/>
                <a:chExt cx="488" cy="403"/>
              </a:xfrm>
            </p:grpSpPr>
            <p:sp>
              <p:nvSpPr>
                <p:cNvPr id="28776" name="Rectangle 262"/>
                <p:cNvSpPr>
                  <a:spLocks noChangeArrowheads="1"/>
                </p:cNvSpPr>
                <p:nvPr/>
              </p:nvSpPr>
              <p:spPr bwMode="auto">
                <a:xfrm>
                  <a:off x="28" y="7081"/>
                  <a:ext cx="432"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5.80</a:t>
                  </a:r>
                </a:p>
                <a:p>
                  <a:pPr algn="ctr" eaLnBrk="0" hangingPunct="0"/>
                  <a:endParaRPr lang="tr-TR" b="1">
                    <a:latin typeface="Arial" pitchFamily="34" charset="0"/>
                    <a:cs typeface="Arial" pitchFamily="34" charset="0"/>
                  </a:endParaRPr>
                </a:p>
              </p:txBody>
            </p:sp>
            <p:sp>
              <p:nvSpPr>
                <p:cNvPr id="28777" name="Rectangle 263"/>
                <p:cNvSpPr>
                  <a:spLocks noChangeArrowheads="1"/>
                </p:cNvSpPr>
                <p:nvPr/>
              </p:nvSpPr>
              <p:spPr bwMode="auto">
                <a:xfrm>
                  <a:off x="0" y="7081"/>
                  <a:ext cx="48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6" name="Group 264"/>
              <p:cNvGrpSpPr>
                <a:grpSpLocks/>
              </p:cNvGrpSpPr>
              <p:nvPr/>
            </p:nvGrpSpPr>
            <p:grpSpPr bwMode="auto">
              <a:xfrm>
                <a:off x="488" y="7081"/>
                <a:ext cx="560" cy="403"/>
                <a:chOff x="488" y="7081"/>
                <a:chExt cx="560" cy="403"/>
              </a:xfrm>
            </p:grpSpPr>
            <p:sp>
              <p:nvSpPr>
                <p:cNvPr id="28774" name="Rectangle 265"/>
                <p:cNvSpPr>
                  <a:spLocks noChangeArrowheads="1"/>
                </p:cNvSpPr>
                <p:nvPr/>
              </p:nvSpPr>
              <p:spPr bwMode="auto">
                <a:xfrm>
                  <a:off x="516" y="7081"/>
                  <a:ext cx="504"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775" name="Rectangle 266"/>
                <p:cNvSpPr>
                  <a:spLocks noChangeArrowheads="1"/>
                </p:cNvSpPr>
                <p:nvPr/>
              </p:nvSpPr>
              <p:spPr bwMode="auto">
                <a:xfrm>
                  <a:off x="488" y="7081"/>
                  <a:ext cx="560"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7" name="Group 267"/>
              <p:cNvGrpSpPr>
                <a:grpSpLocks/>
              </p:cNvGrpSpPr>
              <p:nvPr/>
            </p:nvGrpSpPr>
            <p:grpSpPr bwMode="auto">
              <a:xfrm>
                <a:off x="1048" y="7081"/>
                <a:ext cx="576" cy="403"/>
                <a:chOff x="1048" y="7081"/>
                <a:chExt cx="576" cy="403"/>
              </a:xfrm>
            </p:grpSpPr>
            <p:sp>
              <p:nvSpPr>
                <p:cNvPr id="28772" name="Rectangle 268"/>
                <p:cNvSpPr>
                  <a:spLocks noChangeArrowheads="1"/>
                </p:cNvSpPr>
                <p:nvPr/>
              </p:nvSpPr>
              <p:spPr bwMode="auto">
                <a:xfrm>
                  <a:off x="1076" y="7081"/>
                  <a:ext cx="520"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1.40</a:t>
                  </a:r>
                </a:p>
                <a:p>
                  <a:pPr algn="ctr" eaLnBrk="0" hangingPunct="0"/>
                  <a:endParaRPr lang="tr-TR" b="1">
                    <a:latin typeface="Arial" pitchFamily="34" charset="0"/>
                    <a:cs typeface="Arial" pitchFamily="34" charset="0"/>
                  </a:endParaRPr>
                </a:p>
              </p:txBody>
            </p:sp>
            <p:sp>
              <p:nvSpPr>
                <p:cNvPr id="28773" name="Rectangle 269"/>
                <p:cNvSpPr>
                  <a:spLocks noChangeArrowheads="1"/>
                </p:cNvSpPr>
                <p:nvPr/>
              </p:nvSpPr>
              <p:spPr bwMode="auto">
                <a:xfrm>
                  <a:off x="1048" y="7081"/>
                  <a:ext cx="576"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8" name="Group 270"/>
              <p:cNvGrpSpPr>
                <a:grpSpLocks/>
              </p:cNvGrpSpPr>
              <p:nvPr/>
            </p:nvGrpSpPr>
            <p:grpSpPr bwMode="auto">
              <a:xfrm>
                <a:off x="1624" y="7081"/>
                <a:ext cx="618" cy="403"/>
                <a:chOff x="1624" y="7081"/>
                <a:chExt cx="618" cy="403"/>
              </a:xfrm>
            </p:grpSpPr>
            <p:sp>
              <p:nvSpPr>
                <p:cNvPr id="28770" name="Rectangle 271"/>
                <p:cNvSpPr>
                  <a:spLocks noChangeArrowheads="1"/>
                </p:cNvSpPr>
                <p:nvPr/>
              </p:nvSpPr>
              <p:spPr bwMode="auto">
                <a:xfrm>
                  <a:off x="1652" y="7081"/>
                  <a:ext cx="562" cy="403"/>
                </a:xfrm>
                <a:prstGeom prst="rect">
                  <a:avLst/>
                </a:prstGeom>
                <a:noFill/>
                <a:ln w="9525">
                  <a:noFill/>
                  <a:miter lim="800000"/>
                  <a:headEnd/>
                  <a:tailEnd/>
                </a:ln>
              </p:spPr>
              <p:txBody>
                <a:bodyPr anchor="ctr"/>
                <a:lstStyle/>
                <a:p>
                  <a:pPr algn="ctr"/>
                  <a:r>
                    <a:rPr lang="tr-TR" sz="1200" b="1">
                      <a:latin typeface="Arial" pitchFamily="34" charset="0"/>
                      <a:cs typeface="Arial" pitchFamily="34" charset="0"/>
                    </a:rPr>
                    <a:t> </a:t>
                  </a:r>
                </a:p>
                <a:p>
                  <a:pPr algn="ctr" eaLnBrk="0" hangingPunct="0"/>
                  <a:endParaRPr lang="tr-TR" b="1">
                    <a:latin typeface="Arial" pitchFamily="34" charset="0"/>
                    <a:cs typeface="Arial" pitchFamily="34" charset="0"/>
                  </a:endParaRPr>
                </a:p>
              </p:txBody>
            </p:sp>
            <p:sp>
              <p:nvSpPr>
                <p:cNvPr id="28771" name="Rectangle 272"/>
                <p:cNvSpPr>
                  <a:spLocks noChangeArrowheads="1"/>
                </p:cNvSpPr>
                <p:nvPr/>
              </p:nvSpPr>
              <p:spPr bwMode="auto">
                <a:xfrm>
                  <a:off x="1624" y="7081"/>
                  <a:ext cx="618"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nvGrpSpPr>
              <p:cNvPr id="28979" name="Group 273"/>
              <p:cNvGrpSpPr>
                <a:grpSpLocks/>
              </p:cNvGrpSpPr>
              <p:nvPr/>
            </p:nvGrpSpPr>
            <p:grpSpPr bwMode="auto">
              <a:xfrm>
                <a:off x="2242" y="7081"/>
                <a:ext cx="632" cy="403"/>
                <a:chOff x="2242" y="7081"/>
                <a:chExt cx="632" cy="403"/>
              </a:xfrm>
            </p:grpSpPr>
            <p:sp>
              <p:nvSpPr>
                <p:cNvPr id="28768" name="Rectangle 274"/>
                <p:cNvSpPr>
                  <a:spLocks noChangeArrowheads="1"/>
                </p:cNvSpPr>
                <p:nvPr/>
              </p:nvSpPr>
              <p:spPr bwMode="auto">
                <a:xfrm>
                  <a:off x="2270" y="7081"/>
                  <a:ext cx="576" cy="403"/>
                </a:xfrm>
                <a:prstGeom prst="rect">
                  <a:avLst/>
                </a:prstGeom>
                <a:noFill/>
                <a:ln w="9525">
                  <a:noFill/>
                  <a:miter lim="800000"/>
                  <a:headEnd/>
                  <a:tailEnd/>
                </a:ln>
              </p:spPr>
              <p:txBody>
                <a:bodyPr anchor="ctr"/>
                <a:lstStyle/>
                <a:p>
                  <a:pPr algn="ctr"/>
                  <a:endParaRPr lang="tr-TR" sz="1200" b="1">
                    <a:latin typeface="Arial" pitchFamily="34" charset="0"/>
                    <a:cs typeface="Arial" pitchFamily="34" charset="0"/>
                  </a:endParaRPr>
                </a:p>
                <a:p>
                  <a:pPr algn="ctr"/>
                  <a:endParaRPr lang="tr-TR" sz="1200" b="1">
                    <a:latin typeface="Arial" pitchFamily="34" charset="0"/>
                    <a:cs typeface="Arial" pitchFamily="34" charset="0"/>
                  </a:endParaRPr>
                </a:p>
                <a:p>
                  <a:pPr algn="ctr"/>
                  <a:r>
                    <a:rPr lang="tr-TR" sz="1200" b="1">
                      <a:latin typeface="Arial" pitchFamily="34" charset="0"/>
                      <a:cs typeface="Arial" pitchFamily="34" charset="0"/>
                    </a:rPr>
                    <a:t>854.07</a:t>
                  </a:r>
                </a:p>
                <a:p>
                  <a:pPr algn="ctr" eaLnBrk="0" hangingPunct="0"/>
                  <a:endParaRPr lang="tr-TR" b="1">
                    <a:latin typeface="Arial" pitchFamily="34" charset="0"/>
                    <a:cs typeface="Arial" pitchFamily="34" charset="0"/>
                  </a:endParaRPr>
                </a:p>
              </p:txBody>
            </p:sp>
            <p:sp>
              <p:nvSpPr>
                <p:cNvPr id="28769" name="Rectangle 275"/>
                <p:cNvSpPr>
                  <a:spLocks noChangeArrowheads="1"/>
                </p:cNvSpPr>
                <p:nvPr/>
              </p:nvSpPr>
              <p:spPr bwMode="auto">
                <a:xfrm>
                  <a:off x="2242" y="7081"/>
                  <a:ext cx="632" cy="403"/>
                </a:xfrm>
                <a:prstGeom prst="rect">
                  <a:avLst/>
                </a:prstGeom>
                <a:noFill/>
                <a:ln w="7">
                  <a:solidFill>
                    <a:srgbClr val="A0A0A0"/>
                  </a:solidFill>
                  <a:miter lim="800000"/>
                  <a:headEnd/>
                  <a:tailEnd/>
                </a:ln>
              </p:spPr>
              <p:txBody>
                <a:bodyPr/>
                <a:lstStyle/>
                <a:p>
                  <a:endParaRPr lang="tr-TR">
                    <a:latin typeface="Arial" pitchFamily="34" charset="0"/>
                    <a:cs typeface="Arial" pitchFamily="34" charset="0"/>
                  </a:endParaRPr>
                </a:p>
              </p:txBody>
            </p:sp>
          </p:grpSp>
        </p:grpSp>
        <p:sp>
          <p:nvSpPr>
            <p:cNvPr id="28677" name="Rectangle 276"/>
            <p:cNvSpPr>
              <a:spLocks noChangeArrowheads="1"/>
            </p:cNvSpPr>
            <p:nvPr/>
          </p:nvSpPr>
          <p:spPr bwMode="auto">
            <a:xfrm>
              <a:off x="-2" y="-2"/>
              <a:ext cx="3548" cy="7488"/>
            </a:xfrm>
            <a:prstGeom prst="rect">
              <a:avLst/>
            </a:prstGeom>
            <a:noFill/>
            <a:ln w="6350">
              <a:solidFill>
                <a:srgbClr val="A0A0A0"/>
              </a:solidFill>
              <a:miter lim="800000"/>
              <a:headEnd/>
              <a:tailEnd/>
            </a:ln>
          </p:spPr>
          <p:txBody>
            <a:bodyPr/>
            <a:lstStyle/>
            <a:p>
              <a:endParaRPr lang="tr-TR">
                <a:latin typeface="Arial" pitchFamily="34" charset="0"/>
                <a:cs typeface="Arial" pitchFamily="34" charset="0"/>
              </a:endParaRPr>
            </a:p>
          </p:txBody>
        </p:sp>
      </p:grpSp>
      <p:sp>
        <p:nvSpPr>
          <p:cNvPr id="28675" name="Rectangle 277"/>
          <p:cNvSpPr>
            <a:spLocks noChangeArrowheads="1"/>
          </p:cNvSpPr>
          <p:nvPr/>
        </p:nvSpPr>
        <p:spPr bwMode="auto">
          <a:xfrm>
            <a:off x="2136230" y="300365"/>
            <a:ext cx="4682629" cy="523220"/>
          </a:xfrm>
          <a:prstGeom prst="rect">
            <a:avLst/>
          </a:prstGeom>
          <a:noFill/>
          <a:ln w="9525">
            <a:noFill/>
            <a:miter lim="800000"/>
            <a:headEnd/>
            <a:tailEnd/>
          </a:ln>
        </p:spPr>
        <p:txBody>
          <a:bodyPr wrap="none" anchor="ctr">
            <a:spAutoFit/>
          </a:bodyPr>
          <a:lstStyle/>
          <a:p>
            <a:pPr algn="ctr"/>
            <a:r>
              <a:rPr lang="tr-TR" sz="2800" b="1" dirty="0">
                <a:solidFill>
                  <a:srgbClr val="FF0000"/>
                </a:solidFill>
                <a:latin typeface="Arial" pitchFamily="34" charset="0"/>
                <a:cs typeface="Arial" pitchFamily="34" charset="0"/>
              </a:rPr>
              <a:t>ENİNE PROFİL ÇİZELGESİ</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836712"/>
          </a:xfrm>
        </p:spPr>
        <p:txBody>
          <a:bodyPr/>
          <a:lstStyle/>
          <a:p>
            <a:r>
              <a:rPr lang="tr-TR" dirty="0" smtClean="0">
                <a:solidFill>
                  <a:srgbClr val="FF0000"/>
                </a:solidFill>
              </a:rPr>
              <a:t>Örnek:</a:t>
            </a:r>
            <a:endParaRPr lang="tr-TR" dirty="0">
              <a:solidFill>
                <a:srgbClr val="FF0000"/>
              </a:solidFill>
            </a:endParaRPr>
          </a:p>
        </p:txBody>
      </p:sp>
      <p:pic>
        <p:nvPicPr>
          <p:cNvPr id="1554434" name="Picture 2"/>
          <p:cNvPicPr>
            <a:picLocks noChangeAspect="1" noChangeArrowheads="1"/>
          </p:cNvPicPr>
          <p:nvPr/>
        </p:nvPicPr>
        <p:blipFill>
          <a:blip r:embed="rId2" cstate="print"/>
          <a:srcRect l="60044" t="25219" r="16712" b="53500"/>
          <a:stretch>
            <a:fillRect/>
          </a:stretch>
        </p:blipFill>
        <p:spPr bwMode="auto">
          <a:xfrm>
            <a:off x="3923928" y="0"/>
            <a:ext cx="5220072" cy="2687058"/>
          </a:xfrm>
          <a:prstGeom prst="rect">
            <a:avLst/>
          </a:prstGeom>
          <a:noFill/>
          <a:ln w="9525">
            <a:noFill/>
            <a:miter lim="800000"/>
            <a:headEnd/>
            <a:tailEnd/>
          </a:ln>
        </p:spPr>
      </p:pic>
      <p:pic>
        <p:nvPicPr>
          <p:cNvPr id="5" name="Picture 2"/>
          <p:cNvPicPr>
            <a:picLocks noGrp="1" noChangeAspect="1" noChangeArrowheads="1"/>
          </p:cNvPicPr>
          <p:nvPr>
            <p:ph idx="1"/>
          </p:nvPr>
        </p:nvPicPr>
        <p:blipFill>
          <a:blip r:embed="rId2" cstate="print"/>
          <a:srcRect l="47551" t="84314" r="24078" b="13751"/>
          <a:stretch>
            <a:fillRect/>
          </a:stretch>
        </p:blipFill>
        <p:spPr bwMode="auto">
          <a:xfrm>
            <a:off x="0" y="6453336"/>
            <a:ext cx="8136904" cy="404664"/>
          </a:xfrm>
          <a:prstGeom prst="rect">
            <a:avLst/>
          </a:prstGeom>
          <a:noFill/>
          <a:ln w="9525">
            <a:noFill/>
            <a:miter lim="800000"/>
            <a:headEnd/>
            <a:tailEnd/>
          </a:ln>
        </p:spPr>
      </p:pic>
      <p:pic>
        <p:nvPicPr>
          <p:cNvPr id="6" name="Picture 2"/>
          <p:cNvPicPr>
            <a:picLocks noChangeAspect="1" noChangeArrowheads="1"/>
          </p:cNvPicPr>
          <p:nvPr/>
        </p:nvPicPr>
        <p:blipFill>
          <a:blip r:embed="rId2" cstate="print"/>
          <a:srcRect l="69879" t="47690" r="22115" b="50753"/>
          <a:stretch>
            <a:fillRect/>
          </a:stretch>
        </p:blipFill>
        <p:spPr bwMode="auto">
          <a:xfrm>
            <a:off x="5004048" y="2780928"/>
            <a:ext cx="4139952" cy="360040"/>
          </a:xfrm>
          <a:prstGeom prst="rect">
            <a:avLst/>
          </a:prstGeom>
          <a:noFill/>
          <a:ln w="9525">
            <a:noFill/>
            <a:miter lim="800000"/>
            <a:headEnd/>
            <a:tailEnd/>
          </a:ln>
        </p:spPr>
      </p:pic>
      <p:pic>
        <p:nvPicPr>
          <p:cNvPr id="7" name="Picture 2"/>
          <p:cNvPicPr>
            <a:picLocks noChangeAspect="1" noChangeArrowheads="1"/>
          </p:cNvPicPr>
          <p:nvPr/>
        </p:nvPicPr>
        <p:blipFill>
          <a:blip r:embed="rId2" cstate="print"/>
          <a:srcRect l="36856" t="49586" r="20364" b="16374"/>
          <a:stretch>
            <a:fillRect/>
          </a:stretch>
        </p:blipFill>
        <p:spPr bwMode="auto">
          <a:xfrm>
            <a:off x="0" y="3140968"/>
            <a:ext cx="9144000" cy="3193706"/>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8686800" cy="836712"/>
          </a:xfrm>
        </p:spPr>
        <p:txBody>
          <a:bodyPr/>
          <a:lstStyle/>
          <a:p>
            <a:r>
              <a:rPr lang="tr-TR" dirty="0" smtClean="0">
                <a:solidFill>
                  <a:srgbClr val="FF0000"/>
                </a:solidFill>
              </a:rPr>
              <a:t>Örnek: </a:t>
            </a:r>
            <a:endParaRPr lang="tr-TR" dirty="0">
              <a:solidFill>
                <a:srgbClr val="FF0000"/>
              </a:solidFill>
            </a:endParaRPr>
          </a:p>
        </p:txBody>
      </p:sp>
      <p:pic>
        <p:nvPicPr>
          <p:cNvPr id="1555458" name="Picture 2"/>
          <p:cNvPicPr>
            <a:picLocks noChangeAspect="1" noChangeArrowheads="1"/>
          </p:cNvPicPr>
          <p:nvPr/>
        </p:nvPicPr>
        <p:blipFill>
          <a:blip r:embed="rId2" cstate="print"/>
          <a:srcRect l="36246" t="58077" r="20314" b="11782"/>
          <a:stretch>
            <a:fillRect/>
          </a:stretch>
        </p:blipFill>
        <p:spPr bwMode="auto">
          <a:xfrm>
            <a:off x="0" y="3290971"/>
            <a:ext cx="9144000" cy="3567029"/>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56723" t="25219" r="17266" b="49188"/>
          <a:stretch>
            <a:fillRect/>
          </a:stretch>
        </p:blipFill>
        <p:spPr bwMode="auto">
          <a:xfrm>
            <a:off x="2555776" y="0"/>
            <a:ext cx="6588225" cy="3284984"/>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1" name="Rectangle 3"/>
          <p:cNvSpPr>
            <a:spLocks noGrp="1" noChangeArrowheads="1"/>
          </p:cNvSpPr>
          <p:nvPr>
            <p:ph type="body" idx="1"/>
          </p:nvPr>
        </p:nvSpPr>
        <p:spPr>
          <a:xfrm>
            <a:off x="0" y="0"/>
            <a:ext cx="9143999" cy="6857999"/>
          </a:xfrm>
        </p:spPr>
        <p:txBody>
          <a:bodyPr>
            <a:normAutofit fontScale="77500" lnSpcReduction="20000"/>
          </a:bodyPr>
          <a:lstStyle/>
          <a:p>
            <a:pPr algn="just">
              <a:lnSpc>
                <a:spcPct val="80000"/>
              </a:lnSpc>
              <a:buFontTx/>
              <a:buNone/>
            </a:pPr>
            <a:r>
              <a:rPr lang="tr-TR" sz="3200" b="1" dirty="0" smtClean="0">
                <a:solidFill>
                  <a:srgbClr val="FF0000"/>
                </a:solidFill>
                <a:latin typeface="Arial" pitchFamily="34" charset="0"/>
                <a:cs typeface="Arial" pitchFamily="34" charset="0"/>
              </a:rPr>
              <a:t>Enine </a:t>
            </a:r>
            <a:r>
              <a:rPr lang="tr-TR" sz="3200" b="1" dirty="0">
                <a:solidFill>
                  <a:srgbClr val="FF0000"/>
                </a:solidFill>
                <a:latin typeface="Arial" pitchFamily="34" charset="0"/>
                <a:cs typeface="Arial" pitchFamily="34" charset="0"/>
              </a:rPr>
              <a:t>Profil </a:t>
            </a:r>
            <a:r>
              <a:rPr lang="tr-TR" sz="3200" b="1" dirty="0" err="1">
                <a:solidFill>
                  <a:srgbClr val="FF0000"/>
                </a:solidFill>
                <a:latin typeface="Arial" pitchFamily="34" charset="0"/>
                <a:cs typeface="Arial" pitchFamily="34" charset="0"/>
              </a:rPr>
              <a:t>Nivelmanı</a:t>
            </a:r>
            <a:endParaRPr lang="tr-TR" sz="3200" dirty="0">
              <a:solidFill>
                <a:srgbClr val="FF0000"/>
              </a:solidFill>
              <a:latin typeface="Arial" pitchFamily="34" charset="0"/>
              <a:cs typeface="Arial" pitchFamily="34" charset="0"/>
            </a:endParaRPr>
          </a:p>
          <a:p>
            <a:pPr algn="just">
              <a:buFont typeface="Wingdings" pitchFamily="2" charset="2"/>
              <a:buChar char="ü"/>
            </a:pPr>
            <a:r>
              <a:rPr lang="tr-TR" sz="3200" dirty="0" smtClean="0">
                <a:latin typeface="Arial" pitchFamily="34" charset="0"/>
                <a:cs typeface="Arial" pitchFamily="34" charset="0"/>
              </a:rPr>
              <a:t>	Krokide </a:t>
            </a:r>
            <a:r>
              <a:rPr lang="tr-TR" sz="3200" dirty="0">
                <a:latin typeface="Arial" pitchFamily="34" charset="0"/>
                <a:cs typeface="Arial" pitchFamily="34" charset="0"/>
              </a:rPr>
              <a:t>çizilen bir apsis doğrusu üzerine eksen kazığı (0.00) işaretlenerek boyuna profilin sağ ve sol tarafında ölçmelerin yapıldığı noktaların eksen kazığına uzaklıkları apsis doğrusu üzerinde belirtilir. </a:t>
            </a:r>
          </a:p>
          <a:p>
            <a:pPr algn="just">
              <a:buFont typeface="Wingdings" pitchFamily="2" charset="2"/>
              <a:buChar char="ü"/>
            </a:pPr>
            <a:r>
              <a:rPr lang="tr-TR" sz="3200" dirty="0" smtClean="0">
                <a:latin typeface="Arial" pitchFamily="34" charset="0"/>
                <a:cs typeface="Arial" pitchFamily="34" charset="0"/>
              </a:rPr>
              <a:t>	Her </a:t>
            </a:r>
            <a:r>
              <a:rPr lang="tr-TR" sz="3200" dirty="0">
                <a:latin typeface="Arial" pitchFamily="34" charset="0"/>
                <a:cs typeface="Arial" pitchFamily="34" charset="0"/>
              </a:rPr>
              <a:t>bir noktaya ait mirada okunan yükseklik değerleri ise bu noktalara ilişkin ordinat çizgisine paralel olarak yazılır. </a:t>
            </a:r>
          </a:p>
          <a:p>
            <a:pPr algn="just">
              <a:buFont typeface="Wingdings" pitchFamily="2" charset="2"/>
              <a:buChar char="ü"/>
            </a:pPr>
            <a:r>
              <a:rPr lang="tr-TR" sz="3200" dirty="0" smtClean="0">
                <a:latin typeface="Arial" pitchFamily="34" charset="0"/>
                <a:cs typeface="Arial" pitchFamily="34" charset="0"/>
              </a:rPr>
              <a:t>	Enine </a:t>
            </a:r>
            <a:r>
              <a:rPr lang="tr-TR" sz="3200" dirty="0">
                <a:latin typeface="Arial" pitchFamily="34" charset="0"/>
                <a:cs typeface="Arial" pitchFamily="34" charset="0"/>
              </a:rPr>
              <a:t>profilde mira okumaları santimetre değerine kadar yapılır, milimetre değerleri okunmaz</a:t>
            </a:r>
            <a:r>
              <a:rPr lang="tr-TR" sz="3200" dirty="0" smtClean="0">
                <a:latin typeface="Arial" pitchFamily="34" charset="0"/>
                <a:cs typeface="Arial" pitchFamily="34" charset="0"/>
              </a:rPr>
              <a:t>.</a:t>
            </a:r>
          </a:p>
          <a:p>
            <a:pPr algn="just">
              <a:buFont typeface="Wingdings" pitchFamily="2" charset="2"/>
              <a:buChar char="ü"/>
            </a:pPr>
            <a:r>
              <a:rPr lang="tr-TR" sz="3200" dirty="0" smtClean="0">
                <a:latin typeface="Arial" pitchFamily="34" charset="0"/>
                <a:cs typeface="Arial" pitchFamily="34" charset="0"/>
              </a:rPr>
              <a:t>	Enine profil </a:t>
            </a:r>
            <a:r>
              <a:rPr lang="tr-TR" sz="3200" dirty="0" err="1" smtClean="0">
                <a:latin typeface="Arial" pitchFamily="34" charset="0"/>
                <a:cs typeface="Arial" pitchFamily="34" charset="0"/>
              </a:rPr>
              <a:t>nivelmanında</a:t>
            </a:r>
            <a:r>
              <a:rPr lang="tr-TR" sz="3200" dirty="0" smtClean="0">
                <a:latin typeface="Arial" pitchFamily="34" charset="0"/>
                <a:cs typeface="Arial" pitchFamily="34" charset="0"/>
              </a:rPr>
              <a:t> kontrol </a:t>
            </a:r>
            <a:r>
              <a:rPr lang="tr-TR" sz="3200" dirty="0" err="1" smtClean="0">
                <a:latin typeface="Arial" pitchFamily="34" charset="0"/>
                <a:cs typeface="Arial" pitchFamily="34" charset="0"/>
              </a:rPr>
              <a:t>nivelmanı</a:t>
            </a:r>
            <a:r>
              <a:rPr lang="tr-TR" sz="3200" dirty="0" smtClean="0">
                <a:latin typeface="Arial" pitchFamily="34" charset="0"/>
                <a:cs typeface="Arial" pitchFamily="34" charset="0"/>
              </a:rPr>
              <a:t> yapabilmek için mira tutularak okuma yapılan noktaların yerleri işaretlenir. </a:t>
            </a:r>
          </a:p>
          <a:p>
            <a:pPr algn="just">
              <a:buFont typeface="Wingdings" pitchFamily="2" charset="2"/>
              <a:buChar char="ü"/>
            </a:pPr>
            <a:r>
              <a:rPr lang="tr-TR" sz="3200" dirty="0" smtClean="0">
                <a:latin typeface="Arial" pitchFamily="34" charset="0"/>
                <a:cs typeface="Arial" pitchFamily="34" charset="0"/>
              </a:rPr>
              <a:t>	Aynı nokta için yapılan her iki ölçüm arasında hata 2 cm ‘den fazla olmamalıdır. </a:t>
            </a:r>
          </a:p>
          <a:p>
            <a:pPr algn="just">
              <a:buFont typeface="Wingdings" pitchFamily="2" charset="2"/>
              <a:buChar char="ü"/>
            </a:pPr>
            <a:r>
              <a:rPr lang="tr-TR" sz="3200" dirty="0" smtClean="0">
                <a:latin typeface="Arial" pitchFamily="34" charset="0"/>
                <a:cs typeface="Arial" pitchFamily="34" charset="0"/>
              </a:rPr>
              <a:t>	Eğimi çok fazla olan arazilerde </a:t>
            </a:r>
            <a:r>
              <a:rPr lang="tr-TR" sz="3200" dirty="0" err="1" smtClean="0">
                <a:latin typeface="Arial" pitchFamily="34" charset="0"/>
                <a:cs typeface="Arial" pitchFamily="34" charset="0"/>
              </a:rPr>
              <a:t>nivelman</a:t>
            </a:r>
            <a:r>
              <a:rPr lang="tr-TR" sz="3200" dirty="0" smtClean="0">
                <a:latin typeface="Arial" pitchFamily="34" charset="0"/>
                <a:cs typeface="Arial" pitchFamily="34" charset="0"/>
              </a:rPr>
              <a:t> aletinin kullanılması çok zor olduğundan bu gibi yerlerde düzeçli latalar kullanılır. </a:t>
            </a:r>
          </a:p>
          <a:p>
            <a:pPr algn="just">
              <a:buFont typeface="Wingdings" pitchFamily="2" charset="2"/>
              <a:buChar char="ü"/>
            </a:pPr>
            <a:r>
              <a:rPr lang="tr-TR" sz="3200" dirty="0" smtClean="0">
                <a:latin typeface="Arial" pitchFamily="34" charset="0"/>
                <a:cs typeface="Arial" pitchFamily="34" charset="0"/>
              </a:rPr>
              <a:t>	Noktaların yükseklik değerleri düzeçli latanın sonuna dik olarak tutulan miradan okunur. </a:t>
            </a:r>
          </a:p>
          <a:p>
            <a:pPr algn="just"/>
            <a:endParaRPr lang="tr-TR"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576064"/>
          </a:xfrm>
        </p:spPr>
        <p:txBody>
          <a:bodyPr>
            <a:normAutofit fontScale="90000"/>
          </a:bodyPr>
          <a:lstStyle/>
          <a:p>
            <a:r>
              <a:rPr lang="tr-TR" dirty="0" smtClean="0">
                <a:solidFill>
                  <a:srgbClr val="FF0000"/>
                </a:solidFill>
              </a:rPr>
              <a:t>Örnek:</a:t>
            </a:r>
            <a:endParaRPr lang="tr-TR" dirty="0">
              <a:solidFill>
                <a:srgbClr val="FF0000"/>
              </a:solidFill>
            </a:endParaRPr>
          </a:p>
        </p:txBody>
      </p:sp>
      <p:sp>
        <p:nvSpPr>
          <p:cNvPr id="3" name="2 İçerik Yer Tutucusu"/>
          <p:cNvSpPr>
            <a:spLocks noGrp="1"/>
          </p:cNvSpPr>
          <p:nvPr>
            <p:ph idx="1"/>
          </p:nvPr>
        </p:nvSpPr>
        <p:spPr/>
        <p:txBody>
          <a:bodyPr/>
          <a:lstStyle/>
          <a:p>
            <a:endParaRPr lang="tr-TR" dirty="0"/>
          </a:p>
        </p:txBody>
      </p:sp>
      <p:pic>
        <p:nvPicPr>
          <p:cNvPr id="1556482" name="Picture 2"/>
          <p:cNvPicPr>
            <a:picLocks noChangeAspect="1" noChangeArrowheads="1"/>
          </p:cNvPicPr>
          <p:nvPr/>
        </p:nvPicPr>
        <p:blipFill>
          <a:blip r:embed="rId2" cstate="print"/>
          <a:srcRect l="34032" t="48844" r="19479" b="14735"/>
          <a:stretch>
            <a:fillRect/>
          </a:stretch>
        </p:blipFill>
        <p:spPr bwMode="auto">
          <a:xfrm>
            <a:off x="0" y="980728"/>
            <a:ext cx="9144000" cy="5877272"/>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1" name="Rectangle 3"/>
          <p:cNvSpPr>
            <a:spLocks noGrp="1" noChangeArrowheads="1"/>
          </p:cNvSpPr>
          <p:nvPr>
            <p:ph type="body" idx="1"/>
          </p:nvPr>
        </p:nvSpPr>
        <p:spPr>
          <a:xfrm>
            <a:off x="0" y="0"/>
            <a:ext cx="9143999" cy="7317431"/>
          </a:xfrm>
        </p:spPr>
        <p:txBody>
          <a:bodyPr>
            <a:noAutofit/>
          </a:bodyPr>
          <a:lstStyle/>
          <a:p>
            <a:pPr algn="just">
              <a:lnSpc>
                <a:spcPct val="80000"/>
              </a:lnSpc>
              <a:buFontTx/>
              <a:buNone/>
            </a:pPr>
            <a:r>
              <a:rPr lang="tr-TR" b="1" dirty="0" smtClean="0">
                <a:latin typeface="Arial" pitchFamily="34" charset="0"/>
                <a:cs typeface="Arial" pitchFamily="34" charset="0"/>
              </a:rPr>
              <a:t>		</a:t>
            </a:r>
            <a:r>
              <a:rPr lang="tr-TR" b="1" dirty="0" smtClean="0">
                <a:solidFill>
                  <a:srgbClr val="FF0000"/>
                </a:solidFill>
                <a:latin typeface="Arial" pitchFamily="34" charset="0"/>
                <a:cs typeface="Arial" pitchFamily="34" charset="0"/>
              </a:rPr>
              <a:t>PROFİL </a:t>
            </a:r>
            <a:r>
              <a:rPr lang="tr-TR" b="1" dirty="0">
                <a:solidFill>
                  <a:srgbClr val="FF0000"/>
                </a:solidFill>
                <a:latin typeface="Arial" pitchFamily="34" charset="0"/>
                <a:cs typeface="Arial" pitchFamily="34" charset="0"/>
              </a:rPr>
              <a:t>NİVELMANI</a:t>
            </a:r>
            <a:endParaRPr lang="tr-TR" dirty="0">
              <a:solidFill>
                <a:srgbClr val="FF0000"/>
              </a:solidFill>
              <a:latin typeface="Arial" pitchFamily="34" charset="0"/>
              <a:cs typeface="Arial" pitchFamily="34" charset="0"/>
            </a:endParaRPr>
          </a:p>
          <a:p>
            <a:pPr algn="just">
              <a:buFontTx/>
              <a:buNone/>
            </a:pPr>
            <a:r>
              <a:rPr lang="tr-TR" b="1" dirty="0" smtClean="0">
                <a:latin typeface="Arial" pitchFamily="34" charset="0"/>
                <a:cs typeface="Arial" pitchFamily="34" charset="0"/>
              </a:rPr>
              <a:t>	</a:t>
            </a:r>
            <a:r>
              <a:rPr lang="tr-TR" b="1" dirty="0" smtClean="0">
                <a:solidFill>
                  <a:srgbClr val="7030A0"/>
                </a:solidFill>
                <a:latin typeface="Arial" pitchFamily="34" charset="0"/>
                <a:cs typeface="Arial" pitchFamily="34" charset="0"/>
              </a:rPr>
              <a:t>	Profillerin Çizimi</a:t>
            </a:r>
          </a:p>
          <a:p>
            <a:pPr algn="just">
              <a:buFontTx/>
              <a:buNone/>
            </a:pPr>
            <a:endParaRPr lang="tr-TR" dirty="0">
              <a:solidFill>
                <a:srgbClr val="7030A0"/>
              </a:solidFill>
              <a:latin typeface="Arial" pitchFamily="34" charset="0"/>
              <a:cs typeface="Arial" pitchFamily="34" charset="0"/>
            </a:endParaRPr>
          </a:p>
          <a:p>
            <a:pPr algn="just">
              <a:buFont typeface="Wingdings" pitchFamily="2" charset="2"/>
              <a:buChar char="q"/>
            </a:pPr>
            <a:r>
              <a:rPr lang="tr-TR" dirty="0" smtClean="0">
                <a:latin typeface="Arial" pitchFamily="34" charset="0"/>
                <a:cs typeface="Arial" pitchFamily="34" charset="0"/>
              </a:rPr>
              <a:t>	Boyuna </a:t>
            </a:r>
            <a:r>
              <a:rPr lang="tr-TR" dirty="0">
                <a:latin typeface="Arial" pitchFamily="34" charset="0"/>
                <a:cs typeface="Arial" pitchFamily="34" charset="0"/>
              </a:rPr>
              <a:t>ve enine profillerin çiziminde </a:t>
            </a:r>
            <a:r>
              <a:rPr lang="tr-TR" dirty="0" err="1">
                <a:latin typeface="Arial" pitchFamily="34" charset="0"/>
                <a:cs typeface="Arial" pitchFamily="34" charset="0"/>
              </a:rPr>
              <a:t>nivelman</a:t>
            </a:r>
            <a:r>
              <a:rPr lang="tr-TR" dirty="0">
                <a:latin typeface="Arial" pitchFamily="34" charset="0"/>
                <a:cs typeface="Arial" pitchFamily="34" charset="0"/>
              </a:rPr>
              <a:t> işlemi sırasında arazide tutulan </a:t>
            </a:r>
            <a:r>
              <a:rPr lang="tr-TR" dirty="0" err="1">
                <a:latin typeface="Arial" pitchFamily="34" charset="0"/>
                <a:cs typeface="Arial" pitchFamily="34" charset="0"/>
              </a:rPr>
              <a:t>nivelman</a:t>
            </a:r>
            <a:r>
              <a:rPr lang="tr-TR" dirty="0">
                <a:latin typeface="Arial" pitchFamily="34" charset="0"/>
                <a:cs typeface="Arial" pitchFamily="34" charset="0"/>
              </a:rPr>
              <a:t> çizelgeleri ve krokilerden yararlanılır. </a:t>
            </a:r>
          </a:p>
          <a:p>
            <a:pPr algn="just">
              <a:buFont typeface="Wingdings" pitchFamily="2" charset="2"/>
              <a:buChar char="q"/>
            </a:pPr>
            <a:r>
              <a:rPr lang="tr-TR" dirty="0" smtClean="0">
                <a:latin typeface="Arial" pitchFamily="34" charset="0"/>
                <a:cs typeface="Arial" pitchFamily="34" charset="0"/>
              </a:rPr>
              <a:t>	Profillerin </a:t>
            </a:r>
            <a:r>
              <a:rPr lang="tr-TR" dirty="0">
                <a:latin typeface="Arial" pitchFamily="34" charset="0"/>
                <a:cs typeface="Arial" pitchFamily="34" charset="0"/>
              </a:rPr>
              <a:t>çizimi için milimetrik kağıtların kullanılması çizim işlemini oldukça kolaylaştırır.</a:t>
            </a:r>
          </a:p>
          <a:p>
            <a:pPr algn="just">
              <a:buFont typeface="Wingdings" pitchFamily="2" charset="2"/>
              <a:buChar char="q"/>
            </a:pPr>
            <a:r>
              <a:rPr lang="tr-TR" dirty="0" smtClean="0">
                <a:latin typeface="Arial" pitchFamily="34" charset="0"/>
                <a:cs typeface="Arial" pitchFamily="34" charset="0"/>
              </a:rPr>
              <a:t>	Profillerin </a:t>
            </a:r>
            <a:r>
              <a:rPr lang="tr-TR" dirty="0">
                <a:latin typeface="Arial" pitchFamily="34" charset="0"/>
                <a:cs typeface="Arial" pitchFamily="34" charset="0"/>
              </a:rPr>
              <a:t>çiziminde yatay ve düşey uzaklıklar için iki ayrı ölçek kullanılır ve bu ölçekler çizime başlamadan belirlenir. </a:t>
            </a:r>
          </a:p>
          <a:p>
            <a:pPr algn="just">
              <a:buFont typeface="Wingdings" pitchFamily="2" charset="2"/>
              <a:buChar char="q"/>
            </a:pPr>
            <a:r>
              <a:rPr lang="tr-TR" dirty="0" smtClean="0">
                <a:latin typeface="Arial" pitchFamily="34" charset="0"/>
                <a:cs typeface="Arial" pitchFamily="34" charset="0"/>
              </a:rPr>
              <a:t>	Oldukça </a:t>
            </a:r>
            <a:r>
              <a:rPr lang="tr-TR" dirty="0">
                <a:latin typeface="Arial" pitchFamily="34" charset="0"/>
                <a:cs typeface="Arial" pitchFamily="34" charset="0"/>
              </a:rPr>
              <a:t>düz arazilerde yatay uzunluğa oranla yükseklik değişmesi az olduğundan, yükseklik değişmelerinin ya da arazi şekillerinin daha belirgin bir şekilde görülebilmesi için düşey ölçekler yatay ölçeklerden 10 – 25 kez daha büyük seçilmelidir.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1" name="Rectangle 3"/>
          <p:cNvSpPr>
            <a:spLocks noGrp="1" noChangeArrowheads="1"/>
          </p:cNvSpPr>
          <p:nvPr>
            <p:ph type="body" idx="1"/>
          </p:nvPr>
        </p:nvSpPr>
        <p:spPr>
          <a:xfrm>
            <a:off x="0" y="0"/>
            <a:ext cx="9143999" cy="7317431"/>
          </a:xfrm>
        </p:spPr>
        <p:txBody>
          <a:bodyPr>
            <a:noAutofit/>
          </a:bodyPr>
          <a:lstStyle/>
          <a:p>
            <a:pPr algn="just">
              <a:lnSpc>
                <a:spcPct val="80000"/>
              </a:lnSpc>
              <a:buFontTx/>
              <a:buNone/>
            </a:pPr>
            <a:r>
              <a:rPr lang="tr-TR" b="1" dirty="0" smtClean="0">
                <a:latin typeface="Arial" pitchFamily="34" charset="0"/>
                <a:cs typeface="Arial" pitchFamily="34" charset="0"/>
              </a:rPr>
              <a:t>		</a:t>
            </a:r>
            <a:r>
              <a:rPr lang="tr-TR" b="1" dirty="0" smtClean="0">
                <a:solidFill>
                  <a:srgbClr val="FF0000"/>
                </a:solidFill>
                <a:latin typeface="Arial" pitchFamily="34" charset="0"/>
                <a:cs typeface="Arial" pitchFamily="34" charset="0"/>
              </a:rPr>
              <a:t>PROFİL </a:t>
            </a:r>
            <a:r>
              <a:rPr lang="tr-TR" b="1" dirty="0">
                <a:solidFill>
                  <a:srgbClr val="FF0000"/>
                </a:solidFill>
                <a:latin typeface="Arial" pitchFamily="34" charset="0"/>
                <a:cs typeface="Arial" pitchFamily="34" charset="0"/>
              </a:rPr>
              <a:t>NİVELMANI</a:t>
            </a:r>
            <a:endParaRPr lang="tr-TR" dirty="0">
              <a:solidFill>
                <a:srgbClr val="FF0000"/>
              </a:solidFill>
              <a:latin typeface="Arial" pitchFamily="34" charset="0"/>
              <a:cs typeface="Arial" pitchFamily="34" charset="0"/>
            </a:endParaRPr>
          </a:p>
          <a:p>
            <a:pPr algn="just">
              <a:buFontTx/>
              <a:buNone/>
            </a:pPr>
            <a:r>
              <a:rPr lang="tr-TR" b="1" dirty="0" smtClean="0">
                <a:latin typeface="Arial" pitchFamily="34" charset="0"/>
                <a:cs typeface="Arial" pitchFamily="34" charset="0"/>
              </a:rPr>
              <a:t>	</a:t>
            </a:r>
            <a:r>
              <a:rPr lang="tr-TR" b="1" dirty="0" smtClean="0">
                <a:solidFill>
                  <a:srgbClr val="7030A0"/>
                </a:solidFill>
                <a:latin typeface="Arial" pitchFamily="34" charset="0"/>
                <a:cs typeface="Arial" pitchFamily="34" charset="0"/>
              </a:rPr>
              <a:t>	Profillerin Çizimi</a:t>
            </a:r>
          </a:p>
          <a:p>
            <a:pPr algn="just">
              <a:buFontTx/>
              <a:buNone/>
            </a:pPr>
            <a:endParaRPr lang="tr-TR" dirty="0">
              <a:solidFill>
                <a:srgbClr val="7030A0"/>
              </a:solidFill>
              <a:latin typeface="Arial" pitchFamily="34" charset="0"/>
              <a:cs typeface="Arial" pitchFamily="34" charset="0"/>
            </a:endParaRPr>
          </a:p>
          <a:p>
            <a:pPr algn="just">
              <a:buFont typeface="Wingdings" pitchFamily="2" charset="2"/>
              <a:buChar char="q"/>
            </a:pPr>
            <a:r>
              <a:rPr lang="tr-TR" dirty="0" smtClean="0">
                <a:latin typeface="Arial" pitchFamily="34" charset="0"/>
                <a:cs typeface="Arial" pitchFamily="34" charset="0"/>
              </a:rPr>
              <a:t>	Çizim ölçeği yatay uzunluklar için 1/1000 – 1/5000 arasında alınır. </a:t>
            </a:r>
          </a:p>
          <a:p>
            <a:pPr algn="just">
              <a:buFont typeface="Wingdings" pitchFamily="2" charset="2"/>
              <a:buChar char="q"/>
            </a:pPr>
            <a:r>
              <a:rPr lang="tr-TR" dirty="0" smtClean="0">
                <a:latin typeface="Arial" pitchFamily="34" charset="0"/>
                <a:cs typeface="Arial" pitchFamily="34" charset="0"/>
              </a:rPr>
              <a:t>	Mühendislik işlerinde genellikle yatay uzaklıklar 1/1000 ve düşey uzaklıklar 1/100 ölçeğinde çizilirken yollara ilişkin boyuna profillerde genel olarak yatay uzaklıklar 1/500 ve düşey uzaklıklar da 1/50 ölçeğinde çizilirler. </a:t>
            </a:r>
          </a:p>
          <a:p>
            <a:pPr algn="just">
              <a:buFont typeface="Wingdings" pitchFamily="2" charset="2"/>
              <a:buChar char="q"/>
            </a:pPr>
            <a:r>
              <a:rPr lang="tr-TR" dirty="0" smtClean="0">
                <a:latin typeface="Arial" pitchFamily="34" charset="0"/>
                <a:cs typeface="Arial" pitchFamily="34" charset="0"/>
              </a:rPr>
              <a:t>	Yatay ve düşey ölçekler yapılacak çizimin, çizim kağıdının boyutları içinde kalacağı biçimde seçilmelidir.</a:t>
            </a:r>
          </a:p>
          <a:p>
            <a:pPr algn="just">
              <a:buFont typeface="Wingdings" pitchFamily="2" charset="2"/>
              <a:buChar char="q"/>
            </a:pPr>
            <a:r>
              <a:rPr lang="tr-TR" dirty="0" smtClean="0">
                <a:latin typeface="Arial" pitchFamily="34" charset="0"/>
                <a:cs typeface="Arial" pitchFamily="34" charset="0"/>
              </a:rPr>
              <a:t>	Çizim, dik koordinat sistemi esas alınarak yapılır. </a:t>
            </a:r>
          </a:p>
          <a:p>
            <a:pPr algn="just">
              <a:buFont typeface="Wingdings" pitchFamily="2" charset="2"/>
              <a:buChar char="q"/>
            </a:pPr>
            <a:r>
              <a:rPr lang="tr-TR" dirty="0" smtClean="0">
                <a:latin typeface="Arial" pitchFamily="34" charset="0"/>
                <a:cs typeface="Arial" pitchFamily="34" charset="0"/>
              </a:rPr>
              <a:t>	Yatay eksen, yatay uzaklıkları (uzunlukları) gösterirken, düşey eksen yükseklik farklarını gösterir. </a:t>
            </a:r>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1" name="Rectangle 3"/>
          <p:cNvSpPr>
            <a:spLocks noGrp="1" noChangeArrowheads="1"/>
          </p:cNvSpPr>
          <p:nvPr>
            <p:ph type="body" idx="1"/>
          </p:nvPr>
        </p:nvSpPr>
        <p:spPr>
          <a:xfrm>
            <a:off x="0" y="0"/>
            <a:ext cx="9143999" cy="7317431"/>
          </a:xfrm>
        </p:spPr>
        <p:txBody>
          <a:bodyPr>
            <a:noAutofit/>
          </a:bodyPr>
          <a:lstStyle/>
          <a:p>
            <a:pPr algn="just">
              <a:lnSpc>
                <a:spcPct val="80000"/>
              </a:lnSpc>
              <a:buFontTx/>
              <a:buNone/>
            </a:pPr>
            <a:r>
              <a:rPr lang="tr-TR" b="1" dirty="0" smtClean="0">
                <a:latin typeface="Arial" pitchFamily="34" charset="0"/>
                <a:cs typeface="Arial" pitchFamily="34" charset="0"/>
              </a:rPr>
              <a:t>		</a:t>
            </a:r>
            <a:r>
              <a:rPr lang="tr-TR" b="1" dirty="0" smtClean="0">
                <a:solidFill>
                  <a:srgbClr val="FF0000"/>
                </a:solidFill>
                <a:latin typeface="Arial" pitchFamily="34" charset="0"/>
                <a:cs typeface="Arial" pitchFamily="34" charset="0"/>
              </a:rPr>
              <a:t>PROFİL </a:t>
            </a:r>
            <a:r>
              <a:rPr lang="tr-TR" b="1" dirty="0">
                <a:solidFill>
                  <a:srgbClr val="FF0000"/>
                </a:solidFill>
                <a:latin typeface="Arial" pitchFamily="34" charset="0"/>
                <a:cs typeface="Arial" pitchFamily="34" charset="0"/>
              </a:rPr>
              <a:t>NİVELMANI</a:t>
            </a:r>
            <a:endParaRPr lang="tr-TR" dirty="0">
              <a:solidFill>
                <a:srgbClr val="FF0000"/>
              </a:solidFill>
              <a:latin typeface="Arial" pitchFamily="34" charset="0"/>
              <a:cs typeface="Arial" pitchFamily="34" charset="0"/>
            </a:endParaRPr>
          </a:p>
          <a:p>
            <a:pPr algn="just">
              <a:buFontTx/>
              <a:buNone/>
            </a:pPr>
            <a:r>
              <a:rPr lang="tr-TR" b="1" dirty="0" smtClean="0">
                <a:latin typeface="Arial" pitchFamily="34" charset="0"/>
                <a:cs typeface="Arial" pitchFamily="34" charset="0"/>
              </a:rPr>
              <a:t>	</a:t>
            </a:r>
            <a:r>
              <a:rPr lang="tr-TR" b="1" dirty="0" smtClean="0">
                <a:solidFill>
                  <a:srgbClr val="7030A0"/>
                </a:solidFill>
                <a:latin typeface="Arial" pitchFamily="34" charset="0"/>
                <a:cs typeface="Arial" pitchFamily="34" charset="0"/>
              </a:rPr>
              <a:t>	Profillerin Çizimi</a:t>
            </a:r>
          </a:p>
          <a:p>
            <a:pPr algn="just">
              <a:buFontTx/>
              <a:buNone/>
            </a:pPr>
            <a:endParaRPr lang="tr-TR" dirty="0">
              <a:solidFill>
                <a:srgbClr val="7030A0"/>
              </a:solidFill>
              <a:latin typeface="Arial" pitchFamily="34" charset="0"/>
              <a:cs typeface="Arial" pitchFamily="34" charset="0"/>
            </a:endParaRPr>
          </a:p>
          <a:p>
            <a:pPr algn="just">
              <a:buFont typeface="Wingdings" pitchFamily="2" charset="2"/>
              <a:buChar char="q"/>
            </a:pPr>
            <a:r>
              <a:rPr lang="tr-TR" dirty="0" smtClean="0">
                <a:latin typeface="Arial" pitchFamily="34" charset="0"/>
                <a:cs typeface="Arial" pitchFamily="34" charset="0"/>
              </a:rPr>
              <a:t>	Yatay eksenden yukarıda, ona paralel olarak çizilecek bir çizgi </a:t>
            </a:r>
            <a:r>
              <a:rPr lang="tr-TR" i="1" dirty="0" smtClean="0">
                <a:latin typeface="Arial" pitchFamily="34" charset="0"/>
                <a:cs typeface="Arial" pitchFamily="34" charset="0"/>
              </a:rPr>
              <a:t>kıyas çizgisi</a:t>
            </a:r>
            <a:r>
              <a:rPr lang="tr-TR" dirty="0" smtClean="0">
                <a:latin typeface="Arial" pitchFamily="34" charset="0"/>
                <a:cs typeface="Arial" pitchFamily="34" charset="0"/>
              </a:rPr>
              <a:t> olarak alınır. </a:t>
            </a:r>
          </a:p>
          <a:p>
            <a:pPr algn="just">
              <a:buFont typeface="Wingdings" pitchFamily="2" charset="2"/>
              <a:buChar char="q"/>
            </a:pPr>
            <a:r>
              <a:rPr lang="tr-TR" dirty="0" smtClean="0">
                <a:latin typeface="Arial" pitchFamily="34" charset="0"/>
                <a:cs typeface="Arial" pitchFamily="34" charset="0"/>
              </a:rPr>
              <a:t>	Kıyas çizgisinin yüksekliği veya kotu, profil işleminde ölçülen yüksekliklerin en küçüğünün biraz daha altında kalacak şekilde yuvarlak bir tam sayı olarak seçilir. </a:t>
            </a:r>
          </a:p>
          <a:p>
            <a:pPr algn="just">
              <a:buFont typeface="Wingdings" pitchFamily="2" charset="2"/>
              <a:buChar char="q"/>
            </a:pPr>
            <a:r>
              <a:rPr lang="tr-TR" dirty="0" smtClean="0">
                <a:latin typeface="Arial" pitchFamily="34" charset="0"/>
                <a:cs typeface="Arial" pitchFamily="34" charset="0"/>
              </a:rPr>
              <a:t>	Gerektiği durumlarda çizim yapılacak kağıdın sınırları içinde kalmayı sağlamak için kıyas çizgisinin kotu değiştirilebilir. </a:t>
            </a:r>
          </a:p>
          <a:p>
            <a:pPr algn="just">
              <a:buFont typeface="Wingdings" pitchFamily="2" charset="2"/>
              <a:buChar char="q"/>
            </a:pPr>
            <a:r>
              <a:rPr lang="tr-TR" dirty="0" smtClean="0">
                <a:latin typeface="Arial" pitchFamily="34" charset="0"/>
                <a:cs typeface="Arial" pitchFamily="34" charset="0"/>
              </a:rPr>
              <a:t>	Kıyas çizgisi üzerine kotu yazılır. </a:t>
            </a:r>
          </a:p>
          <a:p>
            <a:pPr algn="just">
              <a:buFont typeface="Wingdings" pitchFamily="2" charset="2"/>
              <a:buChar char="q"/>
            </a:pPr>
            <a:r>
              <a:rPr lang="tr-TR" dirty="0" smtClean="0">
                <a:latin typeface="Arial" pitchFamily="34" charset="0"/>
                <a:cs typeface="Arial" pitchFamily="34" charset="0"/>
              </a:rPr>
              <a:t>	Sol tarafta gerekli yazı ve başlıklar için 4 cm kadar boşluk bırakılır. </a:t>
            </a:r>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1" name="Rectangle 3"/>
          <p:cNvSpPr>
            <a:spLocks noGrp="1" noChangeArrowheads="1"/>
          </p:cNvSpPr>
          <p:nvPr>
            <p:ph type="body" idx="1"/>
          </p:nvPr>
        </p:nvSpPr>
        <p:spPr>
          <a:xfrm>
            <a:off x="0" y="0"/>
            <a:ext cx="9143999" cy="7317431"/>
          </a:xfrm>
        </p:spPr>
        <p:txBody>
          <a:bodyPr>
            <a:noAutofit/>
          </a:bodyPr>
          <a:lstStyle/>
          <a:p>
            <a:pPr algn="just">
              <a:lnSpc>
                <a:spcPct val="80000"/>
              </a:lnSpc>
              <a:buFontTx/>
              <a:buNone/>
            </a:pPr>
            <a:r>
              <a:rPr lang="tr-TR" b="1" dirty="0" smtClean="0">
                <a:latin typeface="Arial" pitchFamily="34" charset="0"/>
                <a:cs typeface="Arial" pitchFamily="34" charset="0"/>
              </a:rPr>
              <a:t>		</a:t>
            </a:r>
            <a:r>
              <a:rPr lang="tr-TR" b="1" dirty="0" smtClean="0">
                <a:solidFill>
                  <a:srgbClr val="FF0000"/>
                </a:solidFill>
                <a:latin typeface="Arial" pitchFamily="34" charset="0"/>
                <a:cs typeface="Arial" pitchFamily="34" charset="0"/>
              </a:rPr>
              <a:t>PROFİL </a:t>
            </a:r>
            <a:r>
              <a:rPr lang="tr-TR" b="1" dirty="0">
                <a:solidFill>
                  <a:srgbClr val="FF0000"/>
                </a:solidFill>
                <a:latin typeface="Arial" pitchFamily="34" charset="0"/>
                <a:cs typeface="Arial" pitchFamily="34" charset="0"/>
              </a:rPr>
              <a:t>NİVELMANI</a:t>
            </a:r>
            <a:endParaRPr lang="tr-TR" dirty="0">
              <a:solidFill>
                <a:srgbClr val="FF0000"/>
              </a:solidFill>
              <a:latin typeface="Arial" pitchFamily="34" charset="0"/>
              <a:cs typeface="Arial" pitchFamily="34" charset="0"/>
            </a:endParaRPr>
          </a:p>
          <a:p>
            <a:pPr algn="just">
              <a:buFontTx/>
              <a:buNone/>
            </a:pPr>
            <a:r>
              <a:rPr lang="tr-TR" b="1" dirty="0" smtClean="0">
                <a:latin typeface="Arial" pitchFamily="34" charset="0"/>
                <a:cs typeface="Arial" pitchFamily="34" charset="0"/>
              </a:rPr>
              <a:t>	</a:t>
            </a:r>
            <a:r>
              <a:rPr lang="tr-TR" b="1" dirty="0" smtClean="0">
                <a:solidFill>
                  <a:srgbClr val="7030A0"/>
                </a:solidFill>
                <a:latin typeface="Arial" pitchFamily="34" charset="0"/>
                <a:cs typeface="Arial" pitchFamily="34" charset="0"/>
              </a:rPr>
              <a:t>	Profillerin Çizimi</a:t>
            </a:r>
          </a:p>
          <a:p>
            <a:pPr algn="just">
              <a:buNone/>
            </a:pPr>
            <a:r>
              <a:rPr lang="tr-TR" sz="2400" dirty="0" smtClean="0">
                <a:latin typeface="Arial" pitchFamily="34" charset="0"/>
                <a:cs typeface="Arial" pitchFamily="34" charset="0"/>
              </a:rPr>
              <a:t>	</a:t>
            </a:r>
          </a:p>
          <a:p>
            <a:pPr algn="just">
              <a:buFont typeface="Wingdings" pitchFamily="2" charset="2"/>
              <a:buChar char="q"/>
            </a:pPr>
            <a:r>
              <a:rPr lang="tr-TR" sz="2400" dirty="0" smtClean="0">
                <a:latin typeface="Arial" pitchFamily="34" charset="0"/>
                <a:cs typeface="Arial" pitchFamily="34" charset="0"/>
              </a:rPr>
              <a:t>	Başlangıç noktasının yeri kıyas çizgisi üzerinde işaretlendikten sonra diğer noktalara ait yatay uzaklıklar önceden belirlenen yatay ölçeğe göre küçültülerek bir biri ardı sıra kıyas çizgisi üzerinde belirtilir. </a:t>
            </a:r>
          </a:p>
          <a:p>
            <a:pPr algn="just">
              <a:buFont typeface="Wingdings" pitchFamily="2" charset="2"/>
              <a:buChar char="q"/>
            </a:pPr>
            <a:r>
              <a:rPr lang="tr-TR" sz="2400" dirty="0" smtClean="0">
                <a:latin typeface="Arial" pitchFamily="34" charset="0"/>
                <a:cs typeface="Arial" pitchFamily="34" charset="0"/>
              </a:rPr>
              <a:t>	Belirtilen bu noktalardan kıyas çizgisine dikler çıkılır. </a:t>
            </a:r>
          </a:p>
          <a:p>
            <a:pPr algn="just">
              <a:buFont typeface="Wingdings" pitchFamily="2" charset="2"/>
              <a:buChar char="q"/>
            </a:pPr>
            <a:r>
              <a:rPr lang="tr-TR" sz="2400" dirty="0" smtClean="0">
                <a:latin typeface="Arial" pitchFamily="34" charset="0"/>
                <a:cs typeface="Arial" pitchFamily="34" charset="0"/>
              </a:rPr>
              <a:t>	Her bir noktanın kotu ile kıyas çizgisi kotu arasındaki yükseklik farkları düşey ölçeğe göre küçültülür ve dikler üzerinde işaretlenir. </a:t>
            </a:r>
          </a:p>
          <a:p>
            <a:pPr algn="just">
              <a:buFont typeface="Wingdings" pitchFamily="2" charset="2"/>
              <a:buChar char="q"/>
            </a:pPr>
            <a:r>
              <a:rPr lang="tr-TR" sz="2400" dirty="0" smtClean="0">
                <a:latin typeface="Arial" pitchFamily="34" charset="0"/>
                <a:cs typeface="Arial" pitchFamily="34" charset="0"/>
              </a:rPr>
              <a:t>	Bulunan bu noktalar birbiri ardınca birleştirilerek </a:t>
            </a:r>
            <a:r>
              <a:rPr lang="tr-TR" sz="2400" i="1" dirty="0" smtClean="0">
                <a:latin typeface="Arial" pitchFamily="34" charset="0"/>
                <a:cs typeface="Arial" pitchFamily="34" charset="0"/>
              </a:rPr>
              <a:t>profil çizgisi (doğal profil)</a:t>
            </a:r>
            <a:r>
              <a:rPr lang="tr-TR" sz="2400" dirty="0" smtClean="0">
                <a:latin typeface="Arial" pitchFamily="34" charset="0"/>
                <a:cs typeface="Arial" pitchFamily="34" charset="0"/>
              </a:rPr>
              <a:t> elde edilir. </a:t>
            </a:r>
          </a:p>
          <a:p>
            <a:pPr algn="just">
              <a:buFont typeface="Wingdings" pitchFamily="2" charset="2"/>
              <a:buChar char="q"/>
            </a:pPr>
            <a:r>
              <a:rPr lang="tr-TR" sz="2400" dirty="0" smtClean="0">
                <a:latin typeface="Arial" pitchFamily="34" charset="0"/>
                <a:cs typeface="Arial" pitchFamily="34" charset="0"/>
              </a:rPr>
              <a:t>	Aynı şekil üzerine projenin başlangıç kotundan başlayarak, yapılan işin durumuna göre düz ya da belirli bir eğimdeki (çıkış ya da iniş)</a:t>
            </a:r>
            <a:r>
              <a:rPr lang="tr-TR" sz="2400" i="1" dirty="0" smtClean="0">
                <a:latin typeface="Arial" pitchFamily="34" charset="0"/>
                <a:cs typeface="Arial" pitchFamily="34" charset="0"/>
              </a:rPr>
              <a:t> proje hattı</a:t>
            </a:r>
            <a:r>
              <a:rPr lang="tr-TR" sz="2400" dirty="0" smtClean="0">
                <a:latin typeface="Arial" pitchFamily="34" charset="0"/>
                <a:cs typeface="Arial" pitchFamily="34" charset="0"/>
              </a:rPr>
              <a:t> (</a:t>
            </a:r>
            <a:r>
              <a:rPr lang="tr-TR" sz="2400" i="1" dirty="0" smtClean="0">
                <a:latin typeface="Arial" pitchFamily="34" charset="0"/>
                <a:cs typeface="Arial" pitchFamily="34" charset="0"/>
              </a:rPr>
              <a:t>proje kotu profili)</a:t>
            </a:r>
            <a:r>
              <a:rPr lang="tr-TR" sz="2400" dirty="0" smtClean="0">
                <a:latin typeface="Arial" pitchFamily="34" charset="0"/>
                <a:cs typeface="Arial" pitchFamily="34" charset="0"/>
              </a:rPr>
              <a:t> çizilir.</a:t>
            </a:r>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1" name="Rectangle 3"/>
          <p:cNvSpPr>
            <a:spLocks noGrp="1" noChangeArrowheads="1"/>
          </p:cNvSpPr>
          <p:nvPr>
            <p:ph type="body" idx="1"/>
          </p:nvPr>
        </p:nvSpPr>
        <p:spPr>
          <a:xfrm>
            <a:off x="0" y="0"/>
            <a:ext cx="9143999" cy="7317431"/>
          </a:xfrm>
        </p:spPr>
        <p:txBody>
          <a:bodyPr>
            <a:noAutofit/>
          </a:bodyPr>
          <a:lstStyle/>
          <a:p>
            <a:pPr algn="just">
              <a:lnSpc>
                <a:spcPct val="80000"/>
              </a:lnSpc>
              <a:buFontTx/>
              <a:buNone/>
            </a:pPr>
            <a:r>
              <a:rPr lang="tr-TR" sz="2400" b="1" dirty="0" smtClean="0">
                <a:latin typeface="Arial" pitchFamily="34" charset="0"/>
                <a:cs typeface="Arial" pitchFamily="34" charset="0"/>
              </a:rPr>
              <a:t>		</a:t>
            </a:r>
            <a:r>
              <a:rPr lang="tr-TR" sz="2400" b="1" dirty="0" smtClean="0">
                <a:solidFill>
                  <a:srgbClr val="FF0000"/>
                </a:solidFill>
                <a:latin typeface="Arial" pitchFamily="34" charset="0"/>
                <a:cs typeface="Arial" pitchFamily="34" charset="0"/>
              </a:rPr>
              <a:t>PROFİL </a:t>
            </a:r>
            <a:r>
              <a:rPr lang="tr-TR" sz="2400" b="1" dirty="0">
                <a:solidFill>
                  <a:srgbClr val="FF0000"/>
                </a:solidFill>
                <a:latin typeface="Arial" pitchFamily="34" charset="0"/>
                <a:cs typeface="Arial" pitchFamily="34" charset="0"/>
              </a:rPr>
              <a:t>NİVELMANI</a:t>
            </a:r>
            <a:endParaRPr lang="tr-TR" sz="2400" dirty="0">
              <a:solidFill>
                <a:srgbClr val="FF0000"/>
              </a:solidFill>
              <a:latin typeface="Arial" pitchFamily="34" charset="0"/>
              <a:cs typeface="Arial" pitchFamily="34" charset="0"/>
            </a:endParaRPr>
          </a:p>
          <a:p>
            <a:pPr algn="just">
              <a:buFontTx/>
              <a:buNone/>
            </a:pPr>
            <a:r>
              <a:rPr lang="tr-TR" sz="2400" b="1" dirty="0" smtClean="0">
                <a:latin typeface="Arial" pitchFamily="34" charset="0"/>
                <a:cs typeface="Arial" pitchFamily="34" charset="0"/>
              </a:rPr>
              <a:t>	</a:t>
            </a:r>
            <a:r>
              <a:rPr lang="tr-TR" sz="2400" b="1" dirty="0" smtClean="0">
                <a:solidFill>
                  <a:srgbClr val="7030A0"/>
                </a:solidFill>
                <a:latin typeface="Arial" pitchFamily="34" charset="0"/>
                <a:cs typeface="Arial" pitchFamily="34" charset="0"/>
              </a:rPr>
              <a:t>	Profillerin Çizimi</a:t>
            </a:r>
          </a:p>
          <a:p>
            <a:pPr algn="just">
              <a:buFontTx/>
              <a:buNone/>
            </a:pPr>
            <a:endParaRPr lang="tr-TR" sz="2400" b="1" dirty="0" smtClean="0">
              <a:solidFill>
                <a:srgbClr val="7030A0"/>
              </a:solidFill>
              <a:latin typeface="Arial" pitchFamily="34" charset="0"/>
              <a:cs typeface="Arial" pitchFamily="34" charset="0"/>
            </a:endParaRPr>
          </a:p>
          <a:p>
            <a:pPr marL="609600" indent="-609600" algn="just">
              <a:buNone/>
            </a:pPr>
            <a:r>
              <a:rPr lang="tr-TR" sz="2400" dirty="0" smtClean="0">
                <a:latin typeface="Arial" pitchFamily="34" charset="0"/>
                <a:cs typeface="Arial" pitchFamily="34" charset="0"/>
              </a:rPr>
              <a:t>Kıyas çizgisinin altına 10 adet yatay bölüm açılarak bu bölümlere sırasıyla:</a:t>
            </a:r>
          </a:p>
          <a:p>
            <a:pPr marL="609600" indent="-609600" algn="just">
              <a:buNone/>
            </a:pPr>
            <a:endParaRPr lang="tr-TR" sz="2400" dirty="0" smtClean="0">
              <a:latin typeface="Arial" pitchFamily="34" charset="0"/>
              <a:cs typeface="Arial" pitchFamily="34" charset="0"/>
            </a:endParaRPr>
          </a:p>
          <a:p>
            <a:pPr marL="609600" indent="-609600" algn="just">
              <a:buFontTx/>
              <a:buAutoNum type="arabicParenR"/>
            </a:pPr>
            <a:r>
              <a:rPr lang="tr-TR" sz="2400" dirty="0" smtClean="0">
                <a:latin typeface="Arial" pitchFamily="34" charset="0"/>
                <a:cs typeface="Arial" pitchFamily="34" charset="0"/>
              </a:rPr>
              <a:t>Kazık numarası, </a:t>
            </a:r>
          </a:p>
          <a:p>
            <a:pPr marL="609600" indent="-609600" algn="just">
              <a:buFontTx/>
              <a:buAutoNum type="arabicParenR"/>
            </a:pPr>
            <a:r>
              <a:rPr lang="tr-TR" sz="2400" dirty="0" smtClean="0">
                <a:latin typeface="Arial" pitchFamily="34" charset="0"/>
                <a:cs typeface="Arial" pitchFamily="34" charset="0"/>
              </a:rPr>
              <a:t>Yapılacak projeye göre </a:t>
            </a:r>
            <a:r>
              <a:rPr lang="tr-TR" sz="2400" i="1" dirty="0" smtClean="0">
                <a:latin typeface="Arial" pitchFamily="34" charset="0"/>
                <a:cs typeface="Arial" pitchFamily="34" charset="0"/>
              </a:rPr>
              <a:t>proje kotları (kırmızı kot)</a:t>
            </a:r>
            <a:r>
              <a:rPr lang="tr-TR" sz="2400" dirty="0" smtClean="0">
                <a:latin typeface="Arial" pitchFamily="34" charset="0"/>
                <a:cs typeface="Arial" pitchFamily="34" charset="0"/>
              </a:rPr>
              <a:t>, </a:t>
            </a:r>
          </a:p>
          <a:p>
            <a:pPr marL="609600" indent="-609600" algn="just">
              <a:buFontTx/>
              <a:buAutoNum type="arabicParenR"/>
            </a:pPr>
            <a:r>
              <a:rPr lang="tr-TR" sz="2400" dirty="0" err="1" smtClean="0">
                <a:latin typeface="Arial" pitchFamily="34" charset="0"/>
                <a:cs typeface="Arial" pitchFamily="34" charset="0"/>
              </a:rPr>
              <a:t>Nivelman</a:t>
            </a:r>
            <a:r>
              <a:rPr lang="tr-TR" sz="2400" dirty="0" smtClean="0">
                <a:latin typeface="Arial" pitchFamily="34" charset="0"/>
                <a:cs typeface="Arial" pitchFamily="34" charset="0"/>
              </a:rPr>
              <a:t> yapılan noktalara ilişkin </a:t>
            </a:r>
            <a:r>
              <a:rPr lang="tr-TR" sz="2400" i="1" dirty="0" smtClean="0">
                <a:latin typeface="Arial" pitchFamily="34" charset="0"/>
                <a:cs typeface="Arial" pitchFamily="34" charset="0"/>
              </a:rPr>
              <a:t>doğal kotlar (siyah kot)</a:t>
            </a:r>
            <a:r>
              <a:rPr lang="tr-TR" sz="2400" dirty="0" smtClean="0">
                <a:latin typeface="Arial" pitchFamily="34" charset="0"/>
                <a:cs typeface="Arial" pitchFamily="34" charset="0"/>
              </a:rPr>
              <a:t>, </a:t>
            </a:r>
          </a:p>
          <a:p>
            <a:pPr marL="609600" indent="-609600" algn="just">
              <a:buFontTx/>
              <a:buAutoNum type="arabicParenR"/>
            </a:pPr>
            <a:r>
              <a:rPr lang="tr-TR" sz="2400" dirty="0" smtClean="0">
                <a:latin typeface="Arial" pitchFamily="34" charset="0"/>
                <a:cs typeface="Arial" pitchFamily="34" charset="0"/>
              </a:rPr>
              <a:t>Kazıklar arası yatay uzaklıklar, </a:t>
            </a:r>
          </a:p>
          <a:p>
            <a:pPr marL="609600" indent="-609600" algn="just">
              <a:buFontTx/>
              <a:buAutoNum type="arabicParenR"/>
            </a:pPr>
            <a:r>
              <a:rPr lang="tr-TR" sz="2400" dirty="0" smtClean="0">
                <a:latin typeface="Arial" pitchFamily="34" charset="0"/>
                <a:cs typeface="Arial" pitchFamily="34" charset="0"/>
              </a:rPr>
              <a:t>Kazıkların başlangıç noktasına metre, </a:t>
            </a:r>
          </a:p>
          <a:p>
            <a:pPr marL="609600" indent="-609600" algn="just">
              <a:buFontTx/>
              <a:buAutoNum type="arabicParenR"/>
            </a:pPr>
            <a:r>
              <a:rPr lang="tr-TR" sz="2400" dirty="0" smtClean="0">
                <a:latin typeface="Arial" pitchFamily="34" charset="0"/>
                <a:cs typeface="Arial" pitchFamily="34" charset="0"/>
              </a:rPr>
              <a:t>Hektometre ve/veya </a:t>
            </a:r>
          </a:p>
          <a:p>
            <a:pPr marL="609600" indent="-609600" algn="just">
              <a:buFontTx/>
              <a:buAutoNum type="arabicParenR"/>
            </a:pPr>
            <a:r>
              <a:rPr lang="tr-TR" sz="2400" dirty="0" smtClean="0">
                <a:latin typeface="Arial" pitchFamily="34" charset="0"/>
                <a:cs typeface="Arial" pitchFamily="34" charset="0"/>
              </a:rPr>
              <a:t>Kilometre olarak uzaklıkları, </a:t>
            </a:r>
          </a:p>
          <a:p>
            <a:pPr marL="609600" indent="-609600" algn="just">
              <a:buFontTx/>
              <a:buAutoNum type="arabicParenR"/>
            </a:pPr>
            <a:r>
              <a:rPr lang="tr-TR" sz="2400" dirty="0" smtClean="0">
                <a:latin typeface="Arial" pitchFamily="34" charset="0"/>
                <a:cs typeface="Arial" pitchFamily="34" charset="0"/>
              </a:rPr>
              <a:t>Proje eğimi, </a:t>
            </a:r>
          </a:p>
          <a:p>
            <a:pPr marL="609600" indent="-609600" algn="just">
              <a:buFontTx/>
              <a:buAutoNum type="arabicParenR"/>
            </a:pPr>
            <a:r>
              <a:rPr lang="tr-TR" sz="2400" dirty="0" smtClean="0">
                <a:latin typeface="Arial" pitchFamily="34" charset="0"/>
                <a:cs typeface="Arial" pitchFamily="34" charset="0"/>
              </a:rPr>
              <a:t>Proje ve kazık kotlarına göre yapılacak kazı yükseklikleri ve</a:t>
            </a:r>
          </a:p>
          <a:p>
            <a:pPr marL="609600" indent="-609600" algn="just">
              <a:buFontTx/>
              <a:buAutoNum type="arabicParenR"/>
            </a:pPr>
            <a:r>
              <a:rPr lang="tr-TR" sz="2400" dirty="0" smtClean="0">
                <a:latin typeface="Arial" pitchFamily="34" charset="0"/>
                <a:cs typeface="Arial" pitchFamily="34" charset="0"/>
              </a:rPr>
              <a:t>Dolgu yükseklikleri kaydedilir. </a:t>
            </a:r>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8686800" cy="620688"/>
          </a:xfrm>
        </p:spPr>
        <p:txBody>
          <a:bodyPr>
            <a:normAutofit fontScale="90000"/>
          </a:bodyPr>
          <a:lstStyle/>
          <a:p>
            <a:r>
              <a:rPr lang="tr-TR" dirty="0" smtClean="0"/>
              <a:t>	</a:t>
            </a:r>
            <a:r>
              <a:rPr lang="tr-TR" dirty="0" smtClean="0">
                <a:solidFill>
                  <a:srgbClr val="FF0000"/>
                </a:solidFill>
              </a:rPr>
              <a:t>Örnek</a:t>
            </a:r>
            <a:endParaRPr lang="tr-TR" dirty="0">
              <a:solidFill>
                <a:srgbClr val="FF0000"/>
              </a:solidFill>
            </a:endParaRPr>
          </a:p>
        </p:txBody>
      </p:sp>
      <p:sp>
        <p:nvSpPr>
          <p:cNvPr id="3" name="2 İçerik Yer Tutucusu"/>
          <p:cNvSpPr>
            <a:spLocks noGrp="1"/>
          </p:cNvSpPr>
          <p:nvPr>
            <p:ph idx="1"/>
          </p:nvPr>
        </p:nvSpPr>
        <p:spPr/>
        <p:txBody>
          <a:bodyPr/>
          <a:lstStyle/>
          <a:p>
            <a:endParaRPr lang="tr-TR"/>
          </a:p>
        </p:txBody>
      </p:sp>
      <p:pic>
        <p:nvPicPr>
          <p:cNvPr id="1557506" name="Picture 2"/>
          <p:cNvPicPr>
            <a:picLocks noChangeAspect="1" noChangeArrowheads="1"/>
          </p:cNvPicPr>
          <p:nvPr/>
        </p:nvPicPr>
        <p:blipFill>
          <a:blip r:embed="rId2" cstate="print"/>
          <a:srcRect l="55897" t="45281" r="17819" b="10423"/>
          <a:stretch>
            <a:fillRect/>
          </a:stretch>
        </p:blipFill>
        <p:spPr bwMode="auto">
          <a:xfrm>
            <a:off x="3635896" y="0"/>
            <a:ext cx="5508104" cy="6858000"/>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32653" t="48234" r="44656" b="29126"/>
          <a:stretch>
            <a:fillRect/>
          </a:stretch>
        </p:blipFill>
        <p:spPr bwMode="auto">
          <a:xfrm>
            <a:off x="0" y="1844824"/>
            <a:ext cx="3707904" cy="3170701"/>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1558530" name="Picture 2"/>
          <p:cNvPicPr>
            <a:picLocks noChangeAspect="1" noChangeArrowheads="1"/>
          </p:cNvPicPr>
          <p:nvPr/>
        </p:nvPicPr>
        <p:blipFill>
          <a:blip r:embed="rId2" cstate="print"/>
          <a:srcRect l="31819" t="20297" r="17819" b="14735"/>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1763689" y="1"/>
            <a:ext cx="5400700" cy="692696"/>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r>
              <a:rPr lang="tr-TR" sz="2400" b="1" dirty="0" smtClean="0">
                <a:solidFill>
                  <a:srgbClr val="FF0000"/>
                </a:solidFill>
              </a:rPr>
              <a:t>BOYUNA PROFİL ÇİZİMİ</a:t>
            </a:r>
          </a:p>
        </p:txBody>
      </p:sp>
      <p:sp>
        <p:nvSpPr>
          <p:cNvPr id="31747" name="Rectangle 3"/>
          <p:cNvSpPr>
            <a:spLocks noGrp="1" noChangeArrowheads="1"/>
          </p:cNvSpPr>
          <p:nvPr>
            <p:ph idx="1"/>
          </p:nvPr>
        </p:nvSpPr>
        <p:spPr bwMode="auto">
          <a:xfrm>
            <a:off x="323850" y="1484313"/>
            <a:ext cx="8229600" cy="452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tr-TR" sz="4400" smtClean="0"/>
              <a:t> </a:t>
            </a:r>
            <a:endParaRPr lang="tr-TR" sz="2800" smtClean="0"/>
          </a:p>
        </p:txBody>
      </p:sp>
      <p:pic>
        <p:nvPicPr>
          <p:cNvPr id="31748" name="Picture 4" descr="Boyuna Profil Çizimi"/>
          <p:cNvPicPr>
            <a:picLocks noChangeAspect="1" noChangeArrowheads="1"/>
          </p:cNvPicPr>
          <p:nvPr/>
        </p:nvPicPr>
        <p:blipFill>
          <a:blip r:embed="rId2" cstate="print"/>
          <a:srcRect/>
          <a:stretch>
            <a:fillRect/>
          </a:stretch>
        </p:blipFill>
        <p:spPr bwMode="auto">
          <a:xfrm>
            <a:off x="0" y="620712"/>
            <a:ext cx="9144000" cy="6237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2124075" y="274638"/>
            <a:ext cx="5040313" cy="777875"/>
          </a:xfrm>
          <a:noFill/>
          <a:ln>
            <a:miter lim="800000"/>
            <a:headEnd/>
            <a:tailEnd/>
          </a:ln>
        </p:spPr>
        <p:txBody>
          <a:bodyPr vert="horz" wrap="square" lIns="91440" tIns="45720" rIns="91440" bIns="45720" numCol="1" anchor="t" anchorCtr="0" compatLnSpc="1">
            <a:prstTxWarp prst="textNoShape">
              <a:avLst/>
            </a:prstTxWarp>
            <a:normAutofit/>
          </a:bodyPr>
          <a:lstStyle/>
          <a:p>
            <a:pPr algn="ctr" eaLnBrk="1" hangingPunct="1"/>
            <a:r>
              <a:rPr lang="tr-TR" sz="2400" b="1" smtClean="0">
                <a:solidFill>
                  <a:srgbClr val="FF0000"/>
                </a:solidFill>
              </a:rPr>
              <a:t>PROJE KOTLARININ HESAPLANMASI</a:t>
            </a:r>
          </a:p>
        </p:txBody>
      </p:sp>
      <p:sp>
        <p:nvSpPr>
          <p:cNvPr id="32771" name="Rectangle 3"/>
          <p:cNvSpPr>
            <a:spLocks noGrp="1" noChangeArrowheads="1"/>
          </p:cNvSpPr>
          <p:nvPr>
            <p:ph idx="1"/>
          </p:nvPr>
        </p:nvSpPr>
        <p:spPr bwMode="auto">
          <a:xfrm>
            <a:off x="323850" y="1484313"/>
            <a:ext cx="8229600" cy="452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tr-TR" sz="4400" smtClean="0"/>
              <a:t> </a:t>
            </a:r>
            <a:endParaRPr lang="tr-TR" sz="2800" smtClean="0"/>
          </a:p>
        </p:txBody>
      </p:sp>
      <p:pic>
        <p:nvPicPr>
          <p:cNvPr id="32772" name="Picture 4"/>
          <p:cNvPicPr>
            <a:picLocks noChangeAspect="1" noChangeArrowheads="1"/>
          </p:cNvPicPr>
          <p:nvPr/>
        </p:nvPicPr>
        <p:blipFill>
          <a:blip r:embed="rId2" cstate="print"/>
          <a:srcRect/>
          <a:stretch>
            <a:fillRect/>
          </a:stretch>
        </p:blipFill>
        <p:spPr bwMode="auto">
          <a:xfrm>
            <a:off x="4211638" y="1773238"/>
            <a:ext cx="4565650" cy="4878387"/>
          </a:xfrm>
          <a:prstGeom prst="rect">
            <a:avLst/>
          </a:prstGeom>
          <a:noFill/>
          <a:ln w="9525">
            <a:noFill/>
            <a:miter lim="800000"/>
            <a:headEnd/>
            <a:tailEnd/>
          </a:ln>
        </p:spPr>
      </p:pic>
      <p:pic>
        <p:nvPicPr>
          <p:cNvPr id="32773" name="Picture 5"/>
          <p:cNvPicPr>
            <a:picLocks noChangeAspect="1" noChangeArrowheads="1"/>
          </p:cNvPicPr>
          <p:nvPr/>
        </p:nvPicPr>
        <p:blipFill>
          <a:blip r:embed="rId3" cstate="print"/>
          <a:srcRect/>
          <a:stretch>
            <a:fillRect/>
          </a:stretch>
        </p:blipFill>
        <p:spPr bwMode="auto">
          <a:xfrm>
            <a:off x="107950" y="1268413"/>
            <a:ext cx="3667125" cy="1800225"/>
          </a:xfrm>
          <a:prstGeom prst="rect">
            <a:avLst/>
          </a:prstGeom>
          <a:noFill/>
          <a:ln w="9525">
            <a:noFill/>
            <a:miter lim="800000"/>
            <a:headEnd/>
            <a:tailEnd/>
          </a:ln>
        </p:spPr>
      </p:pic>
      <p:pic>
        <p:nvPicPr>
          <p:cNvPr id="32774" name="Picture 6"/>
          <p:cNvPicPr>
            <a:picLocks noChangeAspect="1" noChangeArrowheads="1"/>
          </p:cNvPicPr>
          <p:nvPr/>
        </p:nvPicPr>
        <p:blipFill>
          <a:blip r:embed="rId4" cstate="print"/>
          <a:srcRect/>
          <a:stretch>
            <a:fillRect/>
          </a:stretch>
        </p:blipFill>
        <p:spPr bwMode="auto">
          <a:xfrm>
            <a:off x="179388" y="1268413"/>
            <a:ext cx="3960812" cy="1827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2124075" y="274638"/>
            <a:ext cx="5040313" cy="777875"/>
          </a:xfrm>
          <a:noFill/>
          <a:ln>
            <a:miter lim="800000"/>
            <a:headEnd/>
            <a:tailEnd/>
          </a:ln>
        </p:spPr>
        <p:txBody>
          <a:bodyPr vert="horz" wrap="square" lIns="91440" tIns="45720" rIns="91440" bIns="45720" numCol="1" anchor="t" anchorCtr="0" compatLnSpc="1">
            <a:prstTxWarp prst="textNoShape">
              <a:avLst/>
            </a:prstTxWarp>
            <a:normAutofit/>
          </a:bodyPr>
          <a:lstStyle/>
          <a:p>
            <a:pPr algn="ctr" eaLnBrk="1" hangingPunct="1"/>
            <a:r>
              <a:rPr lang="tr-TR" sz="2400" b="1" smtClean="0">
                <a:solidFill>
                  <a:srgbClr val="FF0000"/>
                </a:solidFill>
              </a:rPr>
              <a:t>PROJE KOTLARININ HESAPLANMASI</a:t>
            </a:r>
          </a:p>
        </p:txBody>
      </p:sp>
      <p:sp>
        <p:nvSpPr>
          <p:cNvPr id="33795" name="Rectangle 3"/>
          <p:cNvSpPr>
            <a:spLocks noGrp="1" noChangeArrowheads="1"/>
          </p:cNvSpPr>
          <p:nvPr>
            <p:ph idx="1"/>
          </p:nvPr>
        </p:nvSpPr>
        <p:spPr bwMode="auto">
          <a:xfrm>
            <a:off x="323850" y="1484313"/>
            <a:ext cx="8229600" cy="452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tr-TR" sz="4400" smtClean="0"/>
              <a:t> </a:t>
            </a:r>
            <a:endParaRPr lang="tr-TR" sz="2800" smtClean="0"/>
          </a:p>
        </p:txBody>
      </p:sp>
      <p:pic>
        <p:nvPicPr>
          <p:cNvPr id="33796" name="Picture 5"/>
          <p:cNvPicPr>
            <a:picLocks noChangeAspect="1" noChangeArrowheads="1"/>
          </p:cNvPicPr>
          <p:nvPr/>
        </p:nvPicPr>
        <p:blipFill>
          <a:blip r:embed="rId2" cstate="print"/>
          <a:srcRect/>
          <a:stretch>
            <a:fillRect/>
          </a:stretch>
        </p:blipFill>
        <p:spPr bwMode="auto">
          <a:xfrm>
            <a:off x="2124075" y="1557338"/>
            <a:ext cx="4332288" cy="4967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2124075" y="274638"/>
            <a:ext cx="5040313" cy="777875"/>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r>
              <a:rPr lang="tr-TR" sz="2400" b="1" smtClean="0">
                <a:solidFill>
                  <a:srgbClr val="FF0000"/>
                </a:solidFill>
              </a:rPr>
              <a:t>KAZI - DOLGU   HESABI</a:t>
            </a:r>
          </a:p>
        </p:txBody>
      </p:sp>
      <p:sp>
        <p:nvSpPr>
          <p:cNvPr id="34819" name="Rectangle 3"/>
          <p:cNvSpPr>
            <a:spLocks noGrp="1" noChangeArrowheads="1"/>
          </p:cNvSpPr>
          <p:nvPr>
            <p:ph idx="1"/>
          </p:nvPr>
        </p:nvSpPr>
        <p:spPr bwMode="auto">
          <a:xfrm>
            <a:off x="323850" y="1484313"/>
            <a:ext cx="8229600" cy="4525962"/>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lnSpc>
                <a:spcPct val="90000"/>
              </a:lnSpc>
              <a:buFontTx/>
              <a:buNone/>
            </a:pPr>
            <a:r>
              <a:rPr lang="tr-TR" sz="2800" smtClean="0"/>
              <a:t> </a:t>
            </a:r>
            <a:r>
              <a:rPr lang="tr-TR" sz="2400" smtClean="0"/>
              <a:t>Arazi kotu – Proje kotu  =   </a:t>
            </a:r>
            <a:r>
              <a:rPr lang="tr-TR" sz="2400" b="1" smtClean="0"/>
              <a:t>– </a:t>
            </a:r>
            <a:r>
              <a:rPr lang="tr-TR" sz="2400" smtClean="0"/>
              <a:t>  ise    </a:t>
            </a:r>
            <a:r>
              <a:rPr lang="tr-TR" sz="2400" b="1" smtClean="0">
                <a:solidFill>
                  <a:srgbClr val="33CC33"/>
                </a:solidFill>
              </a:rPr>
              <a:t>DOLGU</a:t>
            </a:r>
          </a:p>
          <a:p>
            <a:pPr eaLnBrk="1" hangingPunct="1">
              <a:lnSpc>
                <a:spcPct val="90000"/>
              </a:lnSpc>
              <a:buFontTx/>
              <a:buNone/>
            </a:pPr>
            <a:r>
              <a:rPr lang="tr-TR" sz="2400" smtClean="0"/>
              <a:t> Arazi kotu – Proje kotu  =   </a:t>
            </a:r>
            <a:r>
              <a:rPr lang="tr-TR" sz="2400" b="1" smtClean="0"/>
              <a:t>+ </a:t>
            </a:r>
            <a:r>
              <a:rPr lang="tr-TR" sz="2400" smtClean="0"/>
              <a:t>  ise     </a:t>
            </a:r>
            <a:r>
              <a:rPr lang="tr-TR" sz="2400" b="1" smtClean="0">
                <a:solidFill>
                  <a:srgbClr val="FF0000"/>
                </a:solidFill>
              </a:rPr>
              <a:t>KAZI</a:t>
            </a:r>
            <a:r>
              <a:rPr lang="tr-TR" sz="2400" smtClean="0"/>
              <a:t>        yapılacaktır.</a:t>
            </a:r>
          </a:p>
          <a:p>
            <a:pPr eaLnBrk="1" hangingPunct="1">
              <a:lnSpc>
                <a:spcPct val="90000"/>
              </a:lnSpc>
              <a:buFontTx/>
              <a:buNone/>
            </a:pPr>
            <a:endParaRPr lang="tr-TR" sz="2400" smtClean="0"/>
          </a:p>
          <a:p>
            <a:pPr eaLnBrk="1" hangingPunct="1">
              <a:lnSpc>
                <a:spcPct val="90000"/>
              </a:lnSpc>
              <a:buFontTx/>
              <a:buNone/>
            </a:pPr>
            <a:r>
              <a:rPr lang="tr-TR" sz="1800" b="1" smtClean="0"/>
              <a:t>53.65 – 54.20  =  – 0.55 m</a:t>
            </a:r>
            <a:r>
              <a:rPr lang="tr-TR" sz="1800" smtClean="0"/>
              <a:t>   </a:t>
            </a:r>
            <a:r>
              <a:rPr lang="tr-TR" sz="1800" b="1" smtClean="0">
                <a:solidFill>
                  <a:srgbClr val="33CC33"/>
                </a:solidFill>
              </a:rPr>
              <a:t>DOLGU</a:t>
            </a:r>
            <a:r>
              <a:rPr lang="tr-TR" sz="1800" smtClean="0"/>
              <a:t>	           </a:t>
            </a:r>
            <a:r>
              <a:rPr lang="tr-TR" sz="1800" b="1" smtClean="0"/>
              <a:t>57.57 – 55.29  =  + 1.98 m</a:t>
            </a:r>
            <a:r>
              <a:rPr lang="tr-TR" sz="1800" smtClean="0"/>
              <a:t>     </a:t>
            </a:r>
            <a:r>
              <a:rPr lang="tr-TR" sz="1800" b="1" smtClean="0">
                <a:solidFill>
                  <a:srgbClr val="FF0000"/>
                </a:solidFill>
              </a:rPr>
              <a:t>KAZI</a:t>
            </a:r>
          </a:p>
          <a:p>
            <a:pPr eaLnBrk="1" hangingPunct="1">
              <a:lnSpc>
                <a:spcPct val="90000"/>
              </a:lnSpc>
              <a:buFontTx/>
              <a:buNone/>
            </a:pPr>
            <a:r>
              <a:rPr lang="tr-TR" sz="1800" b="1" smtClean="0"/>
              <a:t>53.44 – 54.65  =  – 1.21 m</a:t>
            </a:r>
            <a:r>
              <a:rPr lang="tr-TR" sz="1800" smtClean="0"/>
              <a:t>   </a:t>
            </a:r>
            <a:r>
              <a:rPr lang="tr-TR" sz="1800" b="1" smtClean="0">
                <a:solidFill>
                  <a:srgbClr val="33CC33"/>
                </a:solidFill>
              </a:rPr>
              <a:t>DOLGU</a:t>
            </a:r>
            <a:r>
              <a:rPr lang="tr-TR" sz="1800" b="1" smtClean="0"/>
              <a:t> </a:t>
            </a:r>
            <a:r>
              <a:rPr lang="tr-TR" sz="1800" smtClean="0"/>
              <a:t>              </a:t>
            </a:r>
            <a:r>
              <a:rPr lang="tr-TR" sz="1800" b="1" smtClean="0"/>
              <a:t>57.03 – 55.49  =  + 1.54 m</a:t>
            </a:r>
            <a:r>
              <a:rPr lang="tr-TR" sz="1800" smtClean="0"/>
              <a:t>     </a:t>
            </a:r>
            <a:r>
              <a:rPr lang="tr-TR" sz="1800" b="1" smtClean="0">
                <a:solidFill>
                  <a:srgbClr val="FF0000"/>
                </a:solidFill>
              </a:rPr>
              <a:t>KAZI</a:t>
            </a:r>
          </a:p>
          <a:p>
            <a:pPr eaLnBrk="1" hangingPunct="1">
              <a:lnSpc>
                <a:spcPct val="90000"/>
              </a:lnSpc>
              <a:buFontTx/>
              <a:buNone/>
            </a:pPr>
            <a:r>
              <a:rPr lang="tr-TR" sz="1800" b="1" smtClean="0"/>
              <a:t>53.52 – 54.71  =  – 1.19 m</a:t>
            </a:r>
            <a:r>
              <a:rPr lang="tr-TR" sz="1800" smtClean="0"/>
              <a:t>   </a:t>
            </a:r>
            <a:r>
              <a:rPr lang="tr-TR" sz="1800" b="1" smtClean="0">
                <a:solidFill>
                  <a:srgbClr val="33CC33"/>
                </a:solidFill>
              </a:rPr>
              <a:t>DOLGU</a:t>
            </a:r>
            <a:r>
              <a:rPr lang="tr-TR" sz="1800" smtClean="0"/>
              <a:t>               </a:t>
            </a:r>
            <a:r>
              <a:rPr lang="tr-TR" sz="1800" b="1" smtClean="0"/>
              <a:t>56.37 – 55.69  =  + 0.68 m</a:t>
            </a:r>
            <a:r>
              <a:rPr lang="tr-TR" sz="1800" smtClean="0"/>
              <a:t>     </a:t>
            </a:r>
            <a:r>
              <a:rPr lang="tr-TR" sz="1800" b="1" smtClean="0">
                <a:solidFill>
                  <a:srgbClr val="FF0000"/>
                </a:solidFill>
              </a:rPr>
              <a:t>KAZI</a:t>
            </a:r>
          </a:p>
          <a:p>
            <a:pPr eaLnBrk="1" hangingPunct="1">
              <a:lnSpc>
                <a:spcPct val="90000"/>
              </a:lnSpc>
              <a:buFontTx/>
              <a:buNone/>
            </a:pPr>
            <a:r>
              <a:rPr lang="tr-TR" sz="1800" b="1" smtClean="0"/>
              <a:t>54.20 – 54.74  =  – 0.54 m</a:t>
            </a:r>
            <a:r>
              <a:rPr lang="tr-TR" sz="1800" smtClean="0"/>
              <a:t>   </a:t>
            </a:r>
            <a:r>
              <a:rPr lang="tr-TR" sz="1800" b="1" smtClean="0">
                <a:solidFill>
                  <a:srgbClr val="33CC33"/>
                </a:solidFill>
              </a:rPr>
              <a:t>DOLGU</a:t>
            </a:r>
            <a:r>
              <a:rPr lang="tr-TR" sz="1800" b="1" smtClean="0"/>
              <a:t> </a:t>
            </a:r>
            <a:r>
              <a:rPr lang="tr-TR" sz="1800" smtClean="0"/>
              <a:t>              </a:t>
            </a:r>
            <a:r>
              <a:rPr lang="tr-TR" sz="1800" b="1" smtClean="0"/>
              <a:t>55.64 – 55.87  =  – 0.23 m</a:t>
            </a:r>
            <a:r>
              <a:rPr lang="tr-TR" sz="1800" smtClean="0"/>
              <a:t>   </a:t>
            </a:r>
            <a:r>
              <a:rPr lang="tr-TR" sz="1800" b="1" smtClean="0">
                <a:solidFill>
                  <a:srgbClr val="33CC33"/>
                </a:solidFill>
              </a:rPr>
              <a:t>DOLGU</a:t>
            </a:r>
          </a:p>
          <a:p>
            <a:pPr eaLnBrk="1" hangingPunct="1">
              <a:lnSpc>
                <a:spcPct val="90000"/>
              </a:lnSpc>
              <a:buFontTx/>
              <a:buNone/>
            </a:pPr>
            <a:r>
              <a:rPr lang="tr-TR" sz="1800" b="1" smtClean="0"/>
              <a:t>55.84 – 55.01  =  + 0.83 m</a:t>
            </a:r>
            <a:r>
              <a:rPr lang="tr-TR" sz="1800" smtClean="0"/>
              <a:t>     </a:t>
            </a:r>
            <a:r>
              <a:rPr lang="tr-TR" sz="1800" b="1" smtClean="0">
                <a:solidFill>
                  <a:srgbClr val="FF0000"/>
                </a:solidFill>
              </a:rPr>
              <a:t>KAZI</a:t>
            </a:r>
            <a:r>
              <a:rPr lang="tr-TR" sz="1800" smtClean="0"/>
              <a:t>	           </a:t>
            </a:r>
            <a:r>
              <a:rPr lang="tr-TR" sz="1800" b="1" smtClean="0"/>
              <a:t>55.26 – 56.05  =  – 0.79 m</a:t>
            </a:r>
            <a:r>
              <a:rPr lang="tr-TR" sz="1800" smtClean="0"/>
              <a:t>   </a:t>
            </a:r>
            <a:r>
              <a:rPr lang="tr-TR" sz="1800" b="1" smtClean="0">
                <a:solidFill>
                  <a:srgbClr val="33CC33"/>
                </a:solidFill>
              </a:rPr>
              <a:t>DOLGU</a:t>
            </a:r>
          </a:p>
          <a:p>
            <a:pPr eaLnBrk="1" hangingPunct="1">
              <a:lnSpc>
                <a:spcPct val="90000"/>
              </a:lnSpc>
              <a:buFontTx/>
              <a:buNone/>
            </a:pPr>
            <a:r>
              <a:rPr lang="tr-TR" sz="1800" b="1" smtClean="0"/>
              <a:t>56.30 – 55.11  =  + 1.19 m</a:t>
            </a:r>
            <a:r>
              <a:rPr lang="tr-TR" sz="1800" smtClean="0"/>
              <a:t>     </a:t>
            </a:r>
            <a:r>
              <a:rPr lang="tr-TR" sz="1800" b="1" smtClean="0">
                <a:solidFill>
                  <a:srgbClr val="FF0000"/>
                </a:solidFill>
              </a:rPr>
              <a:t>KAZI </a:t>
            </a:r>
            <a:r>
              <a:rPr lang="tr-TR" sz="1800" smtClean="0"/>
              <a:t>	           </a:t>
            </a:r>
            <a:r>
              <a:rPr lang="tr-TR" sz="1800" b="1" smtClean="0"/>
              <a:t>55.94 – 56.45  =  – 0.51 m</a:t>
            </a:r>
            <a:r>
              <a:rPr lang="tr-TR" sz="1800" smtClean="0"/>
              <a:t>   </a:t>
            </a:r>
            <a:r>
              <a:rPr lang="tr-TR" sz="1800" b="1" smtClean="0">
                <a:solidFill>
                  <a:srgbClr val="33CC33"/>
                </a:solidFill>
              </a:rPr>
              <a:t>DOLGU</a:t>
            </a:r>
          </a:p>
          <a:p>
            <a:pPr eaLnBrk="1" hangingPunct="1">
              <a:lnSpc>
                <a:spcPct val="90000"/>
              </a:lnSpc>
              <a:buFontTx/>
              <a:buNone/>
            </a:pPr>
            <a:endParaRPr lang="tr-TR" sz="1600" b="1" smtClean="0"/>
          </a:p>
          <a:p>
            <a:pPr eaLnBrk="1" hangingPunct="1">
              <a:lnSpc>
                <a:spcPct val="90000"/>
              </a:lnSpc>
              <a:buFontTx/>
              <a:buNone/>
            </a:pPr>
            <a:endParaRPr lang="tr-TR" sz="160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2"/>
          <p:cNvPicPr>
            <a:picLocks noChangeAspect="1" noChangeArrowheads="1"/>
          </p:cNvPicPr>
          <p:nvPr/>
        </p:nvPicPr>
        <p:blipFill>
          <a:blip r:embed="rId2" cstate="print"/>
          <a:srcRect l="10922" t="10036" r="15251" b="10001"/>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5" name="Rectangle 3"/>
          <p:cNvSpPr>
            <a:spLocks noGrp="1" noChangeArrowheads="1"/>
          </p:cNvSpPr>
          <p:nvPr>
            <p:ph type="body" idx="1"/>
          </p:nvPr>
        </p:nvSpPr>
        <p:spPr>
          <a:xfrm>
            <a:off x="1" y="1"/>
            <a:ext cx="9036050" cy="5735638"/>
          </a:xfrm>
        </p:spPr>
        <p:txBody>
          <a:bodyPr>
            <a:normAutofit lnSpcReduction="10000"/>
          </a:bodyPr>
          <a:lstStyle/>
          <a:p>
            <a:pPr algn="just">
              <a:lnSpc>
                <a:spcPct val="80000"/>
              </a:lnSpc>
              <a:buFontTx/>
              <a:buNone/>
            </a:pPr>
            <a:r>
              <a:rPr lang="tr-TR" sz="2800" b="1" dirty="0" smtClean="0">
                <a:solidFill>
                  <a:srgbClr val="FF0000"/>
                </a:solidFill>
                <a:latin typeface="Arial" pitchFamily="34" charset="0"/>
                <a:cs typeface="Arial" pitchFamily="34" charset="0"/>
              </a:rPr>
              <a:t>	Enine Profillerin Çizimi</a:t>
            </a:r>
          </a:p>
          <a:p>
            <a:pPr algn="just">
              <a:lnSpc>
                <a:spcPct val="80000"/>
              </a:lnSpc>
              <a:buFontTx/>
              <a:buNone/>
            </a:pPr>
            <a:endParaRPr lang="tr-TR" sz="2800" dirty="0">
              <a:solidFill>
                <a:srgbClr val="FF0000"/>
              </a:solidFill>
              <a:latin typeface="Arial" pitchFamily="34" charset="0"/>
              <a:cs typeface="Arial" pitchFamily="34" charset="0"/>
            </a:endParaRPr>
          </a:p>
          <a:p>
            <a:pPr algn="just">
              <a:buFont typeface="Wingdings" pitchFamily="2" charset="2"/>
              <a:buChar char="Ø"/>
            </a:pPr>
            <a:r>
              <a:rPr lang="tr-TR" sz="2800" dirty="0" smtClean="0">
                <a:latin typeface="Arial" pitchFamily="34" charset="0"/>
                <a:cs typeface="Arial" pitchFamily="34" charset="0"/>
              </a:rPr>
              <a:t>	Boyuna </a:t>
            </a:r>
            <a:r>
              <a:rPr lang="tr-TR" sz="2800" dirty="0">
                <a:latin typeface="Arial" pitchFamily="34" charset="0"/>
                <a:cs typeface="Arial" pitchFamily="34" charset="0"/>
              </a:rPr>
              <a:t>profil güzergahının her iki yanındaki arazi parçasına ilişkin yeterli düzeyde bilgi edinmek ve yapılacak olan işin hacmini belirlemek amacıyla çıkarılan enine profillerin çizimi de boyuna profillerin çizimi gibi yapılır. </a:t>
            </a:r>
          </a:p>
          <a:p>
            <a:pPr algn="just">
              <a:buFont typeface="Wingdings" pitchFamily="2" charset="2"/>
              <a:buChar char="Ø"/>
            </a:pPr>
            <a:r>
              <a:rPr lang="tr-TR" sz="2800" dirty="0" smtClean="0">
                <a:latin typeface="Arial" pitchFamily="34" charset="0"/>
                <a:cs typeface="Arial" pitchFamily="34" charset="0"/>
              </a:rPr>
              <a:t>	Ancak </a:t>
            </a:r>
            <a:r>
              <a:rPr lang="tr-TR" sz="2800" dirty="0">
                <a:latin typeface="Arial" pitchFamily="34" charset="0"/>
                <a:cs typeface="Arial" pitchFamily="34" charset="0"/>
              </a:rPr>
              <a:t>enine profillerde, genellikle yatay uzaklıklar ile yükseklikler aynı ölçekle çizilirler. </a:t>
            </a:r>
          </a:p>
          <a:p>
            <a:pPr algn="just">
              <a:buFont typeface="Wingdings" pitchFamily="2" charset="2"/>
              <a:buChar char="Ø"/>
            </a:pPr>
            <a:r>
              <a:rPr lang="tr-TR" sz="2800" dirty="0" smtClean="0">
                <a:latin typeface="Arial" pitchFamily="34" charset="0"/>
                <a:cs typeface="Arial" pitchFamily="34" charset="0"/>
              </a:rPr>
              <a:t>	Enine </a:t>
            </a:r>
            <a:r>
              <a:rPr lang="tr-TR" sz="2800" dirty="0">
                <a:latin typeface="Arial" pitchFamily="34" charset="0"/>
                <a:cs typeface="Arial" pitchFamily="34" charset="0"/>
              </a:rPr>
              <a:t>profillerin çizilmesinde en çok 1/50, 1/100 ve 1/200 ölçekleri kullanılır. </a:t>
            </a:r>
          </a:p>
          <a:p>
            <a:pPr algn="just">
              <a:buFont typeface="Wingdings" pitchFamily="2" charset="2"/>
              <a:buChar char="Ø"/>
            </a:pPr>
            <a:r>
              <a:rPr lang="tr-TR" sz="2800" dirty="0" smtClean="0">
                <a:latin typeface="Arial" pitchFamily="34" charset="0"/>
                <a:cs typeface="Arial" pitchFamily="34" charset="0"/>
              </a:rPr>
              <a:t>	Bunlar </a:t>
            </a:r>
            <a:r>
              <a:rPr lang="tr-TR" sz="2800" dirty="0">
                <a:latin typeface="Arial" pitchFamily="34" charset="0"/>
                <a:cs typeface="Arial" pitchFamily="34" charset="0"/>
              </a:rPr>
              <a:t>büyük ölçekler olup, boyuna profilde yüksekliklerin çiziminde kullanılan ölçeklerdir.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123" name="Rectangle 3"/>
          <p:cNvSpPr>
            <a:spLocks noGrp="1" noChangeArrowheads="1"/>
          </p:cNvSpPr>
          <p:nvPr>
            <p:ph type="body" idx="1"/>
          </p:nvPr>
        </p:nvSpPr>
        <p:spPr>
          <a:xfrm>
            <a:off x="0" y="260647"/>
            <a:ext cx="9143999" cy="6597353"/>
          </a:xfrm>
        </p:spPr>
        <p:txBody>
          <a:bodyPr>
            <a:normAutofit/>
          </a:bodyPr>
          <a:lstStyle/>
          <a:p>
            <a:pPr marL="609600" indent="-609600" algn="just">
              <a:lnSpc>
                <a:spcPct val="80000"/>
              </a:lnSpc>
              <a:buFontTx/>
              <a:buNone/>
            </a:pPr>
            <a:r>
              <a:rPr lang="tr-TR" sz="3200" b="1" dirty="0" smtClean="0">
                <a:solidFill>
                  <a:srgbClr val="FF0000"/>
                </a:solidFill>
                <a:latin typeface="Arial" pitchFamily="34" charset="0"/>
                <a:cs typeface="Arial" pitchFamily="34" charset="0"/>
              </a:rPr>
              <a:t>Enine Profillerin Çizimi</a:t>
            </a:r>
          </a:p>
          <a:p>
            <a:pPr marL="609600" indent="-609600" algn="just">
              <a:lnSpc>
                <a:spcPct val="80000"/>
              </a:lnSpc>
              <a:buFontTx/>
              <a:buNone/>
            </a:pPr>
            <a:endParaRPr lang="tr-TR" sz="3200" dirty="0">
              <a:latin typeface="Arial" pitchFamily="34" charset="0"/>
              <a:cs typeface="Arial" pitchFamily="34" charset="0"/>
            </a:endParaRPr>
          </a:p>
          <a:p>
            <a:pPr marL="609600" indent="-609600" algn="just">
              <a:buNone/>
            </a:pPr>
            <a:r>
              <a:rPr lang="tr-TR" sz="3200" dirty="0">
                <a:latin typeface="Arial" pitchFamily="34" charset="0"/>
                <a:cs typeface="Arial" pitchFamily="34" charset="0"/>
              </a:rPr>
              <a:t>Ayrıca enine profillerin çiziminde, çizimin altında sırasıyla</a:t>
            </a:r>
            <a:r>
              <a:rPr lang="tr-TR" sz="3200" dirty="0" smtClean="0">
                <a:latin typeface="Arial" pitchFamily="34" charset="0"/>
                <a:cs typeface="Arial" pitchFamily="34" charset="0"/>
              </a:rPr>
              <a:t>:</a:t>
            </a:r>
          </a:p>
          <a:p>
            <a:pPr marL="609600" indent="-609600" algn="just">
              <a:buNone/>
            </a:pPr>
            <a:endParaRPr lang="tr-TR" sz="3200" dirty="0">
              <a:latin typeface="Arial" pitchFamily="34" charset="0"/>
              <a:cs typeface="Arial" pitchFamily="34" charset="0"/>
            </a:endParaRPr>
          </a:p>
          <a:p>
            <a:pPr marL="609600" indent="-609600" algn="just">
              <a:buFontTx/>
              <a:buAutoNum type="arabicParenR"/>
            </a:pPr>
            <a:r>
              <a:rPr lang="tr-TR" sz="3200" dirty="0" smtClean="0">
                <a:latin typeface="Arial" pitchFamily="34" charset="0"/>
                <a:cs typeface="Arial" pitchFamily="34" charset="0"/>
              </a:rPr>
              <a:t>Nokta </a:t>
            </a:r>
            <a:r>
              <a:rPr lang="tr-TR" sz="3200" dirty="0">
                <a:latin typeface="Arial" pitchFamily="34" charset="0"/>
                <a:cs typeface="Arial" pitchFamily="34" charset="0"/>
              </a:rPr>
              <a:t>numaraları, </a:t>
            </a:r>
          </a:p>
          <a:p>
            <a:pPr marL="609600" indent="-609600" algn="just">
              <a:buFontTx/>
              <a:buAutoNum type="arabicParenR"/>
            </a:pPr>
            <a:r>
              <a:rPr lang="tr-TR" sz="3200" dirty="0" smtClean="0">
                <a:latin typeface="Arial" pitchFamily="34" charset="0"/>
                <a:cs typeface="Arial" pitchFamily="34" charset="0"/>
              </a:rPr>
              <a:t>Ara </a:t>
            </a:r>
            <a:r>
              <a:rPr lang="tr-TR" sz="3200" dirty="0">
                <a:latin typeface="Arial" pitchFamily="34" charset="0"/>
                <a:cs typeface="Arial" pitchFamily="34" charset="0"/>
              </a:rPr>
              <a:t>uzaklıklar, </a:t>
            </a:r>
          </a:p>
          <a:p>
            <a:pPr marL="609600" indent="-609600" algn="just">
              <a:buFontTx/>
              <a:buAutoNum type="arabicParenR"/>
            </a:pPr>
            <a:r>
              <a:rPr lang="tr-TR" sz="3200" dirty="0" smtClean="0">
                <a:latin typeface="Arial" pitchFamily="34" charset="0"/>
                <a:cs typeface="Arial" pitchFamily="34" charset="0"/>
              </a:rPr>
              <a:t>Proje </a:t>
            </a:r>
            <a:r>
              <a:rPr lang="tr-TR" sz="3200" dirty="0">
                <a:latin typeface="Arial" pitchFamily="34" charset="0"/>
                <a:cs typeface="Arial" pitchFamily="34" charset="0"/>
              </a:rPr>
              <a:t>kotları, </a:t>
            </a:r>
          </a:p>
          <a:p>
            <a:pPr marL="609600" indent="-609600" algn="just">
              <a:buFontTx/>
              <a:buAutoNum type="arabicParenR"/>
            </a:pPr>
            <a:r>
              <a:rPr lang="tr-TR" sz="3200" dirty="0" smtClean="0">
                <a:latin typeface="Arial" pitchFamily="34" charset="0"/>
                <a:cs typeface="Arial" pitchFamily="34" charset="0"/>
              </a:rPr>
              <a:t>Arazi </a:t>
            </a:r>
            <a:r>
              <a:rPr lang="tr-TR" sz="3200" dirty="0">
                <a:latin typeface="Arial" pitchFamily="34" charset="0"/>
                <a:cs typeface="Arial" pitchFamily="34" charset="0"/>
              </a:rPr>
              <a:t>kotları (doğal kotlar), </a:t>
            </a:r>
          </a:p>
          <a:p>
            <a:pPr marL="609600" indent="-609600" algn="just">
              <a:buFontTx/>
              <a:buAutoNum type="arabicParenR"/>
            </a:pPr>
            <a:r>
              <a:rPr lang="tr-TR" sz="3200" dirty="0" smtClean="0">
                <a:latin typeface="Arial" pitchFamily="34" charset="0"/>
                <a:cs typeface="Arial" pitchFamily="34" charset="0"/>
              </a:rPr>
              <a:t>Kazı </a:t>
            </a:r>
            <a:r>
              <a:rPr lang="tr-TR" sz="3200" dirty="0">
                <a:latin typeface="Arial" pitchFamily="34" charset="0"/>
                <a:cs typeface="Arial" pitchFamily="34" charset="0"/>
              </a:rPr>
              <a:t>yükseklikleri ve </a:t>
            </a:r>
          </a:p>
          <a:p>
            <a:pPr marL="609600" indent="-609600" algn="just">
              <a:buFontTx/>
              <a:buAutoNum type="arabicParenR"/>
            </a:pPr>
            <a:r>
              <a:rPr lang="tr-TR" sz="3200" dirty="0" smtClean="0">
                <a:latin typeface="Arial" pitchFamily="34" charset="0"/>
                <a:cs typeface="Arial" pitchFamily="34" charset="0"/>
              </a:rPr>
              <a:t>Dolgu </a:t>
            </a:r>
            <a:r>
              <a:rPr lang="tr-TR" sz="3200" dirty="0">
                <a:latin typeface="Arial" pitchFamily="34" charset="0"/>
                <a:cs typeface="Arial" pitchFamily="34" charset="0"/>
              </a:rPr>
              <a:t>yükseklikleri yer alır.</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0"/>
            <a:ext cx="8229600" cy="764704"/>
          </a:xfrm>
        </p:spPr>
        <p:txBody>
          <a:bodyPr>
            <a:normAutofit fontScale="90000"/>
          </a:bodyPr>
          <a:lstStyle/>
          <a:p>
            <a:r>
              <a:rPr lang="tr-TR" dirty="0" smtClean="0">
                <a:solidFill>
                  <a:srgbClr val="FF0000"/>
                </a:solidFill>
                <a:latin typeface="Arial" pitchFamily="34" charset="0"/>
                <a:cs typeface="Arial" pitchFamily="34" charset="0"/>
              </a:rPr>
              <a:t>Örnek</a:t>
            </a:r>
            <a:endParaRPr lang="tr-TR" dirty="0">
              <a:solidFill>
                <a:srgbClr val="FF0000"/>
              </a:solidFill>
              <a:latin typeface="Arial" pitchFamily="34" charset="0"/>
              <a:cs typeface="Arial" pitchFamily="34" charset="0"/>
            </a:endParaRPr>
          </a:p>
        </p:txBody>
      </p:sp>
      <p:pic>
        <p:nvPicPr>
          <p:cNvPr id="1559554" name="Picture 2"/>
          <p:cNvPicPr>
            <a:picLocks noChangeAspect="1" noChangeArrowheads="1"/>
          </p:cNvPicPr>
          <p:nvPr/>
        </p:nvPicPr>
        <p:blipFill>
          <a:blip r:embed="rId2" cstate="print"/>
          <a:srcRect l="31818" t="46875" r="46325" b="18672"/>
          <a:stretch>
            <a:fillRect/>
          </a:stretch>
        </p:blipFill>
        <p:spPr bwMode="auto">
          <a:xfrm>
            <a:off x="2771800" y="-1"/>
            <a:ext cx="6372200" cy="3429001"/>
          </a:xfrm>
          <a:prstGeom prst="rect">
            <a:avLst/>
          </a:prstGeom>
          <a:noFill/>
          <a:ln w="9525">
            <a:noFill/>
            <a:miter lim="800000"/>
            <a:headEnd/>
            <a:tailEnd/>
          </a:ln>
        </p:spPr>
      </p:pic>
      <p:pic>
        <p:nvPicPr>
          <p:cNvPr id="5" name="Picture 2"/>
          <p:cNvPicPr>
            <a:picLocks noGrp="1" noChangeAspect="1" noChangeArrowheads="1"/>
          </p:cNvPicPr>
          <p:nvPr>
            <p:ph idx="1"/>
          </p:nvPr>
        </p:nvPicPr>
        <p:blipFill>
          <a:blip r:embed="rId2" cstate="print"/>
          <a:srcRect l="55062" t="51797" r="17819" b="15719"/>
          <a:stretch>
            <a:fillRect/>
          </a:stretch>
        </p:blipFill>
        <p:spPr bwMode="auto">
          <a:xfrm>
            <a:off x="-1" y="3501008"/>
            <a:ext cx="9144001" cy="3356992"/>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1560578" name="Picture 2"/>
          <p:cNvPicPr>
            <a:picLocks noChangeAspect="1" noChangeArrowheads="1"/>
          </p:cNvPicPr>
          <p:nvPr/>
        </p:nvPicPr>
        <p:blipFill>
          <a:blip r:embed="rId2" cstate="print"/>
          <a:srcRect l="32372" t="21282" r="17266" b="15719"/>
          <a:stretch>
            <a:fillRect/>
          </a:stretch>
        </p:blipFill>
        <p:spPr bwMode="auto">
          <a:xfrm>
            <a:off x="0" y="1"/>
            <a:ext cx="9144000" cy="6858000"/>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2"/>
          <p:cNvPicPr>
            <a:picLocks noChangeAspect="1" noChangeArrowheads="1"/>
          </p:cNvPicPr>
          <p:nvPr/>
        </p:nvPicPr>
        <p:blipFill>
          <a:blip r:embed="rId2" cstate="print"/>
          <a:srcRect l="11513" t="11925" r="18204"/>
          <a:stretch>
            <a:fillRect/>
          </a:stretch>
        </p:blipFill>
        <p:spPr bwMode="auto">
          <a:xfrm>
            <a:off x="0" y="0"/>
            <a:ext cx="9144000" cy="681355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2255</TotalTime>
  <Words>1994</Words>
  <Application>Microsoft Office PowerPoint</Application>
  <PresentationFormat>Ekran Gösterisi (4:3)</PresentationFormat>
  <Paragraphs>1898</Paragraphs>
  <Slides>67</Slides>
  <Notes>0</Notes>
  <HiddenSlides>0</HiddenSlides>
  <MMClips>0</MMClips>
  <ScaleCrop>false</ScaleCrop>
  <HeadingPairs>
    <vt:vector size="4" baseType="variant">
      <vt:variant>
        <vt:lpstr>Tema</vt:lpstr>
      </vt:variant>
      <vt:variant>
        <vt:i4>1</vt:i4>
      </vt:variant>
      <vt:variant>
        <vt:lpstr>Slayt Başlıkları</vt:lpstr>
      </vt:variant>
      <vt:variant>
        <vt:i4>67</vt:i4>
      </vt:variant>
    </vt:vector>
  </HeadingPairs>
  <TitlesOfParts>
    <vt:vector size="68" baseType="lpstr">
      <vt:lpstr>Akış</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NİVELMAN ÇEŞİTLERİ </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Örnek</vt:lpstr>
      <vt:lpstr>Slayt 37</vt:lpstr>
      <vt:lpstr>Slayt 38</vt:lpstr>
      <vt:lpstr>Slayt 39</vt:lpstr>
      <vt:lpstr>Slayt 40</vt:lpstr>
      <vt:lpstr>Slayt 41</vt:lpstr>
      <vt:lpstr>Slayt 42</vt:lpstr>
      <vt:lpstr>Slayt 43</vt:lpstr>
      <vt:lpstr>Slayt 44</vt:lpstr>
      <vt:lpstr>Slayt 45</vt:lpstr>
      <vt:lpstr>Slayt 46</vt:lpstr>
      <vt:lpstr>Örnek:</vt:lpstr>
      <vt:lpstr>Örnek: </vt:lpstr>
      <vt:lpstr>Slayt 49</vt:lpstr>
      <vt:lpstr>Örnek:</vt:lpstr>
      <vt:lpstr>Slayt 51</vt:lpstr>
      <vt:lpstr>Slayt 52</vt:lpstr>
      <vt:lpstr>Slayt 53</vt:lpstr>
      <vt:lpstr>Slayt 54</vt:lpstr>
      <vt:lpstr>Slayt 55</vt:lpstr>
      <vt:lpstr> Örnek</vt:lpstr>
      <vt:lpstr>Slayt 57</vt:lpstr>
      <vt:lpstr>BOYUNA PROFİL ÇİZİMİ</vt:lpstr>
      <vt:lpstr>PROJE KOTLARININ HESAPLANMASI</vt:lpstr>
      <vt:lpstr>PROJE KOTLARININ HESAPLANMASI</vt:lpstr>
      <vt:lpstr>KAZI - DOLGU   HESABI</vt:lpstr>
      <vt:lpstr>Slayt 62</vt:lpstr>
      <vt:lpstr>Slayt 63</vt:lpstr>
      <vt:lpstr>Slayt 64</vt:lpstr>
      <vt:lpstr>Örnek</vt:lpstr>
      <vt:lpstr>Slayt 66</vt:lpstr>
      <vt:lpstr>Slayt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samsungnb</dc:creator>
  <cp:lastModifiedBy>YDemir</cp:lastModifiedBy>
  <cp:revision>172</cp:revision>
  <dcterms:created xsi:type="dcterms:W3CDTF">2015-01-12T16:23:23Z</dcterms:created>
  <dcterms:modified xsi:type="dcterms:W3CDTF">2015-02-10T08:24:08Z</dcterms:modified>
</cp:coreProperties>
</file>