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3" r:id="rId1"/>
  </p:sldMasterIdLst>
  <p:notesMasterIdLst>
    <p:notesMasterId r:id="rId23"/>
  </p:notesMasterIdLst>
  <p:sldIdLst>
    <p:sldId id="1278" r:id="rId2"/>
    <p:sldId id="313" r:id="rId3"/>
    <p:sldId id="314" r:id="rId4"/>
    <p:sldId id="315" r:id="rId5"/>
    <p:sldId id="316" r:id="rId6"/>
    <p:sldId id="317" r:id="rId7"/>
    <p:sldId id="318" r:id="rId8"/>
    <p:sldId id="319" r:id="rId9"/>
    <p:sldId id="320" r:id="rId10"/>
    <p:sldId id="321" r:id="rId11"/>
    <p:sldId id="322" r:id="rId12"/>
    <p:sldId id="323" r:id="rId13"/>
    <p:sldId id="324" r:id="rId14"/>
    <p:sldId id="325" r:id="rId15"/>
    <p:sldId id="837" r:id="rId16"/>
    <p:sldId id="847" r:id="rId17"/>
    <p:sldId id="848" r:id="rId18"/>
    <p:sldId id="849" r:id="rId19"/>
    <p:sldId id="850" r:id="rId20"/>
    <p:sldId id="851" r:id="rId21"/>
    <p:sldId id="852"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7" autoAdjust="0"/>
    <p:restoredTop sz="94660"/>
  </p:normalViewPr>
  <p:slideViewPr>
    <p:cSldViewPr>
      <p:cViewPr varScale="1">
        <p:scale>
          <a:sx n="69" d="100"/>
          <a:sy n="69" d="100"/>
        </p:scale>
        <p:origin x="-141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F92257-AA40-4A2F-82F9-288A3D1A1087}" type="datetimeFigureOut">
              <a:rPr lang="tr-TR" smtClean="0"/>
              <a:pPr/>
              <a:t>21.03.2020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1CE376-F229-4002-AE77-5647C071B6D4}" type="slidenum">
              <a:rPr lang="tr-TR" smtClean="0"/>
              <a:pPr/>
              <a:t>‹#›</a:t>
            </a:fld>
            <a:endParaRPr lang="tr-TR"/>
          </a:p>
        </p:txBody>
      </p:sp>
    </p:spTree>
    <p:extLst>
      <p:ext uri="{BB962C8B-B14F-4D97-AF65-F5344CB8AC3E}">
        <p14:creationId xmlns:p14="http://schemas.microsoft.com/office/powerpoint/2010/main" val="2176615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975F6BA0-24E2-45DF-AE48-ECD368B1028B}"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21.03.2020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E18F3F4-718B-4660-879D-4090D245BC69}" type="datetimeFigureOut">
              <a:rPr lang="tr-TR" smtClean="0"/>
              <a:pPr/>
              <a:t>21.03.2020</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75F6BA0-24E2-45DF-AE48-ECD368B1028B}"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images.google.com.tr/imgres?imgurl=http://franklin-tools.co.uk/acatalog/TA858.GIF&amp;imgrefurl=http://franklin-tools.co.uk/acatalog/Online_Catalogue_GENERAL_HAND_TOOLS_17.html&amp;h=165&amp;w=250&amp;sz=14&amp;tbnid=ZVbWIGte_QYmLM:&amp;tbnh=69&amp;tbnw=106&amp;hl=tr&amp;start=27&amp;prev=/images?q=measuring+strap&amp;start=20&amp;svnum=10&amp;hl=tr&amp;lr=&amp;sa=N" TargetMode="Externa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1631234" name="Picture 2" descr="http://www.sektorharita.com/resimler/haberler/1366538777.jpg"/>
          <p:cNvPicPr>
            <a:picLocks noChangeAspect="1" noChangeArrowheads="1"/>
          </p:cNvPicPr>
          <p:nvPr/>
        </p:nvPicPr>
        <p:blipFill>
          <a:blip r:embed="rId2" cstate="print"/>
          <a:srcRect/>
          <a:stretch>
            <a:fillRect/>
          </a:stretch>
        </p:blipFill>
        <p:spPr bwMode="auto">
          <a:xfrm>
            <a:off x="0" y="0"/>
            <a:ext cx="6084168" cy="6084168"/>
          </a:xfrm>
          <a:prstGeom prst="rect">
            <a:avLst/>
          </a:prstGeom>
          <a:noFill/>
        </p:spPr>
      </p:pic>
      <p:sp>
        <p:nvSpPr>
          <p:cNvPr id="5" name="4 Dikdörtgen"/>
          <p:cNvSpPr/>
          <p:nvPr/>
        </p:nvSpPr>
        <p:spPr>
          <a:xfrm>
            <a:off x="827584" y="5842337"/>
            <a:ext cx="8316416" cy="1015663"/>
          </a:xfrm>
          <a:prstGeom prst="rect">
            <a:avLst/>
          </a:prstGeom>
        </p:spPr>
        <p:txBody>
          <a:bodyPr wrap="square">
            <a:spAutoFit/>
          </a:bodyPr>
          <a:lstStyle/>
          <a:p>
            <a:r>
              <a:rPr lang="tr-TR" sz="6000" dirty="0" smtClean="0">
                <a:solidFill>
                  <a:srgbClr val="FF0000"/>
                </a:solidFill>
                <a:latin typeface="Times New Roman" pitchFamily="18" charset="0"/>
              </a:rPr>
              <a:t>Prof. Dr. Yusuf  DEMİR</a:t>
            </a:r>
            <a:endParaRPr lang="tr-TR" sz="6000" dirty="0">
              <a:solidFill>
                <a:srgbClr val="FF0000"/>
              </a:solidFill>
            </a:endParaRPr>
          </a:p>
        </p:txBody>
      </p:sp>
      <p:pic>
        <p:nvPicPr>
          <p:cNvPr id="6" name="Picture 2" descr="C:\Users\samsungnb\Desktop\11 ocak cep telefonum\DCIM\924DKYTK\IMG_0234.JPG"/>
          <p:cNvPicPr>
            <a:picLocks noChangeAspect="1" noChangeArrowheads="1"/>
          </p:cNvPicPr>
          <p:nvPr/>
        </p:nvPicPr>
        <p:blipFill>
          <a:blip r:embed="rId3" cstate="print"/>
          <a:srcRect l="5159" t="22359" r="54661" b="17015"/>
          <a:stretch>
            <a:fillRect/>
          </a:stretch>
        </p:blipFill>
        <p:spPr bwMode="auto">
          <a:xfrm rot="5400000">
            <a:off x="5785387" y="298781"/>
            <a:ext cx="3657393" cy="3059832"/>
          </a:xfrm>
          <a:prstGeom prst="rect">
            <a:avLst/>
          </a:prstGeom>
          <a:noFill/>
        </p:spPr>
      </p:pic>
      <p:pic>
        <p:nvPicPr>
          <p:cNvPr id="1631236" name="Picture 4" descr="http://www.izmir.bel.tr/UploadedPics/News2010Subat/100224_HARITA/AASSUA_3911.jpg"/>
          <p:cNvPicPr>
            <a:picLocks noChangeAspect="1" noChangeArrowheads="1"/>
          </p:cNvPicPr>
          <p:nvPr/>
        </p:nvPicPr>
        <p:blipFill>
          <a:blip r:embed="rId4" cstate="print"/>
          <a:srcRect/>
          <a:stretch>
            <a:fillRect/>
          </a:stretch>
        </p:blipFill>
        <p:spPr bwMode="auto">
          <a:xfrm>
            <a:off x="6057545" y="3573016"/>
            <a:ext cx="3086455" cy="232806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403350" y="2492375"/>
            <a:ext cx="6335713" cy="1006475"/>
          </a:xfrm>
          <a:prstGeom prst="rect">
            <a:avLst/>
          </a:prstGeom>
          <a:noFill/>
          <a:ln w="9525">
            <a:noFill/>
            <a:miter lim="800000"/>
            <a:headEnd/>
            <a:tailEnd/>
          </a:ln>
        </p:spPr>
        <p:txBody>
          <a:bodyPr>
            <a:spAutoFit/>
          </a:bodyPr>
          <a:lstStyle/>
          <a:p>
            <a:pPr>
              <a:buFontTx/>
              <a:buChar char="•"/>
            </a:pPr>
            <a:r>
              <a:rPr lang="tr-TR" sz="3200" b="1">
                <a:solidFill>
                  <a:srgbClr val="319333"/>
                </a:solidFill>
              </a:rPr>
              <a:t> </a:t>
            </a:r>
            <a:r>
              <a:rPr lang="tr-TR" sz="2800" b="1">
                <a:solidFill>
                  <a:srgbClr val="008000"/>
                </a:solidFill>
              </a:rPr>
              <a:t>UZUNLUKLARIN ÖLÇÜLMESİ</a:t>
            </a:r>
          </a:p>
          <a:p>
            <a:pPr>
              <a:buFontTx/>
              <a:buChar char="•"/>
            </a:pPr>
            <a:r>
              <a:rPr lang="tr-TR" sz="2800" b="1">
                <a:solidFill>
                  <a:srgbClr val="008000"/>
                </a:solidFill>
              </a:rPr>
              <a:t> DİK İNME VE ÇIKMA ARAÇLARI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476375" y="0"/>
            <a:ext cx="6264275" cy="1092200"/>
          </a:xfrm>
          <a:prstGeom prst="rect">
            <a:avLst/>
          </a:prstGeom>
          <a:noFill/>
          <a:ln w="9525">
            <a:noFill/>
            <a:miter lim="800000"/>
            <a:headEnd/>
            <a:tailEnd/>
          </a:ln>
        </p:spPr>
        <p:txBody>
          <a:bodyPr tIns="118800">
            <a:spAutoFit/>
          </a:bodyPr>
          <a:lstStyle/>
          <a:p>
            <a:pPr algn="ctr">
              <a:lnSpc>
                <a:spcPct val="80000"/>
              </a:lnSpc>
            </a:pPr>
            <a:r>
              <a:rPr lang="tr-TR" sz="2800" b="1">
                <a:solidFill>
                  <a:srgbClr val="FF3300"/>
                </a:solidFill>
              </a:rPr>
              <a:t>UZUNLUK ÖLÇME ARAÇLARI </a:t>
            </a:r>
          </a:p>
          <a:p>
            <a:pPr algn="ctr">
              <a:lnSpc>
                <a:spcPct val="80000"/>
              </a:lnSpc>
            </a:pPr>
            <a:r>
              <a:rPr lang="tr-TR" sz="2000" b="1">
                <a:solidFill>
                  <a:srgbClr val="FF3300"/>
                </a:solidFill>
              </a:rPr>
              <a:t>VE</a:t>
            </a:r>
          </a:p>
          <a:p>
            <a:pPr algn="ctr">
              <a:lnSpc>
                <a:spcPct val="80000"/>
              </a:lnSpc>
            </a:pPr>
            <a:r>
              <a:rPr lang="tr-TR" sz="2800" b="1">
                <a:solidFill>
                  <a:srgbClr val="FF3300"/>
                </a:solidFill>
              </a:rPr>
              <a:t>UZUNLUKLARIN ÖLÇÜLMESİ</a:t>
            </a:r>
          </a:p>
        </p:txBody>
      </p:sp>
      <p:sp>
        <p:nvSpPr>
          <p:cNvPr id="5123" name="Line 3"/>
          <p:cNvSpPr>
            <a:spLocks noChangeShapeType="1"/>
          </p:cNvSpPr>
          <p:nvPr/>
        </p:nvSpPr>
        <p:spPr bwMode="auto">
          <a:xfrm>
            <a:off x="2390775" y="1497013"/>
            <a:ext cx="4681538" cy="0"/>
          </a:xfrm>
          <a:prstGeom prst="line">
            <a:avLst/>
          </a:prstGeom>
          <a:noFill/>
          <a:ln w="9525">
            <a:solidFill>
              <a:schemeClr val="tx1"/>
            </a:solidFill>
            <a:round/>
            <a:headEnd/>
            <a:tailEnd/>
          </a:ln>
        </p:spPr>
        <p:txBody>
          <a:bodyPr/>
          <a:lstStyle/>
          <a:p>
            <a:endParaRPr lang="tr-TR"/>
          </a:p>
        </p:txBody>
      </p:sp>
      <p:sp>
        <p:nvSpPr>
          <p:cNvPr id="5124" name="Line 4"/>
          <p:cNvSpPr>
            <a:spLocks noChangeShapeType="1"/>
          </p:cNvSpPr>
          <p:nvPr/>
        </p:nvSpPr>
        <p:spPr bwMode="auto">
          <a:xfrm>
            <a:off x="7072313" y="1497013"/>
            <a:ext cx="0" cy="288925"/>
          </a:xfrm>
          <a:prstGeom prst="line">
            <a:avLst/>
          </a:prstGeom>
          <a:noFill/>
          <a:ln w="9525">
            <a:solidFill>
              <a:schemeClr val="tx1"/>
            </a:solidFill>
            <a:round/>
            <a:headEnd/>
            <a:tailEnd type="triangle" w="med" len="med"/>
          </a:ln>
        </p:spPr>
        <p:txBody>
          <a:bodyPr/>
          <a:lstStyle/>
          <a:p>
            <a:endParaRPr lang="tr-TR"/>
          </a:p>
        </p:txBody>
      </p:sp>
      <p:sp>
        <p:nvSpPr>
          <p:cNvPr id="5125" name="Line 5"/>
          <p:cNvSpPr>
            <a:spLocks noChangeShapeType="1"/>
          </p:cNvSpPr>
          <p:nvPr/>
        </p:nvSpPr>
        <p:spPr bwMode="auto">
          <a:xfrm>
            <a:off x="2389188" y="1490663"/>
            <a:ext cx="0" cy="288925"/>
          </a:xfrm>
          <a:prstGeom prst="line">
            <a:avLst/>
          </a:prstGeom>
          <a:noFill/>
          <a:ln w="9525">
            <a:solidFill>
              <a:schemeClr val="tx1"/>
            </a:solidFill>
            <a:round/>
            <a:headEnd/>
            <a:tailEnd type="triangle" w="med" len="med"/>
          </a:ln>
        </p:spPr>
        <p:txBody>
          <a:bodyPr/>
          <a:lstStyle/>
          <a:p>
            <a:endParaRPr lang="tr-TR"/>
          </a:p>
        </p:txBody>
      </p:sp>
      <p:sp>
        <p:nvSpPr>
          <p:cNvPr id="5126" name="Text Box 6"/>
          <p:cNvSpPr txBox="1">
            <a:spLocks noChangeArrowheads="1"/>
          </p:cNvSpPr>
          <p:nvPr/>
        </p:nvSpPr>
        <p:spPr bwMode="auto">
          <a:xfrm>
            <a:off x="6808788" y="1676400"/>
            <a:ext cx="579437" cy="396875"/>
          </a:xfrm>
          <a:prstGeom prst="rect">
            <a:avLst/>
          </a:prstGeom>
          <a:noFill/>
          <a:ln w="9525">
            <a:noFill/>
            <a:miter lim="800000"/>
            <a:headEnd/>
            <a:tailEnd/>
          </a:ln>
        </p:spPr>
        <p:txBody>
          <a:bodyPr wrap="none">
            <a:spAutoFit/>
          </a:bodyPr>
          <a:lstStyle/>
          <a:p>
            <a:r>
              <a:rPr lang="tr-TR" sz="2000" b="1">
                <a:solidFill>
                  <a:srgbClr val="2503CF"/>
                </a:solidFill>
                <a:latin typeface="Arial" charset="0"/>
              </a:rPr>
              <a:t>Açı</a:t>
            </a:r>
          </a:p>
        </p:txBody>
      </p:sp>
      <p:sp>
        <p:nvSpPr>
          <p:cNvPr id="5127" name="Text Box 7"/>
          <p:cNvSpPr txBox="1">
            <a:spLocks noChangeArrowheads="1"/>
          </p:cNvSpPr>
          <p:nvPr/>
        </p:nvSpPr>
        <p:spPr bwMode="auto">
          <a:xfrm>
            <a:off x="6270625" y="2354263"/>
            <a:ext cx="793750" cy="366712"/>
          </a:xfrm>
          <a:prstGeom prst="rect">
            <a:avLst/>
          </a:prstGeom>
          <a:noFill/>
          <a:ln w="9525">
            <a:noFill/>
            <a:miter lim="800000"/>
            <a:headEnd/>
            <a:tailEnd/>
          </a:ln>
        </p:spPr>
        <p:txBody>
          <a:bodyPr wrap="none">
            <a:spAutoFit/>
          </a:bodyPr>
          <a:lstStyle/>
          <a:p>
            <a:r>
              <a:rPr lang="tr-TR" sz="1800" b="1">
                <a:solidFill>
                  <a:srgbClr val="1D8B59"/>
                </a:solidFill>
                <a:latin typeface="Arial" charset="0"/>
              </a:rPr>
              <a:t>Yatay</a:t>
            </a:r>
          </a:p>
        </p:txBody>
      </p:sp>
      <p:sp>
        <p:nvSpPr>
          <p:cNvPr id="5128" name="Line 8"/>
          <p:cNvSpPr>
            <a:spLocks noChangeShapeType="1"/>
          </p:cNvSpPr>
          <p:nvPr/>
        </p:nvSpPr>
        <p:spPr bwMode="auto">
          <a:xfrm>
            <a:off x="6623050" y="2060575"/>
            <a:ext cx="1008063" cy="0"/>
          </a:xfrm>
          <a:prstGeom prst="line">
            <a:avLst/>
          </a:prstGeom>
          <a:noFill/>
          <a:ln w="9525">
            <a:solidFill>
              <a:schemeClr val="tx1"/>
            </a:solidFill>
            <a:round/>
            <a:headEnd/>
            <a:tailEnd/>
          </a:ln>
        </p:spPr>
        <p:txBody>
          <a:bodyPr/>
          <a:lstStyle/>
          <a:p>
            <a:endParaRPr lang="tr-TR"/>
          </a:p>
        </p:txBody>
      </p:sp>
      <p:sp>
        <p:nvSpPr>
          <p:cNvPr id="5129" name="Line 9"/>
          <p:cNvSpPr>
            <a:spLocks noChangeShapeType="1"/>
          </p:cNvSpPr>
          <p:nvPr/>
        </p:nvSpPr>
        <p:spPr bwMode="auto">
          <a:xfrm>
            <a:off x="6632575" y="2057400"/>
            <a:ext cx="0" cy="288925"/>
          </a:xfrm>
          <a:prstGeom prst="line">
            <a:avLst/>
          </a:prstGeom>
          <a:noFill/>
          <a:ln w="9525">
            <a:solidFill>
              <a:schemeClr val="tx1"/>
            </a:solidFill>
            <a:round/>
            <a:headEnd/>
            <a:tailEnd type="triangle" w="med" len="med"/>
          </a:ln>
        </p:spPr>
        <p:txBody>
          <a:bodyPr/>
          <a:lstStyle/>
          <a:p>
            <a:endParaRPr lang="tr-TR"/>
          </a:p>
        </p:txBody>
      </p:sp>
      <p:sp>
        <p:nvSpPr>
          <p:cNvPr id="5130" name="Line 10"/>
          <p:cNvSpPr>
            <a:spLocks noChangeShapeType="1"/>
          </p:cNvSpPr>
          <p:nvPr/>
        </p:nvSpPr>
        <p:spPr bwMode="auto">
          <a:xfrm>
            <a:off x="7634288" y="2063750"/>
            <a:ext cx="0" cy="288925"/>
          </a:xfrm>
          <a:prstGeom prst="line">
            <a:avLst/>
          </a:prstGeom>
          <a:noFill/>
          <a:ln w="9525">
            <a:solidFill>
              <a:schemeClr val="tx1"/>
            </a:solidFill>
            <a:round/>
            <a:headEnd/>
            <a:tailEnd type="triangle" w="med" len="med"/>
          </a:ln>
        </p:spPr>
        <p:txBody>
          <a:bodyPr/>
          <a:lstStyle/>
          <a:p>
            <a:endParaRPr lang="tr-TR"/>
          </a:p>
        </p:txBody>
      </p:sp>
      <p:sp>
        <p:nvSpPr>
          <p:cNvPr id="5131" name="Text Box 11"/>
          <p:cNvSpPr txBox="1">
            <a:spLocks noChangeArrowheads="1"/>
          </p:cNvSpPr>
          <p:nvPr/>
        </p:nvSpPr>
        <p:spPr bwMode="auto">
          <a:xfrm>
            <a:off x="7164388" y="2349500"/>
            <a:ext cx="869950" cy="366713"/>
          </a:xfrm>
          <a:prstGeom prst="rect">
            <a:avLst/>
          </a:prstGeom>
          <a:noFill/>
          <a:ln w="9525">
            <a:noFill/>
            <a:miter lim="800000"/>
            <a:headEnd/>
            <a:tailEnd/>
          </a:ln>
        </p:spPr>
        <p:txBody>
          <a:bodyPr wrap="none">
            <a:spAutoFit/>
          </a:bodyPr>
          <a:lstStyle/>
          <a:p>
            <a:r>
              <a:rPr lang="tr-TR" sz="1800" b="1">
                <a:solidFill>
                  <a:srgbClr val="1D8B59"/>
                </a:solidFill>
                <a:latin typeface="Arial" charset="0"/>
              </a:rPr>
              <a:t>Düşey</a:t>
            </a:r>
          </a:p>
        </p:txBody>
      </p:sp>
      <p:sp>
        <p:nvSpPr>
          <p:cNvPr id="5132" name="Text Box 12"/>
          <p:cNvSpPr txBox="1">
            <a:spLocks noChangeArrowheads="1"/>
          </p:cNvSpPr>
          <p:nvPr/>
        </p:nvSpPr>
        <p:spPr bwMode="auto">
          <a:xfrm>
            <a:off x="1887538" y="1712913"/>
            <a:ext cx="1044575" cy="396875"/>
          </a:xfrm>
          <a:prstGeom prst="rect">
            <a:avLst/>
          </a:prstGeom>
          <a:noFill/>
          <a:ln w="9525">
            <a:noFill/>
            <a:miter lim="800000"/>
            <a:headEnd/>
            <a:tailEnd/>
          </a:ln>
        </p:spPr>
        <p:txBody>
          <a:bodyPr wrap="none">
            <a:spAutoFit/>
          </a:bodyPr>
          <a:lstStyle/>
          <a:p>
            <a:r>
              <a:rPr lang="tr-TR" sz="2000" b="1">
                <a:solidFill>
                  <a:srgbClr val="2503CF"/>
                </a:solidFill>
                <a:latin typeface="Arial" charset="0"/>
              </a:rPr>
              <a:t>Mesafe</a:t>
            </a:r>
          </a:p>
        </p:txBody>
      </p:sp>
      <p:sp>
        <p:nvSpPr>
          <p:cNvPr id="5133" name="Text Box 13"/>
          <p:cNvSpPr txBox="1">
            <a:spLocks noChangeArrowheads="1"/>
          </p:cNvSpPr>
          <p:nvPr/>
        </p:nvSpPr>
        <p:spPr bwMode="auto">
          <a:xfrm>
            <a:off x="1042988" y="2349500"/>
            <a:ext cx="1225550" cy="641350"/>
          </a:xfrm>
          <a:prstGeom prst="rect">
            <a:avLst/>
          </a:prstGeom>
          <a:noFill/>
          <a:ln w="9525">
            <a:noFill/>
            <a:miter lim="800000"/>
            <a:headEnd/>
            <a:tailEnd/>
          </a:ln>
        </p:spPr>
        <p:txBody>
          <a:bodyPr wrap="none">
            <a:spAutoFit/>
          </a:bodyPr>
          <a:lstStyle/>
          <a:p>
            <a:pPr algn="ctr"/>
            <a:r>
              <a:rPr lang="tr-TR" sz="1800" b="1">
                <a:solidFill>
                  <a:srgbClr val="1D8B59"/>
                </a:solidFill>
                <a:latin typeface="Arial" charset="0"/>
              </a:rPr>
              <a:t>Yatay</a:t>
            </a:r>
          </a:p>
          <a:p>
            <a:pPr algn="ctr"/>
            <a:r>
              <a:rPr lang="tr-TR" sz="1800" b="1">
                <a:solidFill>
                  <a:srgbClr val="1D8B59"/>
                </a:solidFill>
                <a:latin typeface="Arial" charset="0"/>
              </a:rPr>
              <a:t>(Uzunluk)</a:t>
            </a:r>
          </a:p>
        </p:txBody>
      </p:sp>
      <p:sp>
        <p:nvSpPr>
          <p:cNvPr id="5134" name="Line 14"/>
          <p:cNvSpPr>
            <a:spLocks noChangeShapeType="1"/>
          </p:cNvSpPr>
          <p:nvPr/>
        </p:nvSpPr>
        <p:spPr bwMode="auto">
          <a:xfrm>
            <a:off x="1671638" y="2073275"/>
            <a:ext cx="1216025" cy="3175"/>
          </a:xfrm>
          <a:prstGeom prst="line">
            <a:avLst/>
          </a:prstGeom>
          <a:noFill/>
          <a:ln w="9525">
            <a:solidFill>
              <a:schemeClr val="tx1"/>
            </a:solidFill>
            <a:round/>
            <a:headEnd/>
            <a:tailEnd/>
          </a:ln>
        </p:spPr>
        <p:txBody>
          <a:bodyPr/>
          <a:lstStyle/>
          <a:p>
            <a:endParaRPr lang="tr-TR"/>
          </a:p>
        </p:txBody>
      </p:sp>
      <p:sp>
        <p:nvSpPr>
          <p:cNvPr id="5135" name="Line 15"/>
          <p:cNvSpPr>
            <a:spLocks noChangeShapeType="1"/>
          </p:cNvSpPr>
          <p:nvPr/>
        </p:nvSpPr>
        <p:spPr bwMode="auto">
          <a:xfrm>
            <a:off x="1671638" y="2073275"/>
            <a:ext cx="0" cy="288925"/>
          </a:xfrm>
          <a:prstGeom prst="line">
            <a:avLst/>
          </a:prstGeom>
          <a:noFill/>
          <a:ln w="9525">
            <a:solidFill>
              <a:schemeClr val="tx1"/>
            </a:solidFill>
            <a:round/>
            <a:headEnd/>
            <a:tailEnd type="triangle" w="med" len="med"/>
          </a:ln>
        </p:spPr>
        <p:txBody>
          <a:bodyPr/>
          <a:lstStyle/>
          <a:p>
            <a:endParaRPr lang="tr-TR"/>
          </a:p>
        </p:txBody>
      </p:sp>
      <p:sp>
        <p:nvSpPr>
          <p:cNvPr id="5136" name="Line 16"/>
          <p:cNvSpPr>
            <a:spLocks noChangeShapeType="1"/>
          </p:cNvSpPr>
          <p:nvPr/>
        </p:nvSpPr>
        <p:spPr bwMode="auto">
          <a:xfrm>
            <a:off x="2890838" y="2079625"/>
            <a:ext cx="0" cy="288925"/>
          </a:xfrm>
          <a:prstGeom prst="line">
            <a:avLst/>
          </a:prstGeom>
          <a:noFill/>
          <a:ln w="9525">
            <a:solidFill>
              <a:schemeClr val="tx1"/>
            </a:solidFill>
            <a:round/>
            <a:headEnd/>
            <a:tailEnd type="triangle" w="med" len="med"/>
          </a:ln>
        </p:spPr>
        <p:txBody>
          <a:bodyPr/>
          <a:lstStyle/>
          <a:p>
            <a:endParaRPr lang="tr-TR"/>
          </a:p>
        </p:txBody>
      </p:sp>
      <p:sp>
        <p:nvSpPr>
          <p:cNvPr id="5137" name="Text Box 17"/>
          <p:cNvSpPr txBox="1">
            <a:spLocks noChangeArrowheads="1"/>
          </p:cNvSpPr>
          <p:nvPr/>
        </p:nvSpPr>
        <p:spPr bwMode="auto">
          <a:xfrm>
            <a:off x="2268538" y="2349500"/>
            <a:ext cx="1390650" cy="641350"/>
          </a:xfrm>
          <a:prstGeom prst="rect">
            <a:avLst/>
          </a:prstGeom>
          <a:noFill/>
          <a:ln w="9525">
            <a:noFill/>
            <a:miter lim="800000"/>
            <a:headEnd/>
            <a:tailEnd/>
          </a:ln>
        </p:spPr>
        <p:txBody>
          <a:bodyPr wrap="none">
            <a:spAutoFit/>
          </a:bodyPr>
          <a:lstStyle/>
          <a:p>
            <a:pPr algn="ctr"/>
            <a:r>
              <a:rPr lang="tr-TR" sz="1800" b="1">
                <a:solidFill>
                  <a:srgbClr val="1D8B59"/>
                </a:solidFill>
                <a:latin typeface="Arial" charset="0"/>
              </a:rPr>
              <a:t>Düşey</a:t>
            </a:r>
          </a:p>
          <a:p>
            <a:pPr algn="ctr"/>
            <a:r>
              <a:rPr lang="tr-TR" sz="1800" b="1">
                <a:solidFill>
                  <a:srgbClr val="1D8B59"/>
                </a:solidFill>
                <a:latin typeface="Arial" charset="0"/>
              </a:rPr>
              <a:t>(Yükseklik)</a:t>
            </a:r>
          </a:p>
        </p:txBody>
      </p:sp>
      <p:sp>
        <p:nvSpPr>
          <p:cNvPr id="5138" name="Line 18"/>
          <p:cNvSpPr>
            <a:spLocks noChangeShapeType="1"/>
          </p:cNvSpPr>
          <p:nvPr/>
        </p:nvSpPr>
        <p:spPr bwMode="auto">
          <a:xfrm>
            <a:off x="1168400" y="3297238"/>
            <a:ext cx="4681538" cy="0"/>
          </a:xfrm>
          <a:prstGeom prst="line">
            <a:avLst/>
          </a:prstGeom>
          <a:noFill/>
          <a:ln w="9525">
            <a:solidFill>
              <a:schemeClr val="tx1"/>
            </a:solidFill>
            <a:round/>
            <a:headEnd/>
            <a:tailEnd/>
          </a:ln>
        </p:spPr>
        <p:txBody>
          <a:bodyPr/>
          <a:lstStyle/>
          <a:p>
            <a:endParaRPr lang="tr-TR"/>
          </a:p>
        </p:txBody>
      </p:sp>
      <p:sp>
        <p:nvSpPr>
          <p:cNvPr id="5139" name="Line 19"/>
          <p:cNvSpPr>
            <a:spLocks noChangeShapeType="1"/>
          </p:cNvSpPr>
          <p:nvPr/>
        </p:nvSpPr>
        <p:spPr bwMode="auto">
          <a:xfrm>
            <a:off x="5849938" y="3297238"/>
            <a:ext cx="0" cy="288925"/>
          </a:xfrm>
          <a:prstGeom prst="line">
            <a:avLst/>
          </a:prstGeom>
          <a:noFill/>
          <a:ln w="9525">
            <a:solidFill>
              <a:schemeClr val="tx1"/>
            </a:solidFill>
            <a:round/>
            <a:headEnd/>
            <a:tailEnd type="triangle" w="med" len="med"/>
          </a:ln>
        </p:spPr>
        <p:txBody>
          <a:bodyPr/>
          <a:lstStyle/>
          <a:p>
            <a:endParaRPr lang="tr-TR"/>
          </a:p>
        </p:txBody>
      </p:sp>
      <p:sp>
        <p:nvSpPr>
          <p:cNvPr id="5140" name="Line 20"/>
          <p:cNvSpPr>
            <a:spLocks noChangeShapeType="1"/>
          </p:cNvSpPr>
          <p:nvPr/>
        </p:nvSpPr>
        <p:spPr bwMode="auto">
          <a:xfrm>
            <a:off x="1166813" y="3290888"/>
            <a:ext cx="0" cy="288925"/>
          </a:xfrm>
          <a:prstGeom prst="line">
            <a:avLst/>
          </a:prstGeom>
          <a:noFill/>
          <a:ln w="9525">
            <a:solidFill>
              <a:schemeClr val="tx1"/>
            </a:solidFill>
            <a:round/>
            <a:headEnd/>
            <a:tailEnd type="triangle" w="med" len="med"/>
          </a:ln>
        </p:spPr>
        <p:txBody>
          <a:bodyPr/>
          <a:lstStyle/>
          <a:p>
            <a:endParaRPr lang="tr-TR"/>
          </a:p>
        </p:txBody>
      </p:sp>
      <p:sp>
        <p:nvSpPr>
          <p:cNvPr id="5141" name="Line 21"/>
          <p:cNvSpPr>
            <a:spLocks noChangeShapeType="1"/>
          </p:cNvSpPr>
          <p:nvPr/>
        </p:nvSpPr>
        <p:spPr bwMode="auto">
          <a:xfrm>
            <a:off x="1814513" y="2936875"/>
            <a:ext cx="0" cy="360363"/>
          </a:xfrm>
          <a:prstGeom prst="line">
            <a:avLst/>
          </a:prstGeom>
          <a:noFill/>
          <a:ln w="9525">
            <a:solidFill>
              <a:schemeClr val="tx1"/>
            </a:solidFill>
            <a:round/>
            <a:headEnd/>
            <a:tailEnd/>
          </a:ln>
        </p:spPr>
        <p:txBody>
          <a:bodyPr/>
          <a:lstStyle/>
          <a:p>
            <a:endParaRPr lang="tr-TR"/>
          </a:p>
        </p:txBody>
      </p:sp>
      <p:sp>
        <p:nvSpPr>
          <p:cNvPr id="5142" name="Text Box 22"/>
          <p:cNvSpPr txBox="1">
            <a:spLocks noChangeArrowheads="1"/>
          </p:cNvSpPr>
          <p:nvPr/>
        </p:nvSpPr>
        <p:spPr bwMode="auto">
          <a:xfrm>
            <a:off x="374650" y="3560763"/>
            <a:ext cx="1749425" cy="396875"/>
          </a:xfrm>
          <a:prstGeom prst="rect">
            <a:avLst/>
          </a:prstGeom>
          <a:noFill/>
          <a:ln w="9525">
            <a:noFill/>
            <a:miter lim="800000"/>
            <a:headEnd/>
            <a:tailEnd/>
          </a:ln>
        </p:spPr>
        <p:txBody>
          <a:bodyPr wrap="none">
            <a:spAutoFit/>
          </a:bodyPr>
          <a:lstStyle/>
          <a:p>
            <a:r>
              <a:rPr lang="tr-TR" sz="2000" b="1">
                <a:solidFill>
                  <a:srgbClr val="E07912"/>
                </a:solidFill>
                <a:latin typeface="Arial" charset="0"/>
              </a:rPr>
              <a:t>Basit Araçlar</a:t>
            </a:r>
          </a:p>
        </p:txBody>
      </p:sp>
      <p:sp>
        <p:nvSpPr>
          <p:cNvPr id="5143" name="Text Box 23"/>
          <p:cNvSpPr txBox="1">
            <a:spLocks noChangeArrowheads="1"/>
          </p:cNvSpPr>
          <p:nvPr/>
        </p:nvSpPr>
        <p:spPr bwMode="auto">
          <a:xfrm>
            <a:off x="5045075" y="3560763"/>
            <a:ext cx="2576513" cy="396875"/>
          </a:xfrm>
          <a:prstGeom prst="rect">
            <a:avLst/>
          </a:prstGeom>
          <a:noFill/>
          <a:ln w="9525">
            <a:noFill/>
            <a:miter lim="800000"/>
            <a:headEnd/>
            <a:tailEnd/>
          </a:ln>
        </p:spPr>
        <p:txBody>
          <a:bodyPr wrap="none">
            <a:spAutoFit/>
          </a:bodyPr>
          <a:lstStyle/>
          <a:p>
            <a:r>
              <a:rPr lang="tr-TR" sz="2000" b="1">
                <a:solidFill>
                  <a:srgbClr val="E07912"/>
                </a:solidFill>
                <a:latin typeface="Arial" charset="0"/>
              </a:rPr>
              <a:t>Geliştirilmiş Araçlar</a:t>
            </a:r>
          </a:p>
        </p:txBody>
      </p:sp>
      <p:sp>
        <p:nvSpPr>
          <p:cNvPr id="5144" name="Text Box 24"/>
          <p:cNvSpPr txBox="1">
            <a:spLocks noChangeArrowheads="1"/>
          </p:cNvSpPr>
          <p:nvPr/>
        </p:nvSpPr>
        <p:spPr bwMode="auto">
          <a:xfrm>
            <a:off x="4911725" y="4227513"/>
            <a:ext cx="1314450" cy="366712"/>
          </a:xfrm>
          <a:prstGeom prst="rect">
            <a:avLst/>
          </a:prstGeom>
          <a:noFill/>
          <a:ln w="9525">
            <a:noFill/>
            <a:miter lim="800000"/>
            <a:headEnd/>
            <a:tailEnd/>
          </a:ln>
        </p:spPr>
        <p:txBody>
          <a:bodyPr wrap="none">
            <a:spAutoFit/>
          </a:bodyPr>
          <a:lstStyle/>
          <a:p>
            <a:r>
              <a:rPr lang="tr-TR" sz="1800" b="1">
                <a:latin typeface="Arial" charset="0"/>
              </a:rPr>
              <a:t>Geometrik</a:t>
            </a:r>
          </a:p>
        </p:txBody>
      </p:sp>
      <p:sp>
        <p:nvSpPr>
          <p:cNvPr id="5145" name="Line 25"/>
          <p:cNvSpPr>
            <a:spLocks noChangeShapeType="1"/>
          </p:cNvSpPr>
          <p:nvPr/>
        </p:nvSpPr>
        <p:spPr bwMode="auto">
          <a:xfrm>
            <a:off x="5608638" y="3933825"/>
            <a:ext cx="1008062" cy="0"/>
          </a:xfrm>
          <a:prstGeom prst="line">
            <a:avLst/>
          </a:prstGeom>
          <a:noFill/>
          <a:ln w="9525">
            <a:solidFill>
              <a:schemeClr val="tx1"/>
            </a:solidFill>
            <a:round/>
            <a:headEnd/>
            <a:tailEnd/>
          </a:ln>
        </p:spPr>
        <p:txBody>
          <a:bodyPr/>
          <a:lstStyle/>
          <a:p>
            <a:endParaRPr lang="tr-TR"/>
          </a:p>
        </p:txBody>
      </p:sp>
      <p:sp>
        <p:nvSpPr>
          <p:cNvPr id="5146" name="Line 26"/>
          <p:cNvSpPr>
            <a:spLocks noChangeShapeType="1"/>
          </p:cNvSpPr>
          <p:nvPr/>
        </p:nvSpPr>
        <p:spPr bwMode="auto">
          <a:xfrm>
            <a:off x="5618163" y="3930650"/>
            <a:ext cx="0" cy="288925"/>
          </a:xfrm>
          <a:prstGeom prst="line">
            <a:avLst/>
          </a:prstGeom>
          <a:noFill/>
          <a:ln w="9525">
            <a:solidFill>
              <a:schemeClr val="tx1"/>
            </a:solidFill>
            <a:round/>
            <a:headEnd/>
            <a:tailEnd type="triangle" w="med" len="med"/>
          </a:ln>
        </p:spPr>
        <p:txBody>
          <a:bodyPr/>
          <a:lstStyle/>
          <a:p>
            <a:endParaRPr lang="tr-TR"/>
          </a:p>
        </p:txBody>
      </p:sp>
      <p:sp>
        <p:nvSpPr>
          <p:cNvPr id="5147" name="Line 27"/>
          <p:cNvSpPr>
            <a:spLocks noChangeShapeType="1"/>
          </p:cNvSpPr>
          <p:nvPr/>
        </p:nvSpPr>
        <p:spPr bwMode="auto">
          <a:xfrm>
            <a:off x="6619875" y="3937000"/>
            <a:ext cx="0" cy="288925"/>
          </a:xfrm>
          <a:prstGeom prst="line">
            <a:avLst/>
          </a:prstGeom>
          <a:noFill/>
          <a:ln w="9525">
            <a:solidFill>
              <a:schemeClr val="tx1"/>
            </a:solidFill>
            <a:round/>
            <a:headEnd/>
            <a:tailEnd type="triangle" w="med" len="med"/>
          </a:ln>
        </p:spPr>
        <p:txBody>
          <a:bodyPr/>
          <a:lstStyle/>
          <a:p>
            <a:endParaRPr lang="tr-TR"/>
          </a:p>
        </p:txBody>
      </p:sp>
      <p:sp>
        <p:nvSpPr>
          <p:cNvPr id="5148" name="Text Box 28"/>
          <p:cNvSpPr txBox="1">
            <a:spLocks noChangeArrowheads="1"/>
          </p:cNvSpPr>
          <p:nvPr/>
        </p:nvSpPr>
        <p:spPr bwMode="auto">
          <a:xfrm>
            <a:off x="6273800" y="4227513"/>
            <a:ext cx="1720850" cy="366712"/>
          </a:xfrm>
          <a:prstGeom prst="rect">
            <a:avLst/>
          </a:prstGeom>
          <a:noFill/>
          <a:ln w="9525">
            <a:noFill/>
            <a:miter lim="800000"/>
            <a:headEnd/>
            <a:tailEnd/>
          </a:ln>
        </p:spPr>
        <p:txBody>
          <a:bodyPr wrap="none">
            <a:spAutoFit/>
          </a:bodyPr>
          <a:lstStyle/>
          <a:p>
            <a:r>
              <a:rPr lang="tr-TR" sz="1800" b="1">
                <a:latin typeface="Arial" charset="0"/>
              </a:rPr>
              <a:t>Trigonometrik</a:t>
            </a:r>
          </a:p>
        </p:txBody>
      </p:sp>
      <p:sp>
        <p:nvSpPr>
          <p:cNvPr id="5149" name="Line 29"/>
          <p:cNvSpPr>
            <a:spLocks noChangeShapeType="1"/>
          </p:cNvSpPr>
          <p:nvPr/>
        </p:nvSpPr>
        <p:spPr bwMode="auto">
          <a:xfrm>
            <a:off x="663575" y="4017963"/>
            <a:ext cx="0" cy="2663825"/>
          </a:xfrm>
          <a:prstGeom prst="line">
            <a:avLst/>
          </a:prstGeom>
          <a:noFill/>
          <a:ln w="9525">
            <a:solidFill>
              <a:schemeClr val="tx1"/>
            </a:solidFill>
            <a:round/>
            <a:headEnd/>
            <a:tailEnd/>
          </a:ln>
        </p:spPr>
        <p:txBody>
          <a:bodyPr/>
          <a:lstStyle/>
          <a:p>
            <a:endParaRPr lang="tr-TR"/>
          </a:p>
        </p:txBody>
      </p:sp>
      <p:sp>
        <p:nvSpPr>
          <p:cNvPr id="5150" name="Line 30"/>
          <p:cNvSpPr>
            <a:spLocks noChangeShapeType="1"/>
          </p:cNvSpPr>
          <p:nvPr/>
        </p:nvSpPr>
        <p:spPr bwMode="auto">
          <a:xfrm>
            <a:off x="663575" y="4089400"/>
            <a:ext cx="358775" cy="0"/>
          </a:xfrm>
          <a:prstGeom prst="line">
            <a:avLst/>
          </a:prstGeom>
          <a:noFill/>
          <a:ln w="9525">
            <a:solidFill>
              <a:schemeClr val="tx1"/>
            </a:solidFill>
            <a:round/>
            <a:headEnd/>
            <a:tailEnd type="triangle" w="med" len="med"/>
          </a:ln>
        </p:spPr>
        <p:txBody>
          <a:bodyPr/>
          <a:lstStyle/>
          <a:p>
            <a:endParaRPr lang="tr-TR"/>
          </a:p>
        </p:txBody>
      </p:sp>
      <p:sp>
        <p:nvSpPr>
          <p:cNvPr id="5151" name="Line 31"/>
          <p:cNvSpPr>
            <a:spLocks noChangeShapeType="1"/>
          </p:cNvSpPr>
          <p:nvPr/>
        </p:nvSpPr>
        <p:spPr bwMode="auto">
          <a:xfrm>
            <a:off x="663575" y="4521200"/>
            <a:ext cx="358775" cy="0"/>
          </a:xfrm>
          <a:prstGeom prst="line">
            <a:avLst/>
          </a:prstGeom>
          <a:noFill/>
          <a:ln w="9525">
            <a:solidFill>
              <a:schemeClr val="tx1"/>
            </a:solidFill>
            <a:round/>
            <a:headEnd/>
            <a:tailEnd type="triangle" w="med" len="med"/>
          </a:ln>
        </p:spPr>
        <p:txBody>
          <a:bodyPr/>
          <a:lstStyle/>
          <a:p>
            <a:endParaRPr lang="tr-TR"/>
          </a:p>
        </p:txBody>
      </p:sp>
      <p:sp>
        <p:nvSpPr>
          <p:cNvPr id="5152" name="Line 32"/>
          <p:cNvSpPr>
            <a:spLocks noChangeShapeType="1"/>
          </p:cNvSpPr>
          <p:nvPr/>
        </p:nvSpPr>
        <p:spPr bwMode="auto">
          <a:xfrm>
            <a:off x="663575" y="4953000"/>
            <a:ext cx="358775" cy="0"/>
          </a:xfrm>
          <a:prstGeom prst="line">
            <a:avLst/>
          </a:prstGeom>
          <a:noFill/>
          <a:ln w="9525">
            <a:solidFill>
              <a:schemeClr val="tx1"/>
            </a:solidFill>
            <a:round/>
            <a:headEnd/>
            <a:tailEnd type="triangle" w="med" len="med"/>
          </a:ln>
        </p:spPr>
        <p:txBody>
          <a:bodyPr/>
          <a:lstStyle/>
          <a:p>
            <a:endParaRPr lang="tr-TR"/>
          </a:p>
        </p:txBody>
      </p:sp>
      <p:sp>
        <p:nvSpPr>
          <p:cNvPr id="5153" name="Line 33"/>
          <p:cNvSpPr>
            <a:spLocks noChangeShapeType="1"/>
          </p:cNvSpPr>
          <p:nvPr/>
        </p:nvSpPr>
        <p:spPr bwMode="auto">
          <a:xfrm>
            <a:off x="663575" y="5818188"/>
            <a:ext cx="358775" cy="0"/>
          </a:xfrm>
          <a:prstGeom prst="line">
            <a:avLst/>
          </a:prstGeom>
          <a:noFill/>
          <a:ln w="9525">
            <a:solidFill>
              <a:schemeClr val="tx1"/>
            </a:solidFill>
            <a:round/>
            <a:headEnd/>
            <a:tailEnd type="triangle" w="med" len="med"/>
          </a:ln>
        </p:spPr>
        <p:txBody>
          <a:bodyPr/>
          <a:lstStyle/>
          <a:p>
            <a:endParaRPr lang="tr-TR"/>
          </a:p>
        </p:txBody>
      </p:sp>
      <p:sp>
        <p:nvSpPr>
          <p:cNvPr id="5154" name="Line 34"/>
          <p:cNvSpPr>
            <a:spLocks noChangeShapeType="1"/>
          </p:cNvSpPr>
          <p:nvPr/>
        </p:nvSpPr>
        <p:spPr bwMode="auto">
          <a:xfrm>
            <a:off x="663575" y="5386388"/>
            <a:ext cx="358775" cy="0"/>
          </a:xfrm>
          <a:prstGeom prst="line">
            <a:avLst/>
          </a:prstGeom>
          <a:noFill/>
          <a:ln w="9525">
            <a:solidFill>
              <a:schemeClr val="tx1"/>
            </a:solidFill>
            <a:round/>
            <a:headEnd/>
            <a:tailEnd type="triangle" w="med" len="med"/>
          </a:ln>
        </p:spPr>
        <p:txBody>
          <a:bodyPr/>
          <a:lstStyle/>
          <a:p>
            <a:endParaRPr lang="tr-TR"/>
          </a:p>
        </p:txBody>
      </p:sp>
      <p:sp>
        <p:nvSpPr>
          <p:cNvPr id="5155" name="Text Box 35"/>
          <p:cNvSpPr txBox="1">
            <a:spLocks noChangeArrowheads="1"/>
          </p:cNvSpPr>
          <p:nvPr/>
        </p:nvSpPr>
        <p:spPr bwMode="auto">
          <a:xfrm>
            <a:off x="996950" y="3906838"/>
            <a:ext cx="946150" cy="366712"/>
          </a:xfrm>
          <a:prstGeom prst="rect">
            <a:avLst/>
          </a:prstGeom>
          <a:noFill/>
          <a:ln w="9525">
            <a:noFill/>
            <a:miter lim="800000"/>
            <a:headEnd/>
            <a:tailEnd/>
          </a:ln>
        </p:spPr>
        <p:txBody>
          <a:bodyPr wrap="none">
            <a:spAutoFit/>
          </a:bodyPr>
          <a:lstStyle/>
          <a:p>
            <a:r>
              <a:rPr lang="tr-TR" sz="1800" b="1">
                <a:latin typeface="Arial" charset="0"/>
              </a:rPr>
              <a:t>Adımla</a:t>
            </a:r>
          </a:p>
        </p:txBody>
      </p:sp>
      <p:sp>
        <p:nvSpPr>
          <p:cNvPr id="5156" name="Line 36"/>
          <p:cNvSpPr>
            <a:spLocks noChangeShapeType="1"/>
          </p:cNvSpPr>
          <p:nvPr/>
        </p:nvSpPr>
        <p:spPr bwMode="auto">
          <a:xfrm>
            <a:off x="663575" y="6249988"/>
            <a:ext cx="358775" cy="0"/>
          </a:xfrm>
          <a:prstGeom prst="line">
            <a:avLst/>
          </a:prstGeom>
          <a:noFill/>
          <a:ln w="9525">
            <a:solidFill>
              <a:schemeClr val="tx1"/>
            </a:solidFill>
            <a:round/>
            <a:headEnd/>
            <a:tailEnd type="triangle" w="med" len="med"/>
          </a:ln>
        </p:spPr>
        <p:txBody>
          <a:bodyPr/>
          <a:lstStyle/>
          <a:p>
            <a:endParaRPr lang="tr-TR"/>
          </a:p>
        </p:txBody>
      </p:sp>
      <p:sp>
        <p:nvSpPr>
          <p:cNvPr id="5157" name="Line 37"/>
          <p:cNvSpPr>
            <a:spLocks noChangeShapeType="1"/>
          </p:cNvSpPr>
          <p:nvPr/>
        </p:nvSpPr>
        <p:spPr bwMode="auto">
          <a:xfrm>
            <a:off x="663575" y="6681788"/>
            <a:ext cx="358775" cy="0"/>
          </a:xfrm>
          <a:prstGeom prst="line">
            <a:avLst/>
          </a:prstGeom>
          <a:noFill/>
          <a:ln w="9525">
            <a:solidFill>
              <a:schemeClr val="tx1"/>
            </a:solidFill>
            <a:round/>
            <a:headEnd/>
            <a:tailEnd type="triangle" w="med" len="med"/>
          </a:ln>
        </p:spPr>
        <p:txBody>
          <a:bodyPr/>
          <a:lstStyle/>
          <a:p>
            <a:endParaRPr lang="tr-TR"/>
          </a:p>
        </p:txBody>
      </p:sp>
      <p:sp>
        <p:nvSpPr>
          <p:cNvPr id="5158" name="Text Box 38"/>
          <p:cNvSpPr txBox="1">
            <a:spLocks noChangeArrowheads="1"/>
          </p:cNvSpPr>
          <p:nvPr/>
        </p:nvSpPr>
        <p:spPr bwMode="auto">
          <a:xfrm>
            <a:off x="996950" y="4338638"/>
            <a:ext cx="1111250" cy="366712"/>
          </a:xfrm>
          <a:prstGeom prst="rect">
            <a:avLst/>
          </a:prstGeom>
          <a:noFill/>
          <a:ln w="9525">
            <a:noFill/>
            <a:miter lim="800000"/>
            <a:headEnd/>
            <a:tailEnd/>
          </a:ln>
        </p:spPr>
        <p:txBody>
          <a:bodyPr wrap="none">
            <a:spAutoFit/>
          </a:bodyPr>
          <a:lstStyle/>
          <a:p>
            <a:r>
              <a:rPr lang="tr-TR" sz="1800" b="1">
                <a:latin typeface="Arial" charset="0"/>
              </a:rPr>
              <a:t>Zamanla</a:t>
            </a:r>
          </a:p>
        </p:txBody>
      </p:sp>
      <p:sp>
        <p:nvSpPr>
          <p:cNvPr id="5159" name="Text Box 39"/>
          <p:cNvSpPr txBox="1">
            <a:spLocks noChangeArrowheads="1"/>
          </p:cNvSpPr>
          <p:nvPr/>
        </p:nvSpPr>
        <p:spPr bwMode="auto">
          <a:xfrm>
            <a:off x="993775" y="4768850"/>
            <a:ext cx="1860550" cy="366713"/>
          </a:xfrm>
          <a:prstGeom prst="rect">
            <a:avLst/>
          </a:prstGeom>
          <a:noFill/>
          <a:ln w="9525">
            <a:noFill/>
            <a:miter lim="800000"/>
            <a:headEnd/>
            <a:tailEnd/>
          </a:ln>
        </p:spPr>
        <p:txBody>
          <a:bodyPr wrap="none">
            <a:spAutoFit/>
          </a:bodyPr>
          <a:lstStyle/>
          <a:p>
            <a:r>
              <a:rPr lang="tr-TR" sz="1800" b="1">
                <a:latin typeface="Arial" charset="0"/>
              </a:rPr>
              <a:t>Ölçme Çemberi</a:t>
            </a:r>
          </a:p>
        </p:txBody>
      </p:sp>
      <p:sp>
        <p:nvSpPr>
          <p:cNvPr id="5160" name="Text Box 40"/>
          <p:cNvSpPr txBox="1">
            <a:spLocks noChangeArrowheads="1"/>
          </p:cNvSpPr>
          <p:nvPr/>
        </p:nvSpPr>
        <p:spPr bwMode="auto">
          <a:xfrm>
            <a:off x="989013" y="5197475"/>
            <a:ext cx="1606550" cy="366713"/>
          </a:xfrm>
          <a:prstGeom prst="rect">
            <a:avLst/>
          </a:prstGeom>
          <a:noFill/>
          <a:ln w="9525">
            <a:noFill/>
            <a:miter lim="800000"/>
            <a:headEnd/>
            <a:tailEnd/>
          </a:ln>
        </p:spPr>
        <p:txBody>
          <a:bodyPr wrap="none">
            <a:spAutoFit/>
          </a:bodyPr>
          <a:lstStyle/>
          <a:p>
            <a:r>
              <a:rPr lang="tr-TR" sz="1800" b="1" dirty="0">
                <a:latin typeface="Arial" charset="0"/>
              </a:rPr>
              <a:t>Ölçme Latası</a:t>
            </a:r>
          </a:p>
        </p:txBody>
      </p:sp>
      <p:sp>
        <p:nvSpPr>
          <p:cNvPr id="5161" name="Text Box 41"/>
          <p:cNvSpPr txBox="1">
            <a:spLocks noChangeArrowheads="1"/>
          </p:cNvSpPr>
          <p:nvPr/>
        </p:nvSpPr>
        <p:spPr bwMode="auto">
          <a:xfrm>
            <a:off x="990600" y="5634038"/>
            <a:ext cx="1631950" cy="366712"/>
          </a:xfrm>
          <a:prstGeom prst="rect">
            <a:avLst/>
          </a:prstGeom>
          <a:noFill/>
          <a:ln w="9525">
            <a:noFill/>
            <a:miter lim="800000"/>
            <a:headEnd/>
            <a:tailEnd/>
          </a:ln>
        </p:spPr>
        <p:txBody>
          <a:bodyPr wrap="none">
            <a:spAutoFit/>
          </a:bodyPr>
          <a:lstStyle/>
          <a:p>
            <a:r>
              <a:rPr lang="tr-TR" sz="1800" b="1">
                <a:latin typeface="Arial" charset="0"/>
              </a:rPr>
              <a:t>Ölçme Zinciri</a:t>
            </a:r>
          </a:p>
        </p:txBody>
      </p:sp>
      <p:sp>
        <p:nvSpPr>
          <p:cNvPr id="5162" name="Text Box 42"/>
          <p:cNvSpPr txBox="1">
            <a:spLocks noChangeArrowheads="1"/>
          </p:cNvSpPr>
          <p:nvPr/>
        </p:nvSpPr>
        <p:spPr bwMode="auto">
          <a:xfrm>
            <a:off x="995363" y="6065838"/>
            <a:ext cx="1581150" cy="366712"/>
          </a:xfrm>
          <a:prstGeom prst="rect">
            <a:avLst/>
          </a:prstGeom>
          <a:noFill/>
          <a:ln w="9525">
            <a:noFill/>
            <a:miter lim="800000"/>
            <a:headEnd/>
            <a:tailEnd/>
          </a:ln>
        </p:spPr>
        <p:txBody>
          <a:bodyPr wrap="none">
            <a:spAutoFit/>
          </a:bodyPr>
          <a:lstStyle/>
          <a:p>
            <a:r>
              <a:rPr lang="tr-TR" sz="1800" b="1">
                <a:latin typeface="Arial" charset="0"/>
              </a:rPr>
              <a:t>Ölçme Şeridi</a:t>
            </a:r>
          </a:p>
        </p:txBody>
      </p:sp>
      <p:sp>
        <p:nvSpPr>
          <p:cNvPr id="5163" name="Text Box 43"/>
          <p:cNvSpPr txBox="1">
            <a:spLocks noChangeArrowheads="1"/>
          </p:cNvSpPr>
          <p:nvPr/>
        </p:nvSpPr>
        <p:spPr bwMode="auto">
          <a:xfrm>
            <a:off x="996950" y="6491288"/>
            <a:ext cx="1314450" cy="366712"/>
          </a:xfrm>
          <a:prstGeom prst="rect">
            <a:avLst/>
          </a:prstGeom>
          <a:noFill/>
          <a:ln w="9525">
            <a:noFill/>
            <a:miter lim="800000"/>
            <a:headEnd/>
            <a:tailEnd/>
          </a:ln>
        </p:spPr>
        <p:txBody>
          <a:bodyPr wrap="none">
            <a:spAutoFit/>
          </a:bodyPr>
          <a:lstStyle/>
          <a:p>
            <a:r>
              <a:rPr lang="tr-TR" sz="1800" b="1">
                <a:latin typeface="Arial" charset="0"/>
              </a:rPr>
              <a:t>Cep Şeridi</a:t>
            </a:r>
          </a:p>
        </p:txBody>
      </p:sp>
      <p:sp>
        <p:nvSpPr>
          <p:cNvPr id="5164" name="Rectangle 44"/>
          <p:cNvSpPr>
            <a:spLocks noChangeArrowheads="1"/>
          </p:cNvSpPr>
          <p:nvPr/>
        </p:nvSpPr>
        <p:spPr bwMode="auto">
          <a:xfrm>
            <a:off x="4427538" y="1125538"/>
            <a:ext cx="1028700" cy="457200"/>
          </a:xfrm>
          <a:prstGeom prst="rect">
            <a:avLst/>
          </a:prstGeom>
          <a:noFill/>
          <a:ln w="9525">
            <a:noFill/>
            <a:miter lim="800000"/>
            <a:headEnd/>
            <a:tailEnd/>
          </a:ln>
        </p:spPr>
        <p:txBody>
          <a:bodyPr>
            <a:spAutoFit/>
          </a:bodyPr>
          <a:lstStyle/>
          <a:p>
            <a:r>
              <a:rPr lang="tr-TR" b="1">
                <a:solidFill>
                  <a:srgbClr val="FF3300"/>
                </a:solidFill>
              </a:rPr>
              <a:t>Ölçme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835150" y="0"/>
            <a:ext cx="5832475" cy="1019175"/>
          </a:xfrm>
          <a:prstGeom prst="rect">
            <a:avLst/>
          </a:prstGeom>
          <a:noFill/>
          <a:ln w="9525">
            <a:noFill/>
            <a:miter lim="800000"/>
            <a:headEnd/>
            <a:tailEnd/>
          </a:ln>
        </p:spPr>
        <p:txBody>
          <a:bodyPr>
            <a:spAutoFit/>
          </a:bodyPr>
          <a:lstStyle/>
          <a:p>
            <a:pPr algn="ctr">
              <a:lnSpc>
                <a:spcPct val="80000"/>
              </a:lnSpc>
              <a:tabLst>
                <a:tab pos="2247900" algn="l"/>
              </a:tabLst>
            </a:pPr>
            <a:r>
              <a:rPr lang="tr-TR" sz="2800" b="1">
                <a:solidFill>
                  <a:srgbClr val="FF3300"/>
                </a:solidFill>
              </a:rPr>
              <a:t>UZUNLUK ÖLÇME ARAÇLARI </a:t>
            </a:r>
          </a:p>
          <a:p>
            <a:pPr algn="ctr">
              <a:lnSpc>
                <a:spcPct val="80000"/>
              </a:lnSpc>
              <a:tabLst>
                <a:tab pos="2247900" algn="l"/>
              </a:tabLst>
            </a:pPr>
            <a:r>
              <a:rPr lang="tr-TR" sz="2000" b="1">
                <a:solidFill>
                  <a:srgbClr val="FF3300"/>
                </a:solidFill>
              </a:rPr>
              <a:t>VE</a:t>
            </a:r>
          </a:p>
          <a:p>
            <a:pPr algn="ctr">
              <a:lnSpc>
                <a:spcPct val="80000"/>
              </a:lnSpc>
              <a:tabLst>
                <a:tab pos="2247900" algn="l"/>
              </a:tabLst>
            </a:pPr>
            <a:r>
              <a:rPr lang="tr-TR" sz="2800" b="1">
                <a:solidFill>
                  <a:srgbClr val="FF3300"/>
                </a:solidFill>
              </a:rPr>
              <a:t>UZUNLUKLARIN ÖLÇÜLMESİ</a:t>
            </a:r>
          </a:p>
        </p:txBody>
      </p:sp>
      <p:sp>
        <p:nvSpPr>
          <p:cNvPr id="6147" name="Text Box 3"/>
          <p:cNvSpPr txBox="1">
            <a:spLocks noChangeArrowheads="1"/>
          </p:cNvSpPr>
          <p:nvPr/>
        </p:nvSpPr>
        <p:spPr bwMode="auto">
          <a:xfrm>
            <a:off x="179388" y="1341438"/>
            <a:ext cx="7108825" cy="396875"/>
          </a:xfrm>
          <a:prstGeom prst="rect">
            <a:avLst/>
          </a:prstGeom>
          <a:noFill/>
          <a:ln w="9525">
            <a:noFill/>
            <a:miter lim="800000"/>
            <a:headEnd/>
            <a:tailEnd/>
          </a:ln>
        </p:spPr>
        <p:txBody>
          <a:bodyPr>
            <a:spAutoFit/>
          </a:bodyPr>
          <a:lstStyle/>
          <a:p>
            <a:r>
              <a:rPr lang="tr-TR" sz="2000" b="1">
                <a:solidFill>
                  <a:srgbClr val="FF6600"/>
                </a:solidFill>
                <a:latin typeface="Arial" charset="0"/>
              </a:rPr>
              <a:t>Adımla:</a:t>
            </a:r>
            <a:r>
              <a:rPr lang="tr-TR" sz="1800" b="1">
                <a:solidFill>
                  <a:srgbClr val="FFFF66"/>
                </a:solidFill>
                <a:latin typeface="Arial" charset="0"/>
              </a:rPr>
              <a:t> </a:t>
            </a:r>
            <a:r>
              <a:rPr lang="tr-TR" sz="1800" b="1">
                <a:latin typeface="Arial" charset="0"/>
              </a:rPr>
              <a:t>1.70 m boyundaki bir kişinin 1 adımı yaklaşık 0.8 m dir.</a:t>
            </a:r>
          </a:p>
        </p:txBody>
      </p:sp>
      <p:sp>
        <p:nvSpPr>
          <p:cNvPr id="6148" name="Text Box 4"/>
          <p:cNvSpPr txBox="1">
            <a:spLocks noChangeArrowheads="1"/>
          </p:cNvSpPr>
          <p:nvPr/>
        </p:nvSpPr>
        <p:spPr bwMode="auto">
          <a:xfrm>
            <a:off x="179388" y="1989138"/>
            <a:ext cx="5591175" cy="396875"/>
          </a:xfrm>
          <a:prstGeom prst="rect">
            <a:avLst/>
          </a:prstGeom>
          <a:noFill/>
          <a:ln w="9525">
            <a:noFill/>
            <a:miter lim="800000"/>
            <a:headEnd/>
            <a:tailEnd/>
          </a:ln>
        </p:spPr>
        <p:txBody>
          <a:bodyPr wrap="none">
            <a:spAutoFit/>
          </a:bodyPr>
          <a:lstStyle/>
          <a:p>
            <a:r>
              <a:rPr lang="tr-TR" sz="2000" b="1">
                <a:solidFill>
                  <a:srgbClr val="FF6600"/>
                </a:solidFill>
                <a:latin typeface="Arial" charset="0"/>
              </a:rPr>
              <a:t>Zamanla:</a:t>
            </a:r>
            <a:r>
              <a:rPr lang="tr-TR" sz="1800" b="1">
                <a:solidFill>
                  <a:srgbClr val="FFFF66"/>
                </a:solidFill>
                <a:latin typeface="Arial" charset="0"/>
              </a:rPr>
              <a:t> </a:t>
            </a:r>
            <a:r>
              <a:rPr lang="tr-TR" sz="1800" b="1">
                <a:latin typeface="Arial" charset="0"/>
              </a:rPr>
              <a:t>İnsan saatte ortalama 5-6 km yol yürür</a:t>
            </a:r>
            <a:r>
              <a:rPr lang="tr-TR" sz="1800" b="1">
                <a:solidFill>
                  <a:srgbClr val="FFFF66"/>
                </a:solidFill>
                <a:latin typeface="Arial" charset="0"/>
              </a:rPr>
              <a:t>.</a:t>
            </a:r>
          </a:p>
        </p:txBody>
      </p:sp>
      <p:sp>
        <p:nvSpPr>
          <p:cNvPr id="6149" name="Text Box 5"/>
          <p:cNvSpPr txBox="1">
            <a:spLocks noChangeArrowheads="1"/>
          </p:cNvSpPr>
          <p:nvPr/>
        </p:nvSpPr>
        <p:spPr bwMode="auto">
          <a:xfrm>
            <a:off x="179388" y="2565400"/>
            <a:ext cx="6751637" cy="671513"/>
          </a:xfrm>
          <a:prstGeom prst="rect">
            <a:avLst/>
          </a:prstGeom>
          <a:noFill/>
          <a:ln w="9525">
            <a:noFill/>
            <a:miter lim="800000"/>
            <a:headEnd/>
            <a:tailEnd/>
          </a:ln>
        </p:spPr>
        <p:txBody>
          <a:bodyPr wrap="none">
            <a:spAutoFit/>
          </a:bodyPr>
          <a:lstStyle/>
          <a:p>
            <a:r>
              <a:rPr lang="tr-TR" sz="2000" b="1">
                <a:solidFill>
                  <a:srgbClr val="FF6600"/>
                </a:solidFill>
                <a:latin typeface="Arial" charset="0"/>
              </a:rPr>
              <a:t>Ölçme Çemberi:</a:t>
            </a:r>
            <a:r>
              <a:rPr lang="tr-TR" sz="1800" b="1">
                <a:solidFill>
                  <a:srgbClr val="FFFF66"/>
                </a:solidFill>
                <a:latin typeface="Arial" charset="0"/>
              </a:rPr>
              <a:t> </a:t>
            </a:r>
            <a:r>
              <a:rPr lang="tr-TR" sz="1800" b="1">
                <a:latin typeface="Arial" charset="0"/>
              </a:rPr>
              <a:t>Çevresi 1 m olan ve üzerinde sayıcı düzen</a:t>
            </a:r>
          </a:p>
          <a:p>
            <a:r>
              <a:rPr lang="tr-TR" sz="1800" b="1">
                <a:latin typeface="Arial" charset="0"/>
              </a:rPr>
              <a:t>		   bulunan çember.</a:t>
            </a:r>
          </a:p>
        </p:txBody>
      </p:sp>
      <p:sp>
        <p:nvSpPr>
          <p:cNvPr id="122886" name="Oval 6"/>
          <p:cNvSpPr>
            <a:spLocks noChangeArrowheads="1"/>
          </p:cNvSpPr>
          <p:nvPr/>
        </p:nvSpPr>
        <p:spPr bwMode="auto">
          <a:xfrm>
            <a:off x="7092950" y="2420938"/>
            <a:ext cx="863600" cy="863600"/>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solidFill>
              <a:schemeClr val="tx1"/>
            </a:solidFill>
            <a:round/>
            <a:headEnd/>
            <a:tailEnd/>
          </a:ln>
          <a:effectLst/>
          <a:extLst/>
        </p:spPr>
        <p:txBody>
          <a:bodyPr wrap="none" anchor="ctr"/>
          <a:lstStyle/>
          <a:p>
            <a:pPr>
              <a:defRPr/>
            </a:pPr>
            <a:endParaRPr lang="tr-TR"/>
          </a:p>
        </p:txBody>
      </p:sp>
      <p:sp>
        <p:nvSpPr>
          <p:cNvPr id="6151" name="Line 7"/>
          <p:cNvSpPr>
            <a:spLocks noChangeShapeType="1"/>
          </p:cNvSpPr>
          <p:nvPr/>
        </p:nvSpPr>
        <p:spPr bwMode="auto">
          <a:xfrm>
            <a:off x="7524750" y="2060575"/>
            <a:ext cx="0" cy="766763"/>
          </a:xfrm>
          <a:prstGeom prst="line">
            <a:avLst/>
          </a:prstGeom>
          <a:noFill/>
          <a:ln w="76200" cmpd="tri">
            <a:solidFill>
              <a:schemeClr val="tx1"/>
            </a:solidFill>
            <a:round/>
            <a:headEnd/>
            <a:tailEnd/>
          </a:ln>
        </p:spPr>
        <p:txBody>
          <a:bodyPr/>
          <a:lstStyle/>
          <a:p>
            <a:endParaRPr lang="tr-TR"/>
          </a:p>
        </p:txBody>
      </p:sp>
      <p:sp>
        <p:nvSpPr>
          <p:cNvPr id="6152" name="AutoShape 8"/>
          <p:cNvSpPr>
            <a:spLocks noChangeArrowheads="1"/>
          </p:cNvSpPr>
          <p:nvPr/>
        </p:nvSpPr>
        <p:spPr bwMode="auto">
          <a:xfrm>
            <a:off x="6877050" y="1989138"/>
            <a:ext cx="1223963" cy="71437"/>
          </a:xfrm>
          <a:prstGeom prst="flowChartMagneticDrum">
            <a:avLst/>
          </a:prstGeom>
          <a:solidFill>
            <a:schemeClr val="accent1"/>
          </a:solidFill>
          <a:ln w="9525">
            <a:solidFill>
              <a:schemeClr val="tx1"/>
            </a:solidFill>
            <a:round/>
            <a:headEnd/>
            <a:tailEnd/>
          </a:ln>
        </p:spPr>
        <p:txBody>
          <a:bodyPr wrap="none" anchor="ctr"/>
          <a:lstStyle/>
          <a:p>
            <a:endParaRPr lang="tr-TR"/>
          </a:p>
        </p:txBody>
      </p:sp>
      <p:sp>
        <p:nvSpPr>
          <p:cNvPr id="6153" name="Text Box 9"/>
          <p:cNvSpPr txBox="1">
            <a:spLocks noChangeArrowheads="1"/>
          </p:cNvSpPr>
          <p:nvPr/>
        </p:nvSpPr>
        <p:spPr bwMode="auto">
          <a:xfrm>
            <a:off x="179388" y="3429000"/>
            <a:ext cx="7524750" cy="671513"/>
          </a:xfrm>
          <a:prstGeom prst="rect">
            <a:avLst/>
          </a:prstGeom>
          <a:noFill/>
          <a:ln w="9525">
            <a:noFill/>
            <a:miter lim="800000"/>
            <a:headEnd/>
            <a:tailEnd/>
          </a:ln>
        </p:spPr>
        <p:txBody>
          <a:bodyPr wrap="none">
            <a:spAutoFit/>
          </a:bodyPr>
          <a:lstStyle/>
          <a:p>
            <a:r>
              <a:rPr lang="tr-TR" sz="2000" b="1">
                <a:solidFill>
                  <a:srgbClr val="FF6600"/>
                </a:solidFill>
                <a:latin typeface="Arial" charset="0"/>
              </a:rPr>
              <a:t>Ölçme Latası:</a:t>
            </a:r>
            <a:r>
              <a:rPr lang="tr-TR" sz="1800" b="1">
                <a:solidFill>
                  <a:srgbClr val="FFFF66"/>
                </a:solidFill>
                <a:latin typeface="Arial" charset="0"/>
              </a:rPr>
              <a:t> 	</a:t>
            </a:r>
            <a:r>
              <a:rPr lang="tr-TR" sz="1800" b="1">
                <a:latin typeface="Arial" charset="0"/>
              </a:rPr>
              <a:t>3-5 m uzunluğunda genelde eğimli arazilerde yatay</a:t>
            </a:r>
          </a:p>
          <a:p>
            <a:r>
              <a:rPr lang="tr-TR" sz="1800" b="1">
                <a:latin typeface="Arial" charset="0"/>
              </a:rPr>
              <a:t>		 mesafe</a:t>
            </a:r>
            <a:r>
              <a:rPr lang="tr-TR" sz="1800">
                <a:latin typeface="Arial" charset="0"/>
              </a:rPr>
              <a:t> </a:t>
            </a:r>
            <a:r>
              <a:rPr lang="tr-TR" sz="1800" b="1">
                <a:latin typeface="Arial" charset="0"/>
              </a:rPr>
              <a:t>ölçmesinde kullanılan ahşap kalın çıta.</a:t>
            </a:r>
          </a:p>
        </p:txBody>
      </p:sp>
      <p:sp>
        <p:nvSpPr>
          <p:cNvPr id="6154" name="AutoShape 10"/>
          <p:cNvSpPr>
            <a:spLocks noChangeArrowheads="1"/>
          </p:cNvSpPr>
          <p:nvPr/>
        </p:nvSpPr>
        <p:spPr bwMode="auto">
          <a:xfrm>
            <a:off x="7956550" y="2349500"/>
            <a:ext cx="287338" cy="1152525"/>
          </a:xfrm>
          <a:prstGeom prst="curvedLeftArrow">
            <a:avLst>
              <a:gd name="adj1" fmla="val 80221"/>
              <a:gd name="adj2" fmla="val 160442"/>
              <a:gd name="adj3" fmla="val 33333"/>
            </a:avLst>
          </a:prstGeom>
          <a:solidFill>
            <a:schemeClr val="accent1"/>
          </a:solidFill>
          <a:ln w="9525">
            <a:solidFill>
              <a:schemeClr val="tx1"/>
            </a:solidFill>
            <a:miter lim="800000"/>
            <a:headEnd/>
            <a:tailEnd/>
          </a:ln>
        </p:spPr>
        <p:txBody>
          <a:bodyPr wrap="none" anchor="ctr"/>
          <a:lstStyle/>
          <a:p>
            <a:endParaRPr lang="tr-TR"/>
          </a:p>
        </p:txBody>
      </p:sp>
      <p:sp>
        <p:nvSpPr>
          <p:cNvPr id="6155" name="Text Box 11"/>
          <p:cNvSpPr txBox="1">
            <a:spLocks noChangeArrowheads="1"/>
          </p:cNvSpPr>
          <p:nvPr/>
        </p:nvSpPr>
        <p:spPr bwMode="auto">
          <a:xfrm>
            <a:off x="179388" y="4221163"/>
            <a:ext cx="5073650" cy="396875"/>
          </a:xfrm>
          <a:prstGeom prst="rect">
            <a:avLst/>
          </a:prstGeom>
          <a:noFill/>
          <a:ln w="9525">
            <a:noFill/>
            <a:miter lim="800000"/>
            <a:headEnd/>
            <a:tailEnd/>
          </a:ln>
        </p:spPr>
        <p:txBody>
          <a:bodyPr>
            <a:spAutoFit/>
          </a:bodyPr>
          <a:lstStyle/>
          <a:p>
            <a:r>
              <a:rPr lang="tr-TR" sz="2000" b="1">
                <a:solidFill>
                  <a:srgbClr val="FF6600"/>
                </a:solidFill>
                <a:latin typeface="Arial" charset="0"/>
              </a:rPr>
              <a:t>Ölçme Zinciri:</a:t>
            </a:r>
            <a:r>
              <a:rPr lang="tr-TR" sz="1800" b="1">
                <a:solidFill>
                  <a:srgbClr val="FFFF66"/>
                </a:solidFill>
                <a:latin typeface="Arial" charset="0"/>
              </a:rPr>
              <a:t> 	</a:t>
            </a:r>
            <a:r>
              <a:rPr lang="tr-TR" sz="1800" b="1">
                <a:latin typeface="Arial" charset="0"/>
              </a:rPr>
              <a:t>10-20 m uzunluğunda zincir.</a:t>
            </a:r>
          </a:p>
        </p:txBody>
      </p:sp>
      <p:sp>
        <p:nvSpPr>
          <p:cNvPr id="6156" name="Text Box 12"/>
          <p:cNvSpPr txBox="1">
            <a:spLocks noChangeArrowheads="1"/>
          </p:cNvSpPr>
          <p:nvPr/>
        </p:nvSpPr>
        <p:spPr bwMode="auto">
          <a:xfrm>
            <a:off x="179388" y="5013325"/>
            <a:ext cx="8404225" cy="671513"/>
          </a:xfrm>
          <a:prstGeom prst="rect">
            <a:avLst/>
          </a:prstGeom>
          <a:noFill/>
          <a:ln w="9525">
            <a:noFill/>
            <a:miter lim="800000"/>
            <a:headEnd/>
            <a:tailEnd/>
          </a:ln>
        </p:spPr>
        <p:txBody>
          <a:bodyPr>
            <a:spAutoFit/>
          </a:bodyPr>
          <a:lstStyle/>
          <a:p>
            <a:r>
              <a:rPr lang="tr-TR" sz="2000" b="1">
                <a:solidFill>
                  <a:srgbClr val="FF6600"/>
                </a:solidFill>
                <a:latin typeface="Arial" charset="0"/>
              </a:rPr>
              <a:t>Ölçme Şeridi:</a:t>
            </a:r>
            <a:r>
              <a:rPr lang="tr-TR" sz="1800" b="1">
                <a:solidFill>
                  <a:srgbClr val="FFFF66"/>
                </a:solidFill>
                <a:latin typeface="Arial" charset="0"/>
              </a:rPr>
              <a:t>  </a:t>
            </a:r>
            <a:r>
              <a:rPr lang="tr-TR" sz="1800" b="1">
                <a:latin typeface="Arial" charset="0"/>
              </a:rPr>
              <a:t>20-30-50 m uzunluğunda olabilen germe bastonu ve sayma</a:t>
            </a:r>
          </a:p>
          <a:p>
            <a:r>
              <a:rPr lang="tr-TR" sz="1800" b="1">
                <a:latin typeface="Arial" charset="0"/>
              </a:rPr>
              <a:t>		 çubukları ile</a:t>
            </a:r>
            <a:r>
              <a:rPr lang="tr-TR" sz="1800">
                <a:latin typeface="Arial" charset="0"/>
              </a:rPr>
              <a:t> </a:t>
            </a:r>
            <a:r>
              <a:rPr lang="tr-TR" sz="1800" b="1">
                <a:latin typeface="Arial" charset="0"/>
              </a:rPr>
              <a:t>ölçme yapılan şerit.</a:t>
            </a:r>
          </a:p>
        </p:txBody>
      </p:sp>
      <p:sp>
        <p:nvSpPr>
          <p:cNvPr id="6157" name="Text Box 13"/>
          <p:cNvSpPr txBox="1">
            <a:spLocks noChangeArrowheads="1"/>
          </p:cNvSpPr>
          <p:nvPr/>
        </p:nvSpPr>
        <p:spPr bwMode="auto">
          <a:xfrm>
            <a:off x="179388" y="5949950"/>
            <a:ext cx="6648450" cy="396875"/>
          </a:xfrm>
          <a:prstGeom prst="rect">
            <a:avLst/>
          </a:prstGeom>
          <a:noFill/>
          <a:ln w="9525">
            <a:noFill/>
            <a:miter lim="800000"/>
            <a:headEnd/>
            <a:tailEnd/>
          </a:ln>
        </p:spPr>
        <p:txBody>
          <a:bodyPr wrap="none">
            <a:spAutoFit/>
          </a:bodyPr>
          <a:lstStyle/>
          <a:p>
            <a:r>
              <a:rPr lang="tr-TR" sz="2000" b="1">
                <a:solidFill>
                  <a:srgbClr val="FF6600"/>
                </a:solidFill>
                <a:latin typeface="Arial" charset="0"/>
              </a:rPr>
              <a:t>Cep Şeridi: </a:t>
            </a:r>
            <a:r>
              <a:rPr lang="tr-TR" sz="1800" b="1">
                <a:latin typeface="Arial" charset="0"/>
              </a:rPr>
              <a:t>10-20-50 m uzunluğunda olabilen çelik şeritler.</a:t>
            </a:r>
          </a:p>
        </p:txBody>
      </p:sp>
      <p:pic>
        <p:nvPicPr>
          <p:cNvPr id="6158" name="Picture 14" descr="TA858">
            <a:hlinkClick r:id="rId2"/>
          </p:cNvPr>
          <p:cNvPicPr>
            <a:picLocks noChangeAspect="1" noChangeArrowheads="1"/>
          </p:cNvPicPr>
          <p:nvPr/>
        </p:nvPicPr>
        <p:blipFill>
          <a:blip r:embed="rId3" cstate="print"/>
          <a:srcRect/>
          <a:stretch>
            <a:fillRect/>
          </a:stretch>
        </p:blipFill>
        <p:spPr bwMode="auto">
          <a:xfrm>
            <a:off x="6948488" y="5805488"/>
            <a:ext cx="1211262" cy="788987"/>
          </a:xfrm>
          <a:prstGeom prst="rect">
            <a:avLst/>
          </a:prstGeom>
          <a:noFill/>
          <a:ln w="9525">
            <a:noFill/>
            <a:miter lim="800000"/>
            <a:headEnd/>
            <a:tailEnd/>
          </a:ln>
        </p:spPr>
      </p:pic>
      <p:pic>
        <p:nvPicPr>
          <p:cNvPr id="6159" name="Picture 15"/>
          <p:cNvPicPr>
            <a:picLocks noChangeAspect="1" noChangeArrowheads="1"/>
          </p:cNvPicPr>
          <p:nvPr/>
        </p:nvPicPr>
        <p:blipFill>
          <a:blip r:embed="rId4" cstate="print"/>
          <a:srcRect/>
          <a:stretch>
            <a:fillRect/>
          </a:stretch>
        </p:blipFill>
        <p:spPr bwMode="auto">
          <a:xfrm>
            <a:off x="5600700" y="4083050"/>
            <a:ext cx="2952750" cy="904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843213" y="260350"/>
            <a:ext cx="3806825" cy="519113"/>
          </a:xfrm>
          <a:prstGeom prst="rect">
            <a:avLst/>
          </a:prstGeom>
          <a:noFill/>
          <a:ln w="9525">
            <a:noFill/>
            <a:miter lim="800000"/>
            <a:headEnd/>
            <a:tailEnd/>
          </a:ln>
        </p:spPr>
        <p:txBody>
          <a:bodyPr wrap="none">
            <a:spAutoFit/>
          </a:bodyPr>
          <a:lstStyle/>
          <a:p>
            <a:r>
              <a:rPr lang="tr-TR" sz="2800" b="1">
                <a:solidFill>
                  <a:srgbClr val="FF3300"/>
                </a:solidFill>
              </a:rPr>
              <a:t>BASAMAKLI ÖLÇME</a:t>
            </a:r>
          </a:p>
        </p:txBody>
      </p:sp>
      <p:pic>
        <p:nvPicPr>
          <p:cNvPr id="7171" name="Picture 3"/>
          <p:cNvPicPr>
            <a:picLocks noChangeAspect="1" noChangeArrowheads="1"/>
          </p:cNvPicPr>
          <p:nvPr/>
        </p:nvPicPr>
        <p:blipFill>
          <a:blip r:embed="rId2" cstate="print"/>
          <a:srcRect/>
          <a:stretch>
            <a:fillRect/>
          </a:stretch>
        </p:blipFill>
        <p:spPr bwMode="auto">
          <a:xfrm>
            <a:off x="1403350" y="1916113"/>
            <a:ext cx="6480175" cy="4259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411413" y="333375"/>
            <a:ext cx="4229100" cy="519113"/>
          </a:xfrm>
          <a:prstGeom prst="rect">
            <a:avLst/>
          </a:prstGeom>
          <a:noFill/>
          <a:ln w="9525">
            <a:noFill/>
            <a:miter lim="800000"/>
            <a:headEnd/>
            <a:tailEnd/>
          </a:ln>
        </p:spPr>
        <p:txBody>
          <a:bodyPr>
            <a:spAutoFit/>
          </a:bodyPr>
          <a:lstStyle/>
          <a:p>
            <a:r>
              <a:rPr lang="tr-TR" sz="2800" b="1">
                <a:solidFill>
                  <a:srgbClr val="FF3300"/>
                </a:solidFill>
              </a:rPr>
              <a:t>BASAMAKLI ÖLÇME</a:t>
            </a:r>
          </a:p>
        </p:txBody>
      </p:sp>
      <p:sp>
        <p:nvSpPr>
          <p:cNvPr id="8195" name="Rectangle 3"/>
          <p:cNvSpPr>
            <a:spLocks noChangeArrowheads="1"/>
          </p:cNvSpPr>
          <p:nvPr/>
        </p:nvSpPr>
        <p:spPr bwMode="auto">
          <a:xfrm>
            <a:off x="0" y="908721"/>
            <a:ext cx="9144000" cy="5586594"/>
          </a:xfrm>
          <a:prstGeom prst="rect">
            <a:avLst/>
          </a:prstGeom>
          <a:noFill/>
          <a:ln w="9525">
            <a:noFill/>
            <a:miter lim="800000"/>
            <a:headEnd/>
            <a:tailEnd/>
          </a:ln>
        </p:spPr>
        <p:txBody>
          <a:bodyPr wrap="square">
            <a:spAutoFit/>
          </a:bodyPr>
          <a:lstStyle/>
          <a:p>
            <a:pPr algn="just">
              <a:lnSpc>
                <a:spcPct val="85000"/>
              </a:lnSpc>
              <a:spcBef>
                <a:spcPct val="50000"/>
              </a:spcBef>
            </a:pPr>
            <a:r>
              <a:rPr lang="tr-TR" sz="2800" b="1" dirty="0">
                <a:solidFill>
                  <a:srgbClr val="FF3300"/>
                </a:solidFill>
              </a:rPr>
              <a:t>Basamaklı ölçme</a:t>
            </a:r>
            <a:r>
              <a:rPr lang="tr-TR" sz="2800" dirty="0"/>
              <a:t>: Düzgün arazide şerit metre yere serilmek ve sonra gerdirilmek suretiyle kullanılır. Eğimli arazide ise basamaklı ölçme yapılır. Eğimli arazide yatay mesafe ölçülecek iki nokta </a:t>
            </a:r>
            <a:r>
              <a:rPr lang="tr-TR" sz="2800" dirty="0" err="1"/>
              <a:t>jalonla</a:t>
            </a:r>
            <a:r>
              <a:rPr lang="tr-TR" sz="2800" dirty="0"/>
              <a:t> belirlenir (A ve B noktaları) ve doğru araziye çakılır. Bu işlem 2 kişi ile yapılır. Bir kişi şerit metrenin ucunu  A noktasında tutarken diğer kişi şerit metreyi açarak B noktası yönünde ilerler. Şerit metrenin bitiminde yatay olacak şekilde şerit metreyi gerdirir ve yataylığını bir su düzeci ile kontrol eder. Ayrıca şerit metrenin bitiminde bir çekül ile 1 noktasının yeri saptanır. Sonra A noktasındaki kişi 1 noktasına ve               1 noktasındaki kişi 2 noktasına gelerek işlemi tekrar ederler. Bu işlem B noktasına kadar aynı şekilde devam ederek A ve B noktası arasındaki yatay mesafe basamaklı ölçme ile saptanmış olmaktadır</a:t>
            </a:r>
            <a:r>
              <a:rPr lang="tr-TR" sz="2800" dirty="0" smtClean="0"/>
              <a:t>.</a:t>
            </a:r>
            <a:endParaRPr lang="tr-TR" sz="2800" b="1" dirty="0">
              <a:latin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11560" y="115888"/>
            <a:ext cx="8532440" cy="523220"/>
          </a:xfrm>
          <a:prstGeom prst="rect">
            <a:avLst/>
          </a:prstGeom>
          <a:noFill/>
          <a:ln w="9525">
            <a:noFill/>
            <a:miter lim="800000"/>
            <a:headEnd/>
            <a:tailEnd/>
          </a:ln>
        </p:spPr>
        <p:txBody>
          <a:bodyPr wrap="square">
            <a:spAutoFit/>
          </a:bodyPr>
          <a:lstStyle/>
          <a:p>
            <a:pPr algn="ctr"/>
            <a:r>
              <a:rPr lang="tr-TR" sz="2800" b="1" dirty="0">
                <a:solidFill>
                  <a:srgbClr val="FF3300"/>
                </a:solidFill>
              </a:rPr>
              <a:t>UZUNLUK </a:t>
            </a:r>
            <a:r>
              <a:rPr lang="tr-TR" sz="2800" b="1" dirty="0" smtClean="0">
                <a:solidFill>
                  <a:srgbClr val="FF3300"/>
                </a:solidFill>
              </a:rPr>
              <a:t>ÖLÇÜLMELERİNDE HATALAR</a:t>
            </a:r>
            <a:endParaRPr lang="tr-TR" sz="2800" b="1" dirty="0">
              <a:solidFill>
                <a:srgbClr val="FF3300"/>
              </a:solidFill>
            </a:endParaRPr>
          </a:p>
        </p:txBody>
      </p:sp>
      <p:sp>
        <p:nvSpPr>
          <p:cNvPr id="9219" name="Rectangle 3"/>
          <p:cNvSpPr>
            <a:spLocks noChangeArrowheads="1"/>
          </p:cNvSpPr>
          <p:nvPr/>
        </p:nvSpPr>
        <p:spPr bwMode="auto">
          <a:xfrm>
            <a:off x="0" y="980728"/>
            <a:ext cx="8964613" cy="5877272"/>
          </a:xfrm>
          <a:prstGeom prst="rect">
            <a:avLst/>
          </a:prstGeom>
          <a:noFill/>
          <a:ln w="9525">
            <a:noFill/>
            <a:miter lim="800000"/>
            <a:headEnd/>
            <a:tailEnd/>
          </a:ln>
        </p:spPr>
        <p:txBody>
          <a:bodyPr wrap="square">
            <a:spAutoFit/>
          </a:bodyPr>
          <a:lstStyle/>
          <a:p>
            <a:pPr algn="just"/>
            <a:r>
              <a:rPr lang="tr-TR" dirty="0"/>
              <a:t>	</a:t>
            </a:r>
            <a:r>
              <a:rPr lang="tr-TR" sz="2800" dirty="0"/>
              <a:t>Uzunluk ölçmelerinde herhangi bir doğru bir çelik şerit metre ile bir kaç kez ölçülecek olursa elde edilen ölçü değerleri arasında küçük farklılar olabilmektedir. Yapılan her ölçüm sonucunu daima aynı bulmak hemen hemen mümkün değildir. İki ölçüm arasında oluşan farklılıklar yapılan hatayı göstermektedir. Hatalar;</a:t>
            </a:r>
          </a:p>
          <a:p>
            <a:pPr algn="just"/>
            <a:r>
              <a:rPr lang="tr-TR" sz="2800" dirty="0"/>
              <a:t>	1. Kaba hatalar</a:t>
            </a:r>
          </a:p>
          <a:p>
            <a:pPr algn="just"/>
            <a:r>
              <a:rPr lang="tr-TR" sz="2800" dirty="0"/>
              <a:t>	2. Düzenli (sistematik) hatalar ve</a:t>
            </a:r>
          </a:p>
          <a:p>
            <a:pPr algn="just"/>
            <a:r>
              <a:rPr lang="tr-TR" sz="2800" dirty="0"/>
              <a:t>	3. Düzensiz (tesadüfi) </a:t>
            </a:r>
            <a:r>
              <a:rPr lang="tr-TR" sz="2800" dirty="0" err="1"/>
              <a:t>hatalar’dır</a:t>
            </a:r>
            <a:r>
              <a:rPr lang="tr-TR" sz="2800" dirty="0"/>
              <a:t>.</a:t>
            </a:r>
          </a:p>
          <a:p>
            <a:pPr algn="just"/>
            <a:r>
              <a:rPr lang="tr-TR" sz="2800" dirty="0"/>
              <a:t>	</a:t>
            </a:r>
            <a:r>
              <a:rPr lang="tr-TR" sz="2800" b="1" dirty="0">
                <a:solidFill>
                  <a:srgbClr val="FF0000"/>
                </a:solidFill>
              </a:rPr>
              <a:t>KABA HATALAR</a:t>
            </a:r>
            <a:r>
              <a:rPr lang="tr-TR" sz="2800" dirty="0"/>
              <a:t>: Bu hatalar genellikle dikkatsizlikten kaynaklanan hatalardır. Bunlar;</a:t>
            </a:r>
          </a:p>
          <a:p>
            <a:pPr algn="just"/>
            <a:r>
              <a:rPr lang="tr-TR" sz="2800" dirty="0"/>
              <a:t>	</a:t>
            </a:r>
            <a:r>
              <a:rPr lang="tr-TR" sz="2800" b="1" dirty="0">
                <a:solidFill>
                  <a:srgbClr val="317743"/>
                </a:solidFill>
              </a:rPr>
              <a:t>a)</a:t>
            </a:r>
            <a:r>
              <a:rPr lang="tr-TR" sz="2800" dirty="0"/>
              <a:t> </a:t>
            </a:r>
            <a:r>
              <a:rPr lang="tr-TR" sz="2800" b="1" dirty="0">
                <a:solidFill>
                  <a:srgbClr val="317743"/>
                </a:solidFill>
              </a:rPr>
              <a:t>Sayma çubuğunun yer değiştirme hatası</a:t>
            </a:r>
            <a:r>
              <a:rPr lang="tr-TR" sz="2800" dirty="0"/>
              <a:t>: Bir sayma çubuğu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332656"/>
            <a:ext cx="9144000" cy="6555641"/>
          </a:xfrm>
          <a:prstGeom prst="rect">
            <a:avLst/>
          </a:prstGeom>
          <a:noFill/>
          <a:ln w="9525">
            <a:noFill/>
            <a:miter lim="800000"/>
            <a:headEnd/>
            <a:tailEnd/>
          </a:ln>
        </p:spPr>
        <p:txBody>
          <a:bodyPr wrap="square">
            <a:spAutoFit/>
          </a:bodyPr>
          <a:lstStyle/>
          <a:p>
            <a:pPr algn="just"/>
            <a:r>
              <a:rPr lang="tr-TR" sz="2800" dirty="0"/>
              <a:t>yerinden çıkarılmış veya herhangi bir şekilde yeri oynatılmış olursa esas yeri yerine farklı bir yere konabilir. Bu gibi hataları önlemek için çubuğun yerleştirileceği yer çapraz şekilde işaretlenir ve orta kısmına çubuk yerleştirilir.</a:t>
            </a:r>
          </a:p>
          <a:p>
            <a:pPr algn="just"/>
            <a:r>
              <a:rPr lang="tr-TR" sz="2800" dirty="0"/>
              <a:t>	</a:t>
            </a:r>
            <a:r>
              <a:rPr lang="tr-TR" sz="2800" b="1" dirty="0">
                <a:solidFill>
                  <a:srgbClr val="317743"/>
                </a:solidFill>
              </a:rPr>
              <a:t>b)</a:t>
            </a:r>
            <a:r>
              <a:rPr lang="tr-TR" sz="2800" dirty="0"/>
              <a:t> </a:t>
            </a:r>
            <a:r>
              <a:rPr lang="tr-TR" sz="2800" b="1" dirty="0">
                <a:solidFill>
                  <a:srgbClr val="317743"/>
                </a:solidFill>
              </a:rPr>
              <a:t>Şerit boyu sayısının hatası</a:t>
            </a:r>
            <a:r>
              <a:rPr lang="tr-TR" sz="2800" dirty="0"/>
              <a:t>: Bu hata bir veya birkaç sayma çubuğunun yerde unutulması halinde, 10 sayma çubuğu yerine daha eksik sayıda devredilmesinden meydana gelebilir. Bunu önlemek için sayma çubuklarını devir alırken mutlaka saymalıdır.</a:t>
            </a:r>
          </a:p>
          <a:p>
            <a:pPr algn="just"/>
            <a:r>
              <a:rPr lang="tr-TR" sz="2800" dirty="0"/>
              <a:t>	</a:t>
            </a:r>
            <a:r>
              <a:rPr lang="tr-TR" sz="2800" b="1" dirty="0">
                <a:solidFill>
                  <a:srgbClr val="317743"/>
                </a:solidFill>
              </a:rPr>
              <a:t>c)</a:t>
            </a:r>
            <a:r>
              <a:rPr lang="tr-TR" sz="2800" dirty="0"/>
              <a:t> </a:t>
            </a:r>
            <a:r>
              <a:rPr lang="tr-TR" sz="2800" b="1" dirty="0">
                <a:solidFill>
                  <a:srgbClr val="317743"/>
                </a:solidFill>
              </a:rPr>
              <a:t>Okuma hataları</a:t>
            </a:r>
            <a:r>
              <a:rPr lang="tr-TR" sz="2800" dirty="0"/>
              <a:t>: Ölçme şeritlerinin her iki yüzün de birbirine göre ters yönde olmak üzere sayılandırılmış olan tiplerinde yanlışlıkla ikinci yüzdeki ters sayıların okunması halinde okuma hataları meydana gelmektedir.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548681"/>
            <a:ext cx="9144000" cy="6118820"/>
          </a:xfrm>
          <a:prstGeom prst="rect">
            <a:avLst/>
          </a:prstGeom>
          <a:noFill/>
          <a:ln w="9525">
            <a:noFill/>
            <a:miter lim="800000"/>
            <a:headEnd/>
            <a:tailEnd/>
          </a:ln>
        </p:spPr>
        <p:txBody>
          <a:bodyPr wrap="square">
            <a:spAutoFit/>
          </a:bodyPr>
          <a:lstStyle/>
          <a:p>
            <a:pPr algn="just">
              <a:lnSpc>
                <a:spcPct val="90000"/>
              </a:lnSpc>
            </a:pPr>
            <a:r>
              <a:rPr lang="tr-TR" b="1" dirty="0">
                <a:solidFill>
                  <a:srgbClr val="317743"/>
                </a:solidFill>
              </a:rPr>
              <a:t>	</a:t>
            </a:r>
            <a:r>
              <a:rPr lang="tr-TR" sz="2800" b="1" dirty="0">
                <a:solidFill>
                  <a:srgbClr val="317743"/>
                </a:solidFill>
              </a:rPr>
              <a:t>d) Yazma hatası</a:t>
            </a:r>
            <a:r>
              <a:rPr lang="tr-TR" sz="2800" dirty="0"/>
              <a:t>: Söylenilen hatanın yazıcı tarafından yanlış anlaşılması sonucu veya yazıcının dalgınlığı sonucu doğru olarak söylenen değeri yanlış yazması sonucu bu hata ortaya çıkmaktadır. Bunu önlemek için yazıcının  sayıyı yazmadan önce yüksek sesle tekrarlaması ve karşılıklı olarak kontrolünün yapılması gerekir. </a:t>
            </a:r>
          </a:p>
          <a:p>
            <a:pPr algn="just">
              <a:lnSpc>
                <a:spcPct val="90000"/>
              </a:lnSpc>
            </a:pPr>
            <a:r>
              <a:rPr lang="tr-TR" sz="2800" b="1" dirty="0">
                <a:solidFill>
                  <a:srgbClr val="FF3300"/>
                </a:solidFill>
              </a:rPr>
              <a:t>        DÜZENLİ(SİSTEMATİK) HATALAR</a:t>
            </a:r>
            <a:r>
              <a:rPr lang="tr-TR" sz="2800" dirty="0"/>
              <a:t>: Bunlar aynı yönde ve genellikle aynı miktarda veya aynı koşullar altında belirli miktarda meydana gelen küçük hatalardır. Bunlar;</a:t>
            </a:r>
          </a:p>
          <a:p>
            <a:pPr algn="just">
              <a:lnSpc>
                <a:spcPct val="90000"/>
              </a:lnSpc>
            </a:pPr>
            <a:r>
              <a:rPr lang="tr-TR" sz="2800" dirty="0"/>
              <a:t>	</a:t>
            </a:r>
            <a:r>
              <a:rPr lang="tr-TR" sz="2800" b="1" dirty="0">
                <a:solidFill>
                  <a:srgbClr val="317743"/>
                </a:solidFill>
              </a:rPr>
              <a:t>a) Şerit uzunluğundaki hata</a:t>
            </a:r>
            <a:r>
              <a:rPr lang="tr-TR" sz="2800" dirty="0"/>
              <a:t>: Şeridin kullanım sonucu zamanla veya herhangi bir kaza sonucu esas uzunluğunu değiştirerek uzaması veya kısalmasından meydana gelen hatadır.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836712"/>
            <a:ext cx="9144000" cy="5521512"/>
          </a:xfrm>
          <a:prstGeom prst="rect">
            <a:avLst/>
          </a:prstGeom>
          <a:noFill/>
          <a:ln w="9525">
            <a:noFill/>
            <a:miter lim="800000"/>
            <a:headEnd/>
            <a:tailEnd/>
          </a:ln>
        </p:spPr>
        <p:txBody>
          <a:bodyPr wrap="square">
            <a:spAutoFit/>
          </a:bodyPr>
          <a:lstStyle/>
          <a:p>
            <a:pPr algn="just">
              <a:lnSpc>
                <a:spcPct val="90000"/>
              </a:lnSpc>
            </a:pPr>
            <a:r>
              <a:rPr lang="tr-TR" b="1" dirty="0">
                <a:solidFill>
                  <a:srgbClr val="317743"/>
                </a:solidFill>
              </a:rPr>
              <a:t>	</a:t>
            </a:r>
            <a:r>
              <a:rPr lang="tr-TR" sz="2800" b="1" dirty="0">
                <a:solidFill>
                  <a:srgbClr val="317743"/>
                </a:solidFill>
              </a:rPr>
              <a:t>b) Doğrultu hatası</a:t>
            </a:r>
            <a:r>
              <a:rPr lang="tr-TR" sz="2800" dirty="0"/>
              <a:t>: Şerit metrenin arazi üzerindeki ölçülecek doğrultu üzerinde olmayışından sağa veya sola doğru ayrılmasından kaynaklanan hatadır.</a:t>
            </a:r>
          </a:p>
          <a:p>
            <a:pPr algn="just">
              <a:lnSpc>
                <a:spcPct val="90000"/>
              </a:lnSpc>
            </a:pPr>
            <a:r>
              <a:rPr lang="tr-TR" sz="2800" dirty="0"/>
              <a:t>	</a:t>
            </a:r>
            <a:r>
              <a:rPr lang="tr-TR" sz="2800" b="1" dirty="0">
                <a:solidFill>
                  <a:srgbClr val="317743"/>
                </a:solidFill>
              </a:rPr>
              <a:t>c) Yataylık hatası</a:t>
            </a:r>
            <a:r>
              <a:rPr lang="tr-TR" sz="2800" dirty="0"/>
              <a:t>: Doğrultu hatasının benzeri olup, özellikle basamaklı ölçmelerde lata veya şerit metrenin tam yatay olarak tutulmamasından kaynaklanan hatadır.</a:t>
            </a:r>
          </a:p>
          <a:p>
            <a:pPr algn="just">
              <a:lnSpc>
                <a:spcPct val="90000"/>
              </a:lnSpc>
            </a:pPr>
            <a:r>
              <a:rPr lang="tr-TR" sz="2800" dirty="0"/>
              <a:t>	</a:t>
            </a:r>
            <a:r>
              <a:rPr lang="tr-TR" sz="2800" b="1" dirty="0">
                <a:solidFill>
                  <a:srgbClr val="317743"/>
                </a:solidFill>
              </a:rPr>
              <a:t>d) Bel verme hatası</a:t>
            </a:r>
            <a:r>
              <a:rPr lang="tr-TR" sz="2800" dirty="0"/>
              <a:t>: Şerit metrenin havada gerili tutularak kullanılması gereken basamaklı ölçme sırasında meydana gelen hatadır. Şeridin orta kısmı az veya çok çökerek(bel vererek) şerit uzunluğunun değişmesine neden olur. </a:t>
            </a:r>
          </a:p>
          <a:p>
            <a:pPr algn="just">
              <a:lnSpc>
                <a:spcPct val="90000"/>
              </a:lnSpc>
            </a:pPr>
            <a:r>
              <a:rPr lang="tr-TR" sz="2800" dirty="0"/>
              <a:t>	</a:t>
            </a:r>
            <a:r>
              <a:rPr lang="tr-TR" sz="2800" b="1" dirty="0">
                <a:solidFill>
                  <a:srgbClr val="317743"/>
                </a:solidFill>
              </a:rPr>
              <a:t>e) Sıcaklıktan ileri gelen hata</a:t>
            </a:r>
            <a:r>
              <a:rPr lang="tr-TR" sz="2800" dirty="0"/>
              <a:t>: Kullanılan şeridin çelik olması nedeniyle sıcak karşısında kısalması yada uzaması sonucu ortaya çıkan hatadır</a:t>
            </a:r>
            <a:r>
              <a:rPr lang="tr-TR" sz="2800" dirty="0" smtClean="0"/>
              <a:t>. </a:t>
            </a:r>
            <a:r>
              <a:rPr lang="tr-TR" sz="2800"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79388" y="692697"/>
            <a:ext cx="8785225" cy="5693866"/>
          </a:xfrm>
          <a:prstGeom prst="rect">
            <a:avLst/>
          </a:prstGeom>
          <a:noFill/>
          <a:ln w="9525">
            <a:noFill/>
            <a:miter lim="800000"/>
            <a:headEnd/>
            <a:tailEnd/>
          </a:ln>
        </p:spPr>
        <p:txBody>
          <a:bodyPr wrap="square">
            <a:spAutoFit/>
          </a:bodyPr>
          <a:lstStyle/>
          <a:p>
            <a:pPr algn="just"/>
            <a:r>
              <a:rPr lang="tr-TR" b="1" dirty="0">
                <a:solidFill>
                  <a:srgbClr val="FF3300"/>
                </a:solidFill>
              </a:rPr>
              <a:t>	</a:t>
            </a:r>
            <a:r>
              <a:rPr lang="tr-TR" sz="2800" b="1" dirty="0">
                <a:solidFill>
                  <a:srgbClr val="FF3300"/>
                </a:solidFill>
              </a:rPr>
              <a:t>DÜZENSİZ (TESADÜFİ) HATALAR</a:t>
            </a:r>
            <a:r>
              <a:rPr lang="tr-TR" sz="2800" dirty="0"/>
              <a:t>: Bu hatalar araçların tam yapılmayan ayarları ve insan yeteneklerinin sınırlı olmasından doğan, bazen eksi bazen artı yönde kendini gösteren küçük miktarlardaki hatalardır. Düzensiz hatalar, elimizde olmadan yaptığımız ve ne yönde etki yapacağını bilmediğimiz hatalar olduğundan bunları gidermeye olanak yoktur. Yalnız yapılacak ölçmelerde belirli sınırlar içerisinde kalmaları istenir. Bunlar;</a:t>
            </a:r>
          </a:p>
          <a:p>
            <a:pPr algn="just"/>
            <a:r>
              <a:rPr lang="tr-TR" sz="2800" dirty="0"/>
              <a:t>           </a:t>
            </a:r>
            <a:r>
              <a:rPr lang="tr-TR" sz="2800" b="1" dirty="0">
                <a:solidFill>
                  <a:srgbClr val="317743"/>
                </a:solidFill>
              </a:rPr>
              <a:t>a) İşaretleme hatası</a:t>
            </a:r>
            <a:r>
              <a:rPr lang="tr-TR" sz="2800" dirty="0"/>
              <a:t>: Şerit metrenin, sayma çubuklarının gösterdiği noktanın bazen ilerisinde bazen gerisinde tutulmasından, sayma çubuklarının tam düşey batırılmamasından ileri gelen hatadır.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179388" y="1341438"/>
            <a:ext cx="8785225" cy="1373187"/>
          </a:xfrm>
          <a:prstGeom prst="rect">
            <a:avLst/>
          </a:prstGeom>
          <a:noFill/>
          <a:ln w="9525">
            <a:noFill/>
            <a:miter lim="800000"/>
            <a:headEnd/>
            <a:tailEnd/>
          </a:ln>
        </p:spPr>
        <p:txBody>
          <a:bodyPr>
            <a:spAutoFit/>
          </a:bodyPr>
          <a:lstStyle/>
          <a:p>
            <a:pPr algn="just"/>
            <a:r>
              <a:rPr lang="tr-TR" b="1">
                <a:solidFill>
                  <a:srgbClr val="317743"/>
                </a:solidFill>
              </a:rPr>
              <a:t>	</a:t>
            </a:r>
            <a:r>
              <a:rPr lang="tr-TR" sz="2800" b="1">
                <a:solidFill>
                  <a:srgbClr val="317743"/>
                </a:solidFill>
              </a:rPr>
              <a:t>b) Germe hatası</a:t>
            </a:r>
            <a:r>
              <a:rPr lang="tr-TR" sz="2800"/>
              <a:t>: Şerit metreyi çekme kuvvetinin değişmesinden doğan hatadır. Şerit metre gerilirken her zaman aynı kuvvetle gerilmelidir.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2411413" y="260350"/>
            <a:ext cx="4114800" cy="519113"/>
          </a:xfrm>
          <a:prstGeom prst="rect">
            <a:avLst/>
          </a:prstGeom>
          <a:noFill/>
          <a:ln w="9525">
            <a:noFill/>
            <a:miter lim="800000"/>
            <a:headEnd/>
            <a:tailEnd/>
          </a:ln>
        </p:spPr>
        <p:txBody>
          <a:bodyPr wrap="none">
            <a:spAutoFit/>
          </a:bodyPr>
          <a:lstStyle/>
          <a:p>
            <a:r>
              <a:rPr lang="tr-TR" sz="2800" b="1">
                <a:solidFill>
                  <a:srgbClr val="FF0000"/>
                </a:solidFill>
              </a:rPr>
              <a:t>HATA SINIRI EŞİTLİĞİ</a:t>
            </a:r>
          </a:p>
        </p:txBody>
      </p:sp>
      <p:sp>
        <p:nvSpPr>
          <p:cNvPr id="15363" name="Text Box 5"/>
          <p:cNvSpPr txBox="1">
            <a:spLocks noChangeArrowheads="1"/>
          </p:cNvSpPr>
          <p:nvPr/>
        </p:nvSpPr>
        <p:spPr bwMode="auto">
          <a:xfrm>
            <a:off x="684213" y="1628775"/>
            <a:ext cx="7704137" cy="1185863"/>
          </a:xfrm>
          <a:prstGeom prst="rect">
            <a:avLst/>
          </a:prstGeom>
          <a:noFill/>
          <a:ln w="57150">
            <a:solidFill>
              <a:srgbClr val="FF0000"/>
            </a:solidFill>
            <a:miter lim="800000"/>
            <a:headEnd/>
            <a:tailEnd/>
          </a:ln>
        </p:spPr>
        <p:txBody>
          <a:bodyPr>
            <a:spAutoFit/>
          </a:bodyPr>
          <a:lstStyle/>
          <a:p>
            <a:r>
              <a:rPr lang="tr-TR" sz="4000">
                <a:solidFill>
                  <a:srgbClr val="FF0000"/>
                </a:solidFill>
                <a:latin typeface="Arial" charset="0"/>
              </a:rPr>
              <a:t>d</a:t>
            </a:r>
            <a:r>
              <a:rPr lang="tr-TR" sz="4000" baseline="-25000">
                <a:solidFill>
                  <a:srgbClr val="FF0000"/>
                </a:solidFill>
                <a:latin typeface="Arial" charset="0"/>
              </a:rPr>
              <a:t>s</a:t>
            </a:r>
            <a:r>
              <a:rPr lang="tr-TR" sz="4000">
                <a:solidFill>
                  <a:srgbClr val="FF0000"/>
                </a:solidFill>
                <a:latin typeface="Arial" charset="0"/>
              </a:rPr>
              <a:t>= 0.005√S+0.00015xS+0.015</a:t>
            </a:r>
          </a:p>
          <a:p>
            <a:pPr algn="just"/>
            <a:r>
              <a:rPr lang="tr-TR" sz="2800">
                <a:solidFill>
                  <a:srgbClr val="CC0000"/>
                </a:solidFill>
                <a:latin typeface="Arial" charset="0"/>
              </a:rPr>
              <a:t>        </a:t>
            </a:r>
            <a:r>
              <a:rPr lang="tr-TR" b="1">
                <a:solidFill>
                  <a:srgbClr val="1D8B59"/>
                </a:solidFill>
                <a:latin typeface="Arial" charset="0"/>
              </a:rPr>
              <a:t>düzensiz hata</a:t>
            </a:r>
            <a:r>
              <a:rPr lang="tr-TR" sz="2800">
                <a:solidFill>
                  <a:srgbClr val="CC0000"/>
                </a:solidFill>
                <a:latin typeface="Arial" charset="0"/>
              </a:rPr>
              <a:t>      </a:t>
            </a:r>
            <a:r>
              <a:rPr lang="tr-TR" b="1">
                <a:solidFill>
                  <a:srgbClr val="1D8B59"/>
                </a:solidFill>
                <a:latin typeface="Arial" charset="0"/>
              </a:rPr>
              <a:t>düzenli hata</a:t>
            </a:r>
            <a:r>
              <a:rPr lang="tr-TR" sz="2800">
                <a:solidFill>
                  <a:schemeClr val="accent1"/>
                </a:solidFill>
                <a:latin typeface="Arial" charset="0"/>
              </a:rPr>
              <a:t>	  </a:t>
            </a:r>
            <a:r>
              <a:rPr lang="tr-TR" b="1">
                <a:solidFill>
                  <a:srgbClr val="1D8B59"/>
                </a:solidFill>
                <a:latin typeface="Arial" charset="0"/>
              </a:rPr>
              <a:t>kaba hata</a:t>
            </a:r>
          </a:p>
        </p:txBody>
      </p:sp>
      <p:sp>
        <p:nvSpPr>
          <p:cNvPr id="15364" name="Freeform 6"/>
          <p:cNvSpPr>
            <a:spLocks/>
          </p:cNvSpPr>
          <p:nvPr/>
        </p:nvSpPr>
        <p:spPr bwMode="auto">
          <a:xfrm>
            <a:off x="1692275" y="2205038"/>
            <a:ext cx="1873250" cy="168275"/>
          </a:xfrm>
          <a:custGeom>
            <a:avLst/>
            <a:gdLst>
              <a:gd name="T0" fmla="*/ 0 w 1180"/>
              <a:gd name="T1" fmla="*/ 0 h 106"/>
              <a:gd name="T2" fmla="*/ 2147483647 w 1180"/>
              <a:gd name="T3" fmla="*/ 2147483647 h 106"/>
              <a:gd name="T4" fmla="*/ 2147483647 w 1180"/>
              <a:gd name="T5" fmla="*/ 2147483647 h 106"/>
              <a:gd name="T6" fmla="*/ 2147483647 w 1180"/>
              <a:gd name="T7" fmla="*/ 0 h 106"/>
              <a:gd name="T8" fmla="*/ 0 60000 65536"/>
              <a:gd name="T9" fmla="*/ 0 60000 65536"/>
              <a:gd name="T10" fmla="*/ 0 60000 65536"/>
              <a:gd name="T11" fmla="*/ 0 60000 65536"/>
              <a:gd name="T12" fmla="*/ 0 w 1180"/>
              <a:gd name="T13" fmla="*/ 0 h 106"/>
              <a:gd name="T14" fmla="*/ 1180 w 1180"/>
              <a:gd name="T15" fmla="*/ 106 h 106"/>
            </a:gdLst>
            <a:ahLst/>
            <a:cxnLst>
              <a:cxn ang="T8">
                <a:pos x="T0" y="T1"/>
              </a:cxn>
              <a:cxn ang="T9">
                <a:pos x="T2" y="T3"/>
              </a:cxn>
              <a:cxn ang="T10">
                <a:pos x="T4" y="T5"/>
              </a:cxn>
              <a:cxn ang="T11">
                <a:pos x="T6" y="T7"/>
              </a:cxn>
            </a:cxnLst>
            <a:rect l="T12" t="T13" r="T14" b="T15"/>
            <a:pathLst>
              <a:path w="1180" h="106">
                <a:moveTo>
                  <a:pt x="0" y="0"/>
                </a:moveTo>
                <a:cubicBezTo>
                  <a:pt x="30" y="38"/>
                  <a:pt x="61" y="76"/>
                  <a:pt x="227" y="91"/>
                </a:cubicBezTo>
                <a:cubicBezTo>
                  <a:pt x="393" y="106"/>
                  <a:pt x="839" y="106"/>
                  <a:pt x="998" y="91"/>
                </a:cubicBezTo>
                <a:cubicBezTo>
                  <a:pt x="1157" y="76"/>
                  <a:pt x="1150" y="15"/>
                  <a:pt x="1180" y="0"/>
                </a:cubicBezTo>
              </a:path>
            </a:pathLst>
          </a:custGeom>
          <a:noFill/>
          <a:ln w="9525">
            <a:solidFill>
              <a:schemeClr val="tx1"/>
            </a:solidFill>
            <a:round/>
            <a:headEnd/>
            <a:tailEnd/>
          </a:ln>
        </p:spPr>
        <p:txBody>
          <a:bodyPr/>
          <a:lstStyle/>
          <a:p>
            <a:endParaRPr lang="tr-TR"/>
          </a:p>
        </p:txBody>
      </p:sp>
      <p:sp>
        <p:nvSpPr>
          <p:cNvPr id="15365" name="Freeform 7"/>
          <p:cNvSpPr>
            <a:spLocks/>
          </p:cNvSpPr>
          <p:nvPr/>
        </p:nvSpPr>
        <p:spPr bwMode="auto">
          <a:xfrm>
            <a:off x="6588125" y="2132013"/>
            <a:ext cx="1368425" cy="252412"/>
          </a:xfrm>
          <a:custGeom>
            <a:avLst/>
            <a:gdLst>
              <a:gd name="T0" fmla="*/ 0 w 862"/>
              <a:gd name="T1" fmla="*/ 0 h 159"/>
              <a:gd name="T2" fmla="*/ 2147483647 w 862"/>
              <a:gd name="T3" fmla="*/ 2147483647 h 159"/>
              <a:gd name="T4" fmla="*/ 2147483647 w 862"/>
              <a:gd name="T5" fmla="*/ 2147483647 h 159"/>
              <a:gd name="T6" fmla="*/ 2147483647 w 862"/>
              <a:gd name="T7" fmla="*/ 0 h 159"/>
              <a:gd name="T8" fmla="*/ 0 60000 65536"/>
              <a:gd name="T9" fmla="*/ 0 60000 65536"/>
              <a:gd name="T10" fmla="*/ 0 60000 65536"/>
              <a:gd name="T11" fmla="*/ 0 60000 65536"/>
              <a:gd name="T12" fmla="*/ 0 w 862"/>
              <a:gd name="T13" fmla="*/ 0 h 159"/>
              <a:gd name="T14" fmla="*/ 862 w 862"/>
              <a:gd name="T15" fmla="*/ 159 h 159"/>
            </a:gdLst>
            <a:ahLst/>
            <a:cxnLst>
              <a:cxn ang="T8">
                <a:pos x="T0" y="T1"/>
              </a:cxn>
              <a:cxn ang="T9">
                <a:pos x="T2" y="T3"/>
              </a:cxn>
              <a:cxn ang="T10">
                <a:pos x="T4" y="T5"/>
              </a:cxn>
              <a:cxn ang="T11">
                <a:pos x="T6" y="T7"/>
              </a:cxn>
            </a:cxnLst>
            <a:rect l="T12" t="T13" r="T14" b="T15"/>
            <a:pathLst>
              <a:path w="862" h="159">
                <a:moveTo>
                  <a:pt x="0" y="0"/>
                </a:moveTo>
                <a:cubicBezTo>
                  <a:pt x="34" y="56"/>
                  <a:pt x="69" y="113"/>
                  <a:pt x="182" y="136"/>
                </a:cubicBezTo>
                <a:cubicBezTo>
                  <a:pt x="295" y="159"/>
                  <a:pt x="568" y="159"/>
                  <a:pt x="681" y="136"/>
                </a:cubicBezTo>
                <a:cubicBezTo>
                  <a:pt x="794" y="113"/>
                  <a:pt x="832" y="23"/>
                  <a:pt x="862" y="0"/>
                </a:cubicBezTo>
              </a:path>
            </a:pathLst>
          </a:custGeom>
          <a:noFill/>
          <a:ln w="9525">
            <a:solidFill>
              <a:schemeClr val="tx1"/>
            </a:solidFill>
            <a:round/>
            <a:headEnd/>
            <a:tailEnd/>
          </a:ln>
        </p:spPr>
        <p:txBody>
          <a:bodyPr/>
          <a:lstStyle/>
          <a:p>
            <a:endParaRPr lang="tr-TR"/>
          </a:p>
        </p:txBody>
      </p:sp>
      <p:sp>
        <p:nvSpPr>
          <p:cNvPr id="15366" name="Freeform 8"/>
          <p:cNvSpPr>
            <a:spLocks/>
          </p:cNvSpPr>
          <p:nvPr/>
        </p:nvSpPr>
        <p:spPr bwMode="auto">
          <a:xfrm>
            <a:off x="3924300" y="2132013"/>
            <a:ext cx="2303463" cy="252412"/>
          </a:xfrm>
          <a:custGeom>
            <a:avLst/>
            <a:gdLst>
              <a:gd name="T0" fmla="*/ 0 w 1451"/>
              <a:gd name="T1" fmla="*/ 0 h 159"/>
              <a:gd name="T2" fmla="*/ 2147483647 w 1451"/>
              <a:gd name="T3" fmla="*/ 2147483647 h 159"/>
              <a:gd name="T4" fmla="*/ 2147483647 w 1451"/>
              <a:gd name="T5" fmla="*/ 2147483647 h 159"/>
              <a:gd name="T6" fmla="*/ 2147483647 w 1451"/>
              <a:gd name="T7" fmla="*/ 0 h 159"/>
              <a:gd name="T8" fmla="*/ 0 60000 65536"/>
              <a:gd name="T9" fmla="*/ 0 60000 65536"/>
              <a:gd name="T10" fmla="*/ 0 60000 65536"/>
              <a:gd name="T11" fmla="*/ 0 60000 65536"/>
              <a:gd name="T12" fmla="*/ 0 w 1451"/>
              <a:gd name="T13" fmla="*/ 0 h 159"/>
              <a:gd name="T14" fmla="*/ 1451 w 1451"/>
              <a:gd name="T15" fmla="*/ 159 h 159"/>
            </a:gdLst>
            <a:ahLst/>
            <a:cxnLst>
              <a:cxn ang="T8">
                <a:pos x="T0" y="T1"/>
              </a:cxn>
              <a:cxn ang="T9">
                <a:pos x="T2" y="T3"/>
              </a:cxn>
              <a:cxn ang="T10">
                <a:pos x="T4" y="T5"/>
              </a:cxn>
              <a:cxn ang="T11">
                <a:pos x="T6" y="T7"/>
              </a:cxn>
            </a:cxnLst>
            <a:rect l="T12" t="T13" r="T14" b="T15"/>
            <a:pathLst>
              <a:path w="1451" h="159">
                <a:moveTo>
                  <a:pt x="0" y="0"/>
                </a:moveTo>
                <a:cubicBezTo>
                  <a:pt x="11" y="56"/>
                  <a:pt x="23" y="113"/>
                  <a:pt x="227" y="136"/>
                </a:cubicBezTo>
                <a:cubicBezTo>
                  <a:pt x="431" y="159"/>
                  <a:pt x="1021" y="159"/>
                  <a:pt x="1225" y="136"/>
                </a:cubicBezTo>
                <a:cubicBezTo>
                  <a:pt x="1429" y="113"/>
                  <a:pt x="1440" y="56"/>
                  <a:pt x="1451" y="0"/>
                </a:cubicBezTo>
              </a:path>
            </a:pathLst>
          </a:custGeom>
          <a:noFill/>
          <a:ln w="9525">
            <a:solidFill>
              <a:schemeClr val="tx1"/>
            </a:solidFill>
            <a:round/>
            <a:headEnd/>
            <a:tailEnd/>
          </a:ln>
        </p:spPr>
        <p:txBody>
          <a:bodyPr/>
          <a:lstStyle/>
          <a:p>
            <a:endParaRPr lang="tr-TR"/>
          </a:p>
        </p:txBody>
      </p:sp>
      <p:sp>
        <p:nvSpPr>
          <p:cNvPr id="15367" name="Text Box 9"/>
          <p:cNvSpPr txBox="1">
            <a:spLocks noChangeArrowheads="1"/>
          </p:cNvSpPr>
          <p:nvPr/>
        </p:nvSpPr>
        <p:spPr bwMode="auto">
          <a:xfrm>
            <a:off x="900113" y="3213100"/>
            <a:ext cx="2041525" cy="1628775"/>
          </a:xfrm>
          <a:prstGeom prst="rect">
            <a:avLst/>
          </a:prstGeom>
          <a:noFill/>
          <a:ln w="76200" cmpd="tri">
            <a:solidFill>
              <a:srgbClr val="FF0000"/>
            </a:solidFill>
            <a:miter lim="800000"/>
            <a:headEnd/>
            <a:tailEnd/>
          </a:ln>
        </p:spPr>
        <p:txBody>
          <a:bodyPr wrap="none">
            <a:spAutoFit/>
          </a:bodyPr>
          <a:lstStyle/>
          <a:p>
            <a:r>
              <a:rPr lang="tr-TR" b="1">
                <a:latin typeface="Arial" charset="0"/>
              </a:rPr>
              <a:t>d</a:t>
            </a:r>
            <a:r>
              <a:rPr lang="tr-TR" b="1" baseline="-25000">
                <a:latin typeface="Arial" charset="0"/>
              </a:rPr>
              <a:t>1</a:t>
            </a:r>
            <a:r>
              <a:rPr lang="tr-TR" b="1">
                <a:latin typeface="Arial" charset="0"/>
              </a:rPr>
              <a:t>= A </a:t>
            </a:r>
            <a:r>
              <a:rPr lang="tr-TR" sz="1400" b="1">
                <a:latin typeface="Arial" charset="0"/>
                <a:sym typeface="Wingdings" pitchFamily="2" charset="2"/>
              </a:rPr>
              <a:t></a:t>
            </a:r>
            <a:r>
              <a:rPr lang="tr-TR" b="1">
                <a:latin typeface="Arial" charset="0"/>
              </a:rPr>
              <a:t> B</a:t>
            </a:r>
          </a:p>
          <a:p>
            <a:r>
              <a:rPr lang="tr-TR" b="1">
                <a:latin typeface="Arial" charset="0"/>
              </a:rPr>
              <a:t>d</a:t>
            </a:r>
            <a:r>
              <a:rPr lang="tr-TR" b="1" baseline="-25000">
                <a:latin typeface="Arial" charset="0"/>
              </a:rPr>
              <a:t>2</a:t>
            </a:r>
            <a:r>
              <a:rPr lang="tr-TR" b="1">
                <a:latin typeface="Arial" charset="0"/>
              </a:rPr>
              <a:t>= B </a:t>
            </a:r>
            <a:r>
              <a:rPr lang="tr-TR" sz="1400" b="1">
                <a:latin typeface="Arial" charset="0"/>
                <a:sym typeface="Wingdings" pitchFamily="2" charset="2"/>
              </a:rPr>
              <a:t></a:t>
            </a:r>
            <a:r>
              <a:rPr lang="tr-TR" b="1">
                <a:latin typeface="Arial" charset="0"/>
                <a:sym typeface="Wingdings" pitchFamily="2" charset="2"/>
              </a:rPr>
              <a:t> A</a:t>
            </a:r>
          </a:p>
          <a:p>
            <a:r>
              <a:rPr lang="tr-TR" b="1">
                <a:latin typeface="Arial" charset="0"/>
                <a:sym typeface="Wingdings" pitchFamily="2" charset="2"/>
              </a:rPr>
              <a:t>S = (d</a:t>
            </a:r>
            <a:r>
              <a:rPr lang="tr-TR" b="1" baseline="-25000">
                <a:latin typeface="Arial" charset="0"/>
                <a:sym typeface="Wingdings" pitchFamily="2" charset="2"/>
              </a:rPr>
              <a:t>1</a:t>
            </a:r>
            <a:r>
              <a:rPr lang="tr-TR" b="1">
                <a:latin typeface="Arial" charset="0"/>
                <a:sym typeface="Wingdings" pitchFamily="2" charset="2"/>
              </a:rPr>
              <a:t>+d</a:t>
            </a:r>
            <a:r>
              <a:rPr lang="tr-TR" b="1" baseline="-25000">
                <a:latin typeface="Arial" charset="0"/>
                <a:sym typeface="Wingdings" pitchFamily="2" charset="2"/>
              </a:rPr>
              <a:t>2</a:t>
            </a:r>
            <a:r>
              <a:rPr lang="tr-TR" b="1">
                <a:latin typeface="Arial" charset="0"/>
                <a:sym typeface="Wingdings" pitchFamily="2" charset="2"/>
              </a:rPr>
              <a:t>)/2</a:t>
            </a:r>
          </a:p>
          <a:p>
            <a:r>
              <a:rPr lang="tr-TR" b="1">
                <a:latin typeface="Arial" charset="0"/>
                <a:sym typeface="Wingdings" pitchFamily="2" charset="2"/>
              </a:rPr>
              <a:t>d = |d</a:t>
            </a:r>
            <a:r>
              <a:rPr lang="tr-TR" b="1" baseline="-25000">
                <a:latin typeface="Arial" charset="0"/>
                <a:sym typeface="Wingdings" pitchFamily="2" charset="2"/>
              </a:rPr>
              <a:t>1</a:t>
            </a:r>
            <a:r>
              <a:rPr lang="tr-TR" b="1">
                <a:latin typeface="Arial" charset="0"/>
                <a:sym typeface="Wingdings" pitchFamily="2" charset="2"/>
              </a:rPr>
              <a:t> - d</a:t>
            </a:r>
            <a:r>
              <a:rPr lang="tr-TR" b="1" baseline="-25000">
                <a:latin typeface="Arial" charset="0"/>
                <a:sym typeface="Wingdings" pitchFamily="2" charset="2"/>
              </a:rPr>
              <a:t>2</a:t>
            </a:r>
            <a:r>
              <a:rPr lang="tr-TR" b="1">
                <a:latin typeface="Arial" charset="0"/>
                <a:sym typeface="Wingdings" pitchFamily="2" charset="2"/>
              </a:rPr>
              <a:t>|</a:t>
            </a:r>
          </a:p>
        </p:txBody>
      </p:sp>
      <p:sp>
        <p:nvSpPr>
          <p:cNvPr id="15368" name="Text Box 10"/>
          <p:cNvSpPr txBox="1">
            <a:spLocks noChangeArrowheads="1"/>
          </p:cNvSpPr>
          <p:nvPr/>
        </p:nvSpPr>
        <p:spPr bwMode="auto">
          <a:xfrm>
            <a:off x="3440113" y="3317875"/>
            <a:ext cx="5040312" cy="898525"/>
          </a:xfrm>
          <a:prstGeom prst="rect">
            <a:avLst/>
          </a:prstGeom>
          <a:noFill/>
          <a:ln w="76200" cmpd="tri">
            <a:solidFill>
              <a:srgbClr val="FF0000"/>
            </a:solidFill>
            <a:miter lim="800000"/>
            <a:headEnd/>
            <a:tailEnd/>
          </a:ln>
        </p:spPr>
        <p:txBody>
          <a:bodyPr>
            <a:spAutoFit/>
          </a:bodyPr>
          <a:lstStyle/>
          <a:p>
            <a:r>
              <a:rPr lang="tr-TR" b="1">
                <a:latin typeface="Arial" charset="0"/>
              </a:rPr>
              <a:t>d</a:t>
            </a:r>
            <a:r>
              <a:rPr lang="tr-TR" b="1" baseline="-25000">
                <a:latin typeface="Arial" charset="0"/>
              </a:rPr>
              <a:t>s</a:t>
            </a:r>
            <a:r>
              <a:rPr lang="tr-TR" b="1">
                <a:latin typeface="Arial" charset="0"/>
              </a:rPr>
              <a:t>≥d =&gt; işlem geçerli </a:t>
            </a:r>
          </a:p>
          <a:p>
            <a:r>
              <a:rPr lang="tr-TR" b="1">
                <a:latin typeface="Arial" charset="0"/>
              </a:rPr>
              <a:t>d</a:t>
            </a:r>
            <a:r>
              <a:rPr lang="tr-TR" b="1" baseline="-25000">
                <a:latin typeface="Arial" charset="0"/>
              </a:rPr>
              <a:t>s</a:t>
            </a:r>
            <a:r>
              <a:rPr lang="tr-TR" b="1">
                <a:latin typeface="Arial" charset="0"/>
              </a:rPr>
              <a:t>&lt;d =&gt; işlem tekrarlanmalı</a:t>
            </a:r>
          </a:p>
        </p:txBody>
      </p:sp>
      <p:sp>
        <p:nvSpPr>
          <p:cNvPr id="15369" name="Text Box 11"/>
          <p:cNvSpPr txBox="1">
            <a:spLocks noChangeArrowheads="1"/>
          </p:cNvSpPr>
          <p:nvPr/>
        </p:nvSpPr>
        <p:spPr bwMode="auto">
          <a:xfrm>
            <a:off x="3584575" y="4902200"/>
            <a:ext cx="4552950" cy="1263650"/>
          </a:xfrm>
          <a:prstGeom prst="rect">
            <a:avLst/>
          </a:prstGeom>
          <a:noFill/>
          <a:ln w="76200" cmpd="tri">
            <a:solidFill>
              <a:srgbClr val="FF0000"/>
            </a:solidFill>
            <a:miter lim="800000"/>
            <a:headEnd/>
            <a:tailEnd/>
          </a:ln>
        </p:spPr>
        <p:txBody>
          <a:bodyPr wrap="none">
            <a:spAutoFit/>
          </a:bodyPr>
          <a:lstStyle/>
          <a:p>
            <a:r>
              <a:rPr lang="tr-TR" b="1">
                <a:latin typeface="Arial" charset="0"/>
              </a:rPr>
              <a:t>S = Ölçmelerin ortalaması (m)</a:t>
            </a:r>
          </a:p>
          <a:p>
            <a:r>
              <a:rPr lang="tr-TR" b="1">
                <a:latin typeface="Arial" charset="0"/>
              </a:rPr>
              <a:t>d = yapılan hata (m)</a:t>
            </a:r>
          </a:p>
          <a:p>
            <a:r>
              <a:rPr lang="tr-TR" b="1">
                <a:latin typeface="Arial" charset="0"/>
              </a:rPr>
              <a:t>d</a:t>
            </a:r>
            <a:r>
              <a:rPr lang="tr-TR" b="1" baseline="-25000">
                <a:latin typeface="Arial" charset="0"/>
              </a:rPr>
              <a:t>s</a:t>
            </a:r>
            <a:r>
              <a:rPr lang="tr-TR" b="1">
                <a:latin typeface="Arial" charset="0"/>
              </a:rPr>
              <a:t>= izin verilen hata (m)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79388" y="1700213"/>
            <a:ext cx="8785225" cy="4254500"/>
          </a:xfrm>
          <a:prstGeom prst="rect">
            <a:avLst/>
          </a:prstGeom>
          <a:noFill/>
          <a:ln w="9525">
            <a:noFill/>
            <a:miter lim="800000"/>
            <a:headEnd/>
            <a:tailEnd/>
          </a:ln>
        </p:spPr>
        <p:txBody>
          <a:bodyPr>
            <a:spAutoFit/>
          </a:bodyPr>
          <a:lstStyle/>
          <a:p>
            <a:r>
              <a:rPr lang="tr-TR" b="1">
                <a:solidFill>
                  <a:srgbClr val="FF0000"/>
                </a:solidFill>
              </a:rPr>
              <a:t>Örnek:</a:t>
            </a:r>
          </a:p>
          <a:p>
            <a:pPr>
              <a:lnSpc>
                <a:spcPct val="120000"/>
              </a:lnSpc>
            </a:pPr>
            <a:r>
              <a:rPr lang="tr-TR" b="1"/>
              <a:t>	d</a:t>
            </a:r>
            <a:r>
              <a:rPr lang="tr-TR" b="1" baseline="-25000"/>
              <a:t>1</a:t>
            </a:r>
            <a:r>
              <a:rPr lang="tr-TR" b="1"/>
              <a:t>= A </a:t>
            </a:r>
            <a:r>
              <a:rPr lang="tr-TR" sz="1400" b="1">
                <a:sym typeface="Wingdings" pitchFamily="2" charset="2"/>
              </a:rPr>
              <a:t></a:t>
            </a:r>
            <a:r>
              <a:rPr lang="tr-TR" b="1"/>
              <a:t> B = 87.01 m.</a:t>
            </a:r>
          </a:p>
          <a:p>
            <a:pPr>
              <a:lnSpc>
                <a:spcPct val="120000"/>
              </a:lnSpc>
            </a:pPr>
            <a:r>
              <a:rPr lang="tr-TR" b="1"/>
              <a:t>	d</a:t>
            </a:r>
            <a:r>
              <a:rPr lang="tr-TR" b="1" baseline="-25000"/>
              <a:t>2</a:t>
            </a:r>
            <a:r>
              <a:rPr lang="tr-TR" b="1"/>
              <a:t>= B </a:t>
            </a:r>
            <a:r>
              <a:rPr lang="tr-TR" sz="1400" b="1">
                <a:sym typeface="Wingdings" pitchFamily="2" charset="2"/>
              </a:rPr>
              <a:t></a:t>
            </a:r>
            <a:r>
              <a:rPr lang="tr-TR" b="1">
                <a:sym typeface="Wingdings" pitchFamily="2" charset="2"/>
              </a:rPr>
              <a:t> A = 86.97 m.</a:t>
            </a:r>
          </a:p>
          <a:p>
            <a:pPr>
              <a:lnSpc>
                <a:spcPct val="120000"/>
              </a:lnSpc>
            </a:pPr>
            <a:r>
              <a:rPr lang="tr-TR" b="1">
                <a:sym typeface="Wingdings" pitchFamily="2" charset="2"/>
              </a:rPr>
              <a:t>	S = (d</a:t>
            </a:r>
            <a:r>
              <a:rPr lang="tr-TR" b="1" baseline="-25000">
                <a:sym typeface="Wingdings" pitchFamily="2" charset="2"/>
              </a:rPr>
              <a:t>1</a:t>
            </a:r>
            <a:r>
              <a:rPr lang="tr-TR" b="1">
                <a:sym typeface="Wingdings" pitchFamily="2" charset="2"/>
              </a:rPr>
              <a:t>+d</a:t>
            </a:r>
            <a:r>
              <a:rPr lang="tr-TR" b="1" baseline="-25000">
                <a:sym typeface="Wingdings" pitchFamily="2" charset="2"/>
              </a:rPr>
              <a:t>2</a:t>
            </a:r>
            <a:r>
              <a:rPr lang="tr-TR" b="1">
                <a:sym typeface="Wingdings" pitchFamily="2" charset="2"/>
              </a:rPr>
              <a:t>)/2 = (87.01 + 86.97) / 2 = </a:t>
            </a:r>
            <a:r>
              <a:rPr lang="tr-TR" b="1">
                <a:solidFill>
                  <a:srgbClr val="FF0000"/>
                </a:solidFill>
                <a:sym typeface="Wingdings" pitchFamily="2" charset="2"/>
              </a:rPr>
              <a:t>86.99 m.</a:t>
            </a:r>
          </a:p>
          <a:p>
            <a:pPr>
              <a:lnSpc>
                <a:spcPct val="120000"/>
              </a:lnSpc>
            </a:pPr>
            <a:r>
              <a:rPr lang="tr-TR" b="1">
                <a:sym typeface="Wingdings" pitchFamily="2" charset="2"/>
              </a:rPr>
              <a:t>	d = |d</a:t>
            </a:r>
            <a:r>
              <a:rPr lang="tr-TR" b="1" baseline="-25000">
                <a:sym typeface="Wingdings" pitchFamily="2" charset="2"/>
              </a:rPr>
              <a:t>1</a:t>
            </a:r>
            <a:r>
              <a:rPr lang="tr-TR" b="1">
                <a:sym typeface="Wingdings" pitchFamily="2" charset="2"/>
              </a:rPr>
              <a:t> - d</a:t>
            </a:r>
            <a:r>
              <a:rPr lang="tr-TR" b="1" baseline="-25000">
                <a:sym typeface="Wingdings" pitchFamily="2" charset="2"/>
              </a:rPr>
              <a:t>2</a:t>
            </a:r>
            <a:r>
              <a:rPr lang="tr-TR" b="1">
                <a:sym typeface="Wingdings" pitchFamily="2" charset="2"/>
              </a:rPr>
              <a:t>| = 87.01 - 86.97 = </a:t>
            </a:r>
            <a:r>
              <a:rPr lang="tr-TR" b="1">
                <a:solidFill>
                  <a:srgbClr val="FF0000"/>
                </a:solidFill>
                <a:sym typeface="Wingdings" pitchFamily="2" charset="2"/>
              </a:rPr>
              <a:t>0.04 m = 4 cm</a:t>
            </a:r>
          </a:p>
          <a:p>
            <a:pPr>
              <a:lnSpc>
                <a:spcPct val="120000"/>
              </a:lnSpc>
            </a:pPr>
            <a:r>
              <a:rPr lang="tr-TR" b="1"/>
              <a:t>	d</a:t>
            </a:r>
            <a:r>
              <a:rPr lang="tr-TR" b="1" baseline="-25000"/>
              <a:t>s</a:t>
            </a:r>
            <a:r>
              <a:rPr lang="tr-TR" b="1"/>
              <a:t>= 0.005√S + 0.00015 x S + 0.015</a:t>
            </a:r>
          </a:p>
          <a:p>
            <a:pPr>
              <a:lnSpc>
                <a:spcPct val="120000"/>
              </a:lnSpc>
            </a:pPr>
            <a:r>
              <a:rPr lang="tr-TR" b="1"/>
              <a:t>	d</a:t>
            </a:r>
            <a:r>
              <a:rPr lang="tr-TR" b="1" baseline="-25000"/>
              <a:t>s</a:t>
            </a:r>
            <a:r>
              <a:rPr lang="tr-TR" b="1"/>
              <a:t>= 0.005√86.99 + 0.00015 x 86.99 + 0.015</a:t>
            </a:r>
          </a:p>
          <a:p>
            <a:pPr>
              <a:lnSpc>
                <a:spcPct val="120000"/>
              </a:lnSpc>
            </a:pPr>
            <a:r>
              <a:rPr lang="tr-TR" b="1"/>
              <a:t>	d</a:t>
            </a:r>
            <a:r>
              <a:rPr lang="tr-TR" b="1" baseline="-25000"/>
              <a:t>s</a:t>
            </a:r>
            <a:r>
              <a:rPr lang="tr-TR" b="1"/>
              <a:t>= 0.046 + 0.013 + 0.015 = 0.074 m = </a:t>
            </a:r>
            <a:r>
              <a:rPr lang="tr-TR" b="1">
                <a:solidFill>
                  <a:srgbClr val="FF0000"/>
                </a:solidFill>
              </a:rPr>
              <a:t>7.4 cm</a:t>
            </a:r>
          </a:p>
          <a:p>
            <a:r>
              <a:rPr lang="tr-TR" b="1">
                <a:solidFill>
                  <a:srgbClr val="FF0066"/>
                </a:solidFill>
              </a:rPr>
              <a:t>	</a:t>
            </a:r>
            <a:r>
              <a:rPr lang="tr-TR" b="1">
                <a:solidFill>
                  <a:srgbClr val="FF0000"/>
                </a:solidFill>
              </a:rPr>
              <a:t>d</a:t>
            </a:r>
            <a:r>
              <a:rPr lang="tr-TR" b="1" baseline="-25000">
                <a:solidFill>
                  <a:srgbClr val="FF0000"/>
                </a:solidFill>
              </a:rPr>
              <a:t>s</a:t>
            </a:r>
            <a:r>
              <a:rPr lang="tr-TR" b="1">
                <a:solidFill>
                  <a:srgbClr val="FF0000"/>
                </a:solidFill>
              </a:rPr>
              <a:t>= 7.4 cm ≥ d = 4 cm   olduğundan işlem       			     geçerlidir tekrarlanmaz.</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8686800" cy="764704"/>
          </a:xfrm>
        </p:spPr>
        <p:txBody>
          <a:bodyPr>
            <a:normAutofit fontScale="90000"/>
          </a:bodyPr>
          <a:lstStyle/>
          <a:p>
            <a:r>
              <a:rPr lang="tr-TR" dirty="0" smtClean="0">
                <a:solidFill>
                  <a:srgbClr val="FF0000"/>
                </a:solidFill>
              </a:rPr>
              <a:t>ŞENAJ</a:t>
            </a:r>
            <a:endParaRPr lang="tr-TR" dirty="0">
              <a:solidFill>
                <a:srgbClr val="FF0000"/>
              </a:solidFill>
            </a:endParaRPr>
          </a:p>
        </p:txBody>
      </p:sp>
      <p:sp>
        <p:nvSpPr>
          <p:cNvPr id="3" name="2 İçerik Yer Tutucusu"/>
          <p:cNvSpPr>
            <a:spLocks noGrp="1"/>
          </p:cNvSpPr>
          <p:nvPr>
            <p:ph idx="1"/>
          </p:nvPr>
        </p:nvSpPr>
        <p:spPr>
          <a:xfrm>
            <a:off x="0" y="908720"/>
            <a:ext cx="9144000" cy="5949280"/>
          </a:xfrm>
        </p:spPr>
        <p:txBody>
          <a:bodyPr>
            <a:normAutofit fontScale="92500" lnSpcReduction="20000"/>
          </a:bodyPr>
          <a:lstStyle/>
          <a:p>
            <a:pPr algn="just">
              <a:buNone/>
            </a:pPr>
            <a:r>
              <a:rPr lang="tr-TR" sz="2000" dirty="0" smtClean="0">
                <a:latin typeface="Arial" pitchFamily="34" charset="0"/>
                <a:cs typeface="Arial" pitchFamily="34" charset="0"/>
              </a:rPr>
              <a:t>		Uzunluk ölçümü için kullanılan çelik şeritler genellikle 20 m uzunluğunda ve saplıdırlar. Çelik şeritle uzunluklar, genellikle doğrudan doğruya yatay olarak ölçülürler. Çelik şeritle uzunluk ölçme ekibi 3 kişiden oluşur. Bunlardan biri (artçı) çelik şeridin sıfırını tutar ve öndeki ölçüm yapana (öncü) doğrultu vererek şerit metrenin doğrultu üzerinde olmasını sağlar. İkinci kişi (öncü) şerit metreyi sapından tutar ve şeridi gererek 20 metrenin bitimini işaretler. Üçüncü kişi ise yardımcı eleman olup, noktalara </a:t>
            </a:r>
            <a:r>
              <a:rPr lang="tr-TR" sz="2000" dirty="0" err="1" smtClean="0">
                <a:latin typeface="Arial" pitchFamily="34" charset="0"/>
                <a:cs typeface="Arial" pitchFamily="34" charset="0"/>
              </a:rPr>
              <a:t>jalonları</a:t>
            </a:r>
            <a:r>
              <a:rPr lang="tr-TR" sz="2000" dirty="0" smtClean="0">
                <a:latin typeface="Arial" pitchFamily="34" charset="0"/>
                <a:cs typeface="Arial" pitchFamily="34" charset="0"/>
              </a:rPr>
              <a:t> diker, öncünün işaretlediği 20 metrenin bitim yerlerini geriden gelen artçıya gösterir ve ölçülen uzunlukları kaydeder.</a:t>
            </a:r>
          </a:p>
          <a:p>
            <a:pPr algn="just">
              <a:buNone/>
            </a:pPr>
            <a:r>
              <a:rPr lang="tr-TR" sz="2000" dirty="0" smtClean="0">
                <a:latin typeface="Arial" pitchFamily="34" charset="0"/>
                <a:cs typeface="Arial" pitchFamily="34" charset="0"/>
              </a:rPr>
              <a:t>		Çelik şeritle ölçüme başlamadan önce, doğruyu belirleyen noktaların rahat görünmesi ve ölçme kolaylığı sağlamak için bu noktalara düşey olarak birer </a:t>
            </a:r>
            <a:r>
              <a:rPr lang="tr-TR" sz="2000" dirty="0" err="1" smtClean="0">
                <a:latin typeface="Arial" pitchFamily="34" charset="0"/>
                <a:cs typeface="Arial" pitchFamily="34" charset="0"/>
              </a:rPr>
              <a:t>jalon</a:t>
            </a:r>
            <a:r>
              <a:rPr lang="tr-TR" sz="2000" dirty="0" smtClean="0">
                <a:latin typeface="Arial" pitchFamily="34" charset="0"/>
                <a:cs typeface="Arial" pitchFamily="34" charset="0"/>
              </a:rPr>
              <a:t> dikilir. A ve B noktalarına </a:t>
            </a:r>
            <a:r>
              <a:rPr lang="tr-TR" sz="2000" dirty="0" err="1" smtClean="0">
                <a:latin typeface="Arial" pitchFamily="34" charset="0"/>
                <a:cs typeface="Arial" pitchFamily="34" charset="0"/>
              </a:rPr>
              <a:t>jalonlar</a:t>
            </a:r>
            <a:r>
              <a:rPr lang="tr-TR" sz="2000" dirty="0" smtClean="0">
                <a:latin typeface="Arial" pitchFamily="34" charset="0"/>
                <a:cs typeface="Arial" pitchFamily="34" charset="0"/>
              </a:rPr>
              <a:t> dikildikten sonra, artçı, ölçülecek doğrunun arkasına geçer, çelik şeridin sıfırını A noktasına tutar. Bu esnada öncü, şeridi, sapından tutarak ölçülecek doğrultu üzerinde ilerler, 20 m bölümünü sabitler ve çekülün ipini 20 m çizgisine çakıştırarak artçının verdiği doğrultu üzerinde şerit metreyi yatay olarak tutar ve 10 </a:t>
            </a:r>
            <a:r>
              <a:rPr lang="tr-TR" sz="2000" dirty="0" err="1" smtClean="0">
                <a:latin typeface="Arial" pitchFamily="34" charset="0"/>
                <a:cs typeface="Arial" pitchFamily="34" charset="0"/>
              </a:rPr>
              <a:t>kg’lık</a:t>
            </a:r>
            <a:r>
              <a:rPr lang="tr-TR" sz="2000" dirty="0" smtClean="0">
                <a:latin typeface="Arial" pitchFamily="34" charset="0"/>
                <a:cs typeface="Arial" pitchFamily="34" charset="0"/>
              </a:rPr>
              <a:t> bir kuvvetle gerer. Öncü, şeridin doğrultuda olup olmadığını artçıya sormak suretiyle, doğrultuyu ve şeridin yataylığını kontrol ettikten sonra çekülü yere sarkıtır ve çekülün yere düştüğü yeri (1 </a:t>
            </a:r>
            <a:r>
              <a:rPr lang="tr-TR" sz="2000" dirty="0" err="1" smtClean="0">
                <a:latin typeface="Arial" pitchFamily="34" charset="0"/>
                <a:cs typeface="Arial" pitchFamily="34" charset="0"/>
              </a:rPr>
              <a:t>nolu</a:t>
            </a:r>
            <a:r>
              <a:rPr lang="tr-TR" sz="2000" dirty="0" smtClean="0">
                <a:latin typeface="Arial" pitchFamily="34" charset="0"/>
                <a:cs typeface="Arial" pitchFamily="34" charset="0"/>
              </a:rPr>
              <a:t> noktayı) işaretler. Yardımcı eleman, işaretlenen bu noktayı artçıya göstermek için işaretin başında beklerken, artçı işaretlenen bu noktaya doğru gelir, öncü de doğrultu üzerinde ilerler. Artçı, 1 </a:t>
            </a:r>
            <a:r>
              <a:rPr lang="tr-TR" sz="2000" dirty="0" err="1" smtClean="0">
                <a:latin typeface="Arial" pitchFamily="34" charset="0"/>
                <a:cs typeface="Arial" pitchFamily="34" charset="0"/>
              </a:rPr>
              <a:t>nolu</a:t>
            </a:r>
            <a:r>
              <a:rPr lang="tr-TR" sz="2000" dirty="0" smtClean="0">
                <a:latin typeface="Arial" pitchFamily="34" charset="0"/>
                <a:cs typeface="Arial" pitchFamily="34" charset="0"/>
              </a:rPr>
              <a:t> nokta üzerine geldikten sonra aynı işlemler tekrarlanarak 2, 3, ... noktaları işaretlenir. Son noktada artık 20 metrelik kısım kalmamıştır. B den geçen çekül ipi çelik şeridin hangi bölümünü keserse orası okunur. Ölçülen 20 metrelik kısımlar sayılır ve buna son noktadaki okuma da eklenerek AB uzunluğu bulunur.</a:t>
            </a:r>
            <a:endParaRPr lang="tr-TR" sz="2000" dirty="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8686800" cy="764704"/>
          </a:xfrm>
        </p:spPr>
        <p:txBody>
          <a:bodyPr>
            <a:normAutofit fontScale="90000"/>
          </a:bodyPr>
          <a:lstStyle/>
          <a:p>
            <a:r>
              <a:rPr lang="tr-TR" dirty="0" smtClean="0">
                <a:solidFill>
                  <a:srgbClr val="FF0000"/>
                </a:solidFill>
              </a:rPr>
              <a:t>ŞENAJ </a:t>
            </a:r>
            <a:r>
              <a:rPr lang="tr-TR" sz="2700" dirty="0" smtClean="0">
                <a:solidFill>
                  <a:schemeClr val="tx1"/>
                </a:solidFill>
                <a:latin typeface="Arial" pitchFamily="34" charset="0"/>
                <a:cs typeface="Arial" pitchFamily="34" charset="0"/>
              </a:rPr>
              <a:t>(Uzunluk Ölçümünde Dikkat Edilecek Hususlar )</a:t>
            </a:r>
            <a:endParaRPr lang="tr-TR" sz="2700" dirty="0">
              <a:solidFill>
                <a:schemeClr val="tx1"/>
              </a:solidFill>
              <a:latin typeface="Arial" pitchFamily="34" charset="0"/>
              <a:cs typeface="Arial" pitchFamily="34" charset="0"/>
            </a:endParaRPr>
          </a:p>
        </p:txBody>
      </p:sp>
      <p:sp>
        <p:nvSpPr>
          <p:cNvPr id="3" name="2 İçerik Yer Tutucusu"/>
          <p:cNvSpPr>
            <a:spLocks noGrp="1"/>
          </p:cNvSpPr>
          <p:nvPr>
            <p:ph idx="1"/>
          </p:nvPr>
        </p:nvSpPr>
        <p:spPr>
          <a:xfrm>
            <a:off x="0" y="908720"/>
            <a:ext cx="9144000" cy="5949280"/>
          </a:xfrm>
        </p:spPr>
        <p:txBody>
          <a:bodyPr>
            <a:normAutofit/>
          </a:bodyPr>
          <a:lstStyle/>
          <a:p>
            <a:pPr algn="just">
              <a:buNone/>
            </a:pPr>
            <a:r>
              <a:rPr lang="tr-TR" sz="2000" dirty="0" smtClean="0">
                <a:latin typeface="Arial" pitchFamily="34" charset="0"/>
                <a:cs typeface="Arial" pitchFamily="34" charset="0"/>
              </a:rPr>
              <a:t> 1. Ölçme işlemi sırasında çelik şerit yatay olarak tutulmalıdır. Bunu sağlamak için de çelik şerit omuz hizasından daha yukarıya kaldırılmamalıdır. Bunu için de çok eğimli arazilerde gerekirse çelik şerit boyu, 15 m, 10 m, 5 m gibi uygun bir uzunluğa ayarlanarak ölçümler yapılmalıdır.</a:t>
            </a:r>
          </a:p>
          <a:p>
            <a:pPr algn="just">
              <a:buNone/>
            </a:pPr>
            <a:r>
              <a:rPr lang="tr-TR" sz="2000" dirty="0" smtClean="0">
                <a:latin typeface="Arial" pitchFamily="34" charset="0"/>
                <a:cs typeface="Arial" pitchFamily="34" charset="0"/>
              </a:rPr>
              <a:t>2. Ölçmeler, doğrultu üzerinde yapılmalıdır.</a:t>
            </a:r>
          </a:p>
          <a:p>
            <a:pPr algn="just">
              <a:buNone/>
            </a:pPr>
            <a:r>
              <a:rPr lang="tr-TR" sz="2000" dirty="0" smtClean="0">
                <a:latin typeface="Arial" pitchFamily="34" charset="0"/>
                <a:cs typeface="Arial" pitchFamily="34" charset="0"/>
              </a:rPr>
              <a:t>3. Çelik şerit, yapımı sırasında belirli bir sıcaklıkta, belirli bir kuvvetle gerilerek bölümlendirilir. Bu nedenle ölçme yapılırken, bölümlendirme sırasında uygulanan (genellikle 10 kg) kuvvetle çekilmelidir.</a:t>
            </a:r>
          </a:p>
          <a:p>
            <a:pPr algn="just">
              <a:buNone/>
            </a:pPr>
            <a:r>
              <a:rPr lang="tr-TR" sz="2000" dirty="0" smtClean="0">
                <a:latin typeface="Arial" pitchFamily="34" charset="0"/>
                <a:cs typeface="Arial" pitchFamily="34" charset="0"/>
              </a:rPr>
              <a:t>4. Uzunluklar, gidiş – dönüş ölçülmelidir. Çok eğimli arazilerde iki ölçümde yukarıdan aşağıya doğru yapılmalıdır.</a:t>
            </a:r>
          </a:p>
          <a:p>
            <a:pPr algn="just">
              <a:buNone/>
            </a:pPr>
            <a:r>
              <a:rPr lang="tr-TR" sz="2000" dirty="0" smtClean="0">
                <a:latin typeface="Arial" pitchFamily="34" charset="0"/>
                <a:cs typeface="Arial" pitchFamily="34" charset="0"/>
              </a:rPr>
              <a:t>5. Çekülün doğru düşmesini sağlamak için çekül yere çok yakın olacak şekilde tutulur ve sallanmayı önlemek için de yavaşça çekülün ucu yere birkaç kez tıklatılır.</a:t>
            </a:r>
          </a:p>
          <a:p>
            <a:pPr algn="just">
              <a:buNone/>
            </a:pPr>
            <a:r>
              <a:rPr lang="tr-TR" sz="2000" dirty="0" smtClean="0">
                <a:latin typeface="Arial" pitchFamily="34" charset="0"/>
                <a:cs typeface="Arial" pitchFamily="34" charset="0"/>
              </a:rPr>
              <a:t>6. Ölçüm sırasındaki hava sıcaklığı, çelik şeridin yapımı sırasındaki sıcaklıktan çok farklı ise ve hassas bir ölçme yapılmak istenirse, ölçü değerleri mutlaka düzeltilmelidir. Düzeltmek için ölçme sırasındaki hava sıcaklığı ölçülür. Çelik şeridin kutusu üzerinde yazılı uzama katsayısı kullanılarak, </a:t>
            </a:r>
            <a:endParaRPr lang="tr-TR" sz="2000" dirty="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8686800" cy="764704"/>
          </a:xfrm>
        </p:spPr>
        <p:txBody>
          <a:bodyPr>
            <a:normAutofit fontScale="90000"/>
          </a:bodyPr>
          <a:lstStyle/>
          <a:p>
            <a:r>
              <a:rPr lang="tr-TR" dirty="0" smtClean="0">
                <a:solidFill>
                  <a:srgbClr val="FF0000"/>
                </a:solidFill>
              </a:rPr>
              <a:t>ŞENAJ </a:t>
            </a:r>
            <a:r>
              <a:rPr lang="tr-TR" sz="2700" dirty="0" smtClean="0">
                <a:solidFill>
                  <a:schemeClr val="tx1"/>
                </a:solidFill>
                <a:latin typeface="Arial" pitchFamily="34" charset="0"/>
                <a:cs typeface="Arial" pitchFamily="34" charset="0"/>
              </a:rPr>
              <a:t>(Uzunluk Ölçümünde Dikkat Edilecek Hususlar )</a:t>
            </a:r>
            <a:endParaRPr lang="tr-TR" sz="2700" dirty="0">
              <a:solidFill>
                <a:schemeClr val="tx1"/>
              </a:solidFill>
              <a:latin typeface="Arial" pitchFamily="34" charset="0"/>
              <a:cs typeface="Arial" pitchFamily="34" charset="0"/>
            </a:endParaRPr>
          </a:p>
        </p:txBody>
      </p:sp>
      <p:sp>
        <p:nvSpPr>
          <p:cNvPr id="3" name="2 İçerik Yer Tutucusu"/>
          <p:cNvSpPr>
            <a:spLocks noGrp="1"/>
          </p:cNvSpPr>
          <p:nvPr>
            <p:ph idx="1"/>
          </p:nvPr>
        </p:nvSpPr>
        <p:spPr>
          <a:xfrm>
            <a:off x="0" y="908720"/>
            <a:ext cx="9144000" cy="5949280"/>
          </a:xfrm>
        </p:spPr>
        <p:txBody>
          <a:bodyPr>
            <a:normAutofit/>
          </a:bodyPr>
          <a:lstStyle/>
          <a:p>
            <a:pPr algn="just">
              <a:buNone/>
            </a:pPr>
            <a:r>
              <a:rPr lang="tr-TR" sz="2000" dirty="0" smtClean="0">
                <a:latin typeface="Arial" pitchFamily="34" charset="0"/>
                <a:cs typeface="Arial" pitchFamily="34" charset="0"/>
              </a:rPr>
              <a:t> 		S = S' + S' * </a:t>
            </a:r>
            <a:r>
              <a:rPr lang="el-GR" sz="2000" dirty="0" smtClean="0">
                <a:latin typeface="Arial" pitchFamily="34" charset="0"/>
                <a:cs typeface="Arial" pitchFamily="34" charset="0"/>
              </a:rPr>
              <a:t>α * (</a:t>
            </a:r>
            <a:r>
              <a:rPr lang="tr-TR" sz="2000" dirty="0" smtClean="0">
                <a:latin typeface="Arial" pitchFamily="34" charset="0"/>
                <a:cs typeface="Arial" pitchFamily="34" charset="0"/>
              </a:rPr>
              <a:t>t – t</a:t>
            </a:r>
            <a:r>
              <a:rPr lang="tr-TR" sz="2000" baseline="-25000" dirty="0" smtClean="0">
                <a:latin typeface="Arial" pitchFamily="34" charset="0"/>
                <a:cs typeface="Arial" pitchFamily="34" charset="0"/>
              </a:rPr>
              <a:t>0</a:t>
            </a:r>
            <a:r>
              <a:rPr lang="tr-TR" sz="2000" dirty="0" smtClean="0">
                <a:latin typeface="Arial" pitchFamily="34" charset="0"/>
                <a:cs typeface="Arial" pitchFamily="34" charset="0"/>
              </a:rPr>
              <a:t> )</a:t>
            </a:r>
          </a:p>
          <a:p>
            <a:pPr algn="just">
              <a:buNone/>
            </a:pPr>
            <a:r>
              <a:rPr lang="tr-TR" sz="2000" dirty="0" smtClean="0">
                <a:latin typeface="Arial" pitchFamily="34" charset="0"/>
                <a:cs typeface="Arial" pitchFamily="34" charset="0"/>
              </a:rPr>
              <a:t> formülü yardımıyla düzeltilmiş uzunluk hesaplanır. Formülde;</a:t>
            </a:r>
          </a:p>
          <a:p>
            <a:pPr algn="just">
              <a:buNone/>
            </a:pPr>
            <a:endParaRPr lang="tr-TR" sz="2000" dirty="0" smtClean="0">
              <a:latin typeface="Arial" pitchFamily="34" charset="0"/>
              <a:cs typeface="Arial" pitchFamily="34" charset="0"/>
            </a:endParaRPr>
          </a:p>
          <a:p>
            <a:pPr algn="just">
              <a:buNone/>
            </a:pPr>
            <a:r>
              <a:rPr lang="tr-TR" sz="2000" dirty="0" smtClean="0">
                <a:latin typeface="Arial" pitchFamily="34" charset="0"/>
                <a:cs typeface="Arial" pitchFamily="34" charset="0"/>
              </a:rPr>
              <a:t>S : Düzeltilmiş uzunluk</a:t>
            </a:r>
          </a:p>
          <a:p>
            <a:pPr algn="just">
              <a:buNone/>
            </a:pPr>
            <a:r>
              <a:rPr lang="tr-TR" sz="2000" dirty="0" smtClean="0">
                <a:latin typeface="Arial" pitchFamily="34" charset="0"/>
                <a:cs typeface="Arial" pitchFamily="34" charset="0"/>
              </a:rPr>
              <a:t>S' : Ölçülen uzunluk</a:t>
            </a:r>
          </a:p>
          <a:p>
            <a:pPr algn="just">
              <a:buNone/>
            </a:pPr>
            <a:r>
              <a:rPr lang="el-GR" sz="2000" dirty="0" smtClean="0">
                <a:latin typeface="Arial" pitchFamily="34" charset="0"/>
                <a:cs typeface="Arial" pitchFamily="34" charset="0"/>
              </a:rPr>
              <a:t>α : </a:t>
            </a:r>
            <a:r>
              <a:rPr lang="tr-TR" sz="2000" dirty="0" smtClean="0">
                <a:latin typeface="Arial" pitchFamily="34" charset="0"/>
                <a:cs typeface="Arial" pitchFamily="34" charset="0"/>
              </a:rPr>
              <a:t>Çelik şeridin uzama katsayısı (</a:t>
            </a:r>
            <a:r>
              <a:rPr lang="el-GR" sz="2000" dirty="0" smtClean="0">
                <a:latin typeface="Arial" pitchFamily="34" charset="0"/>
                <a:cs typeface="Arial" pitchFamily="34" charset="0"/>
              </a:rPr>
              <a:t>α = 0.0000115 </a:t>
            </a:r>
            <a:r>
              <a:rPr lang="tr-TR" sz="2000" dirty="0" smtClean="0">
                <a:latin typeface="Arial" pitchFamily="34" charset="0"/>
                <a:cs typeface="Arial" pitchFamily="34" charset="0"/>
              </a:rPr>
              <a:t>m /˚C * m )</a:t>
            </a:r>
          </a:p>
          <a:p>
            <a:pPr algn="just">
              <a:buNone/>
            </a:pPr>
            <a:r>
              <a:rPr lang="tr-TR" sz="2000" dirty="0" smtClean="0">
                <a:latin typeface="Arial" pitchFamily="34" charset="0"/>
                <a:cs typeface="Arial" pitchFamily="34" charset="0"/>
              </a:rPr>
              <a:t>t : Ölçüm sırasındaki hava sıcaklığı</a:t>
            </a:r>
          </a:p>
          <a:p>
            <a:pPr algn="just">
              <a:buNone/>
            </a:pPr>
            <a:r>
              <a:rPr lang="tr-TR" sz="2000" dirty="0" smtClean="0">
                <a:latin typeface="Arial" pitchFamily="34" charset="0"/>
                <a:cs typeface="Arial" pitchFamily="34" charset="0"/>
              </a:rPr>
              <a:t>t</a:t>
            </a:r>
            <a:r>
              <a:rPr lang="tr-TR" sz="2000" baseline="-25000" dirty="0" smtClean="0">
                <a:latin typeface="Arial" pitchFamily="34" charset="0"/>
                <a:cs typeface="Arial" pitchFamily="34" charset="0"/>
              </a:rPr>
              <a:t>0</a:t>
            </a:r>
            <a:r>
              <a:rPr lang="tr-TR" sz="2000" dirty="0" smtClean="0">
                <a:latin typeface="Arial" pitchFamily="34" charset="0"/>
                <a:cs typeface="Arial" pitchFamily="34" charset="0"/>
              </a:rPr>
              <a:t> : Çelik şerit bölümlendirildiği sıradaki ortamın sıcaklığıdır.</a:t>
            </a:r>
            <a:endParaRPr lang="tr-TR" sz="2000" dirty="0">
              <a:latin typeface="Arial" pitchFamily="34" charset="0"/>
              <a:cs typeface="Arial" pitchFamily="34" charset="0"/>
            </a:endParaRPr>
          </a:p>
        </p:txBody>
      </p:sp>
      <p:pic>
        <p:nvPicPr>
          <p:cNvPr id="896002" name="Picture 2"/>
          <p:cNvPicPr>
            <a:picLocks noChangeAspect="1" noChangeArrowheads="1"/>
          </p:cNvPicPr>
          <p:nvPr/>
        </p:nvPicPr>
        <p:blipFill>
          <a:blip r:embed="rId2" cstate="print"/>
          <a:srcRect l="16876" t="24609" r="17819" b="36391"/>
          <a:stretch>
            <a:fillRect/>
          </a:stretch>
        </p:blipFill>
        <p:spPr bwMode="auto">
          <a:xfrm>
            <a:off x="0" y="4005064"/>
            <a:ext cx="9144000" cy="2852936"/>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0"/>
            <a:ext cx="8820472" cy="1340768"/>
          </a:xfrm>
        </p:spPr>
        <p:txBody>
          <a:bodyPr>
            <a:normAutofit fontScale="90000"/>
          </a:bodyPr>
          <a:lstStyle/>
          <a:p>
            <a:r>
              <a:rPr lang="tr-TR" dirty="0" smtClean="0">
                <a:solidFill>
                  <a:srgbClr val="FFC000"/>
                </a:solidFill>
              </a:rPr>
              <a:t>Üzerinde Engel Bulunan Doğrunun Uzunluğunun Ölçülmesi</a:t>
            </a:r>
            <a:endParaRPr lang="tr-TR" dirty="0">
              <a:solidFill>
                <a:srgbClr val="FFC000"/>
              </a:solidFill>
            </a:endParaRPr>
          </a:p>
        </p:txBody>
      </p:sp>
      <p:sp>
        <p:nvSpPr>
          <p:cNvPr id="3" name="2 İçerik Yer Tutucusu"/>
          <p:cNvSpPr>
            <a:spLocks noGrp="1"/>
          </p:cNvSpPr>
          <p:nvPr>
            <p:ph idx="1"/>
          </p:nvPr>
        </p:nvSpPr>
        <p:spPr>
          <a:xfrm>
            <a:off x="0" y="1484784"/>
            <a:ext cx="9144000" cy="5373216"/>
          </a:xfrm>
        </p:spPr>
        <p:txBody>
          <a:bodyPr>
            <a:normAutofit/>
          </a:bodyPr>
          <a:lstStyle/>
          <a:p>
            <a:pPr algn="just">
              <a:buNone/>
            </a:pPr>
            <a:r>
              <a:rPr lang="tr-TR" sz="2400" dirty="0" smtClean="0">
                <a:latin typeface="Arial" pitchFamily="34" charset="0"/>
                <a:cs typeface="Arial" pitchFamily="34" charset="0"/>
              </a:rPr>
              <a:t>		Böyle durumlarda çelik şerit ve prizma yardımıyla bir dikdörtgen oluşturulur. AB yerine bunun eşiti olan CD ölçülür. Ancak dik açıların aplikasyonundaki hatanın en az olması için h dik boyu elden geldiğince kısa alınmalıdır.</a:t>
            </a:r>
            <a:endParaRPr lang="tr-TR" sz="2400" dirty="0">
              <a:latin typeface="Arial" pitchFamily="34" charset="0"/>
              <a:cs typeface="Arial" pitchFamily="34" charset="0"/>
            </a:endParaRPr>
          </a:p>
        </p:txBody>
      </p:sp>
      <p:pic>
        <p:nvPicPr>
          <p:cNvPr id="897026" name="Picture 2"/>
          <p:cNvPicPr>
            <a:picLocks noChangeAspect="1" noChangeArrowheads="1"/>
          </p:cNvPicPr>
          <p:nvPr/>
        </p:nvPicPr>
        <p:blipFill>
          <a:blip r:embed="rId2" cstate="print"/>
          <a:srcRect l="52296" t="48844" r="14498" b="26547"/>
          <a:stretch>
            <a:fillRect/>
          </a:stretch>
        </p:blipFill>
        <p:spPr bwMode="auto">
          <a:xfrm>
            <a:off x="1115616" y="3501008"/>
            <a:ext cx="7416824" cy="288032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836712"/>
          </a:xfrm>
        </p:spPr>
        <p:txBody>
          <a:bodyPr>
            <a:noAutofit/>
          </a:bodyPr>
          <a:lstStyle/>
          <a:p>
            <a:r>
              <a:rPr lang="tr-TR" sz="3200" dirty="0" smtClean="0">
                <a:solidFill>
                  <a:srgbClr val="FFC000"/>
                </a:solidFill>
                <a:latin typeface="Arial" pitchFamily="34" charset="0"/>
                <a:cs typeface="Arial" pitchFamily="34" charset="0"/>
              </a:rPr>
              <a:t>Aralarında Görüş Engeli Bulunan A ve B Noktaları Arasındaki Uzunluğun Bulunması </a:t>
            </a:r>
          </a:p>
        </p:txBody>
      </p:sp>
      <p:sp>
        <p:nvSpPr>
          <p:cNvPr id="3" name="2 İçerik Yer Tutucusu"/>
          <p:cNvSpPr>
            <a:spLocks noGrp="1"/>
          </p:cNvSpPr>
          <p:nvPr>
            <p:ph idx="1"/>
          </p:nvPr>
        </p:nvSpPr>
        <p:spPr>
          <a:xfrm>
            <a:off x="0" y="908720"/>
            <a:ext cx="9144000" cy="5949280"/>
          </a:xfrm>
        </p:spPr>
        <p:txBody>
          <a:bodyPr>
            <a:normAutofit/>
          </a:bodyPr>
          <a:lstStyle/>
          <a:p>
            <a:pPr algn="just">
              <a:buNone/>
            </a:pPr>
            <a:r>
              <a:rPr lang="tr-TR" sz="2400" dirty="0" smtClean="0">
                <a:latin typeface="Arial" pitchFamily="34" charset="0"/>
                <a:cs typeface="Arial" pitchFamily="34" charset="0"/>
              </a:rPr>
              <a:t>		AB doğrusu üzerinde bazı noktaların arazide işaretlenmesi (aplikasyonu) gerekli ise, F ve G noktalarından çıkılan diklerin uzantıları, AB doğrusu üzerindeki binanın iki yanından geçecek şekilde AX doğrusu üzerinde F ve G noktaları işaretlenir. Bu noktalardan prizma ile AX doğrusuna dikler çıkılır. Benzer üçgenlerden dik boyları;</a:t>
            </a:r>
          </a:p>
          <a:p>
            <a:pPr algn="just">
              <a:buNone/>
            </a:pPr>
            <a:endParaRPr lang="tr-TR" sz="2400" dirty="0" smtClean="0">
              <a:latin typeface="Arial" pitchFamily="34" charset="0"/>
              <a:cs typeface="Arial" pitchFamily="34" charset="0"/>
            </a:endParaRPr>
          </a:p>
          <a:p>
            <a:pPr algn="just">
              <a:buNone/>
            </a:pPr>
            <a:r>
              <a:rPr lang="tr-TR" sz="2400" dirty="0" smtClean="0">
                <a:latin typeface="Arial" pitchFamily="34" charset="0"/>
                <a:cs typeface="Arial" pitchFamily="34" charset="0"/>
              </a:rPr>
              <a:t>	eşitliklerinden bulunur. F noktasından çıkılan dik üzerinde FD ve G noktasından çıkılan dik üzerinde de GE kadar işaretlenerek AB doğrusu üzerindeki D ve E noktaları işaretlenmiş olur. </a:t>
            </a:r>
            <a:endParaRPr lang="tr-TR" sz="2400" dirty="0">
              <a:latin typeface="Arial" pitchFamily="34" charset="0"/>
              <a:cs typeface="Arial" pitchFamily="34" charset="0"/>
            </a:endParaRPr>
          </a:p>
        </p:txBody>
      </p:sp>
      <p:pic>
        <p:nvPicPr>
          <p:cNvPr id="898051" name="Picture 3"/>
          <p:cNvPicPr>
            <a:picLocks noChangeAspect="1" noChangeArrowheads="1"/>
          </p:cNvPicPr>
          <p:nvPr/>
        </p:nvPicPr>
        <p:blipFill>
          <a:blip r:embed="rId2" cstate="print"/>
          <a:srcRect l="18263" t="79359" r="29714" b="12766"/>
          <a:stretch>
            <a:fillRect/>
          </a:stretch>
        </p:blipFill>
        <p:spPr bwMode="auto">
          <a:xfrm>
            <a:off x="1475656" y="3140968"/>
            <a:ext cx="6768752" cy="576064"/>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14943" t="24235" r="35802" b="41312"/>
          <a:stretch>
            <a:fillRect/>
          </a:stretch>
        </p:blipFill>
        <p:spPr bwMode="auto">
          <a:xfrm>
            <a:off x="251520" y="4941168"/>
            <a:ext cx="8424936" cy="191683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0"/>
            <a:ext cx="8820472" cy="1052736"/>
          </a:xfrm>
        </p:spPr>
        <p:txBody>
          <a:bodyPr>
            <a:normAutofit/>
          </a:bodyPr>
          <a:lstStyle/>
          <a:p>
            <a:r>
              <a:rPr lang="tr-TR" sz="3200" dirty="0" smtClean="0">
                <a:solidFill>
                  <a:srgbClr val="FFC000"/>
                </a:solidFill>
                <a:latin typeface="Arial" pitchFamily="34" charset="0"/>
                <a:cs typeface="Arial" pitchFamily="34" charset="0"/>
              </a:rPr>
              <a:t>Bir Nehrin İki tarafında Bulunan A ve B Noktaları Arasındaki Uzunluğun Bulunması</a:t>
            </a:r>
            <a:endParaRPr lang="tr-TR" sz="3200" dirty="0">
              <a:solidFill>
                <a:srgbClr val="FFC000"/>
              </a:solidFill>
              <a:latin typeface="Arial" pitchFamily="34" charset="0"/>
              <a:cs typeface="Arial" pitchFamily="34" charset="0"/>
            </a:endParaRPr>
          </a:p>
        </p:txBody>
      </p:sp>
      <p:sp>
        <p:nvSpPr>
          <p:cNvPr id="3" name="2 İçerik Yer Tutucusu"/>
          <p:cNvSpPr>
            <a:spLocks noGrp="1"/>
          </p:cNvSpPr>
          <p:nvPr>
            <p:ph idx="1"/>
          </p:nvPr>
        </p:nvSpPr>
        <p:spPr>
          <a:xfrm>
            <a:off x="0" y="1196752"/>
            <a:ext cx="9144000" cy="5661248"/>
          </a:xfrm>
        </p:spPr>
        <p:txBody>
          <a:bodyPr>
            <a:normAutofit/>
          </a:bodyPr>
          <a:lstStyle/>
          <a:p>
            <a:pPr algn="just">
              <a:buNone/>
            </a:pPr>
            <a:r>
              <a:rPr lang="tr-TR" sz="2400" dirty="0" smtClean="0">
                <a:latin typeface="Arial" pitchFamily="34" charset="0"/>
                <a:cs typeface="Arial" pitchFamily="34" charset="0"/>
              </a:rPr>
              <a:t>		</a:t>
            </a:r>
            <a:endParaRPr lang="tr-TR" sz="2400" dirty="0">
              <a:latin typeface="Arial" pitchFamily="34" charset="0"/>
              <a:cs typeface="Arial" pitchFamily="34" charset="0"/>
            </a:endParaRPr>
          </a:p>
        </p:txBody>
      </p:sp>
      <p:sp>
        <p:nvSpPr>
          <p:cNvPr id="5" name="4 Dikdörtgen"/>
          <p:cNvSpPr/>
          <p:nvPr/>
        </p:nvSpPr>
        <p:spPr>
          <a:xfrm>
            <a:off x="0" y="1268760"/>
            <a:ext cx="5580112" cy="6001643"/>
          </a:xfrm>
          <a:prstGeom prst="rect">
            <a:avLst/>
          </a:prstGeom>
        </p:spPr>
        <p:txBody>
          <a:bodyPr wrap="square">
            <a:spAutoFit/>
          </a:bodyPr>
          <a:lstStyle/>
          <a:p>
            <a:pPr algn="just"/>
            <a:r>
              <a:rPr lang="tr-TR" sz="2400" dirty="0" smtClean="0">
                <a:latin typeface="Arial" pitchFamily="34" charset="0"/>
                <a:cs typeface="Arial" pitchFamily="34" charset="0"/>
              </a:rPr>
              <a:t>	Uzunluğu bulunmak istenen AB doğrusu uzatılarak üzerinde C noktası işaretlenir. C noktasından dik çıkılarak bu dik üzerinde D noktası alınır. B noktasından AB ‘ye dik çıkılır. Dikin AD ‘</a:t>
            </a:r>
            <a:r>
              <a:rPr lang="tr-TR" sz="2400" dirty="0" err="1" smtClean="0">
                <a:latin typeface="Arial" pitchFamily="34" charset="0"/>
                <a:cs typeface="Arial" pitchFamily="34" charset="0"/>
              </a:rPr>
              <a:t>yi</a:t>
            </a:r>
            <a:r>
              <a:rPr lang="tr-TR" sz="2400" dirty="0" smtClean="0">
                <a:latin typeface="Arial" pitchFamily="34" charset="0"/>
                <a:cs typeface="Arial" pitchFamily="34" charset="0"/>
              </a:rPr>
              <a:t> kestiği E noktasından CD ‘ye dik inilir. ABE ve EFD üçgenleri benzer olduğundan; </a:t>
            </a:r>
          </a:p>
          <a:p>
            <a:pPr algn="just"/>
            <a:endParaRPr lang="tr-TR" sz="2400" dirty="0" smtClean="0">
              <a:latin typeface="Arial" pitchFamily="34" charset="0"/>
              <a:cs typeface="Arial" pitchFamily="34" charset="0"/>
            </a:endParaRPr>
          </a:p>
          <a:p>
            <a:pPr algn="just"/>
            <a:endParaRPr lang="tr-TR" sz="2400" dirty="0" smtClean="0">
              <a:latin typeface="Arial" pitchFamily="34" charset="0"/>
              <a:cs typeface="Arial" pitchFamily="34" charset="0"/>
            </a:endParaRPr>
          </a:p>
          <a:p>
            <a:pPr algn="just"/>
            <a:endParaRPr lang="tr-TR" sz="2400" dirty="0" smtClean="0">
              <a:latin typeface="Arial" pitchFamily="34" charset="0"/>
              <a:cs typeface="Arial" pitchFamily="34" charset="0"/>
            </a:endParaRPr>
          </a:p>
          <a:p>
            <a:pPr algn="just"/>
            <a:r>
              <a:rPr lang="tr-TR" sz="2400" dirty="0" smtClean="0">
                <a:latin typeface="Arial" pitchFamily="34" charset="0"/>
                <a:cs typeface="Arial" pitchFamily="34" charset="0"/>
              </a:rPr>
              <a:t>bulunur. Eşitliğin ikinci tarafındaki değerler, arazide ölçülür ve bu eşitlikten AB uzunluğu hesaplanır.</a:t>
            </a:r>
          </a:p>
          <a:p>
            <a:pPr algn="just"/>
            <a:endParaRPr lang="tr-TR" sz="2400" dirty="0" smtClean="0">
              <a:latin typeface="Arial" pitchFamily="34" charset="0"/>
              <a:cs typeface="Arial" pitchFamily="34" charset="0"/>
            </a:endParaRPr>
          </a:p>
          <a:p>
            <a:pPr algn="just"/>
            <a:endParaRPr lang="tr-TR" sz="2400" dirty="0">
              <a:latin typeface="Arial" pitchFamily="34" charset="0"/>
              <a:cs typeface="Arial" pitchFamily="34" charset="0"/>
            </a:endParaRPr>
          </a:p>
        </p:txBody>
      </p:sp>
      <p:pic>
        <p:nvPicPr>
          <p:cNvPr id="899074" name="Picture 2"/>
          <p:cNvPicPr>
            <a:picLocks noChangeAspect="1" noChangeArrowheads="1"/>
          </p:cNvPicPr>
          <p:nvPr/>
        </p:nvPicPr>
        <p:blipFill>
          <a:blip r:embed="rId2" cstate="print"/>
          <a:srcRect l="15216" t="43922" r="52685" b="46234"/>
          <a:stretch>
            <a:fillRect/>
          </a:stretch>
        </p:blipFill>
        <p:spPr bwMode="auto">
          <a:xfrm>
            <a:off x="539552" y="4221088"/>
            <a:ext cx="4176464" cy="720080"/>
          </a:xfrm>
          <a:prstGeom prst="rect">
            <a:avLst/>
          </a:prstGeom>
          <a:noFill/>
          <a:ln w="9525">
            <a:noFill/>
            <a:miter lim="800000"/>
            <a:headEnd/>
            <a:tailEnd/>
          </a:ln>
        </p:spPr>
      </p:pic>
      <p:pic>
        <p:nvPicPr>
          <p:cNvPr id="899075" name="Picture 3"/>
          <p:cNvPicPr>
            <a:picLocks noChangeAspect="1" noChangeArrowheads="1"/>
          </p:cNvPicPr>
          <p:nvPr/>
        </p:nvPicPr>
        <p:blipFill>
          <a:blip r:embed="rId3" cstate="print"/>
          <a:srcRect l="60515" t="22438" r="14861" b="40156"/>
          <a:stretch>
            <a:fillRect/>
          </a:stretch>
        </p:blipFill>
        <p:spPr bwMode="auto">
          <a:xfrm>
            <a:off x="5940152" y="1628800"/>
            <a:ext cx="3203848" cy="396044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0"/>
            <a:ext cx="8820472" cy="836712"/>
          </a:xfrm>
        </p:spPr>
        <p:txBody>
          <a:bodyPr>
            <a:normAutofit fontScale="90000"/>
          </a:bodyPr>
          <a:lstStyle/>
          <a:p>
            <a:r>
              <a:rPr lang="tr-TR" sz="3200" dirty="0" smtClean="0">
                <a:solidFill>
                  <a:srgbClr val="FFC000"/>
                </a:solidFill>
                <a:latin typeface="Arial" pitchFamily="34" charset="0"/>
                <a:cs typeface="Arial" pitchFamily="34" charset="0"/>
              </a:rPr>
              <a:t>Bir Nehrin İki tarafında Bulunan A ve B Noktaları Arasındaki Uzunluğun Bulunması</a:t>
            </a:r>
            <a:endParaRPr lang="tr-TR" sz="3200" dirty="0">
              <a:solidFill>
                <a:srgbClr val="FFC000"/>
              </a:solidFill>
              <a:latin typeface="Arial" pitchFamily="34" charset="0"/>
              <a:cs typeface="Arial" pitchFamily="34" charset="0"/>
            </a:endParaRPr>
          </a:p>
        </p:txBody>
      </p:sp>
      <p:sp>
        <p:nvSpPr>
          <p:cNvPr id="3" name="2 İçerik Yer Tutucusu"/>
          <p:cNvSpPr>
            <a:spLocks noGrp="1"/>
          </p:cNvSpPr>
          <p:nvPr>
            <p:ph idx="1"/>
          </p:nvPr>
        </p:nvSpPr>
        <p:spPr>
          <a:xfrm>
            <a:off x="0" y="1196752"/>
            <a:ext cx="9144000" cy="5661248"/>
          </a:xfrm>
        </p:spPr>
        <p:txBody>
          <a:bodyPr>
            <a:normAutofit/>
          </a:bodyPr>
          <a:lstStyle/>
          <a:p>
            <a:pPr algn="just">
              <a:buNone/>
            </a:pPr>
            <a:r>
              <a:rPr lang="tr-TR" sz="2400" dirty="0" smtClean="0">
                <a:latin typeface="Arial" pitchFamily="34" charset="0"/>
                <a:cs typeface="Arial" pitchFamily="34" charset="0"/>
              </a:rPr>
              <a:t>		</a:t>
            </a:r>
            <a:endParaRPr lang="tr-TR" sz="2400" dirty="0">
              <a:latin typeface="Arial" pitchFamily="34" charset="0"/>
              <a:cs typeface="Arial" pitchFamily="34" charset="0"/>
            </a:endParaRPr>
          </a:p>
        </p:txBody>
      </p:sp>
      <p:sp>
        <p:nvSpPr>
          <p:cNvPr id="5" name="4 Dikdörtgen"/>
          <p:cNvSpPr/>
          <p:nvPr/>
        </p:nvSpPr>
        <p:spPr>
          <a:xfrm>
            <a:off x="0" y="836712"/>
            <a:ext cx="5868144" cy="6247864"/>
          </a:xfrm>
          <a:prstGeom prst="rect">
            <a:avLst/>
          </a:prstGeom>
        </p:spPr>
        <p:txBody>
          <a:bodyPr wrap="square">
            <a:spAutoFit/>
          </a:bodyPr>
          <a:lstStyle/>
          <a:p>
            <a:pPr algn="just"/>
            <a:r>
              <a:rPr lang="tr-TR" sz="2400" dirty="0" smtClean="0">
                <a:latin typeface="Arial" pitchFamily="34" charset="0"/>
                <a:cs typeface="Arial" pitchFamily="34" charset="0"/>
              </a:rPr>
              <a:t>	</a:t>
            </a:r>
            <a:r>
              <a:rPr lang="tr-TR" sz="2200" dirty="0" smtClean="0">
                <a:latin typeface="Arial" pitchFamily="34" charset="0"/>
                <a:cs typeface="Arial" pitchFamily="34" charset="0"/>
              </a:rPr>
              <a:t> A ve B noktaları arasında görüş yoksa (ağaç vb. nedenlerle) şekildeki gibi bir C noktası alınarak ABC üçgeni</a:t>
            </a:r>
          </a:p>
          <a:p>
            <a:pPr algn="just"/>
            <a:r>
              <a:rPr lang="tr-TR" sz="2200" dirty="0" smtClean="0">
                <a:latin typeface="Arial" pitchFamily="34" charset="0"/>
                <a:cs typeface="Arial" pitchFamily="34" charset="0"/>
              </a:rPr>
              <a:t>oluşturulur. Bu üçgenin AC kenarı üzerinde CD = AC / 2 ve BC kenarı üzerinde CE = BC / 2 alınarak benzer üçgenler oluşturulur. Benzer üçgenlerden; </a:t>
            </a:r>
          </a:p>
          <a:p>
            <a:pPr algn="just"/>
            <a:endParaRPr lang="tr-TR" sz="2200" dirty="0" smtClean="0">
              <a:latin typeface="Arial" pitchFamily="34" charset="0"/>
              <a:cs typeface="Arial" pitchFamily="34" charset="0"/>
            </a:endParaRPr>
          </a:p>
          <a:p>
            <a:pPr algn="just"/>
            <a:endParaRPr lang="tr-TR" sz="2200" dirty="0" smtClean="0">
              <a:latin typeface="Arial" pitchFamily="34" charset="0"/>
              <a:cs typeface="Arial" pitchFamily="34" charset="0"/>
            </a:endParaRPr>
          </a:p>
          <a:p>
            <a:pPr algn="just"/>
            <a:r>
              <a:rPr lang="tr-TR" sz="2200" dirty="0" smtClean="0">
                <a:latin typeface="Arial" pitchFamily="34" charset="0"/>
                <a:cs typeface="Arial" pitchFamily="34" charset="0"/>
              </a:rPr>
              <a:t>bulunur. Diğer taraftan, AC = 2DC olduğundan AB = 2DE </a:t>
            </a:r>
            <a:r>
              <a:rPr lang="tr-TR" sz="2200" dirty="0" err="1" smtClean="0">
                <a:latin typeface="Arial" pitchFamily="34" charset="0"/>
                <a:cs typeface="Arial" pitchFamily="34" charset="0"/>
              </a:rPr>
              <a:t>dir</a:t>
            </a:r>
            <a:r>
              <a:rPr lang="tr-TR" sz="2200" dirty="0" smtClean="0">
                <a:latin typeface="Arial" pitchFamily="34" charset="0"/>
                <a:cs typeface="Arial" pitchFamily="34" charset="0"/>
              </a:rPr>
              <a:t>. Burada yalnız DE </a:t>
            </a:r>
            <a:r>
              <a:rPr lang="tr-TR" sz="2200" dirty="0" err="1" smtClean="0">
                <a:latin typeface="Arial" pitchFamily="34" charset="0"/>
                <a:cs typeface="Arial" pitchFamily="34" charset="0"/>
              </a:rPr>
              <a:t>nin</a:t>
            </a:r>
            <a:r>
              <a:rPr lang="tr-TR" sz="2200" dirty="0" smtClean="0">
                <a:latin typeface="Arial" pitchFamily="34" charset="0"/>
                <a:cs typeface="Arial" pitchFamily="34" charset="0"/>
              </a:rPr>
              <a:t> ölçülüp iki katının alınması suretiyle AB uzunluğu bulunmuş olur. Daha hassas sonuç elde etmek için AC ve BC uzunlukları, kendileri kadar uzatılarak alınan noktaların arasının ölçülmesi gerekir. Bu durumda DE = AB olur.</a:t>
            </a:r>
          </a:p>
          <a:p>
            <a:pPr algn="just"/>
            <a:endParaRPr lang="tr-TR" sz="2400" dirty="0">
              <a:latin typeface="Arial" pitchFamily="34" charset="0"/>
              <a:cs typeface="Arial" pitchFamily="34" charset="0"/>
            </a:endParaRPr>
          </a:p>
        </p:txBody>
      </p:sp>
      <p:pic>
        <p:nvPicPr>
          <p:cNvPr id="900098" name="Picture 2"/>
          <p:cNvPicPr>
            <a:picLocks noChangeAspect="1" noChangeArrowheads="1"/>
          </p:cNvPicPr>
          <p:nvPr/>
        </p:nvPicPr>
        <p:blipFill>
          <a:blip r:embed="rId2" cstate="print"/>
          <a:srcRect l="18536" t="53766" r="43830" b="37375"/>
          <a:stretch>
            <a:fillRect/>
          </a:stretch>
        </p:blipFill>
        <p:spPr bwMode="auto">
          <a:xfrm>
            <a:off x="395536" y="3284984"/>
            <a:ext cx="4896544" cy="648072"/>
          </a:xfrm>
          <a:prstGeom prst="rect">
            <a:avLst/>
          </a:prstGeom>
          <a:noFill/>
          <a:ln w="9525">
            <a:noFill/>
            <a:miter lim="800000"/>
            <a:headEnd/>
            <a:tailEnd/>
          </a:ln>
        </p:spPr>
      </p:pic>
      <p:pic>
        <p:nvPicPr>
          <p:cNvPr id="900099" name="Picture 3"/>
          <p:cNvPicPr>
            <a:picLocks noChangeAspect="1" noChangeArrowheads="1"/>
          </p:cNvPicPr>
          <p:nvPr/>
        </p:nvPicPr>
        <p:blipFill>
          <a:blip r:embed="rId3" cstate="print"/>
          <a:srcRect l="59408" t="31297" r="17348" b="22438"/>
          <a:stretch>
            <a:fillRect/>
          </a:stretch>
        </p:blipFill>
        <p:spPr bwMode="auto">
          <a:xfrm>
            <a:off x="6119664" y="1484784"/>
            <a:ext cx="3024336" cy="4464496"/>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2256</TotalTime>
  <Words>608</Words>
  <Application>Microsoft Office PowerPoint</Application>
  <PresentationFormat>Ekran Gösterisi (4:3)</PresentationFormat>
  <Paragraphs>122</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ŞENAJ</vt:lpstr>
      <vt:lpstr>ŞENAJ (Uzunluk Ölçümünde Dikkat Edilecek Hususlar )</vt:lpstr>
      <vt:lpstr>ŞENAJ (Uzunluk Ölçümünde Dikkat Edilecek Hususlar )</vt:lpstr>
      <vt:lpstr>Üzerinde Engel Bulunan Doğrunun Uzunluğunun Ölçülmesi</vt:lpstr>
      <vt:lpstr>Aralarında Görüş Engeli Bulunan A ve B Noktaları Arasındaki Uzunluğun Bulunması </vt:lpstr>
      <vt:lpstr>Bir Nehrin İki tarafında Bulunan A ve B Noktaları Arasındaki Uzunluğun Bulunması</vt:lpstr>
      <vt:lpstr>Bir Nehrin İki tarafında Bulunan A ve B Noktaları Arasındaki Uzunluğun Bulunması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samsungnb</dc:creator>
  <cp:lastModifiedBy>Windows User</cp:lastModifiedBy>
  <cp:revision>172</cp:revision>
  <dcterms:created xsi:type="dcterms:W3CDTF">2015-01-12T16:23:23Z</dcterms:created>
  <dcterms:modified xsi:type="dcterms:W3CDTF">2020-03-21T09:20:16Z</dcterms:modified>
</cp:coreProperties>
</file>