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3" r:id="rId1"/>
  </p:sldMasterIdLst>
  <p:notesMasterIdLst>
    <p:notesMasterId r:id="rId53"/>
  </p:notesMasterIdLst>
  <p:sldIdLst>
    <p:sldId id="1278" r:id="rId2"/>
    <p:sldId id="407" r:id="rId3"/>
    <p:sldId id="408" r:id="rId4"/>
    <p:sldId id="409" r:id="rId5"/>
    <p:sldId id="411" r:id="rId6"/>
    <p:sldId id="412" r:id="rId7"/>
    <p:sldId id="413" r:id="rId8"/>
    <p:sldId id="1130" r:id="rId9"/>
    <p:sldId id="414" r:id="rId10"/>
    <p:sldId id="415" r:id="rId11"/>
    <p:sldId id="416" r:id="rId12"/>
    <p:sldId id="939" r:id="rId13"/>
    <p:sldId id="940" r:id="rId14"/>
    <p:sldId id="417" r:id="rId15"/>
    <p:sldId id="418" r:id="rId16"/>
    <p:sldId id="419" r:id="rId17"/>
    <p:sldId id="420" r:id="rId18"/>
    <p:sldId id="421" r:id="rId19"/>
    <p:sldId id="422" r:id="rId20"/>
    <p:sldId id="423" r:id="rId21"/>
    <p:sldId id="424" r:id="rId22"/>
    <p:sldId id="425" r:id="rId23"/>
    <p:sldId id="426" r:id="rId24"/>
    <p:sldId id="427" r:id="rId25"/>
    <p:sldId id="428" r:id="rId26"/>
    <p:sldId id="429" r:id="rId27"/>
    <p:sldId id="430" r:id="rId28"/>
    <p:sldId id="431" r:id="rId29"/>
    <p:sldId id="432" r:id="rId30"/>
    <p:sldId id="433" r:id="rId31"/>
    <p:sldId id="434" r:id="rId32"/>
    <p:sldId id="435" r:id="rId33"/>
    <p:sldId id="941" r:id="rId34"/>
    <p:sldId id="942" r:id="rId35"/>
    <p:sldId id="943" r:id="rId36"/>
    <p:sldId id="436" r:id="rId37"/>
    <p:sldId id="437" r:id="rId38"/>
    <p:sldId id="438" r:id="rId39"/>
    <p:sldId id="439" r:id="rId40"/>
    <p:sldId id="440" r:id="rId41"/>
    <p:sldId id="441" r:id="rId42"/>
    <p:sldId id="442" r:id="rId43"/>
    <p:sldId id="443" r:id="rId44"/>
    <p:sldId id="444" r:id="rId45"/>
    <p:sldId id="445" r:id="rId46"/>
    <p:sldId id="446" r:id="rId47"/>
    <p:sldId id="447" r:id="rId48"/>
    <p:sldId id="448" r:id="rId49"/>
    <p:sldId id="945" r:id="rId50"/>
    <p:sldId id="449" r:id="rId51"/>
    <p:sldId id="944"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7" autoAdjust="0"/>
    <p:restoredTop sz="94660"/>
  </p:normalViewPr>
  <p:slideViewPr>
    <p:cSldViewPr>
      <p:cViewPr varScale="1">
        <p:scale>
          <a:sx n="69" d="100"/>
          <a:sy n="69" d="100"/>
        </p:scale>
        <p:origin x="-139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92257-AA40-4A2F-82F9-288A3D1A1087}" type="datetimeFigureOut">
              <a:rPr lang="tr-TR" smtClean="0"/>
              <a:pPr/>
              <a:t>10.02.2015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1CE376-F229-4002-AE77-5647C071B6D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4813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8132"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CF6E79-B088-4CC5-A35A-8EADD7C48640}" type="slidenum">
              <a:rPr lang="tr-TR" smtClean="0"/>
              <a:pPr/>
              <a:t>50</a:t>
            </a:fld>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975F6BA0-24E2-45DF-AE48-ECD368B1028B}"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E18F3F4-718B-4660-879D-4090D245BC69}" type="datetimeFigureOut">
              <a:rPr lang="tr-TR" smtClean="0"/>
              <a:pPr/>
              <a:t>10.02.2015</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75F6BA0-24E2-45DF-AE48-ECD368B1028B}"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9.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48.jpe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631234" name="Picture 2" descr="http://www.sektorharita.com/resimler/haberler/1366538777.jpg"/>
          <p:cNvPicPr>
            <a:picLocks noChangeAspect="1" noChangeArrowheads="1"/>
          </p:cNvPicPr>
          <p:nvPr/>
        </p:nvPicPr>
        <p:blipFill>
          <a:blip r:embed="rId2" cstate="print"/>
          <a:srcRect/>
          <a:stretch>
            <a:fillRect/>
          </a:stretch>
        </p:blipFill>
        <p:spPr bwMode="auto">
          <a:xfrm>
            <a:off x="0" y="0"/>
            <a:ext cx="6084168" cy="6084168"/>
          </a:xfrm>
          <a:prstGeom prst="rect">
            <a:avLst/>
          </a:prstGeom>
          <a:noFill/>
        </p:spPr>
      </p:pic>
      <p:sp>
        <p:nvSpPr>
          <p:cNvPr id="5" name="4 Dikdörtgen"/>
          <p:cNvSpPr/>
          <p:nvPr/>
        </p:nvSpPr>
        <p:spPr>
          <a:xfrm>
            <a:off x="827584" y="5842337"/>
            <a:ext cx="8316416" cy="1015663"/>
          </a:xfrm>
          <a:prstGeom prst="rect">
            <a:avLst/>
          </a:prstGeom>
        </p:spPr>
        <p:txBody>
          <a:bodyPr wrap="square">
            <a:spAutoFit/>
          </a:bodyPr>
          <a:lstStyle/>
          <a:p>
            <a:r>
              <a:rPr lang="tr-TR" sz="6000" dirty="0" smtClean="0">
                <a:solidFill>
                  <a:srgbClr val="FF0000"/>
                </a:solidFill>
                <a:latin typeface="Times New Roman" pitchFamily="18" charset="0"/>
              </a:rPr>
              <a:t>Prof. Dr. Yusuf  DEMİR</a:t>
            </a:r>
            <a:endParaRPr lang="tr-TR" sz="6000" dirty="0">
              <a:solidFill>
                <a:srgbClr val="FF0000"/>
              </a:solidFill>
            </a:endParaRPr>
          </a:p>
        </p:txBody>
      </p:sp>
      <p:pic>
        <p:nvPicPr>
          <p:cNvPr id="6" name="Picture 2" descr="C:\Users\samsungnb\Desktop\11 ocak cep telefonum\DCIM\924DKYTK\IMG_0234.JPG"/>
          <p:cNvPicPr>
            <a:picLocks noChangeAspect="1" noChangeArrowheads="1"/>
          </p:cNvPicPr>
          <p:nvPr/>
        </p:nvPicPr>
        <p:blipFill>
          <a:blip r:embed="rId3" cstate="print"/>
          <a:srcRect l="5159" t="22359" r="54661" b="17015"/>
          <a:stretch>
            <a:fillRect/>
          </a:stretch>
        </p:blipFill>
        <p:spPr bwMode="auto">
          <a:xfrm rot="5400000">
            <a:off x="5785387" y="298781"/>
            <a:ext cx="3657393" cy="3059832"/>
          </a:xfrm>
          <a:prstGeom prst="rect">
            <a:avLst/>
          </a:prstGeom>
          <a:noFill/>
        </p:spPr>
      </p:pic>
      <p:pic>
        <p:nvPicPr>
          <p:cNvPr id="1631236" name="Picture 4" descr="http://www.izmir.bel.tr/UploadedPics/News2010Subat/100224_HARITA/AASSUA_3911.jpg"/>
          <p:cNvPicPr>
            <a:picLocks noChangeAspect="1" noChangeArrowheads="1"/>
          </p:cNvPicPr>
          <p:nvPr/>
        </p:nvPicPr>
        <p:blipFill>
          <a:blip r:embed="rId4" cstate="print"/>
          <a:srcRect/>
          <a:stretch>
            <a:fillRect/>
          </a:stretch>
        </p:blipFill>
        <p:spPr bwMode="auto">
          <a:xfrm>
            <a:off x="6057545" y="3573016"/>
            <a:ext cx="3086455" cy="232806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782638" y="2060575"/>
            <a:ext cx="7993062" cy="1800225"/>
          </a:xfrm>
          <a:prstGeom prst="rect">
            <a:avLst/>
          </a:prstGeom>
          <a:noFill/>
          <a:ln w="9525">
            <a:noFill/>
            <a:miter lim="800000"/>
            <a:headEnd/>
            <a:tailEnd/>
          </a:ln>
          <a:effectLst/>
        </p:spPr>
        <p:txBody>
          <a:bodyPr wrap="none">
            <a:spAutoFit/>
          </a:bodyPr>
          <a:lstStyle/>
          <a:p>
            <a:pPr>
              <a:buFontTx/>
              <a:buChar char="•"/>
            </a:pPr>
            <a:r>
              <a:rPr lang="tr-TR" sz="2800" b="1">
                <a:solidFill>
                  <a:srgbClr val="006600"/>
                </a:solidFill>
              </a:rPr>
              <a:t> DÜŞEY MESAFELERİN (YÜKSEKLİKLERİN) </a:t>
            </a:r>
          </a:p>
          <a:p>
            <a:r>
              <a:rPr lang="tr-TR" sz="2800" b="1">
                <a:solidFill>
                  <a:srgbClr val="006600"/>
                </a:solidFill>
              </a:rPr>
              <a:t>  ÖLÇÜLMESİ</a:t>
            </a:r>
          </a:p>
          <a:p>
            <a:endParaRPr lang="tr-TR" sz="2800" b="1">
              <a:solidFill>
                <a:srgbClr val="006600"/>
              </a:solidFill>
            </a:endParaRPr>
          </a:p>
          <a:p>
            <a:pPr>
              <a:buFontTx/>
              <a:buChar char="•"/>
            </a:pPr>
            <a:r>
              <a:rPr lang="tr-TR" sz="2800" b="1">
                <a:solidFill>
                  <a:srgbClr val="006600"/>
                </a:solidFill>
              </a:rPr>
              <a:t> NİVELMAN ALETLERİ</a:t>
            </a:r>
          </a:p>
        </p:txBody>
      </p:sp>
      <p:sp>
        <p:nvSpPr>
          <p:cNvPr id="3076" name="Rectangle 7"/>
          <p:cNvSpPr>
            <a:spLocks noChangeArrowheads="1"/>
          </p:cNvSpPr>
          <p:nvPr/>
        </p:nvSpPr>
        <p:spPr bwMode="auto">
          <a:xfrm>
            <a:off x="2339975" y="188913"/>
            <a:ext cx="4537075" cy="641350"/>
          </a:xfrm>
          <a:prstGeom prst="rect">
            <a:avLst/>
          </a:prstGeom>
          <a:noFill/>
          <a:ln w="9525">
            <a:noFill/>
            <a:miter lim="800000"/>
            <a:headEnd/>
            <a:tailEnd/>
          </a:ln>
          <a:effectLst/>
        </p:spPr>
        <p:txBody>
          <a:bodyPr>
            <a:spAutoFit/>
          </a:bodyPr>
          <a:lstStyle/>
          <a:p>
            <a:r>
              <a:rPr lang="tr-TR" sz="3600" b="1">
                <a:solidFill>
                  <a:srgbClr val="FF3300"/>
                </a:solidFill>
              </a:rPr>
              <a:t>ÖLÇME  BİLGİSİ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899592" y="0"/>
            <a:ext cx="6841058" cy="830997"/>
          </a:xfrm>
          <a:prstGeom prst="rect">
            <a:avLst/>
          </a:prstGeom>
          <a:noFill/>
          <a:ln w="9525">
            <a:noFill/>
            <a:miter lim="800000"/>
            <a:headEnd/>
            <a:tailEnd/>
          </a:ln>
          <a:effectLst/>
        </p:spPr>
        <p:txBody>
          <a:bodyPr wrap="square">
            <a:spAutoFit/>
          </a:bodyPr>
          <a:lstStyle/>
          <a:p>
            <a:pPr algn="ctr"/>
            <a:r>
              <a:rPr lang="tr-TR" sz="2400" b="1" dirty="0">
                <a:solidFill>
                  <a:srgbClr val="FF3300"/>
                </a:solidFill>
                <a:latin typeface="Arial" pitchFamily="34" charset="0"/>
                <a:cs typeface="Arial" pitchFamily="34" charset="0"/>
              </a:rPr>
              <a:t>DÜŞEY MESAFELERİN</a:t>
            </a:r>
          </a:p>
          <a:p>
            <a:pPr algn="ctr"/>
            <a:r>
              <a:rPr lang="tr-TR" sz="2400" b="1" dirty="0">
                <a:solidFill>
                  <a:srgbClr val="FF3300"/>
                </a:solidFill>
                <a:latin typeface="Arial" pitchFamily="34" charset="0"/>
                <a:cs typeface="Arial" pitchFamily="34" charset="0"/>
              </a:rPr>
              <a:t>(YÜKSEKLİKLERİN) ÖLÇÜLMESİ</a:t>
            </a:r>
          </a:p>
        </p:txBody>
      </p:sp>
      <p:sp>
        <p:nvSpPr>
          <p:cNvPr id="4099" name="Text Box 3"/>
          <p:cNvSpPr txBox="1">
            <a:spLocks noChangeArrowheads="1"/>
          </p:cNvSpPr>
          <p:nvPr/>
        </p:nvSpPr>
        <p:spPr bwMode="auto">
          <a:xfrm>
            <a:off x="0" y="764704"/>
            <a:ext cx="9144000" cy="6535316"/>
          </a:xfrm>
          <a:prstGeom prst="rect">
            <a:avLst/>
          </a:prstGeom>
          <a:noFill/>
          <a:ln w="9525">
            <a:noFill/>
            <a:miter lim="800000"/>
            <a:headEnd/>
            <a:tailEnd/>
          </a:ln>
          <a:effectLst/>
        </p:spPr>
        <p:txBody>
          <a:bodyPr wrap="square">
            <a:spAutoFit/>
          </a:bodyPr>
          <a:lstStyle/>
          <a:p>
            <a:pPr algn="just">
              <a:lnSpc>
                <a:spcPct val="115000"/>
              </a:lnSpc>
              <a:tabLst>
                <a:tab pos="631825" algn="l"/>
              </a:tabLst>
            </a:pPr>
            <a:r>
              <a:rPr lang="tr-TR" sz="2400" dirty="0">
                <a:latin typeface="Arial" pitchFamily="34" charset="0"/>
                <a:cs typeface="Arial" pitchFamily="34" charset="0"/>
              </a:rPr>
              <a:t>	</a:t>
            </a:r>
            <a:r>
              <a:rPr lang="tr-TR" sz="2200" dirty="0">
                <a:latin typeface="Arial" pitchFamily="34" charset="0"/>
                <a:cs typeface="Arial" pitchFamily="34" charset="0"/>
              </a:rPr>
              <a:t>Noktaların yükseklikleri düşey ölçmelerle belirlenir. Noktalar arasındaki düşey mesafelerin ölçülmesine “</a:t>
            </a:r>
            <a:r>
              <a:rPr lang="tr-TR" sz="2200" dirty="0">
                <a:solidFill>
                  <a:srgbClr val="FF3300"/>
                </a:solidFill>
                <a:latin typeface="Arial" pitchFamily="34" charset="0"/>
                <a:cs typeface="Arial" pitchFamily="34" charset="0"/>
              </a:rPr>
              <a:t>yükseklik ölçmesi</a:t>
            </a:r>
            <a:r>
              <a:rPr lang="tr-TR" sz="2200" dirty="0">
                <a:latin typeface="Arial" pitchFamily="34" charset="0"/>
                <a:cs typeface="Arial" pitchFamily="34" charset="0"/>
              </a:rPr>
              <a:t>” ya da “</a:t>
            </a:r>
            <a:r>
              <a:rPr lang="tr-TR" sz="2200" dirty="0" err="1">
                <a:solidFill>
                  <a:srgbClr val="FF3300"/>
                </a:solidFill>
                <a:latin typeface="Arial" pitchFamily="34" charset="0"/>
                <a:cs typeface="Arial" pitchFamily="34" charset="0"/>
              </a:rPr>
              <a:t>nivelman</a:t>
            </a:r>
            <a:r>
              <a:rPr lang="tr-TR" sz="2200" dirty="0">
                <a:latin typeface="Arial" pitchFamily="34" charset="0"/>
                <a:cs typeface="Arial" pitchFamily="34" charset="0"/>
              </a:rPr>
              <a:t>” denir.</a:t>
            </a:r>
          </a:p>
          <a:p>
            <a:pPr algn="just">
              <a:lnSpc>
                <a:spcPct val="115000"/>
              </a:lnSpc>
              <a:tabLst>
                <a:tab pos="631825" algn="l"/>
              </a:tabLst>
            </a:pPr>
            <a:r>
              <a:rPr lang="tr-TR" sz="2200" dirty="0">
                <a:latin typeface="Arial" pitchFamily="34" charset="0"/>
                <a:cs typeface="Arial" pitchFamily="34" charset="0"/>
              </a:rPr>
              <a:t>	Bir </a:t>
            </a:r>
            <a:r>
              <a:rPr lang="tr-TR" sz="2200" u="sng" dirty="0">
                <a:latin typeface="Arial" pitchFamily="34" charset="0"/>
                <a:cs typeface="Arial" pitchFamily="34" charset="0"/>
              </a:rPr>
              <a:t>noktanın </a:t>
            </a:r>
            <a:r>
              <a:rPr lang="tr-TR" sz="2200" u="sng" dirty="0">
                <a:solidFill>
                  <a:srgbClr val="FF3300"/>
                </a:solidFill>
                <a:latin typeface="Arial" pitchFamily="34" charset="0"/>
                <a:cs typeface="Arial" pitchFamily="34" charset="0"/>
              </a:rPr>
              <a:t>yüksekliği</a:t>
            </a:r>
            <a:r>
              <a:rPr lang="tr-TR" sz="2200" dirty="0">
                <a:latin typeface="Arial" pitchFamily="34" charset="0"/>
                <a:cs typeface="Arial" pitchFamily="34" charset="0"/>
              </a:rPr>
              <a:t>, o noktanın deniz seviyesi ile arasındaki düşey mesafeyi ifade eder. Bir </a:t>
            </a:r>
            <a:r>
              <a:rPr lang="tr-TR" sz="2200" u="sng" dirty="0">
                <a:latin typeface="Arial" pitchFamily="34" charset="0"/>
                <a:cs typeface="Arial" pitchFamily="34" charset="0"/>
              </a:rPr>
              <a:t>noktanın “</a:t>
            </a:r>
            <a:r>
              <a:rPr lang="tr-TR" sz="2200" u="sng" dirty="0">
                <a:solidFill>
                  <a:srgbClr val="FF3300"/>
                </a:solidFill>
                <a:latin typeface="Arial" pitchFamily="34" charset="0"/>
                <a:cs typeface="Arial" pitchFamily="34" charset="0"/>
              </a:rPr>
              <a:t>kotu</a:t>
            </a:r>
            <a:r>
              <a:rPr lang="tr-TR" sz="2200" dirty="0">
                <a:latin typeface="Arial" pitchFamily="34" charset="0"/>
                <a:cs typeface="Arial" pitchFamily="34" charset="0"/>
              </a:rPr>
              <a:t>” ise o noktanın kabul edilen herhangi bir kıyas düzleminden olan düşey mesafesidir. Kıyas düzleminin deniz seviyesi olarak alınması halinde </a:t>
            </a:r>
            <a:r>
              <a:rPr lang="tr-TR" sz="2200" dirty="0">
                <a:solidFill>
                  <a:srgbClr val="FF3300"/>
                </a:solidFill>
                <a:latin typeface="Arial" pitchFamily="34" charset="0"/>
                <a:cs typeface="Arial" pitchFamily="34" charset="0"/>
              </a:rPr>
              <a:t>kot</a:t>
            </a:r>
            <a:r>
              <a:rPr lang="tr-TR" sz="2200" dirty="0">
                <a:latin typeface="Arial" pitchFamily="34" charset="0"/>
                <a:cs typeface="Arial" pitchFamily="34" charset="0"/>
              </a:rPr>
              <a:t> ve </a:t>
            </a:r>
            <a:r>
              <a:rPr lang="tr-TR" sz="2200" dirty="0">
                <a:solidFill>
                  <a:srgbClr val="FF3300"/>
                </a:solidFill>
                <a:latin typeface="Arial" pitchFamily="34" charset="0"/>
                <a:cs typeface="Arial" pitchFamily="34" charset="0"/>
              </a:rPr>
              <a:t>yükseklik</a:t>
            </a:r>
            <a:r>
              <a:rPr lang="tr-TR" sz="2200" dirty="0">
                <a:latin typeface="Arial" pitchFamily="34" charset="0"/>
                <a:cs typeface="Arial" pitchFamily="34" charset="0"/>
              </a:rPr>
              <a:t> birbirine eşit olmaktadır.</a:t>
            </a:r>
          </a:p>
          <a:p>
            <a:pPr algn="just">
              <a:lnSpc>
                <a:spcPct val="115000"/>
              </a:lnSpc>
              <a:tabLst>
                <a:tab pos="631825" algn="l"/>
              </a:tabLst>
            </a:pPr>
            <a:r>
              <a:rPr lang="tr-TR" sz="2200" dirty="0">
                <a:latin typeface="Arial" pitchFamily="34" charset="0"/>
                <a:cs typeface="Arial" pitchFamily="34" charset="0"/>
              </a:rPr>
              <a:t>	Kot ve yükseklikler, deniz seviyesinin üzerinde “</a:t>
            </a:r>
            <a:r>
              <a:rPr lang="tr-TR" sz="2200" b="1" dirty="0">
                <a:solidFill>
                  <a:srgbClr val="FF3300"/>
                </a:solidFill>
                <a:latin typeface="Arial" pitchFamily="34" charset="0"/>
                <a:cs typeface="Arial" pitchFamily="34" charset="0"/>
              </a:rPr>
              <a:t>+</a:t>
            </a:r>
            <a:r>
              <a:rPr lang="tr-TR" sz="2200" dirty="0">
                <a:latin typeface="Arial" pitchFamily="34" charset="0"/>
                <a:cs typeface="Arial" pitchFamily="34" charset="0"/>
              </a:rPr>
              <a:t>” işareti ile altında ise “</a:t>
            </a:r>
            <a:r>
              <a:rPr lang="tr-TR" sz="2200" b="1" dirty="0">
                <a:solidFill>
                  <a:srgbClr val="FF3300"/>
                </a:solidFill>
                <a:latin typeface="Arial" pitchFamily="34" charset="0"/>
                <a:cs typeface="Arial" pitchFamily="34" charset="0"/>
              </a:rPr>
              <a:t>-</a:t>
            </a:r>
            <a:r>
              <a:rPr lang="tr-TR" sz="2200" dirty="0">
                <a:latin typeface="Arial" pitchFamily="34" charset="0"/>
                <a:cs typeface="Arial" pitchFamily="34" charset="0"/>
              </a:rPr>
              <a:t>” işareti ile belirtilir. İki noktanın deniz seviyesinden olan düşey mesafeleri eşitse noktalar aynı yüksekliktedir. Noktaların yükseklikleri eşit değilse sıfır yüzeyinden daha uzakta bulunan noktanın yüksekliği diğerine oranla daha fazladır</a:t>
            </a:r>
            <a:r>
              <a:rPr lang="tr-TR" sz="2200" dirty="0" smtClean="0">
                <a:latin typeface="Arial" pitchFamily="34" charset="0"/>
                <a:cs typeface="Arial" pitchFamily="34" charset="0"/>
              </a:rPr>
              <a:t>.</a:t>
            </a:r>
          </a:p>
          <a:p>
            <a:pPr algn="just">
              <a:lnSpc>
                <a:spcPct val="115000"/>
              </a:lnSpc>
              <a:tabLst>
                <a:tab pos="631825" algn="l"/>
              </a:tabLst>
            </a:pPr>
            <a:endParaRPr lang="tr-TR" sz="2400" dirty="0" smtClean="0">
              <a:latin typeface="Arial" pitchFamily="34" charset="0"/>
              <a:cs typeface="Arial" pitchFamily="34" charset="0"/>
            </a:endParaRPr>
          </a:p>
          <a:p>
            <a:pPr algn="just">
              <a:lnSpc>
                <a:spcPct val="115000"/>
              </a:lnSpc>
              <a:tabLst>
                <a:tab pos="631825" algn="l"/>
              </a:tabLst>
            </a:pPr>
            <a:endParaRPr lang="tr-TR" sz="2400" dirty="0" smtClean="0">
              <a:latin typeface="Arial" pitchFamily="34" charset="0"/>
              <a:cs typeface="Arial" pitchFamily="34" charset="0"/>
            </a:endParaRPr>
          </a:p>
          <a:p>
            <a:pPr algn="just">
              <a:lnSpc>
                <a:spcPct val="115000"/>
              </a:lnSpc>
              <a:tabLst>
                <a:tab pos="631825" algn="l"/>
              </a:tabLst>
            </a:pPr>
            <a:endParaRPr lang="tr-TR" sz="2400" dirty="0">
              <a:latin typeface="Arial" pitchFamily="34" charset="0"/>
              <a:cs typeface="Arial" pitchFamily="34" charset="0"/>
            </a:endParaRPr>
          </a:p>
        </p:txBody>
      </p:sp>
      <p:sp>
        <p:nvSpPr>
          <p:cNvPr id="5" name="4 Dikdörtgen"/>
          <p:cNvSpPr/>
          <p:nvPr/>
        </p:nvSpPr>
        <p:spPr>
          <a:xfrm>
            <a:off x="0" y="5949280"/>
            <a:ext cx="9144000" cy="707886"/>
          </a:xfrm>
          <a:prstGeom prst="rect">
            <a:avLst/>
          </a:prstGeom>
        </p:spPr>
        <p:txBody>
          <a:bodyPr wrap="square">
            <a:spAutoFit/>
          </a:bodyPr>
          <a:lstStyle/>
          <a:p>
            <a:pPr algn="just"/>
            <a:r>
              <a:rPr lang="tr-TR" sz="2000" dirty="0" smtClean="0">
                <a:latin typeface="Arial" pitchFamily="34" charset="0"/>
                <a:cs typeface="Arial" pitchFamily="34" charset="0"/>
              </a:rPr>
              <a:t>	Yüksekliği önceden belirlenmiş bir çok başvuru noktası vardır. Ülkemizi kaplayan ve birbirleriyle üçgensel alanlar oluşturan bu noktalara “</a:t>
            </a:r>
            <a:r>
              <a:rPr lang="tr-TR" sz="2000" dirty="0" smtClean="0">
                <a:solidFill>
                  <a:srgbClr val="FF3300"/>
                </a:solidFill>
                <a:latin typeface="Arial" pitchFamily="34" charset="0"/>
                <a:cs typeface="Arial" pitchFamily="34" charset="0"/>
              </a:rPr>
              <a:t>nirengi</a:t>
            </a:r>
            <a:r>
              <a:rPr lang="tr-TR" sz="2000" dirty="0" smtClean="0">
                <a:latin typeface="Arial" pitchFamily="34" charset="0"/>
                <a:cs typeface="Arial" pitchFamily="34" charset="0"/>
              </a:rPr>
              <a:t>” denir.</a:t>
            </a:r>
            <a:endParaRPr lang="tr-TR"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07950" y="2420887"/>
            <a:ext cx="8820150" cy="4693593"/>
          </a:xfrm>
          <a:prstGeom prst="rect">
            <a:avLst/>
          </a:prstGeom>
          <a:noFill/>
          <a:ln w="9525">
            <a:noFill/>
            <a:miter lim="800000"/>
            <a:headEnd/>
            <a:tailEnd/>
          </a:ln>
          <a:effectLst/>
        </p:spPr>
        <p:txBody>
          <a:bodyPr wrap="square">
            <a:spAutoFit/>
          </a:bodyPr>
          <a:lstStyle/>
          <a:p>
            <a:pPr>
              <a:lnSpc>
                <a:spcPct val="115000"/>
              </a:lnSpc>
            </a:pPr>
            <a:r>
              <a:rPr lang="tr-TR" sz="2000" dirty="0">
                <a:latin typeface="Arial" pitchFamily="34" charset="0"/>
                <a:cs typeface="Arial" pitchFamily="34" charset="0"/>
              </a:rPr>
              <a:t>	</a:t>
            </a:r>
          </a:p>
          <a:p>
            <a:pPr>
              <a:lnSpc>
                <a:spcPct val="115000"/>
              </a:lnSpc>
            </a:pPr>
            <a:endParaRPr lang="tr-TR" sz="2000" dirty="0">
              <a:latin typeface="Arial" pitchFamily="34" charset="0"/>
              <a:cs typeface="Arial" pitchFamily="34" charset="0"/>
            </a:endParaRPr>
          </a:p>
          <a:p>
            <a:pPr>
              <a:lnSpc>
                <a:spcPct val="115000"/>
              </a:lnSpc>
            </a:pPr>
            <a:endParaRPr lang="tr-TR" sz="2000" dirty="0">
              <a:latin typeface="Arial" pitchFamily="34" charset="0"/>
              <a:cs typeface="Arial" pitchFamily="34" charset="0"/>
            </a:endParaRPr>
          </a:p>
          <a:p>
            <a:pPr>
              <a:lnSpc>
                <a:spcPct val="115000"/>
              </a:lnSpc>
            </a:pPr>
            <a:endParaRPr lang="tr-TR" sz="2000" dirty="0">
              <a:latin typeface="Arial" pitchFamily="34" charset="0"/>
              <a:cs typeface="Arial" pitchFamily="34" charset="0"/>
            </a:endParaRPr>
          </a:p>
          <a:p>
            <a:pPr>
              <a:lnSpc>
                <a:spcPct val="115000"/>
              </a:lnSpc>
            </a:pPr>
            <a:endParaRPr lang="tr-TR" sz="2000" dirty="0">
              <a:latin typeface="Arial" pitchFamily="34" charset="0"/>
              <a:cs typeface="Arial" pitchFamily="34" charset="0"/>
            </a:endParaRPr>
          </a:p>
          <a:p>
            <a:pPr>
              <a:lnSpc>
                <a:spcPct val="115000"/>
              </a:lnSpc>
            </a:pPr>
            <a:endParaRPr lang="tr-TR" sz="2000" dirty="0">
              <a:latin typeface="Arial" pitchFamily="34" charset="0"/>
              <a:cs typeface="Arial" pitchFamily="34" charset="0"/>
            </a:endParaRPr>
          </a:p>
          <a:p>
            <a:pPr>
              <a:lnSpc>
                <a:spcPct val="115000"/>
              </a:lnSpc>
            </a:pPr>
            <a:r>
              <a:rPr lang="tr-TR" sz="2000" dirty="0">
                <a:latin typeface="Arial" pitchFamily="34" charset="0"/>
                <a:cs typeface="Arial" pitchFamily="34" charset="0"/>
              </a:rPr>
              <a:t>	</a:t>
            </a:r>
          </a:p>
          <a:p>
            <a:pPr algn="just">
              <a:lnSpc>
                <a:spcPct val="115000"/>
              </a:lnSpc>
            </a:pPr>
            <a:r>
              <a:rPr lang="tr-TR" sz="2000" dirty="0">
                <a:latin typeface="Arial" pitchFamily="34" charset="0"/>
                <a:cs typeface="Arial" pitchFamily="34" charset="0"/>
              </a:rPr>
              <a:t>	İki noktanın “</a:t>
            </a:r>
            <a:r>
              <a:rPr lang="tr-TR" sz="2000" dirty="0">
                <a:solidFill>
                  <a:srgbClr val="FF3300"/>
                </a:solidFill>
                <a:latin typeface="Arial" pitchFamily="34" charset="0"/>
                <a:cs typeface="Arial" pitchFamily="34" charset="0"/>
              </a:rPr>
              <a:t>yükseklik farkı</a:t>
            </a:r>
            <a:r>
              <a:rPr lang="tr-TR" sz="2000" dirty="0">
                <a:latin typeface="Arial" pitchFamily="34" charset="0"/>
                <a:cs typeface="Arial" pitchFamily="34" charset="0"/>
              </a:rPr>
              <a:t>” denildiği zaman, bu iki nokta arasındaki yükseklik farkı anlaşılır. Düşey ölçmelerin esas amacı da noktalar arasındaki yükseklik farklarını belirlemektir. Arazide bir noktanın deniz seviyesine veya herhangi bir kıyas düzlemine göre yüksekliği biliniyorsa bunun yardımı ile diğer noktaların yükseklikleri de saptanabilir.</a:t>
            </a:r>
          </a:p>
          <a:p>
            <a:pPr algn="just">
              <a:lnSpc>
                <a:spcPct val="115000"/>
              </a:lnSpc>
            </a:pPr>
            <a:r>
              <a:rPr lang="tr-TR" sz="2000" dirty="0">
                <a:latin typeface="Arial" pitchFamily="34" charset="0"/>
                <a:cs typeface="Arial" pitchFamily="34" charset="0"/>
              </a:rPr>
              <a:t>	</a:t>
            </a:r>
          </a:p>
        </p:txBody>
      </p:sp>
      <p:pic>
        <p:nvPicPr>
          <p:cNvPr id="5123" name="Picture 5"/>
          <p:cNvPicPr>
            <a:picLocks noChangeAspect="1" noChangeArrowheads="1"/>
          </p:cNvPicPr>
          <p:nvPr/>
        </p:nvPicPr>
        <p:blipFill>
          <a:blip r:embed="rId2" cstate="print"/>
          <a:srcRect/>
          <a:stretch>
            <a:fillRect/>
          </a:stretch>
        </p:blipFill>
        <p:spPr bwMode="auto">
          <a:xfrm>
            <a:off x="1763713" y="1341438"/>
            <a:ext cx="5688012" cy="2936875"/>
          </a:xfrm>
          <a:prstGeom prst="rect">
            <a:avLst/>
          </a:prstGeom>
          <a:noFill/>
          <a:ln w="9525">
            <a:noFill/>
            <a:miter lim="800000"/>
            <a:headEnd/>
            <a:tailEnd/>
          </a:ln>
        </p:spPr>
      </p:pic>
      <p:sp>
        <p:nvSpPr>
          <p:cNvPr id="5124" name="Rectangle 6"/>
          <p:cNvSpPr>
            <a:spLocks noChangeArrowheads="1"/>
          </p:cNvSpPr>
          <p:nvPr/>
        </p:nvSpPr>
        <p:spPr bwMode="auto">
          <a:xfrm>
            <a:off x="1619250" y="0"/>
            <a:ext cx="6048375" cy="707886"/>
          </a:xfrm>
          <a:prstGeom prst="rect">
            <a:avLst/>
          </a:prstGeom>
          <a:noFill/>
          <a:ln w="9525">
            <a:noFill/>
            <a:miter lim="800000"/>
            <a:headEnd/>
            <a:tailEnd/>
          </a:ln>
          <a:effectLst/>
        </p:spPr>
        <p:txBody>
          <a:bodyPr>
            <a:spAutoFit/>
          </a:bodyPr>
          <a:lstStyle/>
          <a:p>
            <a:pPr algn="ctr"/>
            <a:r>
              <a:rPr lang="tr-TR" sz="2000" b="1">
                <a:solidFill>
                  <a:srgbClr val="FF0000"/>
                </a:solidFill>
                <a:latin typeface="Arial" pitchFamily="34" charset="0"/>
                <a:cs typeface="Arial" pitchFamily="34" charset="0"/>
              </a:rPr>
              <a:t>DÜŞEY MESAFELERİN (YÜKSEKLİKLERİN) ÖLÇÜLMESİ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126780" y="188913"/>
            <a:ext cx="4988866" cy="830997"/>
          </a:xfrm>
          <a:prstGeom prst="rect">
            <a:avLst/>
          </a:prstGeom>
          <a:noFill/>
          <a:ln w="9525">
            <a:noFill/>
            <a:miter lim="800000"/>
            <a:headEnd/>
            <a:tailEnd/>
          </a:ln>
          <a:effectLst/>
        </p:spPr>
        <p:txBody>
          <a:bodyPr wrap="none">
            <a:spAutoFit/>
          </a:bodyPr>
          <a:lstStyle/>
          <a:p>
            <a:pPr algn="ctr"/>
            <a:r>
              <a:rPr lang="tr-TR" sz="2400" b="1">
                <a:solidFill>
                  <a:srgbClr val="FF0000"/>
                </a:solidFill>
                <a:latin typeface="Arial" pitchFamily="34" charset="0"/>
                <a:cs typeface="Arial" pitchFamily="34" charset="0"/>
              </a:rPr>
              <a:t>DÜŞEY MESAFELERİN </a:t>
            </a:r>
          </a:p>
          <a:p>
            <a:pPr algn="ctr"/>
            <a:r>
              <a:rPr lang="tr-TR" sz="2400" b="1">
                <a:solidFill>
                  <a:srgbClr val="FF0000"/>
                </a:solidFill>
                <a:latin typeface="Arial" pitchFamily="34" charset="0"/>
                <a:cs typeface="Arial" pitchFamily="34" charset="0"/>
              </a:rPr>
              <a:t>(YÜKSEKLİKLERİN) ÖLÇÜLMESİ</a:t>
            </a:r>
          </a:p>
        </p:txBody>
      </p:sp>
      <p:sp>
        <p:nvSpPr>
          <p:cNvPr id="7171" name="Rectangle 7"/>
          <p:cNvSpPr>
            <a:spLocks noChangeArrowheads="1"/>
          </p:cNvSpPr>
          <p:nvPr/>
        </p:nvSpPr>
        <p:spPr bwMode="auto">
          <a:xfrm>
            <a:off x="1907704" y="1673486"/>
            <a:ext cx="4875803" cy="461665"/>
          </a:xfrm>
          <a:prstGeom prst="rect">
            <a:avLst/>
          </a:prstGeom>
          <a:noFill/>
          <a:ln w="9525">
            <a:noFill/>
            <a:miter lim="800000"/>
            <a:headEnd/>
            <a:tailEnd/>
          </a:ln>
          <a:effectLst/>
        </p:spPr>
        <p:txBody>
          <a:bodyPr wrap="square" anchor="ctr">
            <a:spAutoFit/>
          </a:bodyPr>
          <a:lstStyle/>
          <a:p>
            <a:r>
              <a:rPr lang="tr-TR" sz="2400" b="1" dirty="0">
                <a:latin typeface="Arial" pitchFamily="34" charset="0"/>
                <a:ea typeface="Times New Roman" pitchFamily="18" charset="0"/>
                <a:cs typeface="Arial" pitchFamily="34" charset="0"/>
              </a:rPr>
              <a:t>Yükseklik Ölçme </a:t>
            </a:r>
            <a:r>
              <a:rPr lang="tr-TR" sz="2400" b="1" dirty="0" err="1">
                <a:latin typeface="Arial" pitchFamily="34" charset="0"/>
                <a:ea typeface="Times New Roman" pitchFamily="18" charset="0"/>
                <a:cs typeface="Arial" pitchFamily="34" charset="0"/>
              </a:rPr>
              <a:t>Metodları</a:t>
            </a:r>
            <a:endParaRPr lang="tr-TR" sz="2400" b="1" dirty="0">
              <a:latin typeface="Arial" pitchFamily="34" charset="0"/>
              <a:ea typeface="Times New Roman" pitchFamily="18" charset="0"/>
              <a:cs typeface="Arial" pitchFamily="34" charset="0"/>
            </a:endParaRPr>
          </a:p>
        </p:txBody>
      </p:sp>
      <p:sp>
        <p:nvSpPr>
          <p:cNvPr id="7172" name="Line 9"/>
          <p:cNvSpPr>
            <a:spLocks noChangeShapeType="1"/>
          </p:cNvSpPr>
          <p:nvPr/>
        </p:nvSpPr>
        <p:spPr bwMode="auto">
          <a:xfrm>
            <a:off x="1115616" y="2132856"/>
            <a:ext cx="5903912" cy="0"/>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7173" name="Line 10"/>
          <p:cNvSpPr>
            <a:spLocks noChangeShapeType="1"/>
          </p:cNvSpPr>
          <p:nvPr/>
        </p:nvSpPr>
        <p:spPr bwMode="auto">
          <a:xfrm>
            <a:off x="1187624" y="2132856"/>
            <a:ext cx="0" cy="503238"/>
          </a:xfrm>
          <a:prstGeom prst="line">
            <a:avLst/>
          </a:prstGeom>
          <a:noFill/>
          <a:ln w="38100">
            <a:solidFill>
              <a:schemeClr val="tx1"/>
            </a:solidFill>
            <a:round/>
            <a:headEnd/>
            <a:tailEnd type="triangle" w="med" len="med"/>
          </a:ln>
          <a:effectLst/>
        </p:spPr>
        <p:txBody>
          <a:bodyPr wrap="none"/>
          <a:lstStyle/>
          <a:p>
            <a:endParaRPr lang="tr-TR" sz="2400">
              <a:latin typeface="Arial" pitchFamily="34" charset="0"/>
              <a:cs typeface="Arial" pitchFamily="34" charset="0"/>
            </a:endParaRPr>
          </a:p>
        </p:txBody>
      </p:sp>
      <p:sp>
        <p:nvSpPr>
          <p:cNvPr id="7174" name="Line 11"/>
          <p:cNvSpPr>
            <a:spLocks noChangeShapeType="1"/>
          </p:cNvSpPr>
          <p:nvPr/>
        </p:nvSpPr>
        <p:spPr bwMode="auto">
          <a:xfrm>
            <a:off x="3923928" y="2132856"/>
            <a:ext cx="0" cy="503238"/>
          </a:xfrm>
          <a:prstGeom prst="line">
            <a:avLst/>
          </a:prstGeom>
          <a:noFill/>
          <a:ln w="38100">
            <a:solidFill>
              <a:schemeClr val="tx1"/>
            </a:solidFill>
            <a:round/>
            <a:headEnd/>
            <a:tailEnd type="triangle" w="med" len="med"/>
          </a:ln>
          <a:effectLst/>
        </p:spPr>
        <p:txBody>
          <a:bodyPr wrap="none"/>
          <a:lstStyle/>
          <a:p>
            <a:endParaRPr lang="tr-TR" sz="2400">
              <a:latin typeface="Arial" pitchFamily="34" charset="0"/>
              <a:cs typeface="Arial" pitchFamily="34" charset="0"/>
            </a:endParaRPr>
          </a:p>
        </p:txBody>
      </p:sp>
      <p:sp>
        <p:nvSpPr>
          <p:cNvPr id="7175" name="Line 12"/>
          <p:cNvSpPr>
            <a:spLocks noChangeShapeType="1"/>
          </p:cNvSpPr>
          <p:nvPr/>
        </p:nvSpPr>
        <p:spPr bwMode="auto">
          <a:xfrm>
            <a:off x="7020272" y="2132856"/>
            <a:ext cx="0" cy="503238"/>
          </a:xfrm>
          <a:prstGeom prst="line">
            <a:avLst/>
          </a:prstGeom>
          <a:noFill/>
          <a:ln w="38100">
            <a:solidFill>
              <a:schemeClr val="tx1"/>
            </a:solidFill>
            <a:round/>
            <a:headEnd/>
            <a:tailEnd type="triangle" w="med" len="med"/>
          </a:ln>
          <a:effectLst/>
        </p:spPr>
        <p:txBody>
          <a:bodyPr wrap="none"/>
          <a:lstStyle/>
          <a:p>
            <a:endParaRPr lang="tr-TR" sz="2400">
              <a:latin typeface="Arial" pitchFamily="34" charset="0"/>
              <a:cs typeface="Arial" pitchFamily="34" charset="0"/>
            </a:endParaRPr>
          </a:p>
        </p:txBody>
      </p:sp>
      <p:sp>
        <p:nvSpPr>
          <p:cNvPr id="7176" name="Text Box 13"/>
          <p:cNvSpPr txBox="1">
            <a:spLocks noChangeArrowheads="1"/>
          </p:cNvSpPr>
          <p:nvPr/>
        </p:nvSpPr>
        <p:spPr bwMode="auto">
          <a:xfrm>
            <a:off x="395536" y="2708920"/>
            <a:ext cx="2148345" cy="830997"/>
          </a:xfrm>
          <a:prstGeom prst="rect">
            <a:avLst/>
          </a:prstGeom>
          <a:noFill/>
          <a:ln w="9525">
            <a:noFill/>
            <a:miter lim="800000"/>
            <a:headEnd/>
            <a:tailEnd/>
          </a:ln>
          <a:effectLst/>
        </p:spPr>
        <p:txBody>
          <a:bodyPr wrap="none">
            <a:spAutoFit/>
          </a:bodyPr>
          <a:lstStyle/>
          <a:p>
            <a:r>
              <a:rPr lang="tr-TR" sz="2400" b="1" dirty="0">
                <a:latin typeface="Arial" pitchFamily="34" charset="0"/>
                <a:cs typeface="Arial" pitchFamily="34" charset="0"/>
              </a:rPr>
              <a:t>1. Fiziksel M.</a:t>
            </a:r>
            <a:r>
              <a:rPr lang="tr-TR" sz="2400" dirty="0">
                <a:latin typeface="Arial" pitchFamily="34" charset="0"/>
                <a:cs typeface="Arial" pitchFamily="34" charset="0"/>
              </a:rPr>
              <a:t> </a:t>
            </a:r>
          </a:p>
          <a:p>
            <a:r>
              <a:rPr lang="tr-TR" sz="2400" b="1" dirty="0">
                <a:latin typeface="Arial" pitchFamily="34" charset="0"/>
                <a:cs typeface="Arial" pitchFamily="34" charset="0"/>
              </a:rPr>
              <a:t>(</a:t>
            </a:r>
            <a:r>
              <a:rPr lang="tr-TR" sz="2400" b="1" dirty="0" err="1">
                <a:latin typeface="Arial" pitchFamily="34" charset="0"/>
                <a:cs typeface="Arial" pitchFamily="34" charset="0"/>
              </a:rPr>
              <a:t>Barometrik</a:t>
            </a:r>
            <a:r>
              <a:rPr lang="tr-TR" sz="2400" b="1" dirty="0">
                <a:latin typeface="Arial" pitchFamily="34" charset="0"/>
                <a:cs typeface="Arial" pitchFamily="34" charset="0"/>
              </a:rPr>
              <a:t>)</a:t>
            </a:r>
          </a:p>
        </p:txBody>
      </p:sp>
      <p:sp>
        <p:nvSpPr>
          <p:cNvPr id="7177" name="Text Box 14"/>
          <p:cNvSpPr txBox="1">
            <a:spLocks noChangeArrowheads="1"/>
          </p:cNvSpPr>
          <p:nvPr/>
        </p:nvSpPr>
        <p:spPr bwMode="auto">
          <a:xfrm>
            <a:off x="2843808" y="2780928"/>
            <a:ext cx="2560316" cy="461665"/>
          </a:xfrm>
          <a:prstGeom prst="rect">
            <a:avLst/>
          </a:prstGeom>
          <a:noFill/>
          <a:ln w="9525">
            <a:noFill/>
            <a:miter lim="800000"/>
            <a:headEnd/>
            <a:tailEnd/>
          </a:ln>
          <a:effectLst/>
        </p:spPr>
        <p:txBody>
          <a:bodyPr wrap="none">
            <a:spAutoFit/>
          </a:bodyPr>
          <a:lstStyle/>
          <a:p>
            <a:r>
              <a:rPr lang="tr-TR" sz="2400" b="1" dirty="0">
                <a:latin typeface="Arial" pitchFamily="34" charset="0"/>
                <a:cs typeface="Arial" pitchFamily="34" charset="0"/>
              </a:rPr>
              <a:t>2. Geometrik M.</a:t>
            </a:r>
            <a:r>
              <a:rPr lang="tr-TR" sz="2400" dirty="0">
                <a:latin typeface="Arial" pitchFamily="34" charset="0"/>
                <a:cs typeface="Arial" pitchFamily="34" charset="0"/>
              </a:rPr>
              <a:t> </a:t>
            </a:r>
          </a:p>
        </p:txBody>
      </p:sp>
      <p:sp>
        <p:nvSpPr>
          <p:cNvPr id="7178" name="Text Box 15"/>
          <p:cNvSpPr txBox="1">
            <a:spLocks noChangeArrowheads="1"/>
          </p:cNvSpPr>
          <p:nvPr/>
        </p:nvSpPr>
        <p:spPr bwMode="auto">
          <a:xfrm>
            <a:off x="5796136" y="2780928"/>
            <a:ext cx="3088346" cy="461665"/>
          </a:xfrm>
          <a:prstGeom prst="rect">
            <a:avLst/>
          </a:prstGeom>
          <a:noFill/>
          <a:ln w="9525">
            <a:noFill/>
            <a:miter lim="800000"/>
            <a:headEnd/>
            <a:tailEnd/>
          </a:ln>
          <a:effectLst/>
        </p:spPr>
        <p:txBody>
          <a:bodyPr wrap="none">
            <a:spAutoFit/>
          </a:bodyPr>
          <a:lstStyle/>
          <a:p>
            <a:r>
              <a:rPr lang="tr-TR" sz="2400" b="1" dirty="0">
                <a:latin typeface="Arial" pitchFamily="34" charset="0"/>
                <a:cs typeface="Arial" pitchFamily="34" charset="0"/>
              </a:rPr>
              <a:t>3. Trigonometrik M.</a:t>
            </a:r>
            <a:r>
              <a:rPr lang="tr-TR" sz="2400" dirty="0">
                <a:latin typeface="Arial" pitchFamily="34" charset="0"/>
                <a:cs typeface="Arial" pitchFamily="34" charset="0"/>
              </a:rPr>
              <a:t> </a:t>
            </a:r>
          </a:p>
        </p:txBody>
      </p:sp>
      <p:sp>
        <p:nvSpPr>
          <p:cNvPr id="69648" name="Text Box 16"/>
          <p:cNvSpPr txBox="1">
            <a:spLocks noChangeArrowheads="1"/>
          </p:cNvSpPr>
          <p:nvPr/>
        </p:nvSpPr>
        <p:spPr bwMode="auto">
          <a:xfrm>
            <a:off x="195263" y="3698875"/>
            <a:ext cx="8769350" cy="3637919"/>
          </a:xfrm>
          <a:prstGeom prst="rect">
            <a:avLst/>
          </a:prstGeom>
          <a:noFill/>
          <a:ln w="9525">
            <a:noFill/>
            <a:miter lim="800000"/>
            <a:headEnd/>
            <a:tailEnd/>
          </a:ln>
          <a:effectLst/>
        </p:spPr>
        <p:txBody>
          <a:bodyPr>
            <a:spAutoFit/>
          </a:bodyPr>
          <a:lstStyle/>
          <a:p>
            <a:pPr algn="just">
              <a:lnSpc>
                <a:spcPct val="120000"/>
              </a:lnSpc>
            </a:pPr>
            <a:r>
              <a:rPr lang="tr-TR" sz="2400" dirty="0">
                <a:latin typeface="Arial" pitchFamily="34" charset="0"/>
                <a:cs typeface="Arial" pitchFamily="34" charset="0"/>
              </a:rPr>
              <a:t>	Bu metotlardan herhangi birinin kullanılması tamamen yükseklik ölçmelerinden istenilen doğruluk ve hassasiyete bağlıdır. Bunlar içerisinde en güvenilir sonuç veren geometrik metodun hassasiyeti 1 </a:t>
            </a:r>
            <a:r>
              <a:rPr lang="tr-TR" sz="2400" dirty="0" err="1">
                <a:latin typeface="Arial" pitchFamily="34" charset="0"/>
                <a:cs typeface="Arial" pitchFamily="34" charset="0"/>
              </a:rPr>
              <a:t>km’de</a:t>
            </a:r>
            <a:r>
              <a:rPr lang="tr-TR" sz="2400" dirty="0">
                <a:latin typeface="Arial" pitchFamily="34" charset="0"/>
                <a:cs typeface="Arial" pitchFamily="34" charset="0"/>
              </a:rPr>
              <a:t> 1mm-1cm arasında değişir. İkincisi trigonometrik metot olup, hassasiyeti 1 </a:t>
            </a:r>
            <a:r>
              <a:rPr lang="tr-TR" sz="2400" dirty="0" err="1">
                <a:latin typeface="Arial" pitchFamily="34" charset="0"/>
                <a:cs typeface="Arial" pitchFamily="34" charset="0"/>
              </a:rPr>
              <a:t>km’de</a:t>
            </a:r>
            <a:r>
              <a:rPr lang="tr-TR" sz="2400" dirty="0">
                <a:latin typeface="Arial" pitchFamily="34" charset="0"/>
                <a:cs typeface="Arial" pitchFamily="34" charset="0"/>
              </a:rPr>
              <a:t> 1cm-1dm arasındadır. Üçüncüsü ise fiziksel metot olup, hassasiyeti 1 </a:t>
            </a:r>
            <a:r>
              <a:rPr lang="tr-TR" sz="2400" dirty="0" err="1">
                <a:latin typeface="Arial" pitchFamily="34" charset="0"/>
                <a:cs typeface="Arial" pitchFamily="34" charset="0"/>
              </a:rPr>
              <a:t>km’de</a:t>
            </a:r>
            <a:r>
              <a:rPr lang="tr-TR" sz="2400" dirty="0">
                <a:latin typeface="Arial" pitchFamily="34" charset="0"/>
                <a:cs typeface="Arial" pitchFamily="34" charset="0"/>
              </a:rPr>
              <a:t> 1dm-1m arasındadır.</a:t>
            </a:r>
          </a:p>
          <a:p>
            <a:pPr algn="just">
              <a:lnSpc>
                <a:spcPct val="120000"/>
              </a:lnSpc>
            </a:pPr>
            <a:endParaRPr lang="tr-TR" sz="24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9648"/>
                                        </p:tgtEl>
                                        <p:attrNameLst>
                                          <p:attrName>style.visibility</p:attrName>
                                        </p:attrNameLst>
                                      </p:cBhvr>
                                      <p:to>
                                        <p:strVal val="visible"/>
                                      </p:to>
                                    </p:set>
                                    <p:animEffect transition="in" filter="randombar(horizontal)">
                                      <p:cBhvr>
                                        <p:cTn id="7" dur="500"/>
                                        <p:tgtEl>
                                          <p:spTgt spid="69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476375" y="115888"/>
            <a:ext cx="6264275" cy="830997"/>
          </a:xfrm>
          <a:prstGeom prst="rect">
            <a:avLst/>
          </a:prstGeom>
          <a:noFill/>
          <a:ln w="9525">
            <a:noFill/>
            <a:miter lim="800000"/>
            <a:headEnd/>
            <a:tailEnd/>
          </a:ln>
          <a:effectLst/>
        </p:spPr>
        <p:txBody>
          <a:bodyPr>
            <a:spAutoFit/>
          </a:bodyPr>
          <a:lstStyle/>
          <a:p>
            <a:pPr algn="ctr"/>
            <a:r>
              <a:rPr lang="tr-TR" sz="2400" b="1">
                <a:solidFill>
                  <a:srgbClr val="FF0000"/>
                </a:solidFill>
                <a:latin typeface="Arial" pitchFamily="34" charset="0"/>
                <a:cs typeface="Arial" pitchFamily="34" charset="0"/>
              </a:rPr>
              <a:t>DÜŞEY MESAFELERİN (YÜKSEKLİKLERİN) ÖLÇÜLMESİ</a:t>
            </a:r>
          </a:p>
        </p:txBody>
      </p:sp>
      <p:sp>
        <p:nvSpPr>
          <p:cNvPr id="8195" name="Rectangle 5"/>
          <p:cNvSpPr>
            <a:spLocks noChangeArrowheads="1"/>
          </p:cNvSpPr>
          <p:nvPr/>
        </p:nvSpPr>
        <p:spPr bwMode="auto">
          <a:xfrm>
            <a:off x="0" y="1125538"/>
            <a:ext cx="8928100" cy="2308324"/>
          </a:xfrm>
          <a:prstGeom prst="rect">
            <a:avLst/>
          </a:prstGeom>
          <a:noFill/>
          <a:ln w="9525">
            <a:noFill/>
            <a:miter lim="800000"/>
            <a:headEnd/>
            <a:tailEnd/>
          </a:ln>
          <a:effectLst/>
        </p:spPr>
        <p:txBody>
          <a:bodyPr>
            <a:spAutoFit/>
          </a:bodyPr>
          <a:lstStyle/>
          <a:p>
            <a:pPr marL="457200" indent="-457200" algn="just">
              <a:lnSpc>
                <a:spcPct val="120000"/>
              </a:lnSpc>
              <a:buFontTx/>
              <a:buAutoNum type="arabicPeriod"/>
            </a:pPr>
            <a:r>
              <a:rPr lang="tr-TR" sz="2400" b="1">
                <a:solidFill>
                  <a:srgbClr val="FF3300"/>
                </a:solidFill>
                <a:latin typeface="Arial" pitchFamily="34" charset="0"/>
                <a:cs typeface="Arial" pitchFamily="34" charset="0"/>
              </a:rPr>
              <a:t>Fiziksel Metod:</a:t>
            </a:r>
            <a:r>
              <a:rPr lang="tr-TR" sz="2400" b="1">
                <a:latin typeface="Arial" pitchFamily="34" charset="0"/>
                <a:cs typeface="Arial" pitchFamily="34" charset="0"/>
              </a:rPr>
              <a:t> </a:t>
            </a:r>
            <a:r>
              <a:rPr lang="tr-TR" sz="2400">
                <a:latin typeface="Arial" pitchFamily="34" charset="0"/>
                <a:cs typeface="Arial" pitchFamily="34" charset="0"/>
              </a:rPr>
              <a:t>Deniz seviyesinden yükseldikçe hava basıncının azalması esasına dayanan kaba bir metodtur. Barometre kullanılarak ölçme yapılır. </a:t>
            </a:r>
          </a:p>
          <a:p>
            <a:pPr marL="457200" indent="-457200" algn="just">
              <a:lnSpc>
                <a:spcPct val="120000"/>
              </a:lnSpc>
              <a:buFontTx/>
              <a:buAutoNum type="arabicPeriod"/>
            </a:pPr>
            <a:endParaRPr lang="tr-TR" sz="2400">
              <a:latin typeface="Arial" pitchFamily="34" charset="0"/>
              <a:cs typeface="Arial" pitchFamily="34" charset="0"/>
            </a:endParaRPr>
          </a:p>
          <a:p>
            <a:pPr marL="457200" indent="-457200" algn="just">
              <a:lnSpc>
                <a:spcPct val="120000"/>
              </a:lnSpc>
            </a:pPr>
            <a:endParaRPr lang="tr-TR" sz="2400">
              <a:latin typeface="Arial" pitchFamily="34" charset="0"/>
              <a:cs typeface="Arial" pitchFamily="34" charset="0"/>
            </a:endParaRPr>
          </a:p>
        </p:txBody>
      </p:sp>
      <p:pic>
        <p:nvPicPr>
          <p:cNvPr id="8196" name="Picture 6"/>
          <p:cNvPicPr>
            <a:picLocks noChangeAspect="1" noChangeArrowheads="1"/>
          </p:cNvPicPr>
          <p:nvPr/>
        </p:nvPicPr>
        <p:blipFill>
          <a:blip r:embed="rId2" cstate="print"/>
          <a:srcRect/>
          <a:stretch>
            <a:fillRect/>
          </a:stretch>
        </p:blipFill>
        <p:spPr bwMode="auto">
          <a:xfrm>
            <a:off x="1259632" y="3068960"/>
            <a:ext cx="6049962" cy="336200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126780" y="115888"/>
            <a:ext cx="4988866" cy="1200329"/>
          </a:xfrm>
          <a:prstGeom prst="rect">
            <a:avLst/>
          </a:prstGeom>
          <a:noFill/>
          <a:ln w="9525">
            <a:noFill/>
            <a:miter lim="800000"/>
            <a:headEnd/>
            <a:tailEnd/>
          </a:ln>
          <a:effectLst/>
        </p:spPr>
        <p:txBody>
          <a:bodyPr wrap="none">
            <a:spAutoFit/>
          </a:bodyPr>
          <a:lstStyle/>
          <a:p>
            <a:pPr algn="ctr"/>
            <a:r>
              <a:rPr lang="tr-TR" sz="2400" b="1">
                <a:solidFill>
                  <a:srgbClr val="FF0000"/>
                </a:solidFill>
                <a:latin typeface="Arial" pitchFamily="34" charset="0"/>
                <a:cs typeface="Arial" pitchFamily="34" charset="0"/>
              </a:rPr>
              <a:t>DÜŞEY MESAFELERİN </a:t>
            </a:r>
          </a:p>
          <a:p>
            <a:pPr algn="ctr"/>
            <a:r>
              <a:rPr lang="tr-TR" sz="2400" b="1">
                <a:solidFill>
                  <a:srgbClr val="FF0000"/>
                </a:solidFill>
                <a:latin typeface="Arial" pitchFamily="34" charset="0"/>
                <a:cs typeface="Arial" pitchFamily="34" charset="0"/>
              </a:rPr>
              <a:t>(YÜKSEKLİKLERİN) ÖLÇÜLMESİ</a:t>
            </a:r>
          </a:p>
          <a:p>
            <a:pPr algn="ctr"/>
            <a:endParaRPr lang="tr-TR" sz="2400" b="1">
              <a:solidFill>
                <a:srgbClr val="FF0000"/>
              </a:solidFill>
              <a:latin typeface="Arial" pitchFamily="34" charset="0"/>
              <a:cs typeface="Arial" pitchFamily="34" charset="0"/>
            </a:endParaRPr>
          </a:p>
        </p:txBody>
      </p:sp>
      <p:sp>
        <p:nvSpPr>
          <p:cNvPr id="9219" name="Text Box 3"/>
          <p:cNvSpPr txBox="1">
            <a:spLocks noChangeArrowheads="1"/>
          </p:cNvSpPr>
          <p:nvPr/>
        </p:nvSpPr>
        <p:spPr bwMode="auto">
          <a:xfrm>
            <a:off x="395288" y="1268413"/>
            <a:ext cx="8445500" cy="1569660"/>
          </a:xfrm>
          <a:prstGeom prst="rect">
            <a:avLst/>
          </a:prstGeom>
          <a:noFill/>
          <a:ln w="9525">
            <a:noFill/>
            <a:miter lim="800000"/>
            <a:headEnd/>
            <a:tailEnd/>
          </a:ln>
          <a:effectLst/>
        </p:spPr>
        <p:txBody>
          <a:bodyPr>
            <a:spAutoFit/>
          </a:bodyPr>
          <a:lstStyle/>
          <a:p>
            <a:pPr algn="just"/>
            <a:r>
              <a:rPr lang="tr-TR" sz="2400" b="1">
                <a:solidFill>
                  <a:srgbClr val="FF0000"/>
                </a:solidFill>
                <a:latin typeface="Arial" pitchFamily="34" charset="0"/>
                <a:cs typeface="Arial" pitchFamily="34" charset="0"/>
              </a:rPr>
              <a:t>2. Geometrik Metod İle Yükseklik Tayini</a:t>
            </a:r>
            <a:endParaRPr lang="tr-TR" sz="2400">
              <a:solidFill>
                <a:srgbClr val="FF0000"/>
              </a:solidFill>
              <a:latin typeface="Arial" pitchFamily="34" charset="0"/>
              <a:cs typeface="Arial" pitchFamily="34" charset="0"/>
            </a:endParaRPr>
          </a:p>
          <a:p>
            <a:pPr algn="just"/>
            <a:r>
              <a:rPr lang="tr-TR" sz="2400">
                <a:latin typeface="Arial" pitchFamily="34" charset="0"/>
                <a:cs typeface="Arial" pitchFamily="34" charset="0"/>
              </a:rPr>
              <a:t>	Yatay gözleme doğrusu elde ederek bu gözleme doğrusu ile yüksekliği bulunacak nokta arasındaki düşey mesafeyi ölçme esasına dayanır.</a:t>
            </a:r>
          </a:p>
        </p:txBody>
      </p:sp>
      <p:sp>
        <p:nvSpPr>
          <p:cNvPr id="70685" name="Text Box 29"/>
          <p:cNvSpPr txBox="1">
            <a:spLocks noChangeArrowheads="1"/>
          </p:cNvSpPr>
          <p:nvPr/>
        </p:nvSpPr>
        <p:spPr bwMode="auto">
          <a:xfrm>
            <a:off x="5580063" y="3211513"/>
            <a:ext cx="2132187" cy="2400657"/>
          </a:xfrm>
          <a:prstGeom prst="rect">
            <a:avLst/>
          </a:prstGeom>
          <a:noFill/>
          <a:ln w="9525">
            <a:noFill/>
            <a:miter lim="800000"/>
            <a:headEnd/>
            <a:tailEnd/>
          </a:ln>
          <a:effectLst/>
        </p:spPr>
        <p:txBody>
          <a:bodyPr wrap="none">
            <a:spAutoFit/>
          </a:bodyPr>
          <a:lstStyle/>
          <a:p>
            <a:pPr>
              <a:lnSpc>
                <a:spcPct val="125000"/>
              </a:lnSpc>
            </a:pPr>
            <a:r>
              <a:rPr lang="tr-TR" sz="2400">
                <a:latin typeface="Arial" pitchFamily="34" charset="0"/>
                <a:cs typeface="Arial" pitchFamily="34" charset="0"/>
              </a:rPr>
              <a:t>Δh = H</a:t>
            </a:r>
            <a:r>
              <a:rPr lang="tr-TR" sz="2400" baseline="-25000">
                <a:latin typeface="Arial" pitchFamily="34" charset="0"/>
                <a:cs typeface="Arial" pitchFamily="34" charset="0"/>
              </a:rPr>
              <a:t>A </a:t>
            </a:r>
            <a:r>
              <a:rPr lang="tr-TR" sz="2400">
                <a:latin typeface="Arial" pitchFamily="34" charset="0"/>
                <a:cs typeface="Arial" pitchFamily="34" charset="0"/>
              </a:rPr>
              <a:t>- H</a:t>
            </a:r>
            <a:r>
              <a:rPr lang="tr-TR" sz="2400" baseline="-25000">
                <a:latin typeface="Arial" pitchFamily="34" charset="0"/>
                <a:cs typeface="Arial" pitchFamily="34" charset="0"/>
              </a:rPr>
              <a:t>B</a:t>
            </a:r>
          </a:p>
          <a:p>
            <a:pPr>
              <a:lnSpc>
                <a:spcPct val="125000"/>
              </a:lnSpc>
            </a:pPr>
            <a:r>
              <a:rPr lang="tr-TR" sz="2400">
                <a:latin typeface="Arial" pitchFamily="34" charset="0"/>
                <a:cs typeface="Arial" pitchFamily="34" charset="0"/>
              </a:rPr>
              <a:t>Δh = i</a:t>
            </a:r>
            <a:r>
              <a:rPr lang="tr-TR" sz="2400" baseline="-25000">
                <a:latin typeface="Arial" pitchFamily="34" charset="0"/>
                <a:cs typeface="Arial" pitchFamily="34" charset="0"/>
              </a:rPr>
              <a:t>b</a:t>
            </a:r>
            <a:r>
              <a:rPr lang="tr-TR" sz="2400">
                <a:latin typeface="Arial" pitchFamily="34" charset="0"/>
                <a:cs typeface="Arial" pitchFamily="34" charset="0"/>
              </a:rPr>
              <a:t> - i</a:t>
            </a:r>
            <a:r>
              <a:rPr lang="tr-TR" sz="2400" baseline="-25000">
                <a:latin typeface="Arial" pitchFamily="34" charset="0"/>
                <a:cs typeface="Arial" pitchFamily="34" charset="0"/>
              </a:rPr>
              <a:t>a</a:t>
            </a:r>
          </a:p>
          <a:p>
            <a:pPr>
              <a:lnSpc>
                <a:spcPct val="125000"/>
              </a:lnSpc>
            </a:pPr>
            <a:r>
              <a:rPr lang="tr-TR" sz="2400">
                <a:latin typeface="Arial" pitchFamily="34" charset="0"/>
                <a:cs typeface="Arial" pitchFamily="34" charset="0"/>
              </a:rPr>
              <a:t>H</a:t>
            </a:r>
            <a:r>
              <a:rPr lang="tr-TR" sz="2400" baseline="-25000">
                <a:latin typeface="Arial" pitchFamily="34" charset="0"/>
                <a:cs typeface="Arial" pitchFamily="34" charset="0"/>
              </a:rPr>
              <a:t>A </a:t>
            </a:r>
            <a:r>
              <a:rPr lang="tr-TR" sz="2400">
                <a:latin typeface="Arial" pitchFamily="34" charset="0"/>
                <a:cs typeface="Arial" pitchFamily="34" charset="0"/>
              </a:rPr>
              <a:t>– H</a:t>
            </a:r>
            <a:r>
              <a:rPr lang="tr-TR" sz="2400" baseline="-25000">
                <a:latin typeface="Arial" pitchFamily="34" charset="0"/>
                <a:cs typeface="Arial" pitchFamily="34" charset="0"/>
              </a:rPr>
              <a:t>B </a:t>
            </a:r>
            <a:r>
              <a:rPr lang="tr-TR" sz="2400">
                <a:latin typeface="Arial" pitchFamily="34" charset="0"/>
                <a:cs typeface="Arial" pitchFamily="34" charset="0"/>
              </a:rPr>
              <a:t>= i</a:t>
            </a:r>
            <a:r>
              <a:rPr lang="tr-TR" sz="2400" baseline="-25000">
                <a:latin typeface="Arial" pitchFamily="34" charset="0"/>
                <a:cs typeface="Arial" pitchFamily="34" charset="0"/>
              </a:rPr>
              <a:t>b</a:t>
            </a:r>
            <a:r>
              <a:rPr lang="tr-TR" sz="2400">
                <a:latin typeface="Arial" pitchFamily="34" charset="0"/>
                <a:cs typeface="Arial" pitchFamily="34" charset="0"/>
              </a:rPr>
              <a:t>-i</a:t>
            </a:r>
            <a:r>
              <a:rPr lang="tr-TR" sz="2400" baseline="-25000">
                <a:latin typeface="Arial" pitchFamily="34" charset="0"/>
                <a:cs typeface="Arial" pitchFamily="34" charset="0"/>
              </a:rPr>
              <a:t>a</a:t>
            </a:r>
          </a:p>
          <a:p>
            <a:pPr>
              <a:lnSpc>
                <a:spcPct val="125000"/>
              </a:lnSpc>
            </a:pPr>
            <a:r>
              <a:rPr lang="tr-TR" sz="2400">
                <a:latin typeface="Arial" pitchFamily="34" charset="0"/>
                <a:cs typeface="Arial" pitchFamily="34" charset="0"/>
              </a:rPr>
              <a:t>H</a:t>
            </a:r>
            <a:r>
              <a:rPr lang="tr-TR" sz="2400" baseline="-25000">
                <a:latin typeface="Arial" pitchFamily="34" charset="0"/>
                <a:cs typeface="Arial" pitchFamily="34" charset="0"/>
              </a:rPr>
              <a:t>B </a:t>
            </a:r>
            <a:r>
              <a:rPr lang="tr-TR" sz="2400">
                <a:latin typeface="Arial" pitchFamily="34" charset="0"/>
                <a:cs typeface="Arial" pitchFamily="34" charset="0"/>
              </a:rPr>
              <a:t>= H</a:t>
            </a:r>
            <a:r>
              <a:rPr lang="tr-TR" sz="2400" baseline="-25000">
                <a:latin typeface="Arial" pitchFamily="34" charset="0"/>
                <a:cs typeface="Arial" pitchFamily="34" charset="0"/>
              </a:rPr>
              <a:t>A </a:t>
            </a:r>
            <a:r>
              <a:rPr lang="tr-TR" sz="2400">
                <a:latin typeface="Arial" pitchFamily="34" charset="0"/>
                <a:cs typeface="Arial" pitchFamily="34" charset="0"/>
              </a:rPr>
              <a:t>- (i</a:t>
            </a:r>
            <a:r>
              <a:rPr lang="tr-TR" sz="2400" baseline="-25000">
                <a:latin typeface="Arial" pitchFamily="34" charset="0"/>
                <a:cs typeface="Arial" pitchFamily="34" charset="0"/>
              </a:rPr>
              <a:t>b</a:t>
            </a:r>
            <a:r>
              <a:rPr lang="tr-TR" sz="2400">
                <a:latin typeface="Arial" pitchFamily="34" charset="0"/>
                <a:cs typeface="Arial" pitchFamily="34" charset="0"/>
              </a:rPr>
              <a:t>-i</a:t>
            </a:r>
            <a:r>
              <a:rPr lang="tr-TR" sz="2400" baseline="-25000">
                <a:latin typeface="Arial" pitchFamily="34" charset="0"/>
                <a:cs typeface="Arial" pitchFamily="34" charset="0"/>
              </a:rPr>
              <a:t>a</a:t>
            </a:r>
            <a:r>
              <a:rPr lang="tr-TR" sz="2400">
                <a:latin typeface="Arial" pitchFamily="34" charset="0"/>
                <a:cs typeface="Arial" pitchFamily="34" charset="0"/>
              </a:rPr>
              <a:t>)</a:t>
            </a:r>
          </a:p>
          <a:p>
            <a:pPr>
              <a:lnSpc>
                <a:spcPct val="125000"/>
              </a:lnSpc>
            </a:pPr>
            <a:r>
              <a:rPr lang="tr-TR" sz="2400" b="1">
                <a:solidFill>
                  <a:srgbClr val="FF0000"/>
                </a:solidFill>
                <a:latin typeface="Arial" pitchFamily="34" charset="0"/>
                <a:cs typeface="Arial" pitchFamily="34" charset="0"/>
              </a:rPr>
              <a:t>H</a:t>
            </a:r>
            <a:r>
              <a:rPr lang="tr-TR" sz="2400" b="1" baseline="-25000">
                <a:solidFill>
                  <a:srgbClr val="FF0000"/>
                </a:solidFill>
                <a:latin typeface="Arial" pitchFamily="34" charset="0"/>
                <a:cs typeface="Arial" pitchFamily="34" charset="0"/>
              </a:rPr>
              <a:t>B </a:t>
            </a:r>
            <a:r>
              <a:rPr lang="tr-TR" sz="2400" b="1">
                <a:solidFill>
                  <a:srgbClr val="FF0000"/>
                </a:solidFill>
                <a:latin typeface="Arial" pitchFamily="34" charset="0"/>
                <a:cs typeface="Arial" pitchFamily="34" charset="0"/>
              </a:rPr>
              <a:t>= H</a:t>
            </a:r>
            <a:r>
              <a:rPr lang="tr-TR" sz="2400" b="1" baseline="-25000">
                <a:solidFill>
                  <a:srgbClr val="FF0000"/>
                </a:solidFill>
                <a:latin typeface="Arial" pitchFamily="34" charset="0"/>
                <a:cs typeface="Arial" pitchFamily="34" charset="0"/>
              </a:rPr>
              <a:t>A </a:t>
            </a:r>
            <a:r>
              <a:rPr lang="tr-TR" sz="2400" b="1">
                <a:solidFill>
                  <a:srgbClr val="FF0000"/>
                </a:solidFill>
                <a:latin typeface="Arial" pitchFamily="34" charset="0"/>
                <a:cs typeface="Arial" pitchFamily="34" charset="0"/>
              </a:rPr>
              <a:t>- Δh</a:t>
            </a:r>
            <a:r>
              <a:rPr lang="tr-TR" sz="2400">
                <a:latin typeface="Arial" pitchFamily="34" charset="0"/>
                <a:cs typeface="Arial" pitchFamily="34" charset="0"/>
              </a:rPr>
              <a:t> </a:t>
            </a:r>
          </a:p>
        </p:txBody>
      </p:sp>
      <p:grpSp>
        <p:nvGrpSpPr>
          <p:cNvPr id="2" name="Group 32"/>
          <p:cNvGrpSpPr>
            <a:grpSpLocks/>
          </p:cNvGrpSpPr>
          <p:nvPr/>
        </p:nvGrpSpPr>
        <p:grpSpPr bwMode="auto">
          <a:xfrm>
            <a:off x="34925" y="3141663"/>
            <a:ext cx="5610226" cy="3289300"/>
            <a:chOff x="22" y="1979"/>
            <a:chExt cx="3534" cy="2072"/>
          </a:xfrm>
        </p:grpSpPr>
        <p:sp>
          <p:nvSpPr>
            <p:cNvPr id="9222" name="Line 4"/>
            <p:cNvSpPr>
              <a:spLocks noChangeShapeType="1"/>
            </p:cNvSpPr>
            <p:nvPr/>
          </p:nvSpPr>
          <p:spPr bwMode="auto">
            <a:xfrm>
              <a:off x="431" y="1979"/>
              <a:ext cx="0" cy="1950"/>
            </a:xfrm>
            <a:prstGeom prst="line">
              <a:avLst/>
            </a:prstGeom>
            <a:noFill/>
            <a:ln w="9525">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9223" name="Line 5"/>
            <p:cNvSpPr>
              <a:spLocks noChangeShapeType="1"/>
            </p:cNvSpPr>
            <p:nvPr/>
          </p:nvSpPr>
          <p:spPr bwMode="auto">
            <a:xfrm>
              <a:off x="2018" y="1979"/>
              <a:ext cx="0" cy="1950"/>
            </a:xfrm>
            <a:prstGeom prst="line">
              <a:avLst/>
            </a:prstGeom>
            <a:noFill/>
            <a:ln w="9525">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9224" name="Freeform 9"/>
            <p:cNvSpPr>
              <a:spLocks/>
            </p:cNvSpPr>
            <p:nvPr/>
          </p:nvSpPr>
          <p:spPr bwMode="auto">
            <a:xfrm>
              <a:off x="431" y="2432"/>
              <a:ext cx="1587" cy="544"/>
            </a:xfrm>
            <a:custGeom>
              <a:avLst/>
              <a:gdLst>
                <a:gd name="T0" fmla="*/ 0 w 1587"/>
                <a:gd name="T1" fmla="*/ 0 h 544"/>
                <a:gd name="T2" fmla="*/ 226 w 1587"/>
                <a:gd name="T3" fmla="*/ 91 h 544"/>
                <a:gd name="T4" fmla="*/ 499 w 1587"/>
                <a:gd name="T5" fmla="*/ 182 h 544"/>
                <a:gd name="T6" fmla="*/ 725 w 1587"/>
                <a:gd name="T7" fmla="*/ 318 h 544"/>
                <a:gd name="T8" fmla="*/ 998 w 1587"/>
                <a:gd name="T9" fmla="*/ 363 h 544"/>
                <a:gd name="T10" fmla="*/ 1270 w 1587"/>
                <a:gd name="T11" fmla="*/ 408 h 544"/>
                <a:gd name="T12" fmla="*/ 1496 w 1587"/>
                <a:gd name="T13" fmla="*/ 499 h 544"/>
                <a:gd name="T14" fmla="*/ 1587 w 1587"/>
                <a:gd name="T15" fmla="*/ 544 h 5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7" h="544">
                  <a:moveTo>
                    <a:pt x="0" y="0"/>
                  </a:moveTo>
                  <a:cubicBezTo>
                    <a:pt x="71" y="30"/>
                    <a:pt x="143" y="61"/>
                    <a:pt x="226" y="91"/>
                  </a:cubicBezTo>
                  <a:cubicBezTo>
                    <a:pt x="309" y="121"/>
                    <a:pt x="416" y="144"/>
                    <a:pt x="499" y="182"/>
                  </a:cubicBezTo>
                  <a:cubicBezTo>
                    <a:pt x="582" y="220"/>
                    <a:pt x="642" y="288"/>
                    <a:pt x="725" y="318"/>
                  </a:cubicBezTo>
                  <a:cubicBezTo>
                    <a:pt x="808" y="348"/>
                    <a:pt x="907" y="348"/>
                    <a:pt x="998" y="363"/>
                  </a:cubicBezTo>
                  <a:cubicBezTo>
                    <a:pt x="1089" y="378"/>
                    <a:pt x="1187" y="385"/>
                    <a:pt x="1270" y="408"/>
                  </a:cubicBezTo>
                  <a:cubicBezTo>
                    <a:pt x="1353" y="431"/>
                    <a:pt x="1443" y="476"/>
                    <a:pt x="1496" y="499"/>
                  </a:cubicBezTo>
                  <a:cubicBezTo>
                    <a:pt x="1549" y="522"/>
                    <a:pt x="1568" y="533"/>
                    <a:pt x="1587" y="544"/>
                  </a:cubicBezTo>
                </a:path>
              </a:pathLst>
            </a:custGeom>
            <a:noFill/>
            <a:ln w="57150" cmpd="sng">
              <a:pattFill prst="pct80">
                <a:fgClr>
                  <a:schemeClr val="tx1"/>
                </a:fgClr>
                <a:bgClr>
                  <a:srgbClr val="FFFFFF"/>
                </a:bgClr>
              </a:pattFill>
              <a:prstDash val="solid"/>
              <a:round/>
              <a:headEnd type="oval" w="med" len="med"/>
              <a:tailEnd type="oval" w="med" len="med"/>
            </a:ln>
            <a:effectLst/>
          </p:spPr>
          <p:txBody>
            <a:bodyPr wrap="none"/>
            <a:lstStyle/>
            <a:p>
              <a:endParaRPr lang="tr-TR" sz="2400">
                <a:latin typeface="Arial" pitchFamily="34" charset="0"/>
                <a:cs typeface="Arial" pitchFamily="34" charset="0"/>
              </a:endParaRPr>
            </a:p>
          </p:txBody>
        </p:sp>
        <p:sp>
          <p:nvSpPr>
            <p:cNvPr id="9225" name="Rectangle 10"/>
            <p:cNvSpPr>
              <a:spLocks noChangeArrowheads="1"/>
            </p:cNvSpPr>
            <p:nvPr/>
          </p:nvSpPr>
          <p:spPr bwMode="auto">
            <a:xfrm>
              <a:off x="1156" y="2215"/>
              <a:ext cx="272" cy="81"/>
            </a:xfrm>
            <a:prstGeom prst="rect">
              <a:avLst/>
            </a:prstGeom>
            <a:solidFill>
              <a:schemeClr val="accent1"/>
            </a:solidFill>
            <a:ln w="9525">
              <a:solidFill>
                <a:schemeClr val="tx1"/>
              </a:solidFill>
              <a:miter lim="800000"/>
              <a:headEnd/>
              <a:tailEnd/>
            </a:ln>
            <a:effectLst/>
          </p:spPr>
          <p:txBody>
            <a:bodyPr wrap="none" anchor="ctr"/>
            <a:lstStyle/>
            <a:p>
              <a:endParaRPr lang="tr-TR" sz="2400">
                <a:latin typeface="Arial" pitchFamily="34" charset="0"/>
                <a:cs typeface="Arial" pitchFamily="34" charset="0"/>
              </a:endParaRPr>
            </a:p>
          </p:txBody>
        </p:sp>
        <p:sp>
          <p:nvSpPr>
            <p:cNvPr id="9226" name="Line 11"/>
            <p:cNvSpPr>
              <a:spLocks noChangeShapeType="1"/>
            </p:cNvSpPr>
            <p:nvPr/>
          </p:nvSpPr>
          <p:spPr bwMode="auto">
            <a:xfrm flipH="1">
              <a:off x="1111" y="2296"/>
              <a:ext cx="181" cy="454"/>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9227" name="Line 12"/>
            <p:cNvSpPr>
              <a:spLocks noChangeShapeType="1"/>
            </p:cNvSpPr>
            <p:nvPr/>
          </p:nvSpPr>
          <p:spPr bwMode="auto">
            <a:xfrm>
              <a:off x="1292" y="2296"/>
              <a:ext cx="0" cy="499"/>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9228" name="Line 13"/>
            <p:cNvSpPr>
              <a:spLocks noChangeShapeType="1"/>
            </p:cNvSpPr>
            <p:nvPr/>
          </p:nvSpPr>
          <p:spPr bwMode="auto">
            <a:xfrm>
              <a:off x="1292" y="2296"/>
              <a:ext cx="181" cy="512"/>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9229" name="Line 15"/>
            <p:cNvSpPr>
              <a:spLocks noChangeShapeType="1"/>
            </p:cNvSpPr>
            <p:nvPr/>
          </p:nvSpPr>
          <p:spPr bwMode="auto">
            <a:xfrm>
              <a:off x="431" y="2256"/>
              <a:ext cx="1587" cy="0"/>
            </a:xfrm>
            <a:prstGeom prst="line">
              <a:avLst/>
            </a:prstGeom>
            <a:noFill/>
            <a:ln w="9525">
              <a:solidFill>
                <a:schemeClr val="tx1"/>
              </a:solidFill>
              <a:prstDash val="dash"/>
              <a:round/>
              <a:headEnd/>
              <a:tailEnd/>
            </a:ln>
            <a:effectLst/>
          </p:spPr>
          <p:txBody>
            <a:bodyPr wrap="none"/>
            <a:lstStyle/>
            <a:p>
              <a:endParaRPr lang="tr-TR" sz="2400">
                <a:latin typeface="Arial" pitchFamily="34" charset="0"/>
                <a:cs typeface="Arial" pitchFamily="34" charset="0"/>
              </a:endParaRPr>
            </a:p>
          </p:txBody>
        </p:sp>
        <p:sp>
          <p:nvSpPr>
            <p:cNvPr id="9230" name="AutoShape 16"/>
            <p:cNvSpPr>
              <a:spLocks/>
            </p:cNvSpPr>
            <p:nvPr/>
          </p:nvSpPr>
          <p:spPr bwMode="auto">
            <a:xfrm>
              <a:off x="2030" y="2251"/>
              <a:ext cx="90" cy="725"/>
            </a:xfrm>
            <a:prstGeom prst="rightBrace">
              <a:avLst>
                <a:gd name="adj1" fmla="val 67130"/>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9231" name="Text Box 17"/>
            <p:cNvSpPr txBox="1">
              <a:spLocks noChangeArrowheads="1"/>
            </p:cNvSpPr>
            <p:nvPr/>
          </p:nvSpPr>
          <p:spPr bwMode="auto">
            <a:xfrm>
              <a:off x="2161" y="2470"/>
              <a:ext cx="115"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i</a:t>
              </a:r>
              <a:r>
                <a:rPr lang="tr-TR" sz="2400" baseline="-25000">
                  <a:latin typeface="Arial" pitchFamily="34" charset="0"/>
                  <a:cs typeface="Arial" pitchFamily="34" charset="0"/>
                </a:rPr>
                <a:t>b</a:t>
              </a:r>
            </a:p>
          </p:txBody>
        </p:sp>
        <p:sp>
          <p:nvSpPr>
            <p:cNvPr id="9232" name="Text Box 18"/>
            <p:cNvSpPr txBox="1">
              <a:spLocks noChangeArrowheads="1"/>
            </p:cNvSpPr>
            <p:nvPr/>
          </p:nvSpPr>
          <p:spPr bwMode="auto">
            <a:xfrm>
              <a:off x="204" y="2210"/>
              <a:ext cx="115"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i</a:t>
              </a:r>
              <a:r>
                <a:rPr lang="tr-TR" sz="2400" baseline="-25000">
                  <a:latin typeface="Arial" pitchFamily="34" charset="0"/>
                  <a:cs typeface="Arial" pitchFamily="34" charset="0"/>
                </a:rPr>
                <a:t>a</a:t>
              </a:r>
            </a:p>
          </p:txBody>
        </p:sp>
        <p:sp>
          <p:nvSpPr>
            <p:cNvPr id="9233" name="AutoShape 19"/>
            <p:cNvSpPr>
              <a:spLocks/>
            </p:cNvSpPr>
            <p:nvPr/>
          </p:nvSpPr>
          <p:spPr bwMode="auto">
            <a:xfrm>
              <a:off x="354" y="2246"/>
              <a:ext cx="46" cy="227"/>
            </a:xfrm>
            <a:prstGeom prst="leftBrace">
              <a:avLst>
                <a:gd name="adj1" fmla="val 41123"/>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9234" name="AutoShape 20"/>
            <p:cNvSpPr>
              <a:spLocks/>
            </p:cNvSpPr>
            <p:nvPr/>
          </p:nvSpPr>
          <p:spPr bwMode="auto">
            <a:xfrm>
              <a:off x="340" y="2478"/>
              <a:ext cx="91" cy="1451"/>
            </a:xfrm>
            <a:prstGeom prst="leftBrace">
              <a:avLst>
                <a:gd name="adj1" fmla="val 132875"/>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9235" name="Line 21"/>
            <p:cNvSpPr>
              <a:spLocks noChangeShapeType="1"/>
            </p:cNvSpPr>
            <p:nvPr/>
          </p:nvSpPr>
          <p:spPr bwMode="auto">
            <a:xfrm>
              <a:off x="204" y="3929"/>
              <a:ext cx="2041" cy="0"/>
            </a:xfrm>
            <a:prstGeom prst="line">
              <a:avLst/>
            </a:prstGeom>
            <a:noFill/>
            <a:ln w="38100" cmpd="dbl">
              <a:pattFill prst="pct80">
                <a:fgClr>
                  <a:schemeClr val="tx1"/>
                </a:fgClr>
                <a:bgClr>
                  <a:srgbClr val="FFFFFF"/>
                </a:bgClr>
              </a:pattFill>
              <a:round/>
              <a:headEnd/>
              <a:tailEnd/>
            </a:ln>
            <a:effectLst/>
          </p:spPr>
          <p:txBody>
            <a:bodyPr wrap="none"/>
            <a:lstStyle/>
            <a:p>
              <a:endParaRPr lang="tr-TR" sz="2400">
                <a:latin typeface="Arial" pitchFamily="34" charset="0"/>
                <a:cs typeface="Arial" pitchFamily="34" charset="0"/>
              </a:endParaRPr>
            </a:p>
          </p:txBody>
        </p:sp>
        <p:sp>
          <p:nvSpPr>
            <p:cNvPr id="9236" name="Text Box 22"/>
            <p:cNvSpPr txBox="1">
              <a:spLocks noChangeArrowheads="1"/>
            </p:cNvSpPr>
            <p:nvPr/>
          </p:nvSpPr>
          <p:spPr bwMode="auto">
            <a:xfrm>
              <a:off x="2232" y="3760"/>
              <a:ext cx="1324" cy="291"/>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Kıyas düzlemi</a:t>
              </a:r>
            </a:p>
          </p:txBody>
        </p:sp>
        <p:sp>
          <p:nvSpPr>
            <p:cNvPr id="9237" name="Text Box 23"/>
            <p:cNvSpPr txBox="1">
              <a:spLocks noChangeArrowheads="1"/>
            </p:cNvSpPr>
            <p:nvPr/>
          </p:nvSpPr>
          <p:spPr bwMode="auto">
            <a:xfrm>
              <a:off x="145" y="3079"/>
              <a:ext cx="226"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H</a:t>
              </a:r>
              <a:r>
                <a:rPr lang="tr-TR" sz="2400" baseline="-25000">
                  <a:latin typeface="Arial" pitchFamily="34" charset="0"/>
                  <a:cs typeface="Arial" pitchFamily="34" charset="0"/>
                </a:rPr>
                <a:t>A</a:t>
              </a:r>
            </a:p>
          </p:txBody>
        </p:sp>
        <p:sp>
          <p:nvSpPr>
            <p:cNvPr id="9238" name="AutoShape 24"/>
            <p:cNvSpPr>
              <a:spLocks/>
            </p:cNvSpPr>
            <p:nvPr/>
          </p:nvSpPr>
          <p:spPr bwMode="auto">
            <a:xfrm>
              <a:off x="2018" y="2976"/>
              <a:ext cx="136" cy="953"/>
            </a:xfrm>
            <a:prstGeom prst="rightBrace">
              <a:avLst>
                <a:gd name="adj1" fmla="val 58395"/>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9239" name="Text Box 25"/>
            <p:cNvSpPr txBox="1">
              <a:spLocks noChangeArrowheads="1"/>
            </p:cNvSpPr>
            <p:nvPr/>
          </p:nvSpPr>
          <p:spPr bwMode="auto">
            <a:xfrm>
              <a:off x="2185" y="3336"/>
              <a:ext cx="226"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H</a:t>
              </a:r>
              <a:r>
                <a:rPr lang="tr-TR" sz="2400" baseline="-25000">
                  <a:latin typeface="Arial" pitchFamily="34" charset="0"/>
                  <a:cs typeface="Arial" pitchFamily="34" charset="0"/>
                </a:rPr>
                <a:t>B</a:t>
              </a:r>
            </a:p>
          </p:txBody>
        </p:sp>
        <p:sp>
          <p:nvSpPr>
            <p:cNvPr id="9240" name="Line 26"/>
            <p:cNvSpPr>
              <a:spLocks noChangeShapeType="1"/>
            </p:cNvSpPr>
            <p:nvPr/>
          </p:nvSpPr>
          <p:spPr bwMode="auto">
            <a:xfrm flipH="1">
              <a:off x="431" y="2976"/>
              <a:ext cx="1587" cy="0"/>
            </a:xfrm>
            <a:prstGeom prst="line">
              <a:avLst/>
            </a:prstGeom>
            <a:noFill/>
            <a:ln w="9525" cap="rnd">
              <a:solidFill>
                <a:schemeClr val="tx1"/>
              </a:solidFill>
              <a:prstDash val="sysDot"/>
              <a:round/>
              <a:headEnd/>
              <a:tailEnd/>
            </a:ln>
            <a:effectLst/>
          </p:spPr>
          <p:txBody>
            <a:bodyPr wrap="none"/>
            <a:lstStyle/>
            <a:p>
              <a:endParaRPr lang="tr-TR" sz="2400">
                <a:latin typeface="Arial" pitchFamily="34" charset="0"/>
                <a:cs typeface="Arial" pitchFamily="34" charset="0"/>
              </a:endParaRPr>
            </a:p>
          </p:txBody>
        </p:sp>
        <p:sp>
          <p:nvSpPr>
            <p:cNvPr id="9241" name="AutoShape 27"/>
            <p:cNvSpPr>
              <a:spLocks/>
            </p:cNvSpPr>
            <p:nvPr/>
          </p:nvSpPr>
          <p:spPr bwMode="auto">
            <a:xfrm>
              <a:off x="249" y="2478"/>
              <a:ext cx="91" cy="498"/>
            </a:xfrm>
            <a:prstGeom prst="leftBrace">
              <a:avLst>
                <a:gd name="adj1" fmla="val 45604"/>
                <a:gd name="adj2" fmla="val 50000"/>
              </a:avLst>
            </a:prstGeom>
            <a:noFill/>
            <a:ln w="2857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9242" name="Text Box 28"/>
            <p:cNvSpPr txBox="1">
              <a:spLocks noChangeArrowheads="1"/>
            </p:cNvSpPr>
            <p:nvPr/>
          </p:nvSpPr>
          <p:spPr bwMode="auto">
            <a:xfrm>
              <a:off x="22" y="2568"/>
              <a:ext cx="237" cy="233"/>
            </a:xfrm>
            <a:prstGeom prst="rect">
              <a:avLst/>
            </a:prstGeom>
            <a:noFill/>
            <a:ln w="9525">
              <a:noFill/>
              <a:miter lim="800000"/>
              <a:headEnd/>
              <a:tailEnd/>
            </a:ln>
            <a:effectLst/>
          </p:spPr>
          <p:txBody>
            <a:bodyPr wrap="none" lIns="0" tIns="0" rIns="0" bIns="0">
              <a:spAutoFit/>
            </a:bodyPr>
            <a:lstStyle/>
            <a:p>
              <a:r>
                <a:rPr lang="el-GR" sz="2400">
                  <a:latin typeface="Arial" pitchFamily="34" charset="0"/>
                  <a:cs typeface="Arial" pitchFamily="34" charset="0"/>
                </a:rPr>
                <a:t>Δ</a:t>
              </a:r>
              <a:r>
                <a:rPr lang="tr-TR" sz="2400">
                  <a:latin typeface="Arial" pitchFamily="34" charset="0"/>
                  <a:cs typeface="Arial" pitchFamily="34" charset="0"/>
                </a:rPr>
                <a:t>h</a:t>
              </a:r>
              <a:endParaRPr lang="el-GR" sz="2400" baseline="-25000">
                <a:latin typeface="Arial" pitchFamily="34" charset="0"/>
                <a:cs typeface="Arial" pitchFamily="34" charset="0"/>
              </a:endParaRPr>
            </a:p>
          </p:txBody>
        </p:sp>
        <p:sp>
          <p:nvSpPr>
            <p:cNvPr id="9243" name="Text Box 30"/>
            <p:cNvSpPr txBox="1">
              <a:spLocks noChangeArrowheads="1"/>
            </p:cNvSpPr>
            <p:nvPr/>
          </p:nvSpPr>
          <p:spPr bwMode="auto">
            <a:xfrm>
              <a:off x="423" y="2432"/>
              <a:ext cx="129"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A</a:t>
              </a:r>
              <a:endParaRPr lang="tr-TR" sz="2400" baseline="-25000">
                <a:latin typeface="Arial" pitchFamily="34" charset="0"/>
                <a:cs typeface="Arial" pitchFamily="34" charset="0"/>
              </a:endParaRPr>
            </a:p>
          </p:txBody>
        </p:sp>
        <p:sp>
          <p:nvSpPr>
            <p:cNvPr id="9244" name="Text Box 31"/>
            <p:cNvSpPr txBox="1">
              <a:spLocks noChangeArrowheads="1"/>
            </p:cNvSpPr>
            <p:nvPr/>
          </p:nvSpPr>
          <p:spPr bwMode="auto">
            <a:xfrm>
              <a:off x="2109" y="2886"/>
              <a:ext cx="129"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B</a:t>
              </a:r>
              <a:endParaRPr lang="tr-TR" sz="2400" baseline="-25000">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70685"/>
                                        </p:tgtEl>
                                        <p:attrNameLst>
                                          <p:attrName>style.visibility</p:attrName>
                                        </p:attrNameLst>
                                      </p:cBhvr>
                                      <p:to>
                                        <p:strVal val="visible"/>
                                      </p:to>
                                    </p:set>
                                    <p:anim calcmode="lin" valueType="num">
                                      <p:cBhvr additive="base">
                                        <p:cTn id="13" dur="2000" fill="hold"/>
                                        <p:tgtEl>
                                          <p:spTgt spid="70685"/>
                                        </p:tgtEl>
                                        <p:attrNameLst>
                                          <p:attrName>ppt_x</p:attrName>
                                        </p:attrNameLst>
                                      </p:cBhvr>
                                      <p:tavLst>
                                        <p:tav tm="0">
                                          <p:val>
                                            <p:strVal val="0-#ppt_w/2"/>
                                          </p:val>
                                        </p:tav>
                                        <p:tav tm="100000">
                                          <p:val>
                                            <p:strVal val="#ppt_x"/>
                                          </p:val>
                                        </p:tav>
                                      </p:tavLst>
                                    </p:anim>
                                    <p:anim calcmode="lin" valueType="num">
                                      <p:cBhvr additive="base">
                                        <p:cTn id="14" dur="2000" fill="hold"/>
                                        <p:tgtEl>
                                          <p:spTgt spid="7068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8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8770" name="Picture 2"/>
          <p:cNvPicPr>
            <a:picLocks noChangeAspect="1" noChangeArrowheads="1"/>
          </p:cNvPicPr>
          <p:nvPr/>
        </p:nvPicPr>
        <p:blipFill>
          <a:blip r:embed="rId2" cstate="print"/>
          <a:srcRect l="10235" t="16360" r="29722" b="16704"/>
          <a:stretch>
            <a:fillRect/>
          </a:stretch>
        </p:blipFill>
        <p:spPr bwMode="auto">
          <a:xfrm>
            <a:off x="-1" y="0"/>
            <a:ext cx="9147321" cy="6858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99805" y="115888"/>
            <a:ext cx="4988866" cy="830997"/>
          </a:xfrm>
          <a:prstGeom prst="rect">
            <a:avLst/>
          </a:prstGeom>
          <a:noFill/>
          <a:ln w="9525">
            <a:noFill/>
            <a:miter lim="800000"/>
            <a:headEnd/>
            <a:tailEnd/>
          </a:ln>
          <a:effectLst/>
        </p:spPr>
        <p:txBody>
          <a:bodyPr wrap="none">
            <a:spAutoFit/>
          </a:bodyPr>
          <a:lstStyle/>
          <a:p>
            <a:pPr algn="ctr"/>
            <a:r>
              <a:rPr lang="tr-TR" sz="2400" b="1">
                <a:solidFill>
                  <a:srgbClr val="FF3300"/>
                </a:solidFill>
                <a:latin typeface="Arial" pitchFamily="34" charset="0"/>
                <a:cs typeface="Arial" pitchFamily="34" charset="0"/>
              </a:rPr>
              <a:t>DÜŞEY MESAFELERİN </a:t>
            </a:r>
          </a:p>
          <a:p>
            <a:pPr algn="ctr"/>
            <a:r>
              <a:rPr lang="tr-TR" sz="2400" b="1">
                <a:solidFill>
                  <a:srgbClr val="FF3300"/>
                </a:solidFill>
                <a:latin typeface="Arial" pitchFamily="34" charset="0"/>
                <a:cs typeface="Arial" pitchFamily="34" charset="0"/>
              </a:rPr>
              <a:t>(YÜKSEKLİKLERİN) ÖLÇÜLMESİ</a:t>
            </a:r>
          </a:p>
        </p:txBody>
      </p:sp>
      <p:sp>
        <p:nvSpPr>
          <p:cNvPr id="74783" name="Text Box 31"/>
          <p:cNvSpPr txBox="1">
            <a:spLocks noChangeArrowheads="1"/>
          </p:cNvSpPr>
          <p:nvPr/>
        </p:nvSpPr>
        <p:spPr bwMode="auto">
          <a:xfrm>
            <a:off x="6227763" y="2852738"/>
            <a:ext cx="2654766"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H</a:t>
            </a:r>
            <a:r>
              <a:rPr lang="tr-TR" sz="2400" baseline="-25000">
                <a:latin typeface="Arial" pitchFamily="34" charset="0"/>
                <a:cs typeface="Arial" pitchFamily="34" charset="0"/>
              </a:rPr>
              <a:t>B </a:t>
            </a:r>
            <a:r>
              <a:rPr lang="tr-TR" sz="2400">
                <a:latin typeface="Arial" pitchFamily="34" charset="0"/>
                <a:cs typeface="Arial" pitchFamily="34" charset="0"/>
              </a:rPr>
              <a:t>= H</a:t>
            </a:r>
            <a:r>
              <a:rPr lang="tr-TR" sz="2400" baseline="-25000">
                <a:latin typeface="Arial" pitchFamily="34" charset="0"/>
                <a:cs typeface="Arial" pitchFamily="34" charset="0"/>
              </a:rPr>
              <a:t>A </a:t>
            </a:r>
            <a:r>
              <a:rPr lang="tr-TR" sz="2400">
                <a:latin typeface="Arial" pitchFamily="34" charset="0"/>
                <a:cs typeface="Arial" pitchFamily="34" charset="0"/>
              </a:rPr>
              <a:t>+ </a:t>
            </a:r>
            <a:r>
              <a:rPr lang="tr-TR" sz="2400" i="1">
                <a:latin typeface="Arial" pitchFamily="34" charset="0"/>
                <a:cs typeface="Arial" pitchFamily="34" charset="0"/>
              </a:rPr>
              <a:t>i </a:t>
            </a:r>
            <a:r>
              <a:rPr lang="tr-TR" sz="2400">
                <a:latin typeface="Arial" pitchFamily="34" charset="0"/>
                <a:cs typeface="Arial" pitchFamily="34" charset="0"/>
              </a:rPr>
              <a:t>+ h - m</a:t>
            </a:r>
          </a:p>
        </p:txBody>
      </p:sp>
      <p:sp>
        <p:nvSpPr>
          <p:cNvPr id="74784" name="Text Box 32"/>
          <p:cNvSpPr txBox="1">
            <a:spLocks noChangeArrowheads="1"/>
          </p:cNvSpPr>
          <p:nvPr/>
        </p:nvSpPr>
        <p:spPr bwMode="auto">
          <a:xfrm>
            <a:off x="6300788" y="3500438"/>
            <a:ext cx="2084225"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 h = E .</a:t>
            </a:r>
            <a:r>
              <a:rPr lang="tr-TR" sz="2400" baseline="-25000">
                <a:latin typeface="Arial" pitchFamily="34" charset="0"/>
                <a:cs typeface="Arial" pitchFamily="34" charset="0"/>
              </a:rPr>
              <a:t> </a:t>
            </a:r>
            <a:r>
              <a:rPr lang="tr-TR" sz="2400">
                <a:latin typeface="Arial" pitchFamily="34" charset="0"/>
                <a:cs typeface="Arial" pitchFamily="34" charset="0"/>
              </a:rPr>
              <a:t>tan </a:t>
            </a:r>
            <a:r>
              <a:rPr lang="el-GR" sz="2400">
                <a:latin typeface="Arial" pitchFamily="34" charset="0"/>
                <a:cs typeface="Arial" pitchFamily="34" charset="0"/>
              </a:rPr>
              <a:t>α</a:t>
            </a:r>
            <a:r>
              <a:rPr lang="tr-TR" sz="2400">
                <a:latin typeface="Arial" pitchFamily="34" charset="0"/>
                <a:cs typeface="Arial" pitchFamily="34" charset="0"/>
              </a:rPr>
              <a:t>  </a:t>
            </a:r>
          </a:p>
        </p:txBody>
      </p:sp>
      <p:grpSp>
        <p:nvGrpSpPr>
          <p:cNvPr id="2" name="Group 34"/>
          <p:cNvGrpSpPr>
            <a:grpSpLocks/>
          </p:cNvGrpSpPr>
          <p:nvPr/>
        </p:nvGrpSpPr>
        <p:grpSpPr bwMode="auto">
          <a:xfrm>
            <a:off x="100013" y="2349500"/>
            <a:ext cx="5683250" cy="3433763"/>
            <a:chOff x="63" y="1480"/>
            <a:chExt cx="3580" cy="2163"/>
          </a:xfrm>
        </p:grpSpPr>
        <p:sp>
          <p:nvSpPr>
            <p:cNvPr id="10248" name="Line 4"/>
            <p:cNvSpPr>
              <a:spLocks noChangeShapeType="1"/>
            </p:cNvSpPr>
            <p:nvPr/>
          </p:nvSpPr>
          <p:spPr bwMode="auto">
            <a:xfrm flipH="1">
              <a:off x="3007" y="1571"/>
              <a:ext cx="0" cy="1950"/>
            </a:xfrm>
            <a:prstGeom prst="line">
              <a:avLst/>
            </a:prstGeom>
            <a:noFill/>
            <a:ln w="9525">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10249" name="Line 5"/>
            <p:cNvSpPr>
              <a:spLocks noChangeShapeType="1"/>
            </p:cNvSpPr>
            <p:nvPr/>
          </p:nvSpPr>
          <p:spPr bwMode="auto">
            <a:xfrm flipH="1">
              <a:off x="1420" y="2568"/>
              <a:ext cx="0" cy="953"/>
            </a:xfrm>
            <a:prstGeom prst="line">
              <a:avLst/>
            </a:prstGeom>
            <a:noFill/>
            <a:ln w="9525">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10250" name="Freeform 6"/>
            <p:cNvSpPr>
              <a:spLocks/>
            </p:cNvSpPr>
            <p:nvPr/>
          </p:nvSpPr>
          <p:spPr bwMode="auto">
            <a:xfrm flipH="1">
              <a:off x="1420" y="2024"/>
              <a:ext cx="1587" cy="544"/>
            </a:xfrm>
            <a:custGeom>
              <a:avLst/>
              <a:gdLst>
                <a:gd name="T0" fmla="*/ 0 w 1587"/>
                <a:gd name="T1" fmla="*/ 0 h 544"/>
                <a:gd name="T2" fmla="*/ 226 w 1587"/>
                <a:gd name="T3" fmla="*/ 91 h 544"/>
                <a:gd name="T4" fmla="*/ 499 w 1587"/>
                <a:gd name="T5" fmla="*/ 182 h 544"/>
                <a:gd name="T6" fmla="*/ 725 w 1587"/>
                <a:gd name="T7" fmla="*/ 318 h 544"/>
                <a:gd name="T8" fmla="*/ 998 w 1587"/>
                <a:gd name="T9" fmla="*/ 363 h 544"/>
                <a:gd name="T10" fmla="*/ 1270 w 1587"/>
                <a:gd name="T11" fmla="*/ 408 h 544"/>
                <a:gd name="T12" fmla="*/ 1496 w 1587"/>
                <a:gd name="T13" fmla="*/ 499 h 544"/>
                <a:gd name="T14" fmla="*/ 1587 w 1587"/>
                <a:gd name="T15" fmla="*/ 544 h 5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7" h="544">
                  <a:moveTo>
                    <a:pt x="0" y="0"/>
                  </a:moveTo>
                  <a:cubicBezTo>
                    <a:pt x="71" y="30"/>
                    <a:pt x="143" y="61"/>
                    <a:pt x="226" y="91"/>
                  </a:cubicBezTo>
                  <a:cubicBezTo>
                    <a:pt x="309" y="121"/>
                    <a:pt x="416" y="144"/>
                    <a:pt x="499" y="182"/>
                  </a:cubicBezTo>
                  <a:cubicBezTo>
                    <a:pt x="582" y="220"/>
                    <a:pt x="642" y="288"/>
                    <a:pt x="725" y="318"/>
                  </a:cubicBezTo>
                  <a:cubicBezTo>
                    <a:pt x="808" y="348"/>
                    <a:pt x="907" y="348"/>
                    <a:pt x="998" y="363"/>
                  </a:cubicBezTo>
                  <a:cubicBezTo>
                    <a:pt x="1089" y="378"/>
                    <a:pt x="1187" y="385"/>
                    <a:pt x="1270" y="408"/>
                  </a:cubicBezTo>
                  <a:cubicBezTo>
                    <a:pt x="1353" y="431"/>
                    <a:pt x="1443" y="476"/>
                    <a:pt x="1496" y="499"/>
                  </a:cubicBezTo>
                  <a:cubicBezTo>
                    <a:pt x="1549" y="522"/>
                    <a:pt x="1568" y="533"/>
                    <a:pt x="1587" y="544"/>
                  </a:cubicBezTo>
                </a:path>
              </a:pathLst>
            </a:custGeom>
            <a:noFill/>
            <a:ln w="57150" cmpd="sng">
              <a:pattFill prst="pct80">
                <a:fgClr>
                  <a:schemeClr val="tx1"/>
                </a:fgClr>
                <a:bgClr>
                  <a:srgbClr val="FFFFFF"/>
                </a:bgClr>
              </a:pattFill>
              <a:prstDash val="solid"/>
              <a:round/>
              <a:headEnd type="oval" w="med" len="med"/>
              <a:tailEnd type="oval" w="med" len="med"/>
            </a:ln>
            <a:effectLst/>
          </p:spPr>
          <p:txBody>
            <a:bodyPr wrap="none"/>
            <a:lstStyle/>
            <a:p>
              <a:endParaRPr lang="tr-TR" sz="2400">
                <a:latin typeface="Arial" pitchFamily="34" charset="0"/>
                <a:cs typeface="Arial" pitchFamily="34" charset="0"/>
              </a:endParaRPr>
            </a:p>
          </p:txBody>
        </p:sp>
        <p:grpSp>
          <p:nvGrpSpPr>
            <p:cNvPr id="3" name="Group 28"/>
            <p:cNvGrpSpPr>
              <a:grpSpLocks/>
            </p:cNvGrpSpPr>
            <p:nvPr/>
          </p:nvGrpSpPr>
          <p:grpSpPr bwMode="auto">
            <a:xfrm rot="-185189">
              <a:off x="1284" y="2160"/>
              <a:ext cx="272" cy="408"/>
              <a:chOff x="1519" y="2478"/>
              <a:chExt cx="272" cy="408"/>
            </a:xfrm>
          </p:grpSpPr>
          <p:sp>
            <p:nvSpPr>
              <p:cNvPr id="10271" name="Rectangle 7"/>
              <p:cNvSpPr>
                <a:spLocks noChangeArrowheads="1"/>
              </p:cNvSpPr>
              <p:nvPr/>
            </p:nvSpPr>
            <p:spPr bwMode="auto">
              <a:xfrm flipH="1">
                <a:off x="1519" y="2478"/>
                <a:ext cx="272" cy="81"/>
              </a:xfrm>
              <a:prstGeom prst="rect">
                <a:avLst/>
              </a:prstGeom>
              <a:solidFill>
                <a:schemeClr val="accent1"/>
              </a:solidFill>
              <a:ln w="9525">
                <a:solidFill>
                  <a:schemeClr val="tx1"/>
                </a:solidFill>
                <a:miter lim="800000"/>
                <a:headEnd/>
                <a:tailEnd/>
              </a:ln>
              <a:effectLst/>
            </p:spPr>
            <p:txBody>
              <a:bodyPr wrap="none" anchor="ctr"/>
              <a:lstStyle/>
              <a:p>
                <a:endParaRPr lang="tr-TR" sz="2400">
                  <a:latin typeface="Arial" pitchFamily="34" charset="0"/>
                  <a:cs typeface="Arial" pitchFamily="34" charset="0"/>
                </a:endParaRPr>
              </a:p>
            </p:txBody>
          </p:sp>
          <p:sp>
            <p:nvSpPr>
              <p:cNvPr id="10272" name="Line 8"/>
              <p:cNvSpPr>
                <a:spLocks noChangeShapeType="1"/>
              </p:cNvSpPr>
              <p:nvPr/>
            </p:nvSpPr>
            <p:spPr bwMode="auto">
              <a:xfrm>
                <a:off x="1655" y="2523"/>
                <a:ext cx="136" cy="317"/>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10273" name="Line 9"/>
              <p:cNvSpPr>
                <a:spLocks noChangeShapeType="1"/>
              </p:cNvSpPr>
              <p:nvPr/>
            </p:nvSpPr>
            <p:spPr bwMode="auto">
              <a:xfrm flipH="1">
                <a:off x="1655" y="2523"/>
                <a:ext cx="0" cy="317"/>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10274" name="Line 10"/>
              <p:cNvSpPr>
                <a:spLocks noChangeShapeType="1"/>
              </p:cNvSpPr>
              <p:nvPr/>
            </p:nvSpPr>
            <p:spPr bwMode="auto">
              <a:xfrm flipH="1">
                <a:off x="1519" y="2523"/>
                <a:ext cx="136" cy="363"/>
              </a:xfrm>
              <a:prstGeom prst="line">
                <a:avLst/>
              </a:prstGeom>
              <a:noFill/>
              <a:ln w="38100">
                <a:solidFill>
                  <a:schemeClr val="tx1"/>
                </a:solidFill>
                <a:round/>
                <a:headEnd/>
                <a:tailEnd/>
              </a:ln>
              <a:effectLst/>
            </p:spPr>
            <p:txBody>
              <a:bodyPr wrap="none"/>
              <a:lstStyle/>
              <a:p>
                <a:endParaRPr lang="tr-TR" sz="2400">
                  <a:latin typeface="Arial" pitchFamily="34" charset="0"/>
                  <a:cs typeface="Arial" pitchFamily="34" charset="0"/>
                </a:endParaRPr>
              </a:p>
            </p:txBody>
          </p:sp>
        </p:grpSp>
        <p:sp>
          <p:nvSpPr>
            <p:cNvPr id="10252" name="Line 11"/>
            <p:cNvSpPr>
              <a:spLocks noChangeShapeType="1"/>
            </p:cNvSpPr>
            <p:nvPr/>
          </p:nvSpPr>
          <p:spPr bwMode="auto">
            <a:xfrm flipH="1">
              <a:off x="1194" y="2206"/>
              <a:ext cx="2177" cy="0"/>
            </a:xfrm>
            <a:prstGeom prst="line">
              <a:avLst/>
            </a:prstGeom>
            <a:noFill/>
            <a:ln w="9525">
              <a:solidFill>
                <a:schemeClr val="tx1"/>
              </a:solidFill>
              <a:prstDash val="dash"/>
              <a:round/>
              <a:headEnd/>
              <a:tailEnd/>
            </a:ln>
            <a:effectLst/>
          </p:spPr>
          <p:txBody>
            <a:bodyPr wrap="none"/>
            <a:lstStyle/>
            <a:p>
              <a:endParaRPr lang="tr-TR" sz="2400">
                <a:latin typeface="Arial" pitchFamily="34" charset="0"/>
                <a:cs typeface="Arial" pitchFamily="34" charset="0"/>
              </a:endParaRPr>
            </a:p>
          </p:txBody>
        </p:sp>
        <p:sp>
          <p:nvSpPr>
            <p:cNvPr id="10253" name="Text Box 13"/>
            <p:cNvSpPr txBox="1">
              <a:spLocks noChangeArrowheads="1"/>
            </p:cNvSpPr>
            <p:nvPr/>
          </p:nvSpPr>
          <p:spPr bwMode="auto">
            <a:xfrm flipH="1">
              <a:off x="914" y="2251"/>
              <a:ext cx="43" cy="233"/>
            </a:xfrm>
            <a:prstGeom prst="rect">
              <a:avLst/>
            </a:prstGeom>
            <a:noFill/>
            <a:ln w="9525">
              <a:noFill/>
              <a:miter lim="800000"/>
              <a:headEnd/>
              <a:tailEnd/>
            </a:ln>
            <a:effectLst/>
          </p:spPr>
          <p:txBody>
            <a:bodyPr wrap="none" lIns="0" tIns="0" rIns="0" bIns="0">
              <a:spAutoFit/>
            </a:bodyPr>
            <a:lstStyle/>
            <a:p>
              <a:r>
                <a:rPr lang="tr-TR" sz="2400" i="1">
                  <a:latin typeface="Arial" pitchFamily="34" charset="0"/>
                  <a:cs typeface="Arial" pitchFamily="34" charset="0"/>
                </a:rPr>
                <a:t>i</a:t>
              </a:r>
              <a:endParaRPr lang="tr-TR" sz="2400" i="1" baseline="-25000">
                <a:latin typeface="Arial" pitchFamily="34" charset="0"/>
                <a:cs typeface="Arial" pitchFamily="34" charset="0"/>
              </a:endParaRPr>
            </a:p>
          </p:txBody>
        </p:sp>
        <p:sp>
          <p:nvSpPr>
            <p:cNvPr id="10254" name="Text Box 14"/>
            <p:cNvSpPr txBox="1">
              <a:spLocks noChangeArrowheads="1"/>
            </p:cNvSpPr>
            <p:nvPr/>
          </p:nvSpPr>
          <p:spPr bwMode="auto">
            <a:xfrm flipH="1">
              <a:off x="3116" y="1754"/>
              <a:ext cx="162"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m</a:t>
              </a:r>
              <a:endParaRPr lang="tr-TR" sz="2400" baseline="-25000">
                <a:latin typeface="Arial" pitchFamily="34" charset="0"/>
                <a:cs typeface="Arial" pitchFamily="34" charset="0"/>
              </a:endParaRPr>
            </a:p>
          </p:txBody>
        </p:sp>
        <p:sp>
          <p:nvSpPr>
            <p:cNvPr id="10255" name="AutoShape 15"/>
            <p:cNvSpPr>
              <a:spLocks/>
            </p:cNvSpPr>
            <p:nvPr/>
          </p:nvSpPr>
          <p:spPr bwMode="auto">
            <a:xfrm flipH="1">
              <a:off x="3038" y="1707"/>
              <a:ext cx="61" cy="358"/>
            </a:xfrm>
            <a:prstGeom prst="leftBrace">
              <a:avLst>
                <a:gd name="adj1" fmla="val 48907"/>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10256" name="AutoShape 16"/>
            <p:cNvSpPr>
              <a:spLocks/>
            </p:cNvSpPr>
            <p:nvPr/>
          </p:nvSpPr>
          <p:spPr bwMode="auto">
            <a:xfrm flipH="1">
              <a:off x="3007" y="2070"/>
              <a:ext cx="91" cy="1451"/>
            </a:xfrm>
            <a:prstGeom prst="leftBrace">
              <a:avLst>
                <a:gd name="adj1" fmla="val 132875"/>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10257" name="Line 17"/>
            <p:cNvSpPr>
              <a:spLocks noChangeShapeType="1"/>
            </p:cNvSpPr>
            <p:nvPr/>
          </p:nvSpPr>
          <p:spPr bwMode="auto">
            <a:xfrm flipH="1">
              <a:off x="1193" y="3521"/>
              <a:ext cx="2041" cy="0"/>
            </a:xfrm>
            <a:prstGeom prst="line">
              <a:avLst/>
            </a:prstGeom>
            <a:noFill/>
            <a:ln w="38100" cmpd="dbl">
              <a:pattFill prst="pct80">
                <a:fgClr>
                  <a:schemeClr val="tx1"/>
                </a:fgClr>
                <a:bgClr>
                  <a:srgbClr val="FFFFFF"/>
                </a:bgClr>
              </a:pattFill>
              <a:round/>
              <a:headEnd/>
              <a:tailEnd/>
            </a:ln>
            <a:effectLst/>
          </p:spPr>
          <p:txBody>
            <a:bodyPr wrap="none"/>
            <a:lstStyle/>
            <a:p>
              <a:endParaRPr lang="tr-TR" sz="2400">
                <a:latin typeface="Arial" pitchFamily="34" charset="0"/>
                <a:cs typeface="Arial" pitchFamily="34" charset="0"/>
              </a:endParaRPr>
            </a:p>
          </p:txBody>
        </p:sp>
        <p:sp>
          <p:nvSpPr>
            <p:cNvPr id="10258" name="Text Box 18"/>
            <p:cNvSpPr txBox="1">
              <a:spLocks noChangeArrowheads="1"/>
            </p:cNvSpPr>
            <p:nvPr/>
          </p:nvSpPr>
          <p:spPr bwMode="auto">
            <a:xfrm flipH="1">
              <a:off x="63" y="3352"/>
              <a:ext cx="1324" cy="291"/>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Kıyas düzlemi</a:t>
              </a:r>
            </a:p>
          </p:txBody>
        </p:sp>
        <p:sp>
          <p:nvSpPr>
            <p:cNvPr id="10259" name="Text Box 19"/>
            <p:cNvSpPr txBox="1">
              <a:spLocks noChangeArrowheads="1"/>
            </p:cNvSpPr>
            <p:nvPr/>
          </p:nvSpPr>
          <p:spPr bwMode="auto">
            <a:xfrm flipH="1">
              <a:off x="3063" y="2671"/>
              <a:ext cx="226"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H</a:t>
              </a:r>
              <a:r>
                <a:rPr lang="tr-TR" sz="2400" baseline="-25000">
                  <a:latin typeface="Arial" pitchFamily="34" charset="0"/>
                  <a:cs typeface="Arial" pitchFamily="34" charset="0"/>
                </a:rPr>
                <a:t>B</a:t>
              </a:r>
            </a:p>
          </p:txBody>
        </p:sp>
        <p:sp>
          <p:nvSpPr>
            <p:cNvPr id="10260" name="AutoShape 20"/>
            <p:cNvSpPr>
              <a:spLocks/>
            </p:cNvSpPr>
            <p:nvPr/>
          </p:nvSpPr>
          <p:spPr bwMode="auto">
            <a:xfrm flipH="1">
              <a:off x="1284" y="2568"/>
              <a:ext cx="136" cy="953"/>
            </a:xfrm>
            <a:prstGeom prst="rightBrace">
              <a:avLst>
                <a:gd name="adj1" fmla="val 58395"/>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10261" name="Text Box 21"/>
            <p:cNvSpPr txBox="1">
              <a:spLocks noChangeArrowheads="1"/>
            </p:cNvSpPr>
            <p:nvPr/>
          </p:nvSpPr>
          <p:spPr bwMode="auto">
            <a:xfrm flipH="1">
              <a:off x="1029" y="2928"/>
              <a:ext cx="226"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H</a:t>
              </a:r>
              <a:r>
                <a:rPr lang="tr-TR" sz="2400" baseline="-25000">
                  <a:latin typeface="Arial" pitchFamily="34" charset="0"/>
                  <a:cs typeface="Arial" pitchFamily="34" charset="0"/>
                </a:rPr>
                <a:t>A</a:t>
              </a:r>
            </a:p>
          </p:txBody>
        </p:sp>
        <p:sp>
          <p:nvSpPr>
            <p:cNvPr id="10262" name="Line 22"/>
            <p:cNvSpPr>
              <a:spLocks noChangeShapeType="1"/>
            </p:cNvSpPr>
            <p:nvPr/>
          </p:nvSpPr>
          <p:spPr bwMode="auto">
            <a:xfrm>
              <a:off x="1420" y="2568"/>
              <a:ext cx="1587" cy="0"/>
            </a:xfrm>
            <a:prstGeom prst="line">
              <a:avLst/>
            </a:prstGeom>
            <a:noFill/>
            <a:ln w="9525" cap="rnd">
              <a:solidFill>
                <a:schemeClr val="tx1"/>
              </a:solidFill>
              <a:prstDash val="sysDot"/>
              <a:round/>
              <a:headEnd type="triangle" w="med" len="med"/>
              <a:tailEnd type="triangle" w="med" len="med"/>
            </a:ln>
            <a:effectLst/>
          </p:spPr>
          <p:txBody>
            <a:bodyPr wrap="none"/>
            <a:lstStyle/>
            <a:p>
              <a:endParaRPr lang="tr-TR" sz="2400">
                <a:latin typeface="Arial" pitchFamily="34" charset="0"/>
                <a:cs typeface="Arial" pitchFamily="34" charset="0"/>
              </a:endParaRPr>
            </a:p>
          </p:txBody>
        </p:sp>
        <p:sp>
          <p:nvSpPr>
            <p:cNvPr id="10263" name="AutoShape 23"/>
            <p:cNvSpPr>
              <a:spLocks/>
            </p:cNvSpPr>
            <p:nvPr/>
          </p:nvSpPr>
          <p:spPr bwMode="auto">
            <a:xfrm flipH="1">
              <a:off x="3280" y="1708"/>
              <a:ext cx="91" cy="498"/>
            </a:xfrm>
            <a:prstGeom prst="leftBrace">
              <a:avLst>
                <a:gd name="adj1" fmla="val 45604"/>
                <a:gd name="adj2" fmla="val 50000"/>
              </a:avLst>
            </a:prstGeom>
            <a:noFill/>
            <a:ln w="2857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10264" name="Text Box 24"/>
            <p:cNvSpPr txBox="1">
              <a:spLocks noChangeArrowheads="1"/>
            </p:cNvSpPr>
            <p:nvPr/>
          </p:nvSpPr>
          <p:spPr bwMode="auto">
            <a:xfrm flipH="1">
              <a:off x="3461" y="1840"/>
              <a:ext cx="108"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h</a:t>
              </a:r>
              <a:endParaRPr lang="el-GR" sz="2400" baseline="-25000">
                <a:latin typeface="Arial" pitchFamily="34" charset="0"/>
                <a:cs typeface="Arial" pitchFamily="34" charset="0"/>
              </a:endParaRPr>
            </a:p>
          </p:txBody>
        </p:sp>
        <p:sp>
          <p:nvSpPr>
            <p:cNvPr id="10265" name="Text Box 25"/>
            <p:cNvSpPr txBox="1">
              <a:spLocks noChangeArrowheads="1"/>
            </p:cNvSpPr>
            <p:nvPr/>
          </p:nvSpPr>
          <p:spPr bwMode="auto">
            <a:xfrm flipH="1">
              <a:off x="2877" y="2024"/>
              <a:ext cx="129"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B</a:t>
              </a:r>
              <a:endParaRPr lang="tr-TR" sz="2400" baseline="-25000">
                <a:latin typeface="Arial" pitchFamily="34" charset="0"/>
                <a:cs typeface="Arial" pitchFamily="34" charset="0"/>
              </a:endParaRPr>
            </a:p>
          </p:txBody>
        </p:sp>
        <p:sp>
          <p:nvSpPr>
            <p:cNvPr id="10266" name="Text Box 26"/>
            <p:cNvSpPr txBox="1">
              <a:spLocks noChangeArrowheads="1"/>
            </p:cNvSpPr>
            <p:nvPr/>
          </p:nvSpPr>
          <p:spPr bwMode="auto">
            <a:xfrm flipH="1">
              <a:off x="1201" y="2478"/>
              <a:ext cx="129"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A</a:t>
              </a:r>
              <a:endParaRPr lang="tr-TR" sz="2400" baseline="-25000">
                <a:latin typeface="Arial" pitchFamily="34" charset="0"/>
                <a:cs typeface="Arial" pitchFamily="34" charset="0"/>
              </a:endParaRPr>
            </a:p>
          </p:txBody>
        </p:sp>
        <p:sp>
          <p:nvSpPr>
            <p:cNvPr id="10267" name="Line 27"/>
            <p:cNvSpPr>
              <a:spLocks noChangeShapeType="1"/>
            </p:cNvSpPr>
            <p:nvPr/>
          </p:nvSpPr>
          <p:spPr bwMode="auto">
            <a:xfrm flipH="1">
              <a:off x="1421" y="1480"/>
              <a:ext cx="2222" cy="726"/>
            </a:xfrm>
            <a:prstGeom prst="line">
              <a:avLst/>
            </a:prstGeom>
            <a:noFill/>
            <a:ln w="9525">
              <a:solidFill>
                <a:schemeClr val="tx1"/>
              </a:solidFill>
              <a:prstDash val="dash"/>
              <a:round/>
              <a:headEnd/>
              <a:tailEnd/>
            </a:ln>
            <a:effectLst/>
          </p:spPr>
          <p:txBody>
            <a:bodyPr wrap="none"/>
            <a:lstStyle/>
            <a:p>
              <a:endParaRPr lang="tr-TR" sz="2400">
                <a:latin typeface="Arial" pitchFamily="34" charset="0"/>
                <a:cs typeface="Arial" pitchFamily="34" charset="0"/>
              </a:endParaRPr>
            </a:p>
          </p:txBody>
        </p:sp>
        <p:sp>
          <p:nvSpPr>
            <p:cNvPr id="10268" name="AutoShape 29"/>
            <p:cNvSpPr>
              <a:spLocks/>
            </p:cNvSpPr>
            <p:nvPr/>
          </p:nvSpPr>
          <p:spPr bwMode="auto">
            <a:xfrm>
              <a:off x="1012" y="2210"/>
              <a:ext cx="61" cy="358"/>
            </a:xfrm>
            <a:prstGeom prst="leftBrace">
              <a:avLst>
                <a:gd name="adj1" fmla="val 48907"/>
                <a:gd name="adj2" fmla="val 50000"/>
              </a:avLst>
            </a:prstGeom>
            <a:noFill/>
            <a:ln w="9525">
              <a:solidFill>
                <a:schemeClr val="tx1"/>
              </a:solidFill>
              <a:round/>
              <a:headEnd/>
              <a:tailEnd/>
            </a:ln>
            <a:effectLst/>
          </p:spPr>
          <p:txBody>
            <a:bodyPr wrap="none" anchor="ctr"/>
            <a:lstStyle/>
            <a:p>
              <a:endParaRPr lang="tr-TR" sz="2400">
                <a:latin typeface="Arial" pitchFamily="34" charset="0"/>
                <a:cs typeface="Arial" pitchFamily="34" charset="0"/>
              </a:endParaRPr>
            </a:p>
          </p:txBody>
        </p:sp>
        <p:sp>
          <p:nvSpPr>
            <p:cNvPr id="10269" name="Text Box 30"/>
            <p:cNvSpPr txBox="1">
              <a:spLocks noChangeArrowheads="1"/>
            </p:cNvSpPr>
            <p:nvPr/>
          </p:nvSpPr>
          <p:spPr bwMode="auto">
            <a:xfrm>
              <a:off x="1818" y="1995"/>
              <a:ext cx="112" cy="233"/>
            </a:xfrm>
            <a:prstGeom prst="rect">
              <a:avLst/>
            </a:prstGeom>
            <a:noFill/>
            <a:ln w="9525">
              <a:noFill/>
              <a:miter lim="800000"/>
              <a:headEnd/>
              <a:tailEnd/>
            </a:ln>
            <a:effectLst/>
          </p:spPr>
          <p:txBody>
            <a:bodyPr wrap="none" lIns="0" tIns="0" rIns="0" bIns="0">
              <a:spAutoFit/>
            </a:bodyPr>
            <a:lstStyle/>
            <a:p>
              <a:r>
                <a:rPr lang="el-GR" sz="2400">
                  <a:latin typeface="Arial" pitchFamily="34" charset="0"/>
                  <a:cs typeface="Arial" pitchFamily="34" charset="0"/>
                </a:rPr>
                <a:t>α</a:t>
              </a:r>
            </a:p>
          </p:txBody>
        </p:sp>
        <p:sp>
          <p:nvSpPr>
            <p:cNvPr id="10270" name="Text Box 33"/>
            <p:cNvSpPr txBox="1">
              <a:spLocks noChangeArrowheads="1"/>
            </p:cNvSpPr>
            <p:nvPr/>
          </p:nvSpPr>
          <p:spPr bwMode="auto">
            <a:xfrm>
              <a:off x="2144" y="2520"/>
              <a:ext cx="129" cy="233"/>
            </a:xfrm>
            <a:prstGeom prst="rect">
              <a:avLst/>
            </a:prstGeom>
            <a:noFill/>
            <a:ln w="9525">
              <a:noFill/>
              <a:miter lim="800000"/>
              <a:headEnd/>
              <a:tailEnd/>
            </a:ln>
            <a:effectLst/>
          </p:spPr>
          <p:txBody>
            <a:bodyPr wrap="none" lIns="0" tIns="0" rIns="0" bIns="0">
              <a:spAutoFit/>
            </a:bodyPr>
            <a:lstStyle/>
            <a:p>
              <a:r>
                <a:rPr lang="tr-TR" sz="2400">
                  <a:latin typeface="Arial" pitchFamily="34" charset="0"/>
                  <a:cs typeface="Arial" pitchFamily="34" charset="0"/>
                </a:rPr>
                <a:t>E</a:t>
              </a:r>
              <a:endParaRPr lang="el-GR" sz="2400">
                <a:latin typeface="Arial" pitchFamily="34" charset="0"/>
                <a:cs typeface="Arial" pitchFamily="34" charset="0"/>
              </a:endParaRPr>
            </a:p>
          </p:txBody>
        </p:sp>
      </p:grpSp>
      <p:sp>
        <p:nvSpPr>
          <p:cNvPr id="74787" name="Text Box 35"/>
          <p:cNvSpPr txBox="1">
            <a:spLocks noChangeArrowheads="1"/>
          </p:cNvSpPr>
          <p:nvPr/>
        </p:nvSpPr>
        <p:spPr bwMode="auto">
          <a:xfrm>
            <a:off x="5508625" y="4149725"/>
            <a:ext cx="3384550" cy="830997"/>
          </a:xfrm>
          <a:prstGeom prst="rect">
            <a:avLst/>
          </a:prstGeom>
          <a:noFill/>
          <a:ln w="9525">
            <a:noFill/>
            <a:miter lim="800000"/>
            <a:headEnd/>
            <a:tailEnd/>
          </a:ln>
          <a:effectLst/>
        </p:spPr>
        <p:txBody>
          <a:bodyPr>
            <a:spAutoFit/>
          </a:bodyPr>
          <a:lstStyle/>
          <a:p>
            <a:r>
              <a:rPr lang="tr-TR" sz="2400">
                <a:solidFill>
                  <a:srgbClr val="FF0000"/>
                </a:solidFill>
                <a:latin typeface="Arial" pitchFamily="34" charset="0"/>
                <a:cs typeface="Arial" pitchFamily="34" charset="0"/>
              </a:rPr>
              <a:t> H</a:t>
            </a:r>
            <a:r>
              <a:rPr lang="tr-TR" sz="2400" baseline="-25000">
                <a:solidFill>
                  <a:srgbClr val="FF0000"/>
                </a:solidFill>
                <a:latin typeface="Arial" pitchFamily="34" charset="0"/>
                <a:cs typeface="Arial" pitchFamily="34" charset="0"/>
              </a:rPr>
              <a:t>B</a:t>
            </a:r>
            <a:r>
              <a:rPr lang="tr-TR" sz="2400">
                <a:solidFill>
                  <a:srgbClr val="FF0000"/>
                </a:solidFill>
                <a:latin typeface="Arial" pitchFamily="34" charset="0"/>
                <a:cs typeface="Arial" pitchFamily="34" charset="0"/>
              </a:rPr>
              <a:t>= H</a:t>
            </a:r>
            <a:r>
              <a:rPr lang="tr-TR" sz="2400" baseline="-25000">
                <a:solidFill>
                  <a:srgbClr val="FF0000"/>
                </a:solidFill>
                <a:latin typeface="Arial" pitchFamily="34" charset="0"/>
                <a:cs typeface="Arial" pitchFamily="34" charset="0"/>
              </a:rPr>
              <a:t>A</a:t>
            </a:r>
            <a:r>
              <a:rPr lang="tr-TR" sz="2400">
                <a:solidFill>
                  <a:srgbClr val="FF0000"/>
                </a:solidFill>
                <a:latin typeface="Arial" pitchFamily="34" charset="0"/>
                <a:cs typeface="Arial" pitchFamily="34" charset="0"/>
              </a:rPr>
              <a:t>+ </a:t>
            </a:r>
            <a:r>
              <a:rPr lang="tr-TR" sz="2400" i="1">
                <a:solidFill>
                  <a:srgbClr val="FF0000"/>
                </a:solidFill>
                <a:latin typeface="Arial" pitchFamily="34" charset="0"/>
                <a:cs typeface="Arial" pitchFamily="34" charset="0"/>
              </a:rPr>
              <a:t>i </a:t>
            </a:r>
            <a:r>
              <a:rPr lang="tr-TR" sz="2400">
                <a:solidFill>
                  <a:srgbClr val="FF0000"/>
                </a:solidFill>
                <a:latin typeface="Arial" pitchFamily="34" charset="0"/>
                <a:cs typeface="Arial" pitchFamily="34" charset="0"/>
              </a:rPr>
              <a:t>+ (E.tan</a:t>
            </a:r>
            <a:r>
              <a:rPr lang="el-GR" sz="2400">
                <a:solidFill>
                  <a:srgbClr val="FF0000"/>
                </a:solidFill>
                <a:latin typeface="Arial" pitchFamily="34" charset="0"/>
                <a:cs typeface="Arial" pitchFamily="34" charset="0"/>
              </a:rPr>
              <a:t>α</a:t>
            </a:r>
            <a:r>
              <a:rPr lang="tr-TR" sz="2400">
                <a:solidFill>
                  <a:srgbClr val="FF0000"/>
                </a:solidFill>
                <a:latin typeface="Arial" pitchFamily="34" charset="0"/>
                <a:cs typeface="Arial" pitchFamily="34" charset="0"/>
              </a:rPr>
              <a:t>) - m</a:t>
            </a:r>
          </a:p>
        </p:txBody>
      </p:sp>
      <p:sp>
        <p:nvSpPr>
          <p:cNvPr id="10247" name="Rectangle 36"/>
          <p:cNvSpPr>
            <a:spLocks noChangeArrowheads="1"/>
          </p:cNvSpPr>
          <p:nvPr/>
        </p:nvSpPr>
        <p:spPr bwMode="auto">
          <a:xfrm>
            <a:off x="1476375" y="1412875"/>
            <a:ext cx="6443880" cy="461665"/>
          </a:xfrm>
          <a:prstGeom prst="rect">
            <a:avLst/>
          </a:prstGeom>
          <a:noFill/>
          <a:ln w="9525">
            <a:noFill/>
            <a:miter lim="800000"/>
            <a:headEnd/>
            <a:tailEnd/>
          </a:ln>
          <a:effectLst/>
        </p:spPr>
        <p:txBody>
          <a:bodyPr wrap="none">
            <a:spAutoFit/>
          </a:bodyPr>
          <a:lstStyle/>
          <a:p>
            <a:r>
              <a:rPr lang="tr-TR" sz="2400" b="1">
                <a:solidFill>
                  <a:srgbClr val="FF0000"/>
                </a:solidFill>
                <a:latin typeface="Arial" pitchFamily="34" charset="0"/>
                <a:cs typeface="Arial" pitchFamily="34" charset="0"/>
              </a:rPr>
              <a:t>3. Trigonometrik Metod İle Yükseklik Tayini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4783"/>
                                        </p:tgtEl>
                                        <p:attrNameLst>
                                          <p:attrName>style.visibility</p:attrName>
                                        </p:attrNameLst>
                                      </p:cBhvr>
                                      <p:to>
                                        <p:strVal val="visible"/>
                                      </p:to>
                                    </p:set>
                                    <p:anim calcmode="lin" valueType="num">
                                      <p:cBhvr additive="base">
                                        <p:cTn id="7" dur="500" fill="hold"/>
                                        <p:tgtEl>
                                          <p:spTgt spid="74783"/>
                                        </p:tgtEl>
                                        <p:attrNameLst>
                                          <p:attrName>ppt_x</p:attrName>
                                        </p:attrNameLst>
                                      </p:cBhvr>
                                      <p:tavLst>
                                        <p:tav tm="0">
                                          <p:val>
                                            <p:strVal val="0-#ppt_w/2"/>
                                          </p:val>
                                        </p:tav>
                                        <p:tav tm="100000">
                                          <p:val>
                                            <p:strVal val="#ppt_x"/>
                                          </p:val>
                                        </p:tav>
                                      </p:tavLst>
                                    </p:anim>
                                    <p:anim calcmode="lin" valueType="num">
                                      <p:cBhvr additive="base">
                                        <p:cTn id="8" dur="500" fill="hold"/>
                                        <p:tgtEl>
                                          <p:spTgt spid="7478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74784"/>
                                        </p:tgtEl>
                                        <p:attrNameLst>
                                          <p:attrName>style.visibility</p:attrName>
                                        </p:attrNameLst>
                                      </p:cBhvr>
                                      <p:to>
                                        <p:strVal val="visible"/>
                                      </p:to>
                                    </p:set>
                                    <p:anim calcmode="lin" valueType="num">
                                      <p:cBhvr additive="base">
                                        <p:cTn id="13" dur="500" fill="hold"/>
                                        <p:tgtEl>
                                          <p:spTgt spid="74784"/>
                                        </p:tgtEl>
                                        <p:attrNameLst>
                                          <p:attrName>ppt_x</p:attrName>
                                        </p:attrNameLst>
                                      </p:cBhvr>
                                      <p:tavLst>
                                        <p:tav tm="0">
                                          <p:val>
                                            <p:strVal val="0-#ppt_w/2"/>
                                          </p:val>
                                        </p:tav>
                                        <p:tav tm="100000">
                                          <p:val>
                                            <p:strVal val="#ppt_x"/>
                                          </p:val>
                                        </p:tav>
                                      </p:tavLst>
                                    </p:anim>
                                    <p:anim calcmode="lin" valueType="num">
                                      <p:cBhvr additive="base">
                                        <p:cTn id="14" dur="500" fill="hold"/>
                                        <p:tgtEl>
                                          <p:spTgt spid="74784"/>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74787"/>
                                        </p:tgtEl>
                                        <p:attrNameLst>
                                          <p:attrName>style.visibility</p:attrName>
                                        </p:attrNameLst>
                                      </p:cBhvr>
                                      <p:to>
                                        <p:strVal val="visible"/>
                                      </p:to>
                                    </p:set>
                                    <p:anim calcmode="lin" valueType="num">
                                      <p:cBhvr additive="base">
                                        <p:cTn id="19" dur="500" fill="hold"/>
                                        <p:tgtEl>
                                          <p:spTgt spid="74787"/>
                                        </p:tgtEl>
                                        <p:attrNameLst>
                                          <p:attrName>ppt_x</p:attrName>
                                        </p:attrNameLst>
                                      </p:cBhvr>
                                      <p:tavLst>
                                        <p:tav tm="0">
                                          <p:val>
                                            <p:strVal val="0-#ppt_w/2"/>
                                          </p:val>
                                        </p:tav>
                                        <p:tav tm="100000">
                                          <p:val>
                                            <p:strVal val="#ppt_x"/>
                                          </p:val>
                                        </p:tav>
                                      </p:tavLst>
                                    </p:anim>
                                    <p:anim calcmode="lin" valueType="num">
                                      <p:cBhvr additive="base">
                                        <p:cTn id="20" dur="500" fill="hold"/>
                                        <p:tgtEl>
                                          <p:spTgt spid="7478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83" grpId="0"/>
      <p:bldP spid="74784" grpId="0"/>
      <p:bldP spid="747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8" name="Picture 28" descr="r7021e27"/>
          <p:cNvPicPr>
            <a:picLocks noChangeAspect="1" noChangeArrowheads="1"/>
          </p:cNvPicPr>
          <p:nvPr/>
        </p:nvPicPr>
        <p:blipFill>
          <a:blip r:embed="rId2" cstate="print"/>
          <a:srcRect/>
          <a:stretch>
            <a:fillRect/>
          </a:stretch>
        </p:blipFill>
        <p:spPr bwMode="auto">
          <a:xfrm>
            <a:off x="179388" y="2538413"/>
            <a:ext cx="2832100" cy="4319587"/>
          </a:xfrm>
          <a:prstGeom prst="rect">
            <a:avLst/>
          </a:prstGeom>
          <a:noFill/>
          <a:ln w="9525">
            <a:noFill/>
            <a:miter lim="800000"/>
            <a:headEnd/>
            <a:tailEnd/>
          </a:ln>
        </p:spPr>
      </p:pic>
      <p:sp>
        <p:nvSpPr>
          <p:cNvPr id="11267" name="Rectangle 2"/>
          <p:cNvSpPr>
            <a:spLocks noChangeArrowheads="1"/>
          </p:cNvSpPr>
          <p:nvPr/>
        </p:nvSpPr>
        <p:spPr bwMode="auto">
          <a:xfrm>
            <a:off x="2126780" y="115888"/>
            <a:ext cx="4988866" cy="1200329"/>
          </a:xfrm>
          <a:prstGeom prst="rect">
            <a:avLst/>
          </a:prstGeom>
          <a:noFill/>
          <a:ln w="9525">
            <a:noFill/>
            <a:miter lim="800000"/>
            <a:headEnd/>
            <a:tailEnd/>
          </a:ln>
          <a:effectLst/>
        </p:spPr>
        <p:txBody>
          <a:bodyPr wrap="none">
            <a:spAutoFit/>
          </a:bodyPr>
          <a:lstStyle/>
          <a:p>
            <a:pPr algn="ctr"/>
            <a:r>
              <a:rPr lang="tr-TR" sz="2400" b="1">
                <a:solidFill>
                  <a:srgbClr val="FF0000"/>
                </a:solidFill>
                <a:latin typeface="Arial" pitchFamily="34" charset="0"/>
                <a:cs typeface="Arial" pitchFamily="34" charset="0"/>
              </a:rPr>
              <a:t>DÜŞEY MESAFELERİN </a:t>
            </a:r>
          </a:p>
          <a:p>
            <a:pPr algn="ctr"/>
            <a:r>
              <a:rPr lang="tr-TR" sz="2400" b="1">
                <a:solidFill>
                  <a:srgbClr val="FF0000"/>
                </a:solidFill>
                <a:latin typeface="Arial" pitchFamily="34" charset="0"/>
                <a:cs typeface="Arial" pitchFamily="34" charset="0"/>
              </a:rPr>
              <a:t>(YÜKSEKLİKLERİN) ÖLÇÜLMESİ</a:t>
            </a:r>
          </a:p>
          <a:p>
            <a:pPr algn="ctr"/>
            <a:endParaRPr lang="tr-TR" sz="2400" b="1">
              <a:solidFill>
                <a:srgbClr val="FF0000"/>
              </a:solidFill>
              <a:latin typeface="Arial" pitchFamily="34" charset="0"/>
              <a:cs typeface="Arial" pitchFamily="34" charset="0"/>
            </a:endParaRPr>
          </a:p>
        </p:txBody>
      </p:sp>
      <p:sp>
        <p:nvSpPr>
          <p:cNvPr id="11268" name="Rectangle 3"/>
          <p:cNvSpPr>
            <a:spLocks noChangeArrowheads="1"/>
          </p:cNvSpPr>
          <p:nvPr/>
        </p:nvSpPr>
        <p:spPr bwMode="auto">
          <a:xfrm>
            <a:off x="468313" y="1484313"/>
            <a:ext cx="8424862" cy="830997"/>
          </a:xfrm>
          <a:prstGeom prst="rect">
            <a:avLst/>
          </a:prstGeom>
          <a:noFill/>
          <a:ln w="9525">
            <a:noFill/>
            <a:miter lim="800000"/>
            <a:headEnd/>
            <a:tailEnd/>
          </a:ln>
          <a:effectLst/>
        </p:spPr>
        <p:txBody>
          <a:bodyPr>
            <a:spAutoFit/>
          </a:bodyPr>
          <a:lstStyle/>
          <a:p>
            <a:pPr algn="just"/>
            <a:r>
              <a:rPr lang="tr-TR" sz="2400" b="1">
                <a:latin typeface="Arial" pitchFamily="34" charset="0"/>
                <a:cs typeface="Arial" pitchFamily="34" charset="0"/>
              </a:rPr>
              <a:t>Geometrik Metod İle Yükseklik Tayininde yatay gözleme doğrusu veren aletler kullanılır.</a:t>
            </a:r>
          </a:p>
        </p:txBody>
      </p:sp>
      <p:sp>
        <p:nvSpPr>
          <p:cNvPr id="71698" name="Text Box 18"/>
          <p:cNvSpPr txBox="1">
            <a:spLocks noChangeArrowheads="1"/>
          </p:cNvSpPr>
          <p:nvPr/>
        </p:nvSpPr>
        <p:spPr bwMode="auto">
          <a:xfrm>
            <a:off x="3348038" y="2205038"/>
            <a:ext cx="2188420"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1.Su Düzeçleri</a:t>
            </a:r>
          </a:p>
        </p:txBody>
      </p:sp>
      <p:grpSp>
        <p:nvGrpSpPr>
          <p:cNvPr id="2" name="Group 25"/>
          <p:cNvGrpSpPr>
            <a:grpSpLocks/>
          </p:cNvGrpSpPr>
          <p:nvPr/>
        </p:nvGrpSpPr>
        <p:grpSpPr bwMode="auto">
          <a:xfrm>
            <a:off x="4814888" y="2563813"/>
            <a:ext cx="3603625" cy="936625"/>
            <a:chOff x="249" y="1661"/>
            <a:chExt cx="2270" cy="590"/>
          </a:xfrm>
        </p:grpSpPr>
        <p:grpSp>
          <p:nvGrpSpPr>
            <p:cNvPr id="3" name="Group 14"/>
            <p:cNvGrpSpPr>
              <a:grpSpLocks/>
            </p:cNvGrpSpPr>
            <p:nvPr/>
          </p:nvGrpSpPr>
          <p:grpSpPr bwMode="auto">
            <a:xfrm>
              <a:off x="249" y="1706"/>
              <a:ext cx="1542" cy="545"/>
              <a:chOff x="476" y="1570"/>
              <a:chExt cx="1542" cy="545"/>
            </a:xfrm>
          </p:grpSpPr>
          <p:sp>
            <p:nvSpPr>
              <p:cNvPr id="11280" name="Freeform 9"/>
              <p:cNvSpPr>
                <a:spLocks/>
              </p:cNvSpPr>
              <p:nvPr/>
            </p:nvSpPr>
            <p:spPr bwMode="auto">
              <a:xfrm>
                <a:off x="476" y="1752"/>
                <a:ext cx="1089" cy="363"/>
              </a:xfrm>
              <a:custGeom>
                <a:avLst/>
                <a:gdLst>
                  <a:gd name="T0" fmla="*/ 0 w 1089"/>
                  <a:gd name="T1" fmla="*/ 0 h 363"/>
                  <a:gd name="T2" fmla="*/ 0 w 1089"/>
                  <a:gd name="T3" fmla="*/ 136 h 363"/>
                  <a:gd name="T4" fmla="*/ 0 w 1089"/>
                  <a:gd name="T5" fmla="*/ 181 h 363"/>
                  <a:gd name="T6" fmla="*/ 0 w 1089"/>
                  <a:gd name="T7" fmla="*/ 227 h 363"/>
                  <a:gd name="T8" fmla="*/ 45 w 1089"/>
                  <a:gd name="T9" fmla="*/ 272 h 363"/>
                  <a:gd name="T10" fmla="*/ 91 w 1089"/>
                  <a:gd name="T11" fmla="*/ 317 h 363"/>
                  <a:gd name="T12" fmla="*/ 181 w 1089"/>
                  <a:gd name="T13" fmla="*/ 363 h 363"/>
                  <a:gd name="T14" fmla="*/ 272 w 1089"/>
                  <a:gd name="T15" fmla="*/ 363 h 363"/>
                  <a:gd name="T16" fmla="*/ 998 w 1089"/>
                  <a:gd name="T17" fmla="*/ 363 h 363"/>
                  <a:gd name="T18" fmla="*/ 1089 w 1089"/>
                  <a:gd name="T19" fmla="*/ 363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89" h="363">
                    <a:moveTo>
                      <a:pt x="0" y="0"/>
                    </a:moveTo>
                    <a:lnTo>
                      <a:pt x="0" y="136"/>
                    </a:lnTo>
                    <a:lnTo>
                      <a:pt x="0" y="181"/>
                    </a:lnTo>
                    <a:lnTo>
                      <a:pt x="0" y="227"/>
                    </a:lnTo>
                    <a:lnTo>
                      <a:pt x="45" y="272"/>
                    </a:lnTo>
                    <a:lnTo>
                      <a:pt x="91" y="317"/>
                    </a:lnTo>
                    <a:lnTo>
                      <a:pt x="181" y="363"/>
                    </a:lnTo>
                    <a:lnTo>
                      <a:pt x="272" y="363"/>
                    </a:lnTo>
                    <a:lnTo>
                      <a:pt x="998" y="363"/>
                    </a:lnTo>
                    <a:lnTo>
                      <a:pt x="1089" y="363"/>
                    </a:lnTo>
                  </a:path>
                </a:pathLst>
              </a:custGeom>
              <a:noFill/>
              <a:ln w="76200" cmpd="sng">
                <a:solidFill>
                  <a:srgbClr val="0000FF"/>
                </a:solidFill>
                <a:round/>
                <a:headEnd/>
                <a:tailEnd/>
              </a:ln>
              <a:effectLst/>
            </p:spPr>
            <p:txBody>
              <a:bodyPr wrap="none"/>
              <a:lstStyle/>
              <a:p>
                <a:endParaRPr lang="tr-TR" sz="2400">
                  <a:latin typeface="Arial" pitchFamily="34" charset="0"/>
                  <a:cs typeface="Arial" pitchFamily="34" charset="0"/>
                </a:endParaRPr>
              </a:p>
            </p:txBody>
          </p:sp>
          <p:sp>
            <p:nvSpPr>
              <p:cNvPr id="11281" name="Freeform 10"/>
              <p:cNvSpPr>
                <a:spLocks/>
              </p:cNvSpPr>
              <p:nvPr/>
            </p:nvSpPr>
            <p:spPr bwMode="auto">
              <a:xfrm flipH="1">
                <a:off x="929" y="1752"/>
                <a:ext cx="1089" cy="363"/>
              </a:xfrm>
              <a:custGeom>
                <a:avLst/>
                <a:gdLst>
                  <a:gd name="T0" fmla="*/ 0 w 1089"/>
                  <a:gd name="T1" fmla="*/ 0 h 363"/>
                  <a:gd name="T2" fmla="*/ 0 w 1089"/>
                  <a:gd name="T3" fmla="*/ 136 h 363"/>
                  <a:gd name="T4" fmla="*/ 0 w 1089"/>
                  <a:gd name="T5" fmla="*/ 181 h 363"/>
                  <a:gd name="T6" fmla="*/ 0 w 1089"/>
                  <a:gd name="T7" fmla="*/ 227 h 363"/>
                  <a:gd name="T8" fmla="*/ 45 w 1089"/>
                  <a:gd name="T9" fmla="*/ 272 h 363"/>
                  <a:gd name="T10" fmla="*/ 91 w 1089"/>
                  <a:gd name="T11" fmla="*/ 317 h 363"/>
                  <a:gd name="T12" fmla="*/ 181 w 1089"/>
                  <a:gd name="T13" fmla="*/ 363 h 363"/>
                  <a:gd name="T14" fmla="*/ 272 w 1089"/>
                  <a:gd name="T15" fmla="*/ 363 h 363"/>
                  <a:gd name="T16" fmla="*/ 998 w 1089"/>
                  <a:gd name="T17" fmla="*/ 363 h 363"/>
                  <a:gd name="T18" fmla="*/ 1089 w 1089"/>
                  <a:gd name="T19" fmla="*/ 363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89" h="363">
                    <a:moveTo>
                      <a:pt x="0" y="0"/>
                    </a:moveTo>
                    <a:lnTo>
                      <a:pt x="0" y="136"/>
                    </a:lnTo>
                    <a:lnTo>
                      <a:pt x="0" y="181"/>
                    </a:lnTo>
                    <a:lnTo>
                      <a:pt x="0" y="227"/>
                    </a:lnTo>
                    <a:lnTo>
                      <a:pt x="45" y="272"/>
                    </a:lnTo>
                    <a:lnTo>
                      <a:pt x="91" y="317"/>
                    </a:lnTo>
                    <a:lnTo>
                      <a:pt x="181" y="363"/>
                    </a:lnTo>
                    <a:lnTo>
                      <a:pt x="272" y="363"/>
                    </a:lnTo>
                    <a:lnTo>
                      <a:pt x="998" y="363"/>
                    </a:lnTo>
                    <a:lnTo>
                      <a:pt x="1089" y="363"/>
                    </a:lnTo>
                  </a:path>
                </a:pathLst>
              </a:custGeom>
              <a:noFill/>
              <a:ln w="76200" cmpd="sng">
                <a:solidFill>
                  <a:srgbClr val="0000FF"/>
                </a:solidFill>
                <a:round/>
                <a:headEnd/>
                <a:tailEnd/>
              </a:ln>
              <a:effectLst/>
            </p:spPr>
            <p:txBody>
              <a:bodyPr wrap="none"/>
              <a:lstStyle/>
              <a:p>
                <a:endParaRPr lang="tr-TR" sz="2400">
                  <a:latin typeface="Arial" pitchFamily="34" charset="0"/>
                  <a:cs typeface="Arial" pitchFamily="34" charset="0"/>
                </a:endParaRPr>
              </a:p>
            </p:txBody>
          </p:sp>
          <p:sp>
            <p:nvSpPr>
              <p:cNvPr id="11282" name="Line 12"/>
              <p:cNvSpPr>
                <a:spLocks noChangeShapeType="1"/>
              </p:cNvSpPr>
              <p:nvPr/>
            </p:nvSpPr>
            <p:spPr bwMode="auto">
              <a:xfrm flipV="1">
                <a:off x="476" y="1570"/>
                <a:ext cx="0" cy="182"/>
              </a:xfrm>
              <a:prstGeom prst="line">
                <a:avLst/>
              </a:prstGeom>
              <a:noFill/>
              <a:ln w="76200" cmpd="dbl">
                <a:solidFill>
                  <a:schemeClr val="tx1"/>
                </a:solidFill>
                <a:round/>
                <a:headEnd/>
                <a:tailEnd/>
              </a:ln>
              <a:effectLst/>
            </p:spPr>
            <p:txBody>
              <a:bodyPr wrap="none"/>
              <a:lstStyle/>
              <a:p>
                <a:endParaRPr lang="tr-TR" sz="2400">
                  <a:latin typeface="Arial" pitchFamily="34" charset="0"/>
                  <a:cs typeface="Arial" pitchFamily="34" charset="0"/>
                </a:endParaRPr>
              </a:p>
            </p:txBody>
          </p:sp>
          <p:sp>
            <p:nvSpPr>
              <p:cNvPr id="11283" name="Line 13"/>
              <p:cNvSpPr>
                <a:spLocks noChangeShapeType="1"/>
              </p:cNvSpPr>
              <p:nvPr/>
            </p:nvSpPr>
            <p:spPr bwMode="auto">
              <a:xfrm flipV="1">
                <a:off x="2018" y="1570"/>
                <a:ext cx="0" cy="182"/>
              </a:xfrm>
              <a:prstGeom prst="line">
                <a:avLst/>
              </a:prstGeom>
              <a:noFill/>
              <a:ln w="76200" cmpd="dbl">
                <a:solidFill>
                  <a:schemeClr val="tx1"/>
                </a:solidFill>
                <a:round/>
                <a:headEnd/>
                <a:tailEnd/>
              </a:ln>
              <a:effectLst/>
            </p:spPr>
            <p:txBody>
              <a:bodyPr wrap="none"/>
              <a:lstStyle/>
              <a:p>
                <a:endParaRPr lang="tr-TR" sz="2400">
                  <a:latin typeface="Arial" pitchFamily="34" charset="0"/>
                  <a:cs typeface="Arial" pitchFamily="34" charset="0"/>
                </a:endParaRPr>
              </a:p>
            </p:txBody>
          </p:sp>
        </p:grpSp>
        <p:pic>
          <p:nvPicPr>
            <p:cNvPr id="11277" name="Picture 16" descr="eyebar"/>
            <p:cNvPicPr>
              <a:picLocks noChangeAspect="1" noChangeArrowheads="1"/>
            </p:cNvPicPr>
            <p:nvPr/>
          </p:nvPicPr>
          <p:blipFill>
            <a:blip r:embed="rId3" cstate="print"/>
            <a:srcRect/>
            <a:stretch>
              <a:fillRect/>
            </a:stretch>
          </p:blipFill>
          <p:spPr bwMode="auto">
            <a:xfrm>
              <a:off x="1973" y="1798"/>
              <a:ext cx="300" cy="204"/>
            </a:xfrm>
            <a:prstGeom prst="rect">
              <a:avLst/>
            </a:prstGeom>
            <a:noFill/>
            <a:ln w="9525">
              <a:noFill/>
              <a:miter lim="800000"/>
              <a:headEnd/>
              <a:tailEnd/>
            </a:ln>
          </p:spPr>
        </p:pic>
        <p:sp>
          <p:nvSpPr>
            <p:cNvPr id="11278" name="Line 17"/>
            <p:cNvSpPr>
              <a:spLocks noChangeShapeType="1"/>
            </p:cNvSpPr>
            <p:nvPr/>
          </p:nvSpPr>
          <p:spPr bwMode="auto">
            <a:xfrm>
              <a:off x="249" y="1888"/>
              <a:ext cx="1542" cy="0"/>
            </a:xfrm>
            <a:prstGeom prst="line">
              <a:avLst/>
            </a:prstGeom>
            <a:noFill/>
            <a:ln w="9525">
              <a:solidFill>
                <a:schemeClr val="tx1"/>
              </a:solidFill>
              <a:prstDash val="dash"/>
              <a:round/>
              <a:headEnd/>
              <a:tailEnd/>
            </a:ln>
            <a:effectLst/>
          </p:spPr>
          <p:txBody>
            <a:bodyPr wrap="none"/>
            <a:lstStyle/>
            <a:p>
              <a:endParaRPr lang="tr-TR" sz="2400">
                <a:latin typeface="Arial" pitchFamily="34" charset="0"/>
                <a:cs typeface="Arial" pitchFamily="34" charset="0"/>
              </a:endParaRPr>
            </a:p>
          </p:txBody>
        </p:sp>
        <p:sp>
          <p:nvSpPr>
            <p:cNvPr id="11279" name="Rectangle 19"/>
            <p:cNvSpPr>
              <a:spLocks noChangeArrowheads="1"/>
            </p:cNvSpPr>
            <p:nvPr/>
          </p:nvSpPr>
          <p:spPr bwMode="auto">
            <a:xfrm>
              <a:off x="249" y="1661"/>
              <a:ext cx="2270" cy="291"/>
            </a:xfrm>
            <a:prstGeom prst="rect">
              <a:avLst/>
            </a:prstGeom>
            <a:noFill/>
            <a:ln w="9525">
              <a:noFill/>
              <a:miter lim="800000"/>
              <a:headEnd/>
              <a:tailEnd/>
            </a:ln>
            <a:effectLst/>
          </p:spPr>
          <p:txBody>
            <a:bodyPr wrap="none">
              <a:spAutoFit/>
            </a:bodyPr>
            <a:lstStyle/>
            <a:p>
              <a:r>
                <a:rPr lang="tr-TR" sz="2400" b="1">
                  <a:latin typeface="Arial" pitchFamily="34" charset="0"/>
                  <a:cs typeface="Arial" pitchFamily="34" charset="0"/>
                </a:rPr>
                <a:t>yatay gözleme doğrusu</a:t>
              </a:r>
            </a:p>
          </p:txBody>
        </p:sp>
      </p:grpSp>
      <p:sp>
        <p:nvSpPr>
          <p:cNvPr id="71700" name="Text Box 20"/>
          <p:cNvSpPr txBox="1">
            <a:spLocks noChangeArrowheads="1"/>
          </p:cNvSpPr>
          <p:nvPr/>
        </p:nvSpPr>
        <p:spPr bwMode="auto">
          <a:xfrm>
            <a:off x="5292725" y="3644900"/>
            <a:ext cx="3111749"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2.Kabarcıklı Düzeçler</a:t>
            </a:r>
          </a:p>
        </p:txBody>
      </p:sp>
      <p:pic>
        <p:nvPicPr>
          <p:cNvPr id="71701" name="Picture 21"/>
          <p:cNvPicPr>
            <a:picLocks noChangeAspect="1" noChangeArrowheads="1"/>
          </p:cNvPicPr>
          <p:nvPr/>
        </p:nvPicPr>
        <p:blipFill>
          <a:blip r:embed="rId4" cstate="print"/>
          <a:srcRect/>
          <a:stretch>
            <a:fillRect/>
          </a:stretch>
        </p:blipFill>
        <p:spPr bwMode="auto">
          <a:xfrm>
            <a:off x="6011863" y="4292600"/>
            <a:ext cx="1141412" cy="1044575"/>
          </a:xfrm>
          <a:prstGeom prst="rect">
            <a:avLst/>
          </a:prstGeom>
          <a:noFill/>
          <a:ln w="9525">
            <a:noFill/>
            <a:miter lim="800000"/>
            <a:headEnd/>
            <a:tailEnd/>
          </a:ln>
          <a:effectLst/>
        </p:spPr>
      </p:pic>
      <p:pic>
        <p:nvPicPr>
          <p:cNvPr id="71702" name="Picture 22"/>
          <p:cNvPicPr>
            <a:picLocks noChangeAspect="1" noChangeArrowheads="1"/>
          </p:cNvPicPr>
          <p:nvPr/>
        </p:nvPicPr>
        <p:blipFill>
          <a:blip r:embed="rId5" cstate="print"/>
          <a:srcRect/>
          <a:stretch>
            <a:fillRect/>
          </a:stretch>
        </p:blipFill>
        <p:spPr bwMode="auto">
          <a:xfrm>
            <a:off x="6084888" y="5776913"/>
            <a:ext cx="1131887" cy="604837"/>
          </a:xfrm>
          <a:prstGeom prst="rect">
            <a:avLst/>
          </a:prstGeom>
          <a:noFill/>
          <a:ln w="9525">
            <a:noFill/>
            <a:miter lim="800000"/>
            <a:headEnd/>
            <a:tailEnd/>
          </a:ln>
          <a:effectLst/>
        </p:spPr>
      </p:pic>
      <p:sp>
        <p:nvSpPr>
          <p:cNvPr id="71703" name="Text Box 23"/>
          <p:cNvSpPr txBox="1">
            <a:spLocks noChangeArrowheads="1"/>
          </p:cNvSpPr>
          <p:nvPr/>
        </p:nvSpPr>
        <p:spPr bwMode="auto">
          <a:xfrm>
            <a:off x="4643438" y="5300663"/>
            <a:ext cx="4241867"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1.Küresel Kabarcıklı Düzeçler</a:t>
            </a:r>
          </a:p>
        </p:txBody>
      </p:sp>
      <p:sp>
        <p:nvSpPr>
          <p:cNvPr id="71704" name="Text Box 24"/>
          <p:cNvSpPr txBox="1">
            <a:spLocks noChangeArrowheads="1"/>
          </p:cNvSpPr>
          <p:nvPr/>
        </p:nvSpPr>
        <p:spPr bwMode="auto">
          <a:xfrm>
            <a:off x="4643438" y="6308725"/>
            <a:ext cx="4172937"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2. Borulu Kabarcıklı Düzeçler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698"/>
                                        </p:tgtEl>
                                        <p:attrNameLst>
                                          <p:attrName>style.visibility</p:attrName>
                                        </p:attrNameLst>
                                      </p:cBhvr>
                                      <p:to>
                                        <p:strVal val="visible"/>
                                      </p:to>
                                    </p:set>
                                    <p:animEffect transition="in" filter="wipe(down)">
                                      <p:cBhvr>
                                        <p:cTn id="7" dur="500"/>
                                        <p:tgtEl>
                                          <p:spTgt spid="71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 presetClass="entr" presetSubtype="2" fill="hold" nodeType="afterEffect">
                                  <p:stCondLst>
                                    <p:cond delay="0"/>
                                  </p:stCondLst>
                                  <p:childTnLst>
                                    <p:set>
                                      <p:cBhvr>
                                        <p:cTn id="16" dur="1" fill="hold">
                                          <p:stCondLst>
                                            <p:cond delay="0"/>
                                          </p:stCondLst>
                                        </p:cTn>
                                        <p:tgtEl>
                                          <p:spTgt spid="71708"/>
                                        </p:tgtEl>
                                        <p:attrNameLst>
                                          <p:attrName>style.visibility</p:attrName>
                                        </p:attrNameLst>
                                      </p:cBhvr>
                                      <p:to>
                                        <p:strVal val="visible"/>
                                      </p:to>
                                    </p:set>
                                    <p:anim calcmode="lin" valueType="num">
                                      <p:cBhvr additive="base">
                                        <p:cTn id="17" dur="500" fill="hold"/>
                                        <p:tgtEl>
                                          <p:spTgt spid="71708"/>
                                        </p:tgtEl>
                                        <p:attrNameLst>
                                          <p:attrName>ppt_x</p:attrName>
                                        </p:attrNameLst>
                                      </p:cBhvr>
                                      <p:tavLst>
                                        <p:tav tm="0">
                                          <p:val>
                                            <p:strVal val="1+#ppt_w/2"/>
                                          </p:val>
                                        </p:tav>
                                        <p:tav tm="100000">
                                          <p:val>
                                            <p:strVal val="#ppt_x"/>
                                          </p:val>
                                        </p:tav>
                                      </p:tavLst>
                                    </p:anim>
                                    <p:anim calcmode="lin" valueType="num">
                                      <p:cBhvr additive="base">
                                        <p:cTn id="18" dur="500" fill="hold"/>
                                        <p:tgtEl>
                                          <p:spTgt spid="71708"/>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71700"/>
                                        </p:tgtEl>
                                        <p:attrNameLst>
                                          <p:attrName>style.visibility</p:attrName>
                                        </p:attrNameLst>
                                      </p:cBhvr>
                                      <p:to>
                                        <p:strVal val="visible"/>
                                      </p:to>
                                    </p:set>
                                    <p:animEffect transition="in" filter="blinds(horizontal)">
                                      <p:cBhvr>
                                        <p:cTn id="23" dur="500"/>
                                        <p:tgtEl>
                                          <p:spTgt spid="7170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2" fill="hold" nodeType="clickEffect">
                                  <p:stCondLst>
                                    <p:cond delay="0"/>
                                  </p:stCondLst>
                                  <p:childTnLst>
                                    <p:set>
                                      <p:cBhvr>
                                        <p:cTn id="27" dur="1" fill="hold">
                                          <p:stCondLst>
                                            <p:cond delay="0"/>
                                          </p:stCondLst>
                                        </p:cTn>
                                        <p:tgtEl>
                                          <p:spTgt spid="71701"/>
                                        </p:tgtEl>
                                        <p:attrNameLst>
                                          <p:attrName>style.visibility</p:attrName>
                                        </p:attrNameLst>
                                      </p:cBhvr>
                                      <p:to>
                                        <p:strVal val="visible"/>
                                      </p:to>
                                    </p:set>
                                    <p:anim calcmode="lin" valueType="num">
                                      <p:cBhvr additive="base">
                                        <p:cTn id="28" dur="500" fill="hold"/>
                                        <p:tgtEl>
                                          <p:spTgt spid="71701"/>
                                        </p:tgtEl>
                                        <p:attrNameLst>
                                          <p:attrName>ppt_x</p:attrName>
                                        </p:attrNameLst>
                                      </p:cBhvr>
                                      <p:tavLst>
                                        <p:tav tm="0">
                                          <p:val>
                                            <p:strVal val="1+#ppt_w/2"/>
                                          </p:val>
                                        </p:tav>
                                        <p:tav tm="100000">
                                          <p:val>
                                            <p:strVal val="#ppt_x"/>
                                          </p:val>
                                        </p:tav>
                                      </p:tavLst>
                                    </p:anim>
                                    <p:anim calcmode="lin" valueType="num">
                                      <p:cBhvr additive="base">
                                        <p:cTn id="29" dur="500" fill="hold"/>
                                        <p:tgtEl>
                                          <p:spTgt spid="7170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1703"/>
                                        </p:tgtEl>
                                        <p:attrNameLst>
                                          <p:attrName>style.visibility</p:attrName>
                                        </p:attrNameLst>
                                      </p:cBhvr>
                                      <p:to>
                                        <p:strVal val="visible"/>
                                      </p:to>
                                    </p:set>
                                    <p:anim calcmode="lin" valueType="num">
                                      <p:cBhvr additive="base">
                                        <p:cTn id="32" dur="500" fill="hold"/>
                                        <p:tgtEl>
                                          <p:spTgt spid="71703"/>
                                        </p:tgtEl>
                                        <p:attrNameLst>
                                          <p:attrName>ppt_x</p:attrName>
                                        </p:attrNameLst>
                                      </p:cBhvr>
                                      <p:tavLst>
                                        <p:tav tm="0">
                                          <p:val>
                                            <p:strVal val="1+#ppt_w/2"/>
                                          </p:val>
                                        </p:tav>
                                        <p:tav tm="100000">
                                          <p:val>
                                            <p:strVal val="#ppt_x"/>
                                          </p:val>
                                        </p:tav>
                                      </p:tavLst>
                                    </p:anim>
                                    <p:anim calcmode="lin" valueType="num">
                                      <p:cBhvr additive="base">
                                        <p:cTn id="33" dur="500" fill="hold"/>
                                        <p:tgtEl>
                                          <p:spTgt spid="71703"/>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nodeType="clickEffect">
                                  <p:stCondLst>
                                    <p:cond delay="0"/>
                                  </p:stCondLst>
                                  <p:childTnLst>
                                    <p:set>
                                      <p:cBhvr>
                                        <p:cTn id="37" dur="1" fill="hold">
                                          <p:stCondLst>
                                            <p:cond delay="0"/>
                                          </p:stCondLst>
                                        </p:cTn>
                                        <p:tgtEl>
                                          <p:spTgt spid="71702"/>
                                        </p:tgtEl>
                                        <p:attrNameLst>
                                          <p:attrName>style.visibility</p:attrName>
                                        </p:attrNameLst>
                                      </p:cBhvr>
                                      <p:to>
                                        <p:strVal val="visible"/>
                                      </p:to>
                                    </p:set>
                                    <p:anim calcmode="lin" valueType="num">
                                      <p:cBhvr additive="base">
                                        <p:cTn id="38" dur="500" fill="hold"/>
                                        <p:tgtEl>
                                          <p:spTgt spid="71702"/>
                                        </p:tgtEl>
                                        <p:attrNameLst>
                                          <p:attrName>ppt_x</p:attrName>
                                        </p:attrNameLst>
                                      </p:cBhvr>
                                      <p:tavLst>
                                        <p:tav tm="0">
                                          <p:val>
                                            <p:strVal val="0-#ppt_w/2"/>
                                          </p:val>
                                        </p:tav>
                                        <p:tav tm="100000">
                                          <p:val>
                                            <p:strVal val="#ppt_x"/>
                                          </p:val>
                                        </p:tav>
                                      </p:tavLst>
                                    </p:anim>
                                    <p:anim calcmode="lin" valueType="num">
                                      <p:cBhvr additive="base">
                                        <p:cTn id="39" dur="500" fill="hold"/>
                                        <p:tgtEl>
                                          <p:spTgt spid="7170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71704"/>
                                        </p:tgtEl>
                                        <p:attrNameLst>
                                          <p:attrName>style.visibility</p:attrName>
                                        </p:attrNameLst>
                                      </p:cBhvr>
                                      <p:to>
                                        <p:strVal val="visible"/>
                                      </p:to>
                                    </p:set>
                                    <p:anim calcmode="lin" valueType="num">
                                      <p:cBhvr additive="base">
                                        <p:cTn id="42" dur="500" fill="hold"/>
                                        <p:tgtEl>
                                          <p:spTgt spid="71704"/>
                                        </p:tgtEl>
                                        <p:attrNameLst>
                                          <p:attrName>ppt_x</p:attrName>
                                        </p:attrNameLst>
                                      </p:cBhvr>
                                      <p:tavLst>
                                        <p:tav tm="0">
                                          <p:val>
                                            <p:strVal val="0-#ppt_w/2"/>
                                          </p:val>
                                        </p:tav>
                                        <p:tav tm="100000">
                                          <p:val>
                                            <p:strVal val="#ppt_x"/>
                                          </p:val>
                                        </p:tav>
                                      </p:tavLst>
                                    </p:anim>
                                    <p:anim calcmode="lin" valueType="num">
                                      <p:cBhvr additive="base">
                                        <p:cTn id="43" dur="500" fill="hold"/>
                                        <p:tgtEl>
                                          <p:spTgt spid="717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8" grpId="0"/>
      <p:bldP spid="71700" grpId="0"/>
      <p:bldP spid="71703" grpId="0"/>
      <p:bldP spid="717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122400" y="115888"/>
            <a:ext cx="5073826" cy="1200329"/>
          </a:xfrm>
          <a:prstGeom prst="rect">
            <a:avLst/>
          </a:prstGeom>
          <a:noFill/>
          <a:ln w="9525">
            <a:noFill/>
            <a:miter lim="800000"/>
            <a:headEnd/>
            <a:tailEnd/>
          </a:ln>
          <a:effectLst/>
        </p:spPr>
        <p:txBody>
          <a:bodyPr wrap="none">
            <a:spAutoFit/>
          </a:bodyPr>
          <a:lstStyle/>
          <a:p>
            <a:pPr algn="ctr"/>
            <a:r>
              <a:rPr lang="tr-TR" sz="2400" b="1">
                <a:solidFill>
                  <a:srgbClr val="FF0000"/>
                </a:solidFill>
                <a:latin typeface="Arial" pitchFamily="34" charset="0"/>
                <a:cs typeface="Arial" pitchFamily="34" charset="0"/>
              </a:rPr>
              <a:t>DÜŞEY MESAFELERİN</a:t>
            </a:r>
          </a:p>
          <a:p>
            <a:pPr algn="ctr"/>
            <a:r>
              <a:rPr lang="tr-TR" sz="2400" b="1">
                <a:solidFill>
                  <a:srgbClr val="FF0000"/>
                </a:solidFill>
                <a:latin typeface="Arial" pitchFamily="34" charset="0"/>
                <a:cs typeface="Arial" pitchFamily="34" charset="0"/>
              </a:rPr>
              <a:t> (YÜKSEKLİKLERİN) ÖLÇÜLMESİ</a:t>
            </a:r>
          </a:p>
          <a:p>
            <a:pPr algn="ctr"/>
            <a:endParaRPr lang="tr-TR" sz="2400" b="1">
              <a:solidFill>
                <a:srgbClr val="FF0000"/>
              </a:solidFill>
              <a:latin typeface="Arial" pitchFamily="34" charset="0"/>
              <a:cs typeface="Arial" pitchFamily="34" charset="0"/>
            </a:endParaRPr>
          </a:p>
        </p:txBody>
      </p:sp>
      <p:sp>
        <p:nvSpPr>
          <p:cNvPr id="12291" name="Text Box 3"/>
          <p:cNvSpPr txBox="1">
            <a:spLocks noChangeArrowheads="1"/>
          </p:cNvSpPr>
          <p:nvPr/>
        </p:nvSpPr>
        <p:spPr bwMode="auto">
          <a:xfrm>
            <a:off x="0" y="980728"/>
            <a:ext cx="9143999" cy="830997"/>
          </a:xfrm>
          <a:prstGeom prst="rect">
            <a:avLst/>
          </a:prstGeom>
          <a:noFill/>
          <a:ln w="9525">
            <a:noFill/>
            <a:miter lim="800000"/>
            <a:headEnd/>
            <a:tailEnd/>
          </a:ln>
          <a:effectLst/>
        </p:spPr>
        <p:txBody>
          <a:bodyPr wrap="square">
            <a:spAutoFit/>
          </a:bodyPr>
          <a:lstStyle/>
          <a:p>
            <a:r>
              <a:rPr lang="tr-TR" sz="2400" b="1" dirty="0">
                <a:latin typeface="Arial" pitchFamily="34" charset="0"/>
                <a:cs typeface="Arial" pitchFamily="34" charset="0"/>
              </a:rPr>
              <a:t>Yatay Gözleme ile Noktalar Arasındaki Düşey Mesafelerin Ölçülmesi</a:t>
            </a:r>
          </a:p>
        </p:txBody>
      </p:sp>
      <p:sp>
        <p:nvSpPr>
          <p:cNvPr id="12292" name="Text Box 4"/>
          <p:cNvSpPr txBox="1">
            <a:spLocks noChangeArrowheads="1"/>
          </p:cNvSpPr>
          <p:nvPr/>
        </p:nvSpPr>
        <p:spPr bwMode="auto">
          <a:xfrm>
            <a:off x="663575" y="1865313"/>
            <a:ext cx="3968394" cy="461665"/>
          </a:xfrm>
          <a:prstGeom prst="rect">
            <a:avLst/>
          </a:prstGeom>
          <a:noFill/>
          <a:ln w="9525">
            <a:noFill/>
            <a:miter lim="800000"/>
            <a:headEnd/>
            <a:tailEnd/>
          </a:ln>
          <a:effectLst/>
        </p:spPr>
        <p:txBody>
          <a:bodyPr wrap="none">
            <a:spAutoFit/>
          </a:bodyPr>
          <a:lstStyle/>
          <a:p>
            <a:r>
              <a:rPr lang="tr-TR" sz="2400">
                <a:latin typeface="Arial" pitchFamily="34" charset="0"/>
                <a:cs typeface="Arial" pitchFamily="34" charset="0"/>
              </a:rPr>
              <a:t>Bu amaçla miralar kullanılır.</a:t>
            </a:r>
          </a:p>
        </p:txBody>
      </p:sp>
      <p:pic>
        <p:nvPicPr>
          <p:cNvPr id="12293" name="Picture 6" descr="06-805MC"/>
          <p:cNvPicPr>
            <a:picLocks noChangeAspect="1" noChangeArrowheads="1"/>
          </p:cNvPicPr>
          <p:nvPr/>
        </p:nvPicPr>
        <p:blipFill>
          <a:blip r:embed="rId2" cstate="print"/>
          <a:srcRect/>
          <a:stretch>
            <a:fillRect/>
          </a:stretch>
        </p:blipFill>
        <p:spPr bwMode="auto">
          <a:xfrm>
            <a:off x="468313" y="2420938"/>
            <a:ext cx="2724150" cy="3810000"/>
          </a:xfrm>
          <a:prstGeom prst="rect">
            <a:avLst/>
          </a:prstGeom>
          <a:noFill/>
          <a:ln w="9525">
            <a:noFill/>
            <a:miter lim="800000"/>
            <a:headEnd/>
            <a:tailEnd/>
          </a:ln>
        </p:spPr>
      </p:pic>
      <p:pic>
        <p:nvPicPr>
          <p:cNvPr id="12294" name="Picture 8" descr="CST Telescoping Aluminum Sighting Rods"/>
          <p:cNvPicPr>
            <a:picLocks noChangeAspect="1" noChangeArrowheads="1"/>
          </p:cNvPicPr>
          <p:nvPr/>
        </p:nvPicPr>
        <p:blipFill>
          <a:blip r:embed="rId3" cstate="print"/>
          <a:srcRect/>
          <a:stretch>
            <a:fillRect/>
          </a:stretch>
        </p:blipFill>
        <p:spPr bwMode="auto">
          <a:xfrm>
            <a:off x="4716463" y="1866900"/>
            <a:ext cx="3671887" cy="4991100"/>
          </a:xfrm>
          <a:prstGeom prst="rect">
            <a:avLst/>
          </a:prstGeom>
          <a:noFill/>
          <a:ln w="9525">
            <a:noFill/>
            <a:miter lim="800000"/>
            <a:headEnd/>
            <a:tailEnd/>
          </a:ln>
        </p:spPr>
      </p:pic>
      <p:sp>
        <p:nvSpPr>
          <p:cNvPr id="12295" name="Text Box 9"/>
          <p:cNvSpPr txBox="1">
            <a:spLocks noChangeArrowheads="1"/>
          </p:cNvSpPr>
          <p:nvPr/>
        </p:nvSpPr>
        <p:spPr bwMode="auto">
          <a:xfrm>
            <a:off x="3234329" y="2708275"/>
            <a:ext cx="1486304" cy="1938992"/>
          </a:xfrm>
          <a:prstGeom prst="rect">
            <a:avLst/>
          </a:prstGeom>
          <a:noFill/>
          <a:ln w="9525">
            <a:noFill/>
            <a:miter lim="800000"/>
            <a:headEnd/>
            <a:tailEnd/>
          </a:ln>
          <a:effectLst/>
        </p:spPr>
        <p:txBody>
          <a:bodyPr wrap="none">
            <a:spAutoFit/>
          </a:bodyPr>
          <a:lstStyle/>
          <a:p>
            <a:pPr algn="ctr"/>
            <a:r>
              <a:rPr lang="tr-TR" sz="2400">
                <a:latin typeface="Arial" pitchFamily="34" charset="0"/>
                <a:cs typeface="Arial" pitchFamily="34" charset="0"/>
              </a:rPr>
              <a:t>Metrik</a:t>
            </a:r>
          </a:p>
          <a:p>
            <a:pPr algn="ctr"/>
            <a:r>
              <a:rPr lang="tr-TR" sz="2400">
                <a:latin typeface="Arial" pitchFamily="34" charset="0"/>
                <a:cs typeface="Arial" pitchFamily="34" charset="0"/>
              </a:rPr>
              <a:t>ve </a:t>
            </a:r>
          </a:p>
          <a:p>
            <a:pPr algn="ctr"/>
            <a:r>
              <a:rPr lang="tr-TR" sz="2400">
                <a:latin typeface="Arial" pitchFamily="34" charset="0"/>
                <a:cs typeface="Arial" pitchFamily="34" charset="0"/>
              </a:rPr>
              <a:t>Amerikan</a:t>
            </a:r>
          </a:p>
          <a:p>
            <a:pPr algn="ctr"/>
            <a:r>
              <a:rPr lang="tr-TR" sz="2400">
                <a:latin typeface="Arial" pitchFamily="34" charset="0"/>
                <a:cs typeface="Arial" pitchFamily="34" charset="0"/>
              </a:rPr>
              <a:t>Tipi</a:t>
            </a:r>
          </a:p>
          <a:p>
            <a:pPr algn="ctr"/>
            <a:r>
              <a:rPr lang="tr-TR" sz="2400">
                <a:latin typeface="Arial" pitchFamily="34" charset="0"/>
                <a:cs typeface="Arial" pitchFamily="34" charset="0"/>
              </a:rPr>
              <a:t>miralar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9570" name="Picture 2" descr="http://www.dagarcik.com.tr/neah.jpg"/>
          <p:cNvPicPr>
            <a:picLocks noChangeAspect="1" noChangeArrowheads="1"/>
          </p:cNvPicPr>
          <p:nvPr/>
        </p:nvPicPr>
        <p:blipFill>
          <a:blip r:embed="rId2" cstate="print"/>
          <a:srcRect r="13700" b="19954"/>
          <a:stretch>
            <a:fillRect/>
          </a:stretch>
        </p:blipFill>
        <p:spPr bwMode="auto">
          <a:xfrm>
            <a:off x="-1" y="3429000"/>
            <a:ext cx="4562477" cy="3429000"/>
          </a:xfrm>
          <a:prstGeom prst="rect">
            <a:avLst/>
          </a:prstGeom>
          <a:noFill/>
        </p:spPr>
      </p:pic>
      <p:pic>
        <p:nvPicPr>
          <p:cNvPr id="1389572" name="Picture 4" descr="http://www.dagarcik.com.tr/neal.jpg"/>
          <p:cNvPicPr>
            <a:picLocks noChangeAspect="1" noChangeArrowheads="1"/>
          </p:cNvPicPr>
          <p:nvPr/>
        </p:nvPicPr>
        <p:blipFill>
          <a:blip r:embed="rId3" cstate="print"/>
          <a:srcRect r="10000" b="19025"/>
          <a:stretch>
            <a:fillRect/>
          </a:stretch>
        </p:blipFill>
        <p:spPr bwMode="auto">
          <a:xfrm>
            <a:off x="0" y="0"/>
            <a:ext cx="4536504" cy="3429000"/>
          </a:xfrm>
          <a:prstGeom prst="rect">
            <a:avLst/>
          </a:prstGeom>
          <a:noFill/>
        </p:spPr>
      </p:pic>
      <p:pic>
        <p:nvPicPr>
          <p:cNvPr id="1389576" name="Picture 8" descr="http://www.paksoymarket.com/pictures/2013219103015_1300354.jpg"/>
          <p:cNvPicPr>
            <a:picLocks noChangeAspect="1" noChangeArrowheads="1"/>
          </p:cNvPicPr>
          <p:nvPr/>
        </p:nvPicPr>
        <p:blipFill>
          <a:blip r:embed="rId4" cstate="print"/>
          <a:srcRect l="17391" r="24638"/>
          <a:stretch>
            <a:fillRect/>
          </a:stretch>
        </p:blipFill>
        <p:spPr bwMode="auto">
          <a:xfrm>
            <a:off x="4499992" y="0"/>
            <a:ext cx="2880320" cy="6858000"/>
          </a:xfrm>
          <a:prstGeom prst="rect">
            <a:avLst/>
          </a:prstGeom>
          <a:noFill/>
        </p:spPr>
      </p:pic>
      <p:pic>
        <p:nvPicPr>
          <p:cNvPr id="1389578" name="Picture 10" descr="http://www.totalstationnivo.com/image/cache/data/nedo-ah%C5%9Fapmira-500x500.gif"/>
          <p:cNvPicPr>
            <a:picLocks noChangeAspect="1" noChangeArrowheads="1"/>
          </p:cNvPicPr>
          <p:nvPr/>
        </p:nvPicPr>
        <p:blipFill>
          <a:blip r:embed="rId5" cstate="print"/>
          <a:srcRect l="34240" r="29473"/>
          <a:stretch>
            <a:fillRect/>
          </a:stretch>
        </p:blipFill>
        <p:spPr bwMode="auto">
          <a:xfrm>
            <a:off x="7380312" y="0"/>
            <a:ext cx="1763688"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0594" name="Picture 2" descr="http://www.nedomarket.com/image/cache/data/mira-700x700.jpg"/>
          <p:cNvPicPr>
            <a:picLocks noChangeAspect="1" noChangeArrowheads="1"/>
          </p:cNvPicPr>
          <p:nvPr/>
        </p:nvPicPr>
        <p:blipFill>
          <a:blip r:embed="rId2" cstate="print"/>
          <a:srcRect/>
          <a:stretch>
            <a:fillRect/>
          </a:stretch>
        </p:blipFill>
        <p:spPr bwMode="auto">
          <a:xfrm>
            <a:off x="0" y="0"/>
            <a:ext cx="6012160" cy="6858000"/>
          </a:xfrm>
          <a:prstGeom prst="rect">
            <a:avLst/>
          </a:prstGeom>
          <a:noFill/>
        </p:spPr>
      </p:pic>
      <p:pic>
        <p:nvPicPr>
          <p:cNvPr id="1390596" name="Picture 4" descr="http://www.totalstationnivo.com/image/cache/data/Runner_set-500x500.jpg"/>
          <p:cNvPicPr>
            <a:picLocks noChangeAspect="1" noChangeArrowheads="1"/>
          </p:cNvPicPr>
          <p:nvPr/>
        </p:nvPicPr>
        <p:blipFill>
          <a:blip r:embed="rId3" cstate="print"/>
          <a:srcRect/>
          <a:stretch>
            <a:fillRect/>
          </a:stretch>
        </p:blipFill>
        <p:spPr bwMode="auto">
          <a:xfrm>
            <a:off x="6228184" y="2924944"/>
            <a:ext cx="2915816" cy="3933056"/>
          </a:xfrm>
          <a:prstGeom prst="rect">
            <a:avLst/>
          </a:prstGeom>
          <a:noFill/>
        </p:spPr>
      </p:pic>
      <p:pic>
        <p:nvPicPr>
          <p:cNvPr id="1390598" name="Picture 6" descr="http://www.atilimgeomatik.com/images/runner_tripod_staff.jpg"/>
          <p:cNvPicPr>
            <a:picLocks noChangeAspect="1" noChangeArrowheads="1"/>
          </p:cNvPicPr>
          <p:nvPr/>
        </p:nvPicPr>
        <p:blipFill>
          <a:blip r:embed="rId4" cstate="print"/>
          <a:srcRect/>
          <a:stretch>
            <a:fillRect/>
          </a:stretch>
        </p:blipFill>
        <p:spPr bwMode="auto">
          <a:xfrm>
            <a:off x="6080045" y="0"/>
            <a:ext cx="3063955" cy="285293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726029" y="188913"/>
            <a:ext cx="5790368" cy="954107"/>
          </a:xfrm>
          <a:prstGeom prst="rect">
            <a:avLst/>
          </a:prstGeom>
          <a:noFill/>
          <a:ln w="9525">
            <a:noFill/>
            <a:miter lim="800000"/>
            <a:headEnd/>
            <a:tailEnd/>
          </a:ln>
          <a:effectLst/>
        </p:spPr>
        <p:txBody>
          <a:bodyPr wrap="none">
            <a:spAutoFit/>
          </a:bodyPr>
          <a:lstStyle/>
          <a:p>
            <a:pPr algn="ctr"/>
            <a:r>
              <a:rPr lang="tr-TR" sz="2800" b="1">
                <a:solidFill>
                  <a:srgbClr val="FF0000"/>
                </a:solidFill>
                <a:latin typeface="Arial" pitchFamily="34" charset="0"/>
                <a:cs typeface="Arial" pitchFamily="34" charset="0"/>
              </a:rPr>
              <a:t>DÜŞEY MESAFELERİN </a:t>
            </a:r>
          </a:p>
          <a:p>
            <a:pPr algn="ctr"/>
            <a:r>
              <a:rPr lang="tr-TR" sz="2800" b="1">
                <a:solidFill>
                  <a:srgbClr val="FF0000"/>
                </a:solidFill>
                <a:latin typeface="Arial" pitchFamily="34" charset="0"/>
                <a:cs typeface="Arial" pitchFamily="34" charset="0"/>
              </a:rPr>
              <a:t>(YÜKSEKLİKLERİN) ÖLÇÜLMESİ</a:t>
            </a:r>
          </a:p>
        </p:txBody>
      </p:sp>
      <p:grpSp>
        <p:nvGrpSpPr>
          <p:cNvPr id="2" name="Group 36"/>
          <p:cNvGrpSpPr>
            <a:grpSpLocks/>
          </p:cNvGrpSpPr>
          <p:nvPr/>
        </p:nvGrpSpPr>
        <p:grpSpPr bwMode="auto">
          <a:xfrm>
            <a:off x="684213" y="1484313"/>
            <a:ext cx="1728787" cy="4321175"/>
            <a:chOff x="431" y="935"/>
            <a:chExt cx="1089" cy="2722"/>
          </a:xfrm>
        </p:grpSpPr>
        <p:sp>
          <p:nvSpPr>
            <p:cNvPr id="13333" name="Line 18"/>
            <p:cNvSpPr>
              <a:spLocks noChangeShapeType="1"/>
            </p:cNvSpPr>
            <p:nvPr/>
          </p:nvSpPr>
          <p:spPr bwMode="auto">
            <a:xfrm>
              <a:off x="1520" y="1144"/>
              <a:ext cx="0" cy="2422"/>
            </a:xfrm>
            <a:prstGeom prst="line">
              <a:avLst/>
            </a:prstGeom>
            <a:noFill/>
            <a:ln w="2857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34" name="Rectangle 22"/>
            <p:cNvSpPr>
              <a:spLocks noChangeArrowheads="1"/>
            </p:cNvSpPr>
            <p:nvPr/>
          </p:nvSpPr>
          <p:spPr bwMode="auto">
            <a:xfrm>
              <a:off x="657" y="1855"/>
              <a:ext cx="318" cy="169"/>
            </a:xfrm>
            <a:prstGeom prst="rect">
              <a:avLst/>
            </a:prstGeom>
            <a:solidFill>
              <a:srgbClr val="FF0000"/>
            </a:solidFill>
            <a:ln w="9525">
              <a:solidFill>
                <a:schemeClr val="tx1"/>
              </a:solidFill>
              <a:miter lim="800000"/>
              <a:headEnd/>
              <a:tailEnd/>
            </a:ln>
            <a:effectLst/>
          </p:spPr>
          <p:txBody>
            <a:bodyPr wrap="none" anchor="ctr"/>
            <a:lstStyle/>
            <a:p>
              <a:endParaRPr lang="tr-TR" sz="2800">
                <a:latin typeface="Arial" pitchFamily="34" charset="0"/>
                <a:cs typeface="Arial" pitchFamily="34" charset="0"/>
              </a:endParaRPr>
            </a:p>
          </p:txBody>
        </p:sp>
        <p:sp>
          <p:nvSpPr>
            <p:cNvPr id="13335" name="Line 23"/>
            <p:cNvSpPr>
              <a:spLocks noChangeShapeType="1"/>
            </p:cNvSpPr>
            <p:nvPr/>
          </p:nvSpPr>
          <p:spPr bwMode="auto">
            <a:xfrm>
              <a:off x="476" y="2961"/>
              <a:ext cx="1044" cy="0"/>
            </a:xfrm>
            <a:prstGeom prst="line">
              <a:avLst/>
            </a:prstGeom>
            <a:noFill/>
            <a:ln w="2857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36" name="Line 24"/>
            <p:cNvSpPr>
              <a:spLocks noChangeShapeType="1"/>
            </p:cNvSpPr>
            <p:nvPr/>
          </p:nvSpPr>
          <p:spPr bwMode="auto">
            <a:xfrm>
              <a:off x="476" y="1362"/>
              <a:ext cx="1044" cy="0"/>
            </a:xfrm>
            <a:prstGeom prst="line">
              <a:avLst/>
            </a:prstGeom>
            <a:noFill/>
            <a:ln w="2857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37" name="Line 25"/>
            <p:cNvSpPr>
              <a:spLocks noChangeShapeType="1"/>
            </p:cNvSpPr>
            <p:nvPr/>
          </p:nvSpPr>
          <p:spPr bwMode="auto">
            <a:xfrm>
              <a:off x="476" y="1071"/>
              <a:ext cx="0" cy="2422"/>
            </a:xfrm>
            <a:prstGeom prst="line">
              <a:avLst/>
            </a:prstGeom>
            <a:noFill/>
            <a:ln w="2857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38" name="Line 27"/>
            <p:cNvSpPr>
              <a:spLocks noChangeShapeType="1"/>
            </p:cNvSpPr>
            <p:nvPr/>
          </p:nvSpPr>
          <p:spPr bwMode="auto">
            <a:xfrm>
              <a:off x="999" y="1117"/>
              <a:ext cx="0" cy="2422"/>
            </a:xfrm>
            <a:prstGeom prst="line">
              <a:avLst/>
            </a:prstGeom>
            <a:noFill/>
            <a:ln w="952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39" name="Rectangle 28"/>
            <p:cNvSpPr>
              <a:spLocks noChangeArrowheads="1"/>
            </p:cNvSpPr>
            <p:nvPr/>
          </p:nvSpPr>
          <p:spPr bwMode="auto">
            <a:xfrm>
              <a:off x="657" y="1525"/>
              <a:ext cx="318" cy="169"/>
            </a:xfrm>
            <a:prstGeom prst="rect">
              <a:avLst/>
            </a:prstGeom>
            <a:solidFill>
              <a:srgbClr val="FF0000"/>
            </a:solidFill>
            <a:ln w="9525">
              <a:solidFill>
                <a:schemeClr val="tx1"/>
              </a:solidFill>
              <a:miter lim="800000"/>
              <a:headEnd/>
              <a:tailEnd/>
            </a:ln>
            <a:effectLst/>
          </p:spPr>
          <p:txBody>
            <a:bodyPr wrap="none" anchor="ctr"/>
            <a:lstStyle/>
            <a:p>
              <a:endParaRPr lang="tr-TR" sz="2800">
                <a:latin typeface="Arial" pitchFamily="34" charset="0"/>
                <a:cs typeface="Arial" pitchFamily="34" charset="0"/>
              </a:endParaRPr>
            </a:p>
          </p:txBody>
        </p:sp>
        <p:sp>
          <p:nvSpPr>
            <p:cNvPr id="13340" name="Freeform 29"/>
            <p:cNvSpPr>
              <a:spLocks/>
            </p:cNvSpPr>
            <p:nvPr/>
          </p:nvSpPr>
          <p:spPr bwMode="auto">
            <a:xfrm>
              <a:off x="476" y="2169"/>
              <a:ext cx="499" cy="793"/>
            </a:xfrm>
            <a:custGeom>
              <a:avLst/>
              <a:gdLst>
                <a:gd name="T0" fmla="*/ 0 w 499"/>
                <a:gd name="T1" fmla="*/ 0 h 816"/>
                <a:gd name="T2" fmla="*/ 499 w 499"/>
                <a:gd name="T3" fmla="*/ 0 h 816"/>
                <a:gd name="T4" fmla="*/ 499 w 499"/>
                <a:gd name="T5" fmla="*/ 109 h 816"/>
                <a:gd name="T6" fmla="*/ 181 w 499"/>
                <a:gd name="T7" fmla="*/ 109 h 816"/>
                <a:gd name="T8" fmla="*/ 181 w 499"/>
                <a:gd name="T9" fmla="*/ 253 h 816"/>
                <a:gd name="T10" fmla="*/ 499 w 499"/>
                <a:gd name="T11" fmla="*/ 253 h 816"/>
                <a:gd name="T12" fmla="*/ 499 w 499"/>
                <a:gd name="T13" fmla="*/ 397 h 816"/>
                <a:gd name="T14" fmla="*/ 181 w 499"/>
                <a:gd name="T15" fmla="*/ 397 h 816"/>
                <a:gd name="T16" fmla="*/ 181 w 499"/>
                <a:gd name="T17" fmla="*/ 505 h 816"/>
                <a:gd name="T18" fmla="*/ 499 w 499"/>
                <a:gd name="T19" fmla="*/ 505 h 816"/>
                <a:gd name="T20" fmla="*/ 499 w 499"/>
                <a:gd name="T21" fmla="*/ 649 h 816"/>
                <a:gd name="T22" fmla="*/ 0 w 499"/>
                <a:gd name="T23" fmla="*/ 649 h 816"/>
                <a:gd name="T24" fmla="*/ 0 w 499"/>
                <a:gd name="T25" fmla="*/ 0 h 8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99" h="816">
                  <a:moveTo>
                    <a:pt x="0" y="0"/>
                  </a:moveTo>
                  <a:lnTo>
                    <a:pt x="499" y="0"/>
                  </a:lnTo>
                  <a:lnTo>
                    <a:pt x="499" y="136"/>
                  </a:lnTo>
                  <a:lnTo>
                    <a:pt x="181" y="136"/>
                  </a:lnTo>
                  <a:lnTo>
                    <a:pt x="181" y="318"/>
                  </a:lnTo>
                  <a:lnTo>
                    <a:pt x="499" y="318"/>
                  </a:lnTo>
                  <a:lnTo>
                    <a:pt x="499" y="499"/>
                  </a:lnTo>
                  <a:lnTo>
                    <a:pt x="181" y="499"/>
                  </a:lnTo>
                  <a:lnTo>
                    <a:pt x="181" y="635"/>
                  </a:lnTo>
                  <a:lnTo>
                    <a:pt x="499" y="635"/>
                  </a:lnTo>
                  <a:lnTo>
                    <a:pt x="499" y="816"/>
                  </a:lnTo>
                  <a:lnTo>
                    <a:pt x="0" y="816"/>
                  </a:lnTo>
                  <a:lnTo>
                    <a:pt x="0" y="0"/>
                  </a:lnTo>
                  <a:close/>
                </a:path>
              </a:pathLst>
            </a:custGeom>
            <a:solidFill>
              <a:srgbClr val="FF0000"/>
            </a:solidFill>
            <a:ln w="9525">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13341" name="Text Box 30"/>
            <p:cNvSpPr txBox="1">
              <a:spLocks noChangeArrowheads="1"/>
            </p:cNvSpPr>
            <p:nvPr/>
          </p:nvSpPr>
          <p:spPr bwMode="auto">
            <a:xfrm>
              <a:off x="975" y="2518"/>
              <a:ext cx="116" cy="330"/>
            </a:xfrm>
            <a:prstGeom prst="rect">
              <a:avLst/>
            </a:prstGeom>
            <a:noFill/>
            <a:ln w="9525">
              <a:noFill/>
              <a:miter lim="800000"/>
              <a:headEnd/>
              <a:tailEnd/>
            </a:ln>
            <a:effectLst/>
          </p:spPr>
          <p:txBody>
            <a:bodyPr wrap="none">
              <a:spAutoFit/>
            </a:bodyPr>
            <a:lstStyle/>
            <a:p>
              <a:endParaRPr lang="tr-TR" sz="2800" b="1">
                <a:latin typeface="Arial" pitchFamily="34" charset="0"/>
                <a:cs typeface="Arial" pitchFamily="34" charset="0"/>
              </a:endParaRPr>
            </a:p>
          </p:txBody>
        </p:sp>
        <p:sp>
          <p:nvSpPr>
            <p:cNvPr id="13342" name="Text Box 31"/>
            <p:cNvSpPr txBox="1">
              <a:spLocks noChangeArrowheads="1"/>
            </p:cNvSpPr>
            <p:nvPr/>
          </p:nvSpPr>
          <p:spPr bwMode="auto">
            <a:xfrm>
              <a:off x="431" y="935"/>
              <a:ext cx="116" cy="330"/>
            </a:xfrm>
            <a:prstGeom prst="rect">
              <a:avLst/>
            </a:prstGeom>
            <a:noFill/>
            <a:ln w="9525">
              <a:noFill/>
              <a:miter lim="800000"/>
              <a:headEnd/>
              <a:tailEnd/>
            </a:ln>
            <a:effectLst/>
          </p:spPr>
          <p:txBody>
            <a:bodyPr wrap="none">
              <a:spAutoFit/>
            </a:bodyPr>
            <a:lstStyle/>
            <a:p>
              <a:endParaRPr lang="tr-TR" sz="2800" b="1">
                <a:latin typeface="Arial" pitchFamily="34" charset="0"/>
                <a:cs typeface="Arial" pitchFamily="34" charset="0"/>
              </a:endParaRPr>
            </a:p>
          </p:txBody>
        </p:sp>
        <p:sp>
          <p:nvSpPr>
            <p:cNvPr id="13343" name="Rectangle 33"/>
            <p:cNvSpPr>
              <a:spLocks noChangeArrowheads="1"/>
            </p:cNvSpPr>
            <p:nvPr/>
          </p:nvSpPr>
          <p:spPr bwMode="auto">
            <a:xfrm>
              <a:off x="1020" y="3125"/>
              <a:ext cx="318" cy="169"/>
            </a:xfrm>
            <a:prstGeom prst="rect">
              <a:avLst/>
            </a:prstGeom>
            <a:solidFill>
              <a:srgbClr val="FF0000"/>
            </a:solidFill>
            <a:ln w="9525">
              <a:solidFill>
                <a:schemeClr val="tx1"/>
              </a:solidFill>
              <a:miter lim="800000"/>
              <a:headEnd/>
              <a:tailEnd/>
            </a:ln>
            <a:effectLst/>
          </p:spPr>
          <p:txBody>
            <a:bodyPr wrap="none" anchor="ctr"/>
            <a:lstStyle/>
            <a:p>
              <a:endParaRPr lang="tr-TR" sz="2800">
                <a:latin typeface="Arial" pitchFamily="34" charset="0"/>
                <a:cs typeface="Arial" pitchFamily="34" charset="0"/>
              </a:endParaRPr>
            </a:p>
          </p:txBody>
        </p:sp>
        <p:sp>
          <p:nvSpPr>
            <p:cNvPr id="13344" name="Rectangle 34"/>
            <p:cNvSpPr>
              <a:spLocks noChangeArrowheads="1"/>
            </p:cNvSpPr>
            <p:nvPr/>
          </p:nvSpPr>
          <p:spPr bwMode="auto">
            <a:xfrm>
              <a:off x="1020" y="3488"/>
              <a:ext cx="318" cy="169"/>
            </a:xfrm>
            <a:prstGeom prst="rect">
              <a:avLst/>
            </a:prstGeom>
            <a:solidFill>
              <a:srgbClr val="FF0000"/>
            </a:solidFill>
            <a:ln w="9525">
              <a:solidFill>
                <a:schemeClr val="tx1"/>
              </a:solidFill>
              <a:miter lim="800000"/>
              <a:headEnd/>
              <a:tailEnd/>
            </a:ln>
            <a:effectLst/>
          </p:spPr>
          <p:txBody>
            <a:bodyPr wrap="none" anchor="ctr"/>
            <a:lstStyle/>
            <a:p>
              <a:endParaRPr lang="tr-TR" sz="2800">
                <a:latin typeface="Arial" pitchFamily="34" charset="0"/>
                <a:cs typeface="Arial" pitchFamily="34" charset="0"/>
              </a:endParaRPr>
            </a:p>
          </p:txBody>
        </p:sp>
      </p:grpSp>
      <p:sp>
        <p:nvSpPr>
          <p:cNvPr id="13316" name="Text Box 35"/>
          <p:cNvSpPr txBox="1">
            <a:spLocks noChangeArrowheads="1"/>
          </p:cNvSpPr>
          <p:nvPr/>
        </p:nvSpPr>
        <p:spPr bwMode="auto">
          <a:xfrm>
            <a:off x="3327400" y="1433513"/>
            <a:ext cx="2779928"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Mira Okumaları</a:t>
            </a:r>
          </a:p>
        </p:txBody>
      </p:sp>
      <p:sp>
        <p:nvSpPr>
          <p:cNvPr id="73765" name="Line 37"/>
          <p:cNvSpPr>
            <a:spLocks noChangeShapeType="1"/>
          </p:cNvSpPr>
          <p:nvPr/>
        </p:nvSpPr>
        <p:spPr bwMode="auto">
          <a:xfrm flipH="1">
            <a:off x="9525" y="2171700"/>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66" name="Text Box 38"/>
          <p:cNvSpPr txBox="1">
            <a:spLocks noChangeArrowheads="1"/>
          </p:cNvSpPr>
          <p:nvPr/>
        </p:nvSpPr>
        <p:spPr bwMode="auto">
          <a:xfrm>
            <a:off x="3903663" y="1865313"/>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1.200</a:t>
            </a:r>
          </a:p>
        </p:txBody>
      </p:sp>
      <p:sp>
        <p:nvSpPr>
          <p:cNvPr id="73768" name="Line 40"/>
          <p:cNvSpPr>
            <a:spLocks noChangeShapeType="1"/>
          </p:cNvSpPr>
          <p:nvPr/>
        </p:nvSpPr>
        <p:spPr bwMode="auto">
          <a:xfrm flipH="1">
            <a:off x="0" y="3429000"/>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69" name="Text Box 41"/>
          <p:cNvSpPr txBox="1">
            <a:spLocks noChangeArrowheads="1"/>
          </p:cNvSpPr>
          <p:nvPr/>
        </p:nvSpPr>
        <p:spPr bwMode="auto">
          <a:xfrm>
            <a:off x="3995738" y="3187700"/>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1.150</a:t>
            </a:r>
          </a:p>
        </p:txBody>
      </p:sp>
      <p:sp>
        <p:nvSpPr>
          <p:cNvPr id="73770" name="Line 42"/>
          <p:cNvSpPr>
            <a:spLocks noChangeShapeType="1"/>
          </p:cNvSpPr>
          <p:nvPr/>
        </p:nvSpPr>
        <p:spPr bwMode="auto">
          <a:xfrm flipH="1">
            <a:off x="-36513" y="4030663"/>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71" name="Text Box 43"/>
          <p:cNvSpPr txBox="1">
            <a:spLocks noChangeArrowheads="1"/>
          </p:cNvSpPr>
          <p:nvPr/>
        </p:nvSpPr>
        <p:spPr bwMode="auto">
          <a:xfrm>
            <a:off x="3959225" y="3789363"/>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1.127</a:t>
            </a:r>
          </a:p>
        </p:txBody>
      </p:sp>
      <p:sp>
        <p:nvSpPr>
          <p:cNvPr id="73772" name="Line 44"/>
          <p:cNvSpPr>
            <a:spLocks noChangeShapeType="1"/>
          </p:cNvSpPr>
          <p:nvPr/>
        </p:nvSpPr>
        <p:spPr bwMode="auto">
          <a:xfrm flipH="1">
            <a:off x="-36513" y="2682875"/>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73" name="Text Box 45"/>
          <p:cNvSpPr txBox="1">
            <a:spLocks noChangeArrowheads="1"/>
          </p:cNvSpPr>
          <p:nvPr/>
        </p:nvSpPr>
        <p:spPr bwMode="auto">
          <a:xfrm>
            <a:off x="3959225" y="2441575"/>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1.180</a:t>
            </a:r>
          </a:p>
        </p:txBody>
      </p:sp>
      <p:sp>
        <p:nvSpPr>
          <p:cNvPr id="73774" name="Line 46"/>
          <p:cNvSpPr>
            <a:spLocks noChangeShapeType="1"/>
          </p:cNvSpPr>
          <p:nvPr/>
        </p:nvSpPr>
        <p:spPr bwMode="auto">
          <a:xfrm flipH="1">
            <a:off x="-36513" y="2997200"/>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75" name="Text Box 47"/>
          <p:cNvSpPr txBox="1">
            <a:spLocks noChangeArrowheads="1"/>
          </p:cNvSpPr>
          <p:nvPr/>
        </p:nvSpPr>
        <p:spPr bwMode="auto">
          <a:xfrm>
            <a:off x="3959225" y="2755900"/>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1.168</a:t>
            </a:r>
          </a:p>
        </p:txBody>
      </p:sp>
      <p:sp>
        <p:nvSpPr>
          <p:cNvPr id="73776" name="Line 48"/>
          <p:cNvSpPr>
            <a:spLocks noChangeShapeType="1"/>
          </p:cNvSpPr>
          <p:nvPr/>
        </p:nvSpPr>
        <p:spPr bwMode="auto">
          <a:xfrm flipH="1">
            <a:off x="-36513" y="4652963"/>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77" name="Text Box 49"/>
          <p:cNvSpPr txBox="1">
            <a:spLocks noChangeArrowheads="1"/>
          </p:cNvSpPr>
          <p:nvPr/>
        </p:nvSpPr>
        <p:spPr bwMode="auto">
          <a:xfrm>
            <a:off x="3959225" y="4411663"/>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1.102</a:t>
            </a:r>
          </a:p>
        </p:txBody>
      </p:sp>
      <p:sp>
        <p:nvSpPr>
          <p:cNvPr id="73778" name="Line 50"/>
          <p:cNvSpPr>
            <a:spLocks noChangeShapeType="1"/>
          </p:cNvSpPr>
          <p:nvPr/>
        </p:nvSpPr>
        <p:spPr bwMode="auto">
          <a:xfrm flipH="1">
            <a:off x="-36513" y="4816475"/>
            <a:ext cx="3744913" cy="0"/>
          </a:xfrm>
          <a:prstGeom prst="line">
            <a:avLst/>
          </a:prstGeom>
          <a:noFill/>
          <a:ln w="38100">
            <a:solidFill>
              <a:schemeClr val="tx1"/>
            </a:solidFill>
            <a:round/>
            <a:headEnd/>
            <a:tailEnd/>
          </a:ln>
          <a:effectLst/>
        </p:spPr>
        <p:txBody>
          <a:bodyPr wrap="none"/>
          <a:lstStyle/>
          <a:p>
            <a:endParaRPr lang="tr-TR" sz="2800">
              <a:latin typeface="Arial" pitchFamily="34" charset="0"/>
              <a:cs typeface="Arial" pitchFamily="34" charset="0"/>
            </a:endParaRPr>
          </a:p>
        </p:txBody>
      </p:sp>
      <p:sp>
        <p:nvSpPr>
          <p:cNvPr id="73779" name="Text Box 51"/>
          <p:cNvSpPr txBox="1">
            <a:spLocks noChangeArrowheads="1"/>
          </p:cNvSpPr>
          <p:nvPr/>
        </p:nvSpPr>
        <p:spPr bwMode="auto">
          <a:xfrm>
            <a:off x="3959225" y="4575175"/>
            <a:ext cx="1085554" cy="523220"/>
          </a:xfrm>
          <a:prstGeom prst="rect">
            <a:avLst/>
          </a:prstGeom>
          <a:noFill/>
          <a:ln w="9525">
            <a:noFill/>
            <a:miter lim="800000"/>
            <a:headEnd/>
            <a:tailEnd/>
          </a:ln>
          <a:effectLst/>
        </p:spPr>
        <p:txBody>
          <a:bodyPr wrap="none">
            <a:spAutoFit/>
          </a:bodyPr>
          <a:lstStyle/>
          <a:p>
            <a:r>
              <a:rPr lang="tr-TR" sz="2800" b="1">
                <a:solidFill>
                  <a:srgbClr val="FF0000"/>
                </a:solidFill>
                <a:latin typeface="Arial" pitchFamily="34" charset="0"/>
                <a:cs typeface="Arial" pitchFamily="34" charset="0"/>
              </a:rPr>
              <a:t>1.096</a:t>
            </a:r>
          </a:p>
        </p:txBody>
      </p:sp>
      <p:sp>
        <p:nvSpPr>
          <p:cNvPr id="13331" name="Rectangle 52"/>
          <p:cNvSpPr>
            <a:spLocks noChangeArrowheads="1"/>
          </p:cNvSpPr>
          <p:nvPr/>
        </p:nvSpPr>
        <p:spPr bwMode="auto">
          <a:xfrm>
            <a:off x="684213" y="1484313"/>
            <a:ext cx="684803" cy="523220"/>
          </a:xfrm>
          <a:prstGeom prst="rect">
            <a:avLst/>
          </a:prstGeom>
          <a:noFill/>
          <a:ln w="9525">
            <a:noFill/>
            <a:miter lim="800000"/>
            <a:headEnd/>
            <a:tailEnd/>
          </a:ln>
          <a:effectLst/>
        </p:spPr>
        <p:txBody>
          <a:bodyPr wrap="none">
            <a:spAutoFit/>
          </a:bodyPr>
          <a:lstStyle/>
          <a:p>
            <a:r>
              <a:rPr lang="tr-TR" sz="2800" b="1">
                <a:latin typeface="Arial" pitchFamily="34" charset="0"/>
                <a:cs typeface="Arial" pitchFamily="34" charset="0"/>
              </a:rPr>
              <a:t>1.2</a:t>
            </a:r>
          </a:p>
        </p:txBody>
      </p:sp>
      <p:sp>
        <p:nvSpPr>
          <p:cNvPr id="13332" name="Rectangle 53"/>
          <p:cNvSpPr>
            <a:spLocks noChangeArrowheads="1"/>
          </p:cNvSpPr>
          <p:nvPr/>
        </p:nvSpPr>
        <p:spPr bwMode="auto">
          <a:xfrm>
            <a:off x="1547813" y="4005263"/>
            <a:ext cx="882650" cy="523220"/>
          </a:xfrm>
          <a:prstGeom prst="rect">
            <a:avLst/>
          </a:prstGeom>
          <a:noFill/>
          <a:ln w="9525">
            <a:noFill/>
            <a:miter lim="800000"/>
            <a:headEnd/>
            <a:tailEnd/>
          </a:ln>
          <a:effectLst/>
        </p:spPr>
        <p:txBody>
          <a:bodyPr>
            <a:spAutoFit/>
          </a:bodyPr>
          <a:lstStyle/>
          <a:p>
            <a:r>
              <a:rPr lang="tr-TR" sz="2800" b="1">
                <a:latin typeface="Arial" pitchFamily="34" charset="0"/>
                <a:cs typeface="Arial" pitchFamily="34" charset="0"/>
              </a:rPr>
              <a:t>1.1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3765"/>
                                        </p:tgtEl>
                                        <p:attrNameLst>
                                          <p:attrName>style.visibility</p:attrName>
                                        </p:attrNameLst>
                                      </p:cBhvr>
                                      <p:to>
                                        <p:strVal val="visible"/>
                                      </p:to>
                                    </p:set>
                                    <p:anim calcmode="lin" valueType="num">
                                      <p:cBhvr additive="base">
                                        <p:cTn id="7" dur="500" fill="hold"/>
                                        <p:tgtEl>
                                          <p:spTgt spid="73765"/>
                                        </p:tgtEl>
                                        <p:attrNameLst>
                                          <p:attrName>ppt_x</p:attrName>
                                        </p:attrNameLst>
                                      </p:cBhvr>
                                      <p:tavLst>
                                        <p:tav tm="0">
                                          <p:val>
                                            <p:strVal val="#ppt_x"/>
                                          </p:val>
                                        </p:tav>
                                        <p:tav tm="100000">
                                          <p:val>
                                            <p:strVal val="#ppt_x"/>
                                          </p:val>
                                        </p:tav>
                                      </p:tavLst>
                                    </p:anim>
                                    <p:anim calcmode="lin" valueType="num">
                                      <p:cBhvr additive="base">
                                        <p:cTn id="8" dur="500" fill="hold"/>
                                        <p:tgtEl>
                                          <p:spTgt spid="7376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73766"/>
                                        </p:tgtEl>
                                        <p:attrNameLst>
                                          <p:attrName>style.visibility</p:attrName>
                                        </p:attrNameLst>
                                      </p:cBhvr>
                                      <p:to>
                                        <p:strVal val="visible"/>
                                      </p:to>
                                    </p:set>
                                    <p:animEffect transition="in" filter="diamond(in)">
                                      <p:cBhvr>
                                        <p:cTn id="13" dur="2000"/>
                                        <p:tgtEl>
                                          <p:spTgt spid="7376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xit" presetSubtype="4" fill="hold" grpId="1" nodeType="clickEffect">
                                  <p:stCondLst>
                                    <p:cond delay="0"/>
                                  </p:stCondLst>
                                  <p:childTnLst>
                                    <p:anim calcmode="lin" valueType="num">
                                      <p:cBhvr additive="base">
                                        <p:cTn id="17" dur="500"/>
                                        <p:tgtEl>
                                          <p:spTgt spid="73765"/>
                                        </p:tgtEl>
                                        <p:attrNameLst>
                                          <p:attrName>ppt_x</p:attrName>
                                        </p:attrNameLst>
                                      </p:cBhvr>
                                      <p:tavLst>
                                        <p:tav tm="0">
                                          <p:val>
                                            <p:strVal val="ppt_x"/>
                                          </p:val>
                                        </p:tav>
                                        <p:tav tm="100000">
                                          <p:val>
                                            <p:strVal val="ppt_x"/>
                                          </p:val>
                                        </p:tav>
                                      </p:tavLst>
                                    </p:anim>
                                    <p:anim calcmode="lin" valueType="num">
                                      <p:cBhvr additive="base">
                                        <p:cTn id="18" dur="500"/>
                                        <p:tgtEl>
                                          <p:spTgt spid="73765"/>
                                        </p:tgtEl>
                                        <p:attrNameLst>
                                          <p:attrName>ppt_y</p:attrName>
                                        </p:attrNameLst>
                                      </p:cBhvr>
                                      <p:tavLst>
                                        <p:tav tm="0">
                                          <p:val>
                                            <p:strVal val="ppt_y"/>
                                          </p:val>
                                        </p:tav>
                                        <p:tav tm="100000">
                                          <p:val>
                                            <p:strVal val="1+ppt_h/2"/>
                                          </p:val>
                                        </p:tav>
                                      </p:tavLst>
                                    </p:anim>
                                    <p:set>
                                      <p:cBhvr>
                                        <p:cTn id="19" dur="1" fill="hold">
                                          <p:stCondLst>
                                            <p:cond delay="499"/>
                                          </p:stCondLst>
                                        </p:cTn>
                                        <p:tgtEl>
                                          <p:spTgt spid="73765"/>
                                        </p:tgtEl>
                                        <p:attrNameLst>
                                          <p:attrName>style.visibility</p:attrName>
                                        </p:attrNameLst>
                                      </p:cBhvr>
                                      <p:to>
                                        <p:strVal val="hidden"/>
                                      </p:to>
                                    </p:set>
                                  </p:childTnLst>
                                </p:cTn>
                              </p:par>
                              <p:par>
                                <p:cTn id="20" presetID="2" presetClass="exit" presetSubtype="4" fill="hold" grpId="1" nodeType="withEffect">
                                  <p:stCondLst>
                                    <p:cond delay="0"/>
                                  </p:stCondLst>
                                  <p:childTnLst>
                                    <p:anim calcmode="lin" valueType="num">
                                      <p:cBhvr additive="base">
                                        <p:cTn id="21" dur="500"/>
                                        <p:tgtEl>
                                          <p:spTgt spid="73766"/>
                                        </p:tgtEl>
                                        <p:attrNameLst>
                                          <p:attrName>ppt_x</p:attrName>
                                        </p:attrNameLst>
                                      </p:cBhvr>
                                      <p:tavLst>
                                        <p:tav tm="0">
                                          <p:val>
                                            <p:strVal val="ppt_x"/>
                                          </p:val>
                                        </p:tav>
                                        <p:tav tm="100000">
                                          <p:val>
                                            <p:strVal val="ppt_x"/>
                                          </p:val>
                                        </p:tav>
                                      </p:tavLst>
                                    </p:anim>
                                    <p:anim calcmode="lin" valueType="num">
                                      <p:cBhvr additive="base">
                                        <p:cTn id="22" dur="500"/>
                                        <p:tgtEl>
                                          <p:spTgt spid="73766"/>
                                        </p:tgtEl>
                                        <p:attrNameLst>
                                          <p:attrName>ppt_y</p:attrName>
                                        </p:attrNameLst>
                                      </p:cBhvr>
                                      <p:tavLst>
                                        <p:tav tm="0">
                                          <p:val>
                                            <p:strVal val="ppt_y"/>
                                          </p:val>
                                        </p:tav>
                                        <p:tav tm="100000">
                                          <p:val>
                                            <p:strVal val="1+ppt_h/2"/>
                                          </p:val>
                                        </p:tav>
                                      </p:tavLst>
                                    </p:anim>
                                    <p:set>
                                      <p:cBhvr>
                                        <p:cTn id="23" dur="1" fill="hold">
                                          <p:stCondLst>
                                            <p:cond delay="499"/>
                                          </p:stCondLst>
                                        </p:cTn>
                                        <p:tgtEl>
                                          <p:spTgt spid="73766"/>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73768"/>
                                        </p:tgtEl>
                                        <p:attrNameLst>
                                          <p:attrName>style.visibility</p:attrName>
                                        </p:attrNameLst>
                                      </p:cBhvr>
                                      <p:to>
                                        <p:strVal val="visible"/>
                                      </p:to>
                                    </p:set>
                                    <p:anim calcmode="lin" valueType="num">
                                      <p:cBhvr additive="base">
                                        <p:cTn id="28" dur="500" fill="hold"/>
                                        <p:tgtEl>
                                          <p:spTgt spid="73768"/>
                                        </p:tgtEl>
                                        <p:attrNameLst>
                                          <p:attrName>ppt_x</p:attrName>
                                        </p:attrNameLst>
                                      </p:cBhvr>
                                      <p:tavLst>
                                        <p:tav tm="0">
                                          <p:val>
                                            <p:strVal val="#ppt_x"/>
                                          </p:val>
                                        </p:tav>
                                        <p:tav tm="100000">
                                          <p:val>
                                            <p:strVal val="#ppt_x"/>
                                          </p:val>
                                        </p:tav>
                                      </p:tavLst>
                                    </p:anim>
                                    <p:anim calcmode="lin" valueType="num">
                                      <p:cBhvr additive="base">
                                        <p:cTn id="29" dur="500" fill="hold"/>
                                        <p:tgtEl>
                                          <p:spTgt spid="73768"/>
                                        </p:tgtEl>
                                        <p:attrNameLst>
                                          <p:attrName>ppt_y</p:attrName>
                                        </p:attrNameLst>
                                      </p:cBhvr>
                                      <p:tavLst>
                                        <p:tav tm="0">
                                          <p:val>
                                            <p:strVal val="0-#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73769"/>
                                        </p:tgtEl>
                                        <p:attrNameLst>
                                          <p:attrName>style.visibility</p:attrName>
                                        </p:attrNameLst>
                                      </p:cBhvr>
                                      <p:to>
                                        <p:strVal val="visible"/>
                                      </p:to>
                                    </p:set>
                                    <p:animEffect transition="in" filter="diamond(in)">
                                      <p:cBhvr>
                                        <p:cTn id="34" dur="2000"/>
                                        <p:tgtEl>
                                          <p:spTgt spid="7376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xit" presetSubtype="4" fill="hold" grpId="1" nodeType="clickEffect">
                                  <p:stCondLst>
                                    <p:cond delay="0"/>
                                  </p:stCondLst>
                                  <p:childTnLst>
                                    <p:anim calcmode="lin" valueType="num">
                                      <p:cBhvr additive="base">
                                        <p:cTn id="38" dur="500"/>
                                        <p:tgtEl>
                                          <p:spTgt spid="73768"/>
                                        </p:tgtEl>
                                        <p:attrNameLst>
                                          <p:attrName>ppt_x</p:attrName>
                                        </p:attrNameLst>
                                      </p:cBhvr>
                                      <p:tavLst>
                                        <p:tav tm="0">
                                          <p:val>
                                            <p:strVal val="ppt_x"/>
                                          </p:val>
                                        </p:tav>
                                        <p:tav tm="100000">
                                          <p:val>
                                            <p:strVal val="ppt_x"/>
                                          </p:val>
                                        </p:tav>
                                      </p:tavLst>
                                    </p:anim>
                                    <p:anim calcmode="lin" valueType="num">
                                      <p:cBhvr additive="base">
                                        <p:cTn id="39" dur="500"/>
                                        <p:tgtEl>
                                          <p:spTgt spid="73768"/>
                                        </p:tgtEl>
                                        <p:attrNameLst>
                                          <p:attrName>ppt_y</p:attrName>
                                        </p:attrNameLst>
                                      </p:cBhvr>
                                      <p:tavLst>
                                        <p:tav tm="0">
                                          <p:val>
                                            <p:strVal val="ppt_y"/>
                                          </p:val>
                                        </p:tav>
                                        <p:tav tm="100000">
                                          <p:val>
                                            <p:strVal val="1+ppt_h/2"/>
                                          </p:val>
                                        </p:tav>
                                      </p:tavLst>
                                    </p:anim>
                                    <p:set>
                                      <p:cBhvr>
                                        <p:cTn id="40" dur="1" fill="hold">
                                          <p:stCondLst>
                                            <p:cond delay="499"/>
                                          </p:stCondLst>
                                        </p:cTn>
                                        <p:tgtEl>
                                          <p:spTgt spid="73768"/>
                                        </p:tgtEl>
                                        <p:attrNameLst>
                                          <p:attrName>style.visibility</p:attrName>
                                        </p:attrNameLst>
                                      </p:cBhvr>
                                      <p:to>
                                        <p:strVal val="hidden"/>
                                      </p:to>
                                    </p:set>
                                  </p:childTnLst>
                                </p:cTn>
                              </p:par>
                              <p:par>
                                <p:cTn id="41" presetID="2" presetClass="exit" presetSubtype="4" fill="hold" grpId="1" nodeType="withEffect">
                                  <p:stCondLst>
                                    <p:cond delay="0"/>
                                  </p:stCondLst>
                                  <p:childTnLst>
                                    <p:anim calcmode="lin" valueType="num">
                                      <p:cBhvr additive="base">
                                        <p:cTn id="42" dur="500"/>
                                        <p:tgtEl>
                                          <p:spTgt spid="73769"/>
                                        </p:tgtEl>
                                        <p:attrNameLst>
                                          <p:attrName>ppt_x</p:attrName>
                                        </p:attrNameLst>
                                      </p:cBhvr>
                                      <p:tavLst>
                                        <p:tav tm="0">
                                          <p:val>
                                            <p:strVal val="ppt_x"/>
                                          </p:val>
                                        </p:tav>
                                        <p:tav tm="100000">
                                          <p:val>
                                            <p:strVal val="ppt_x"/>
                                          </p:val>
                                        </p:tav>
                                      </p:tavLst>
                                    </p:anim>
                                    <p:anim calcmode="lin" valueType="num">
                                      <p:cBhvr additive="base">
                                        <p:cTn id="43" dur="500"/>
                                        <p:tgtEl>
                                          <p:spTgt spid="73769"/>
                                        </p:tgtEl>
                                        <p:attrNameLst>
                                          <p:attrName>ppt_y</p:attrName>
                                        </p:attrNameLst>
                                      </p:cBhvr>
                                      <p:tavLst>
                                        <p:tav tm="0">
                                          <p:val>
                                            <p:strVal val="ppt_y"/>
                                          </p:val>
                                        </p:tav>
                                        <p:tav tm="100000">
                                          <p:val>
                                            <p:strVal val="1+ppt_h/2"/>
                                          </p:val>
                                        </p:tav>
                                      </p:tavLst>
                                    </p:anim>
                                    <p:set>
                                      <p:cBhvr>
                                        <p:cTn id="44" dur="1" fill="hold">
                                          <p:stCondLst>
                                            <p:cond delay="499"/>
                                          </p:stCondLst>
                                        </p:cTn>
                                        <p:tgtEl>
                                          <p:spTgt spid="73769"/>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73770"/>
                                        </p:tgtEl>
                                        <p:attrNameLst>
                                          <p:attrName>style.visibility</p:attrName>
                                        </p:attrNameLst>
                                      </p:cBhvr>
                                      <p:to>
                                        <p:strVal val="visible"/>
                                      </p:to>
                                    </p:set>
                                    <p:anim calcmode="lin" valueType="num">
                                      <p:cBhvr additive="base">
                                        <p:cTn id="49" dur="500" fill="hold"/>
                                        <p:tgtEl>
                                          <p:spTgt spid="73770"/>
                                        </p:tgtEl>
                                        <p:attrNameLst>
                                          <p:attrName>ppt_x</p:attrName>
                                        </p:attrNameLst>
                                      </p:cBhvr>
                                      <p:tavLst>
                                        <p:tav tm="0">
                                          <p:val>
                                            <p:strVal val="#ppt_x"/>
                                          </p:val>
                                        </p:tav>
                                        <p:tav tm="100000">
                                          <p:val>
                                            <p:strVal val="#ppt_x"/>
                                          </p:val>
                                        </p:tav>
                                      </p:tavLst>
                                    </p:anim>
                                    <p:anim calcmode="lin" valueType="num">
                                      <p:cBhvr additive="base">
                                        <p:cTn id="50" dur="500" fill="hold"/>
                                        <p:tgtEl>
                                          <p:spTgt spid="73770"/>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73771"/>
                                        </p:tgtEl>
                                        <p:attrNameLst>
                                          <p:attrName>style.visibility</p:attrName>
                                        </p:attrNameLst>
                                      </p:cBhvr>
                                      <p:to>
                                        <p:strVal val="visible"/>
                                      </p:to>
                                    </p:set>
                                    <p:animEffect transition="in" filter="diamond(in)">
                                      <p:cBhvr>
                                        <p:cTn id="55" dur="2000"/>
                                        <p:tgtEl>
                                          <p:spTgt spid="73771"/>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xit" presetSubtype="4" fill="hold" grpId="1" nodeType="clickEffect">
                                  <p:stCondLst>
                                    <p:cond delay="0"/>
                                  </p:stCondLst>
                                  <p:childTnLst>
                                    <p:anim calcmode="lin" valueType="num">
                                      <p:cBhvr additive="base">
                                        <p:cTn id="59" dur="500"/>
                                        <p:tgtEl>
                                          <p:spTgt spid="73770"/>
                                        </p:tgtEl>
                                        <p:attrNameLst>
                                          <p:attrName>ppt_x</p:attrName>
                                        </p:attrNameLst>
                                      </p:cBhvr>
                                      <p:tavLst>
                                        <p:tav tm="0">
                                          <p:val>
                                            <p:strVal val="ppt_x"/>
                                          </p:val>
                                        </p:tav>
                                        <p:tav tm="100000">
                                          <p:val>
                                            <p:strVal val="ppt_x"/>
                                          </p:val>
                                        </p:tav>
                                      </p:tavLst>
                                    </p:anim>
                                    <p:anim calcmode="lin" valueType="num">
                                      <p:cBhvr additive="base">
                                        <p:cTn id="60" dur="500"/>
                                        <p:tgtEl>
                                          <p:spTgt spid="73770"/>
                                        </p:tgtEl>
                                        <p:attrNameLst>
                                          <p:attrName>ppt_y</p:attrName>
                                        </p:attrNameLst>
                                      </p:cBhvr>
                                      <p:tavLst>
                                        <p:tav tm="0">
                                          <p:val>
                                            <p:strVal val="ppt_y"/>
                                          </p:val>
                                        </p:tav>
                                        <p:tav tm="100000">
                                          <p:val>
                                            <p:strVal val="1+ppt_h/2"/>
                                          </p:val>
                                        </p:tav>
                                      </p:tavLst>
                                    </p:anim>
                                    <p:set>
                                      <p:cBhvr>
                                        <p:cTn id="61" dur="1" fill="hold">
                                          <p:stCondLst>
                                            <p:cond delay="499"/>
                                          </p:stCondLst>
                                        </p:cTn>
                                        <p:tgtEl>
                                          <p:spTgt spid="73770"/>
                                        </p:tgtEl>
                                        <p:attrNameLst>
                                          <p:attrName>style.visibility</p:attrName>
                                        </p:attrNameLst>
                                      </p:cBhvr>
                                      <p:to>
                                        <p:strVal val="hidden"/>
                                      </p:to>
                                    </p:set>
                                  </p:childTnLst>
                                </p:cTn>
                              </p:par>
                              <p:par>
                                <p:cTn id="62" presetID="2" presetClass="exit" presetSubtype="4" fill="hold" grpId="1" nodeType="withEffect">
                                  <p:stCondLst>
                                    <p:cond delay="0"/>
                                  </p:stCondLst>
                                  <p:childTnLst>
                                    <p:anim calcmode="lin" valueType="num">
                                      <p:cBhvr additive="base">
                                        <p:cTn id="63" dur="500"/>
                                        <p:tgtEl>
                                          <p:spTgt spid="73771"/>
                                        </p:tgtEl>
                                        <p:attrNameLst>
                                          <p:attrName>ppt_x</p:attrName>
                                        </p:attrNameLst>
                                      </p:cBhvr>
                                      <p:tavLst>
                                        <p:tav tm="0">
                                          <p:val>
                                            <p:strVal val="ppt_x"/>
                                          </p:val>
                                        </p:tav>
                                        <p:tav tm="100000">
                                          <p:val>
                                            <p:strVal val="ppt_x"/>
                                          </p:val>
                                        </p:tav>
                                      </p:tavLst>
                                    </p:anim>
                                    <p:anim calcmode="lin" valueType="num">
                                      <p:cBhvr additive="base">
                                        <p:cTn id="64" dur="500"/>
                                        <p:tgtEl>
                                          <p:spTgt spid="73771"/>
                                        </p:tgtEl>
                                        <p:attrNameLst>
                                          <p:attrName>ppt_y</p:attrName>
                                        </p:attrNameLst>
                                      </p:cBhvr>
                                      <p:tavLst>
                                        <p:tav tm="0">
                                          <p:val>
                                            <p:strVal val="ppt_y"/>
                                          </p:val>
                                        </p:tav>
                                        <p:tav tm="100000">
                                          <p:val>
                                            <p:strVal val="1+ppt_h/2"/>
                                          </p:val>
                                        </p:tav>
                                      </p:tavLst>
                                    </p:anim>
                                    <p:set>
                                      <p:cBhvr>
                                        <p:cTn id="65" dur="1" fill="hold">
                                          <p:stCondLst>
                                            <p:cond delay="499"/>
                                          </p:stCondLst>
                                        </p:cTn>
                                        <p:tgtEl>
                                          <p:spTgt spid="73771"/>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1" fill="hold" grpId="0" nodeType="clickEffect">
                                  <p:stCondLst>
                                    <p:cond delay="0"/>
                                  </p:stCondLst>
                                  <p:childTnLst>
                                    <p:set>
                                      <p:cBhvr>
                                        <p:cTn id="69" dur="1" fill="hold">
                                          <p:stCondLst>
                                            <p:cond delay="0"/>
                                          </p:stCondLst>
                                        </p:cTn>
                                        <p:tgtEl>
                                          <p:spTgt spid="73772"/>
                                        </p:tgtEl>
                                        <p:attrNameLst>
                                          <p:attrName>style.visibility</p:attrName>
                                        </p:attrNameLst>
                                      </p:cBhvr>
                                      <p:to>
                                        <p:strVal val="visible"/>
                                      </p:to>
                                    </p:set>
                                    <p:anim calcmode="lin" valueType="num">
                                      <p:cBhvr additive="base">
                                        <p:cTn id="70" dur="500" fill="hold"/>
                                        <p:tgtEl>
                                          <p:spTgt spid="73772"/>
                                        </p:tgtEl>
                                        <p:attrNameLst>
                                          <p:attrName>ppt_x</p:attrName>
                                        </p:attrNameLst>
                                      </p:cBhvr>
                                      <p:tavLst>
                                        <p:tav tm="0">
                                          <p:val>
                                            <p:strVal val="#ppt_x"/>
                                          </p:val>
                                        </p:tav>
                                        <p:tav tm="100000">
                                          <p:val>
                                            <p:strVal val="#ppt_x"/>
                                          </p:val>
                                        </p:tav>
                                      </p:tavLst>
                                    </p:anim>
                                    <p:anim calcmode="lin" valueType="num">
                                      <p:cBhvr additive="base">
                                        <p:cTn id="71" dur="500" fill="hold"/>
                                        <p:tgtEl>
                                          <p:spTgt spid="73772"/>
                                        </p:tgtEl>
                                        <p:attrNameLst>
                                          <p:attrName>ppt_y</p:attrName>
                                        </p:attrNameLst>
                                      </p:cBhvr>
                                      <p:tavLst>
                                        <p:tav tm="0">
                                          <p:val>
                                            <p:strVal val="0-#ppt_h/2"/>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8" presetClass="entr" presetSubtype="16" fill="hold" grpId="0" nodeType="clickEffect">
                                  <p:stCondLst>
                                    <p:cond delay="0"/>
                                  </p:stCondLst>
                                  <p:childTnLst>
                                    <p:set>
                                      <p:cBhvr>
                                        <p:cTn id="75" dur="1" fill="hold">
                                          <p:stCondLst>
                                            <p:cond delay="0"/>
                                          </p:stCondLst>
                                        </p:cTn>
                                        <p:tgtEl>
                                          <p:spTgt spid="73773"/>
                                        </p:tgtEl>
                                        <p:attrNameLst>
                                          <p:attrName>style.visibility</p:attrName>
                                        </p:attrNameLst>
                                      </p:cBhvr>
                                      <p:to>
                                        <p:strVal val="visible"/>
                                      </p:to>
                                    </p:set>
                                    <p:animEffect transition="in" filter="diamond(in)">
                                      <p:cBhvr>
                                        <p:cTn id="76" dur="2000"/>
                                        <p:tgtEl>
                                          <p:spTgt spid="73773"/>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xit" presetSubtype="4" fill="hold" grpId="1" nodeType="clickEffect">
                                  <p:stCondLst>
                                    <p:cond delay="0"/>
                                  </p:stCondLst>
                                  <p:childTnLst>
                                    <p:anim calcmode="lin" valueType="num">
                                      <p:cBhvr additive="base">
                                        <p:cTn id="80" dur="500"/>
                                        <p:tgtEl>
                                          <p:spTgt spid="73772"/>
                                        </p:tgtEl>
                                        <p:attrNameLst>
                                          <p:attrName>ppt_x</p:attrName>
                                        </p:attrNameLst>
                                      </p:cBhvr>
                                      <p:tavLst>
                                        <p:tav tm="0">
                                          <p:val>
                                            <p:strVal val="ppt_x"/>
                                          </p:val>
                                        </p:tav>
                                        <p:tav tm="100000">
                                          <p:val>
                                            <p:strVal val="ppt_x"/>
                                          </p:val>
                                        </p:tav>
                                      </p:tavLst>
                                    </p:anim>
                                    <p:anim calcmode="lin" valueType="num">
                                      <p:cBhvr additive="base">
                                        <p:cTn id="81" dur="500"/>
                                        <p:tgtEl>
                                          <p:spTgt spid="73772"/>
                                        </p:tgtEl>
                                        <p:attrNameLst>
                                          <p:attrName>ppt_y</p:attrName>
                                        </p:attrNameLst>
                                      </p:cBhvr>
                                      <p:tavLst>
                                        <p:tav tm="0">
                                          <p:val>
                                            <p:strVal val="ppt_y"/>
                                          </p:val>
                                        </p:tav>
                                        <p:tav tm="100000">
                                          <p:val>
                                            <p:strVal val="1+ppt_h/2"/>
                                          </p:val>
                                        </p:tav>
                                      </p:tavLst>
                                    </p:anim>
                                    <p:set>
                                      <p:cBhvr>
                                        <p:cTn id="82" dur="1" fill="hold">
                                          <p:stCondLst>
                                            <p:cond delay="499"/>
                                          </p:stCondLst>
                                        </p:cTn>
                                        <p:tgtEl>
                                          <p:spTgt spid="73772"/>
                                        </p:tgtEl>
                                        <p:attrNameLst>
                                          <p:attrName>style.visibility</p:attrName>
                                        </p:attrNameLst>
                                      </p:cBhvr>
                                      <p:to>
                                        <p:strVal val="hidden"/>
                                      </p:to>
                                    </p:set>
                                  </p:childTnLst>
                                </p:cTn>
                              </p:par>
                              <p:par>
                                <p:cTn id="83" presetID="2" presetClass="exit" presetSubtype="4" fill="hold" grpId="1" nodeType="withEffect">
                                  <p:stCondLst>
                                    <p:cond delay="0"/>
                                  </p:stCondLst>
                                  <p:childTnLst>
                                    <p:anim calcmode="lin" valueType="num">
                                      <p:cBhvr additive="base">
                                        <p:cTn id="84" dur="500"/>
                                        <p:tgtEl>
                                          <p:spTgt spid="73773"/>
                                        </p:tgtEl>
                                        <p:attrNameLst>
                                          <p:attrName>ppt_x</p:attrName>
                                        </p:attrNameLst>
                                      </p:cBhvr>
                                      <p:tavLst>
                                        <p:tav tm="0">
                                          <p:val>
                                            <p:strVal val="ppt_x"/>
                                          </p:val>
                                        </p:tav>
                                        <p:tav tm="100000">
                                          <p:val>
                                            <p:strVal val="ppt_x"/>
                                          </p:val>
                                        </p:tav>
                                      </p:tavLst>
                                    </p:anim>
                                    <p:anim calcmode="lin" valueType="num">
                                      <p:cBhvr additive="base">
                                        <p:cTn id="85" dur="500"/>
                                        <p:tgtEl>
                                          <p:spTgt spid="73773"/>
                                        </p:tgtEl>
                                        <p:attrNameLst>
                                          <p:attrName>ppt_y</p:attrName>
                                        </p:attrNameLst>
                                      </p:cBhvr>
                                      <p:tavLst>
                                        <p:tav tm="0">
                                          <p:val>
                                            <p:strVal val="ppt_y"/>
                                          </p:val>
                                        </p:tav>
                                        <p:tav tm="100000">
                                          <p:val>
                                            <p:strVal val="1+ppt_h/2"/>
                                          </p:val>
                                        </p:tav>
                                      </p:tavLst>
                                    </p:anim>
                                    <p:set>
                                      <p:cBhvr>
                                        <p:cTn id="86" dur="1" fill="hold">
                                          <p:stCondLst>
                                            <p:cond delay="499"/>
                                          </p:stCondLst>
                                        </p:cTn>
                                        <p:tgtEl>
                                          <p:spTgt spid="73773"/>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1" fill="hold" grpId="0" nodeType="clickEffect">
                                  <p:stCondLst>
                                    <p:cond delay="0"/>
                                  </p:stCondLst>
                                  <p:childTnLst>
                                    <p:set>
                                      <p:cBhvr>
                                        <p:cTn id="90" dur="1" fill="hold">
                                          <p:stCondLst>
                                            <p:cond delay="0"/>
                                          </p:stCondLst>
                                        </p:cTn>
                                        <p:tgtEl>
                                          <p:spTgt spid="73774"/>
                                        </p:tgtEl>
                                        <p:attrNameLst>
                                          <p:attrName>style.visibility</p:attrName>
                                        </p:attrNameLst>
                                      </p:cBhvr>
                                      <p:to>
                                        <p:strVal val="visible"/>
                                      </p:to>
                                    </p:set>
                                    <p:anim calcmode="lin" valueType="num">
                                      <p:cBhvr additive="base">
                                        <p:cTn id="91" dur="500" fill="hold"/>
                                        <p:tgtEl>
                                          <p:spTgt spid="73774"/>
                                        </p:tgtEl>
                                        <p:attrNameLst>
                                          <p:attrName>ppt_x</p:attrName>
                                        </p:attrNameLst>
                                      </p:cBhvr>
                                      <p:tavLst>
                                        <p:tav tm="0">
                                          <p:val>
                                            <p:strVal val="#ppt_x"/>
                                          </p:val>
                                        </p:tav>
                                        <p:tav tm="100000">
                                          <p:val>
                                            <p:strVal val="#ppt_x"/>
                                          </p:val>
                                        </p:tav>
                                      </p:tavLst>
                                    </p:anim>
                                    <p:anim calcmode="lin" valueType="num">
                                      <p:cBhvr additive="base">
                                        <p:cTn id="92" dur="500" fill="hold"/>
                                        <p:tgtEl>
                                          <p:spTgt spid="73774"/>
                                        </p:tgtEl>
                                        <p:attrNameLst>
                                          <p:attrName>ppt_y</p:attrName>
                                        </p:attrNameLst>
                                      </p:cBhvr>
                                      <p:tavLst>
                                        <p:tav tm="0">
                                          <p:val>
                                            <p:strVal val="0-#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8" presetClass="entr" presetSubtype="16" fill="hold" grpId="0" nodeType="clickEffect">
                                  <p:stCondLst>
                                    <p:cond delay="0"/>
                                  </p:stCondLst>
                                  <p:childTnLst>
                                    <p:set>
                                      <p:cBhvr>
                                        <p:cTn id="96" dur="1" fill="hold">
                                          <p:stCondLst>
                                            <p:cond delay="0"/>
                                          </p:stCondLst>
                                        </p:cTn>
                                        <p:tgtEl>
                                          <p:spTgt spid="73775"/>
                                        </p:tgtEl>
                                        <p:attrNameLst>
                                          <p:attrName>style.visibility</p:attrName>
                                        </p:attrNameLst>
                                      </p:cBhvr>
                                      <p:to>
                                        <p:strVal val="visible"/>
                                      </p:to>
                                    </p:set>
                                    <p:animEffect transition="in" filter="diamond(in)">
                                      <p:cBhvr>
                                        <p:cTn id="97" dur="2000"/>
                                        <p:tgtEl>
                                          <p:spTgt spid="73775"/>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xit" presetSubtype="4" fill="hold" grpId="1" nodeType="clickEffect">
                                  <p:stCondLst>
                                    <p:cond delay="0"/>
                                  </p:stCondLst>
                                  <p:childTnLst>
                                    <p:anim calcmode="lin" valueType="num">
                                      <p:cBhvr additive="base">
                                        <p:cTn id="101" dur="500"/>
                                        <p:tgtEl>
                                          <p:spTgt spid="73774"/>
                                        </p:tgtEl>
                                        <p:attrNameLst>
                                          <p:attrName>ppt_x</p:attrName>
                                        </p:attrNameLst>
                                      </p:cBhvr>
                                      <p:tavLst>
                                        <p:tav tm="0">
                                          <p:val>
                                            <p:strVal val="ppt_x"/>
                                          </p:val>
                                        </p:tav>
                                        <p:tav tm="100000">
                                          <p:val>
                                            <p:strVal val="ppt_x"/>
                                          </p:val>
                                        </p:tav>
                                      </p:tavLst>
                                    </p:anim>
                                    <p:anim calcmode="lin" valueType="num">
                                      <p:cBhvr additive="base">
                                        <p:cTn id="102" dur="500"/>
                                        <p:tgtEl>
                                          <p:spTgt spid="73774"/>
                                        </p:tgtEl>
                                        <p:attrNameLst>
                                          <p:attrName>ppt_y</p:attrName>
                                        </p:attrNameLst>
                                      </p:cBhvr>
                                      <p:tavLst>
                                        <p:tav tm="0">
                                          <p:val>
                                            <p:strVal val="ppt_y"/>
                                          </p:val>
                                        </p:tav>
                                        <p:tav tm="100000">
                                          <p:val>
                                            <p:strVal val="1+ppt_h/2"/>
                                          </p:val>
                                        </p:tav>
                                      </p:tavLst>
                                    </p:anim>
                                    <p:set>
                                      <p:cBhvr>
                                        <p:cTn id="103" dur="1" fill="hold">
                                          <p:stCondLst>
                                            <p:cond delay="499"/>
                                          </p:stCondLst>
                                        </p:cTn>
                                        <p:tgtEl>
                                          <p:spTgt spid="73774"/>
                                        </p:tgtEl>
                                        <p:attrNameLst>
                                          <p:attrName>style.visibility</p:attrName>
                                        </p:attrNameLst>
                                      </p:cBhvr>
                                      <p:to>
                                        <p:strVal val="hidden"/>
                                      </p:to>
                                    </p:set>
                                  </p:childTnLst>
                                </p:cTn>
                              </p:par>
                              <p:par>
                                <p:cTn id="104" presetID="2" presetClass="exit" presetSubtype="4" fill="hold" grpId="1" nodeType="withEffect">
                                  <p:stCondLst>
                                    <p:cond delay="0"/>
                                  </p:stCondLst>
                                  <p:childTnLst>
                                    <p:anim calcmode="lin" valueType="num">
                                      <p:cBhvr additive="base">
                                        <p:cTn id="105" dur="500"/>
                                        <p:tgtEl>
                                          <p:spTgt spid="73775"/>
                                        </p:tgtEl>
                                        <p:attrNameLst>
                                          <p:attrName>ppt_x</p:attrName>
                                        </p:attrNameLst>
                                      </p:cBhvr>
                                      <p:tavLst>
                                        <p:tav tm="0">
                                          <p:val>
                                            <p:strVal val="ppt_x"/>
                                          </p:val>
                                        </p:tav>
                                        <p:tav tm="100000">
                                          <p:val>
                                            <p:strVal val="ppt_x"/>
                                          </p:val>
                                        </p:tav>
                                      </p:tavLst>
                                    </p:anim>
                                    <p:anim calcmode="lin" valueType="num">
                                      <p:cBhvr additive="base">
                                        <p:cTn id="106" dur="500"/>
                                        <p:tgtEl>
                                          <p:spTgt spid="73775"/>
                                        </p:tgtEl>
                                        <p:attrNameLst>
                                          <p:attrName>ppt_y</p:attrName>
                                        </p:attrNameLst>
                                      </p:cBhvr>
                                      <p:tavLst>
                                        <p:tav tm="0">
                                          <p:val>
                                            <p:strVal val="ppt_y"/>
                                          </p:val>
                                        </p:tav>
                                        <p:tav tm="100000">
                                          <p:val>
                                            <p:strVal val="1+ppt_h/2"/>
                                          </p:val>
                                        </p:tav>
                                      </p:tavLst>
                                    </p:anim>
                                    <p:set>
                                      <p:cBhvr>
                                        <p:cTn id="107" dur="1" fill="hold">
                                          <p:stCondLst>
                                            <p:cond delay="499"/>
                                          </p:stCondLst>
                                        </p:cTn>
                                        <p:tgtEl>
                                          <p:spTgt spid="73775"/>
                                        </p:tgtEl>
                                        <p:attrNameLst>
                                          <p:attrName>style.visibility</p:attrName>
                                        </p:attrNameLst>
                                      </p:cBhvr>
                                      <p:to>
                                        <p:strVal val="hidden"/>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ntr" presetSubtype="1" fill="hold" grpId="0" nodeType="clickEffect">
                                  <p:stCondLst>
                                    <p:cond delay="0"/>
                                  </p:stCondLst>
                                  <p:childTnLst>
                                    <p:set>
                                      <p:cBhvr>
                                        <p:cTn id="111" dur="1" fill="hold">
                                          <p:stCondLst>
                                            <p:cond delay="0"/>
                                          </p:stCondLst>
                                        </p:cTn>
                                        <p:tgtEl>
                                          <p:spTgt spid="73776"/>
                                        </p:tgtEl>
                                        <p:attrNameLst>
                                          <p:attrName>style.visibility</p:attrName>
                                        </p:attrNameLst>
                                      </p:cBhvr>
                                      <p:to>
                                        <p:strVal val="visible"/>
                                      </p:to>
                                    </p:set>
                                    <p:anim calcmode="lin" valueType="num">
                                      <p:cBhvr additive="base">
                                        <p:cTn id="112" dur="500" fill="hold"/>
                                        <p:tgtEl>
                                          <p:spTgt spid="73776"/>
                                        </p:tgtEl>
                                        <p:attrNameLst>
                                          <p:attrName>ppt_x</p:attrName>
                                        </p:attrNameLst>
                                      </p:cBhvr>
                                      <p:tavLst>
                                        <p:tav tm="0">
                                          <p:val>
                                            <p:strVal val="#ppt_x"/>
                                          </p:val>
                                        </p:tav>
                                        <p:tav tm="100000">
                                          <p:val>
                                            <p:strVal val="#ppt_x"/>
                                          </p:val>
                                        </p:tav>
                                      </p:tavLst>
                                    </p:anim>
                                    <p:anim calcmode="lin" valueType="num">
                                      <p:cBhvr additive="base">
                                        <p:cTn id="113" dur="500" fill="hold"/>
                                        <p:tgtEl>
                                          <p:spTgt spid="73776"/>
                                        </p:tgtEl>
                                        <p:attrNameLst>
                                          <p:attrName>ppt_y</p:attrName>
                                        </p:attrNameLst>
                                      </p:cBhvr>
                                      <p:tavLst>
                                        <p:tav tm="0">
                                          <p:val>
                                            <p:strVal val="0-#ppt_h/2"/>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0"/>
                            </p:stCondLst>
                            <p:childTnLst>
                              <p:par>
                                <p:cTn id="116" presetID="8" presetClass="entr" presetSubtype="16" fill="hold" grpId="0" nodeType="clickEffect">
                                  <p:stCondLst>
                                    <p:cond delay="0"/>
                                  </p:stCondLst>
                                  <p:childTnLst>
                                    <p:set>
                                      <p:cBhvr>
                                        <p:cTn id="117" dur="1" fill="hold">
                                          <p:stCondLst>
                                            <p:cond delay="0"/>
                                          </p:stCondLst>
                                        </p:cTn>
                                        <p:tgtEl>
                                          <p:spTgt spid="73777"/>
                                        </p:tgtEl>
                                        <p:attrNameLst>
                                          <p:attrName>style.visibility</p:attrName>
                                        </p:attrNameLst>
                                      </p:cBhvr>
                                      <p:to>
                                        <p:strVal val="visible"/>
                                      </p:to>
                                    </p:set>
                                    <p:animEffect transition="in" filter="diamond(in)">
                                      <p:cBhvr>
                                        <p:cTn id="118" dur="2000"/>
                                        <p:tgtEl>
                                          <p:spTgt spid="73777"/>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xit" presetSubtype="4" fill="hold" grpId="1" nodeType="clickEffect">
                                  <p:stCondLst>
                                    <p:cond delay="0"/>
                                  </p:stCondLst>
                                  <p:childTnLst>
                                    <p:anim calcmode="lin" valueType="num">
                                      <p:cBhvr additive="base">
                                        <p:cTn id="122" dur="500"/>
                                        <p:tgtEl>
                                          <p:spTgt spid="73776"/>
                                        </p:tgtEl>
                                        <p:attrNameLst>
                                          <p:attrName>ppt_x</p:attrName>
                                        </p:attrNameLst>
                                      </p:cBhvr>
                                      <p:tavLst>
                                        <p:tav tm="0">
                                          <p:val>
                                            <p:strVal val="ppt_x"/>
                                          </p:val>
                                        </p:tav>
                                        <p:tav tm="100000">
                                          <p:val>
                                            <p:strVal val="ppt_x"/>
                                          </p:val>
                                        </p:tav>
                                      </p:tavLst>
                                    </p:anim>
                                    <p:anim calcmode="lin" valueType="num">
                                      <p:cBhvr additive="base">
                                        <p:cTn id="123" dur="500"/>
                                        <p:tgtEl>
                                          <p:spTgt spid="73776"/>
                                        </p:tgtEl>
                                        <p:attrNameLst>
                                          <p:attrName>ppt_y</p:attrName>
                                        </p:attrNameLst>
                                      </p:cBhvr>
                                      <p:tavLst>
                                        <p:tav tm="0">
                                          <p:val>
                                            <p:strVal val="ppt_y"/>
                                          </p:val>
                                        </p:tav>
                                        <p:tav tm="100000">
                                          <p:val>
                                            <p:strVal val="1+ppt_h/2"/>
                                          </p:val>
                                        </p:tav>
                                      </p:tavLst>
                                    </p:anim>
                                    <p:set>
                                      <p:cBhvr>
                                        <p:cTn id="124" dur="1" fill="hold">
                                          <p:stCondLst>
                                            <p:cond delay="499"/>
                                          </p:stCondLst>
                                        </p:cTn>
                                        <p:tgtEl>
                                          <p:spTgt spid="73776"/>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73777"/>
                                        </p:tgtEl>
                                        <p:attrNameLst>
                                          <p:attrName>ppt_x</p:attrName>
                                        </p:attrNameLst>
                                      </p:cBhvr>
                                      <p:tavLst>
                                        <p:tav tm="0">
                                          <p:val>
                                            <p:strVal val="ppt_x"/>
                                          </p:val>
                                        </p:tav>
                                        <p:tav tm="100000">
                                          <p:val>
                                            <p:strVal val="ppt_x"/>
                                          </p:val>
                                        </p:tav>
                                      </p:tavLst>
                                    </p:anim>
                                    <p:anim calcmode="lin" valueType="num">
                                      <p:cBhvr additive="base">
                                        <p:cTn id="127" dur="500"/>
                                        <p:tgtEl>
                                          <p:spTgt spid="73777"/>
                                        </p:tgtEl>
                                        <p:attrNameLst>
                                          <p:attrName>ppt_y</p:attrName>
                                        </p:attrNameLst>
                                      </p:cBhvr>
                                      <p:tavLst>
                                        <p:tav tm="0">
                                          <p:val>
                                            <p:strVal val="ppt_y"/>
                                          </p:val>
                                        </p:tav>
                                        <p:tav tm="100000">
                                          <p:val>
                                            <p:strVal val="1+ppt_h/2"/>
                                          </p:val>
                                        </p:tav>
                                      </p:tavLst>
                                    </p:anim>
                                    <p:set>
                                      <p:cBhvr>
                                        <p:cTn id="128" dur="1" fill="hold">
                                          <p:stCondLst>
                                            <p:cond delay="499"/>
                                          </p:stCondLst>
                                        </p:cTn>
                                        <p:tgtEl>
                                          <p:spTgt spid="73777"/>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1" fill="hold" grpId="0" nodeType="clickEffect">
                                  <p:stCondLst>
                                    <p:cond delay="0"/>
                                  </p:stCondLst>
                                  <p:childTnLst>
                                    <p:set>
                                      <p:cBhvr>
                                        <p:cTn id="132" dur="1" fill="hold">
                                          <p:stCondLst>
                                            <p:cond delay="0"/>
                                          </p:stCondLst>
                                        </p:cTn>
                                        <p:tgtEl>
                                          <p:spTgt spid="73778"/>
                                        </p:tgtEl>
                                        <p:attrNameLst>
                                          <p:attrName>style.visibility</p:attrName>
                                        </p:attrNameLst>
                                      </p:cBhvr>
                                      <p:to>
                                        <p:strVal val="visible"/>
                                      </p:to>
                                    </p:set>
                                    <p:anim calcmode="lin" valueType="num">
                                      <p:cBhvr additive="base">
                                        <p:cTn id="133" dur="500" fill="hold"/>
                                        <p:tgtEl>
                                          <p:spTgt spid="73778"/>
                                        </p:tgtEl>
                                        <p:attrNameLst>
                                          <p:attrName>ppt_x</p:attrName>
                                        </p:attrNameLst>
                                      </p:cBhvr>
                                      <p:tavLst>
                                        <p:tav tm="0">
                                          <p:val>
                                            <p:strVal val="#ppt_x"/>
                                          </p:val>
                                        </p:tav>
                                        <p:tav tm="100000">
                                          <p:val>
                                            <p:strVal val="#ppt_x"/>
                                          </p:val>
                                        </p:tav>
                                      </p:tavLst>
                                    </p:anim>
                                    <p:anim calcmode="lin" valueType="num">
                                      <p:cBhvr additive="base">
                                        <p:cTn id="134" dur="500" fill="hold"/>
                                        <p:tgtEl>
                                          <p:spTgt spid="73778"/>
                                        </p:tgtEl>
                                        <p:attrNameLst>
                                          <p:attrName>ppt_y</p:attrName>
                                        </p:attrNameLst>
                                      </p:cBhvr>
                                      <p:tavLst>
                                        <p:tav tm="0">
                                          <p:val>
                                            <p:strVal val="0-#ppt_h/2"/>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8" presetClass="entr" presetSubtype="16" fill="hold" grpId="0" nodeType="clickEffect">
                                  <p:stCondLst>
                                    <p:cond delay="0"/>
                                  </p:stCondLst>
                                  <p:childTnLst>
                                    <p:set>
                                      <p:cBhvr>
                                        <p:cTn id="138" dur="1" fill="hold">
                                          <p:stCondLst>
                                            <p:cond delay="0"/>
                                          </p:stCondLst>
                                        </p:cTn>
                                        <p:tgtEl>
                                          <p:spTgt spid="73779"/>
                                        </p:tgtEl>
                                        <p:attrNameLst>
                                          <p:attrName>style.visibility</p:attrName>
                                        </p:attrNameLst>
                                      </p:cBhvr>
                                      <p:to>
                                        <p:strVal val="visible"/>
                                      </p:to>
                                    </p:set>
                                    <p:animEffect transition="in" filter="diamond(in)">
                                      <p:cBhvr>
                                        <p:cTn id="139" dur="2000"/>
                                        <p:tgtEl>
                                          <p:spTgt spid="73779"/>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 presetClass="exit" presetSubtype="4" fill="hold" grpId="1" nodeType="clickEffect">
                                  <p:stCondLst>
                                    <p:cond delay="0"/>
                                  </p:stCondLst>
                                  <p:childTnLst>
                                    <p:anim calcmode="lin" valueType="num">
                                      <p:cBhvr additive="base">
                                        <p:cTn id="143" dur="500"/>
                                        <p:tgtEl>
                                          <p:spTgt spid="73778"/>
                                        </p:tgtEl>
                                        <p:attrNameLst>
                                          <p:attrName>ppt_x</p:attrName>
                                        </p:attrNameLst>
                                      </p:cBhvr>
                                      <p:tavLst>
                                        <p:tav tm="0">
                                          <p:val>
                                            <p:strVal val="ppt_x"/>
                                          </p:val>
                                        </p:tav>
                                        <p:tav tm="100000">
                                          <p:val>
                                            <p:strVal val="ppt_x"/>
                                          </p:val>
                                        </p:tav>
                                      </p:tavLst>
                                    </p:anim>
                                    <p:anim calcmode="lin" valueType="num">
                                      <p:cBhvr additive="base">
                                        <p:cTn id="144" dur="500"/>
                                        <p:tgtEl>
                                          <p:spTgt spid="73778"/>
                                        </p:tgtEl>
                                        <p:attrNameLst>
                                          <p:attrName>ppt_y</p:attrName>
                                        </p:attrNameLst>
                                      </p:cBhvr>
                                      <p:tavLst>
                                        <p:tav tm="0">
                                          <p:val>
                                            <p:strVal val="ppt_y"/>
                                          </p:val>
                                        </p:tav>
                                        <p:tav tm="100000">
                                          <p:val>
                                            <p:strVal val="1+ppt_h/2"/>
                                          </p:val>
                                        </p:tav>
                                      </p:tavLst>
                                    </p:anim>
                                    <p:set>
                                      <p:cBhvr>
                                        <p:cTn id="145" dur="1" fill="hold">
                                          <p:stCondLst>
                                            <p:cond delay="499"/>
                                          </p:stCondLst>
                                        </p:cTn>
                                        <p:tgtEl>
                                          <p:spTgt spid="73778"/>
                                        </p:tgtEl>
                                        <p:attrNameLst>
                                          <p:attrName>style.visibility</p:attrName>
                                        </p:attrNameLst>
                                      </p:cBhvr>
                                      <p:to>
                                        <p:strVal val="hidden"/>
                                      </p:to>
                                    </p:set>
                                  </p:childTnLst>
                                </p:cTn>
                              </p:par>
                              <p:par>
                                <p:cTn id="146" presetID="2" presetClass="exit" presetSubtype="4" fill="hold" grpId="1" nodeType="withEffect">
                                  <p:stCondLst>
                                    <p:cond delay="0"/>
                                  </p:stCondLst>
                                  <p:childTnLst>
                                    <p:anim calcmode="lin" valueType="num">
                                      <p:cBhvr additive="base">
                                        <p:cTn id="147" dur="500"/>
                                        <p:tgtEl>
                                          <p:spTgt spid="73779"/>
                                        </p:tgtEl>
                                        <p:attrNameLst>
                                          <p:attrName>ppt_x</p:attrName>
                                        </p:attrNameLst>
                                      </p:cBhvr>
                                      <p:tavLst>
                                        <p:tav tm="0">
                                          <p:val>
                                            <p:strVal val="ppt_x"/>
                                          </p:val>
                                        </p:tav>
                                        <p:tav tm="100000">
                                          <p:val>
                                            <p:strVal val="ppt_x"/>
                                          </p:val>
                                        </p:tav>
                                      </p:tavLst>
                                    </p:anim>
                                    <p:anim calcmode="lin" valueType="num">
                                      <p:cBhvr additive="base">
                                        <p:cTn id="148" dur="500"/>
                                        <p:tgtEl>
                                          <p:spTgt spid="73779"/>
                                        </p:tgtEl>
                                        <p:attrNameLst>
                                          <p:attrName>ppt_y</p:attrName>
                                        </p:attrNameLst>
                                      </p:cBhvr>
                                      <p:tavLst>
                                        <p:tav tm="0">
                                          <p:val>
                                            <p:strVal val="ppt_y"/>
                                          </p:val>
                                        </p:tav>
                                        <p:tav tm="100000">
                                          <p:val>
                                            <p:strVal val="1+ppt_h/2"/>
                                          </p:val>
                                        </p:tav>
                                      </p:tavLst>
                                    </p:anim>
                                    <p:set>
                                      <p:cBhvr>
                                        <p:cTn id="149" dur="1" fill="hold">
                                          <p:stCondLst>
                                            <p:cond delay="499"/>
                                          </p:stCondLst>
                                        </p:cTn>
                                        <p:tgtEl>
                                          <p:spTgt spid="73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65" grpId="0" animBg="1"/>
      <p:bldP spid="73765" grpId="1" animBg="1"/>
      <p:bldP spid="73766" grpId="0"/>
      <p:bldP spid="73766" grpId="1"/>
      <p:bldP spid="73768" grpId="0" animBg="1"/>
      <p:bldP spid="73768" grpId="1" animBg="1"/>
      <p:bldP spid="73769" grpId="0"/>
      <p:bldP spid="73769" grpId="1"/>
      <p:bldP spid="73770" grpId="0" animBg="1"/>
      <p:bldP spid="73770" grpId="1" animBg="1"/>
      <p:bldP spid="73771" grpId="0"/>
      <p:bldP spid="73771" grpId="1"/>
      <p:bldP spid="73772" grpId="0" animBg="1"/>
      <p:bldP spid="73772" grpId="1" animBg="1"/>
      <p:bldP spid="73773" grpId="0"/>
      <p:bldP spid="73773" grpId="1"/>
      <p:bldP spid="73774" grpId="0" animBg="1"/>
      <p:bldP spid="73774" grpId="1" animBg="1"/>
      <p:bldP spid="73775" grpId="0"/>
      <p:bldP spid="73775" grpId="1"/>
      <p:bldP spid="73776" grpId="0" animBg="1"/>
      <p:bldP spid="73776" grpId="1" animBg="1"/>
      <p:bldP spid="73777" grpId="0"/>
      <p:bldP spid="73777" grpId="1"/>
      <p:bldP spid="73778" grpId="0" animBg="1"/>
      <p:bldP spid="73778" grpId="1" animBg="1"/>
      <p:bldP spid="73779" grpId="0"/>
      <p:bldP spid="7377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0" y="0"/>
            <a:ext cx="9353550" cy="7029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2" cstate="print"/>
          <a:srcRect/>
          <a:stretch>
            <a:fillRect/>
          </a:stretch>
        </p:blipFill>
        <p:spPr bwMode="auto">
          <a:xfrm>
            <a:off x="0" y="0"/>
            <a:ext cx="9491663" cy="710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7308850" y="3933825"/>
            <a:ext cx="1655763" cy="366713"/>
          </a:xfrm>
          <a:prstGeom prst="rect">
            <a:avLst/>
          </a:prstGeom>
          <a:noFill/>
          <a:ln w="9525">
            <a:noFill/>
            <a:miter lim="800000"/>
            <a:headEnd/>
            <a:tailEnd/>
          </a:ln>
          <a:effectLst/>
        </p:spPr>
        <p:txBody>
          <a:bodyPr>
            <a:spAutoFit/>
          </a:bodyPr>
          <a:lstStyle/>
          <a:p>
            <a:pPr>
              <a:spcBef>
                <a:spcPct val="50000"/>
              </a:spcBef>
            </a:pPr>
            <a:r>
              <a:rPr lang="tr-TR" sz="1800">
                <a:solidFill>
                  <a:schemeClr val="bg1"/>
                </a:solidFill>
                <a:latin typeface="Arial" charset="0"/>
              </a:rPr>
              <a:t>YANLIŞ</a:t>
            </a:r>
          </a:p>
        </p:txBody>
      </p:sp>
      <p:pic>
        <p:nvPicPr>
          <p:cNvPr id="16387" name="Picture 6"/>
          <p:cNvPicPr>
            <a:picLocks noChangeAspect="1" noChangeArrowheads="1"/>
          </p:cNvPicPr>
          <p:nvPr/>
        </p:nvPicPr>
        <p:blipFill>
          <a:blip r:embed="rId2" cstate="print"/>
          <a:srcRect/>
          <a:stretch>
            <a:fillRect/>
          </a:stretch>
        </p:blipFill>
        <p:spPr bwMode="auto">
          <a:xfrm>
            <a:off x="-39688" y="0"/>
            <a:ext cx="9382126" cy="7029450"/>
          </a:xfrm>
          <a:prstGeom prst="rect">
            <a:avLst/>
          </a:prstGeom>
          <a:noFill/>
          <a:ln w="9525">
            <a:noFill/>
            <a:miter lim="800000"/>
            <a:headEnd/>
            <a:tailEnd/>
          </a:ln>
        </p:spPr>
      </p:pic>
      <p:sp>
        <p:nvSpPr>
          <p:cNvPr id="16388" name="Dikdörtgen 2"/>
          <p:cNvSpPr>
            <a:spLocks noChangeArrowheads="1"/>
          </p:cNvSpPr>
          <p:nvPr/>
        </p:nvSpPr>
        <p:spPr bwMode="auto">
          <a:xfrm>
            <a:off x="7970838" y="3330575"/>
            <a:ext cx="1009650" cy="368300"/>
          </a:xfrm>
          <a:prstGeom prst="rect">
            <a:avLst/>
          </a:prstGeom>
          <a:noFill/>
          <a:ln w="9525">
            <a:noFill/>
            <a:miter lim="800000"/>
            <a:headEnd/>
            <a:tailEnd/>
          </a:ln>
        </p:spPr>
        <p:txBody>
          <a:bodyPr wrap="none">
            <a:spAutoFit/>
          </a:bodyPr>
          <a:lstStyle/>
          <a:p>
            <a:pPr>
              <a:spcBef>
                <a:spcPct val="50000"/>
              </a:spcBef>
            </a:pPr>
            <a:r>
              <a:rPr lang="tr-TR" sz="1800" b="1">
                <a:solidFill>
                  <a:srgbClr val="FF3300"/>
                </a:solidFill>
                <a:latin typeface="Arial" charset="0"/>
              </a:rPr>
              <a:t>YANLIŞ</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fade">
                                      <p:cBhvr>
                                        <p:cTn id="7" dur="20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3"/>
          <p:cNvSpPr txBox="1">
            <a:spLocks noChangeArrowheads="1"/>
          </p:cNvSpPr>
          <p:nvPr/>
        </p:nvSpPr>
        <p:spPr bwMode="auto">
          <a:xfrm>
            <a:off x="7524750" y="3925888"/>
            <a:ext cx="1655763" cy="366712"/>
          </a:xfrm>
          <a:prstGeom prst="rect">
            <a:avLst/>
          </a:prstGeom>
          <a:noFill/>
          <a:ln w="9525">
            <a:noFill/>
            <a:miter lim="800000"/>
            <a:headEnd/>
            <a:tailEnd/>
          </a:ln>
          <a:effectLst/>
        </p:spPr>
        <p:txBody>
          <a:bodyPr>
            <a:spAutoFit/>
          </a:bodyPr>
          <a:lstStyle/>
          <a:p>
            <a:pPr>
              <a:spcBef>
                <a:spcPct val="50000"/>
              </a:spcBef>
            </a:pPr>
            <a:r>
              <a:rPr lang="tr-TR" sz="1800" b="1">
                <a:solidFill>
                  <a:srgbClr val="FF3300"/>
                </a:solidFill>
                <a:latin typeface="Arial" charset="0"/>
              </a:rPr>
              <a:t>YANLIŞ</a:t>
            </a:r>
          </a:p>
        </p:txBody>
      </p:sp>
      <p:pic>
        <p:nvPicPr>
          <p:cNvPr id="17411" name="Picture 4"/>
          <p:cNvPicPr>
            <a:picLocks noChangeAspect="1" noChangeArrowheads="1"/>
          </p:cNvPicPr>
          <p:nvPr/>
        </p:nvPicPr>
        <p:blipFill>
          <a:blip r:embed="rId2" cstate="print"/>
          <a:srcRect/>
          <a:stretch>
            <a:fillRect/>
          </a:stretch>
        </p:blipFill>
        <p:spPr bwMode="auto">
          <a:xfrm>
            <a:off x="0" y="-315913"/>
            <a:ext cx="9756775" cy="7924801"/>
          </a:xfrm>
          <a:prstGeom prst="rect">
            <a:avLst/>
          </a:prstGeom>
          <a:noFill/>
          <a:ln w="9525">
            <a:noFill/>
            <a:miter lim="800000"/>
            <a:headEnd/>
            <a:tailEnd/>
          </a:ln>
        </p:spPr>
      </p:pic>
      <p:sp>
        <p:nvSpPr>
          <p:cNvPr id="17412" name="Metin kutusu 1"/>
          <p:cNvSpPr txBox="1">
            <a:spLocks noChangeArrowheads="1"/>
          </p:cNvSpPr>
          <p:nvPr/>
        </p:nvSpPr>
        <p:spPr bwMode="auto">
          <a:xfrm>
            <a:off x="8101013" y="3416300"/>
            <a:ext cx="1511300" cy="369888"/>
          </a:xfrm>
          <a:prstGeom prst="rect">
            <a:avLst/>
          </a:prstGeom>
          <a:noFill/>
          <a:ln w="9525">
            <a:noFill/>
            <a:miter lim="800000"/>
            <a:headEnd/>
            <a:tailEnd/>
          </a:ln>
        </p:spPr>
        <p:txBody>
          <a:bodyPr>
            <a:spAutoFit/>
          </a:bodyPr>
          <a:lstStyle/>
          <a:p>
            <a:r>
              <a:rPr lang="tr-TR" sz="1800" b="1">
                <a:solidFill>
                  <a:srgbClr val="FF0000"/>
                </a:solidFill>
                <a:latin typeface="Arial" charset="0"/>
                <a:cs typeface="Arial" charset="0"/>
              </a:rPr>
              <a:t>YANLIŞ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fade">
                                      <p:cBhvr>
                                        <p:cTn id="7" dur="20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ira12"/>
          <p:cNvPicPr>
            <a:picLocks noChangeAspect="1" noChangeArrowheads="1"/>
          </p:cNvPicPr>
          <p:nvPr/>
        </p:nvPicPr>
        <p:blipFill>
          <a:blip r:embed="rId2" cstate="print"/>
          <a:srcRect/>
          <a:stretch>
            <a:fillRect/>
          </a:stretch>
        </p:blipFill>
        <p:spPr bwMode="auto">
          <a:xfrm>
            <a:off x="-109538" y="-85725"/>
            <a:ext cx="9363076" cy="7029450"/>
          </a:xfrm>
          <a:prstGeom prst="rect">
            <a:avLst/>
          </a:prstGeom>
          <a:noFill/>
          <a:ln w="9525">
            <a:noFill/>
            <a:miter lim="800000"/>
            <a:headEnd/>
            <a:tailEnd/>
          </a:ln>
        </p:spPr>
      </p:pic>
      <p:sp>
        <p:nvSpPr>
          <p:cNvPr id="94211" name="Text Box 3"/>
          <p:cNvSpPr txBox="1">
            <a:spLocks noChangeArrowheads="1"/>
          </p:cNvSpPr>
          <p:nvPr/>
        </p:nvSpPr>
        <p:spPr bwMode="auto">
          <a:xfrm>
            <a:off x="7524750" y="3925888"/>
            <a:ext cx="1655763" cy="366712"/>
          </a:xfrm>
          <a:prstGeom prst="rect">
            <a:avLst/>
          </a:prstGeom>
          <a:noFill/>
          <a:ln w="9525">
            <a:noFill/>
            <a:miter lim="800000"/>
            <a:headEnd/>
            <a:tailEnd/>
          </a:ln>
          <a:effectLst/>
        </p:spPr>
        <p:txBody>
          <a:bodyPr>
            <a:spAutoFit/>
          </a:bodyPr>
          <a:lstStyle/>
          <a:p>
            <a:pPr>
              <a:spcBef>
                <a:spcPct val="50000"/>
              </a:spcBef>
            </a:pPr>
            <a:r>
              <a:rPr lang="tr-TR" sz="1800" b="1">
                <a:solidFill>
                  <a:srgbClr val="FF3300"/>
                </a:solidFill>
                <a:latin typeface="Arial" charset="0"/>
              </a:rPr>
              <a:t>YANLIŞ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4211"/>
                                        </p:tgtEl>
                                        <p:attrNameLst>
                                          <p:attrName>style.visibility</p:attrName>
                                        </p:attrNameLst>
                                      </p:cBhvr>
                                      <p:to>
                                        <p:strVal val="visible"/>
                                      </p:to>
                                    </p:set>
                                    <p:animEffect transition="in" filter="fade">
                                      <p:cBhvr>
                                        <p:cTn id="7" dur="2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3"/>
          <p:cNvSpPr txBox="1">
            <a:spLocks noChangeArrowheads="1"/>
          </p:cNvSpPr>
          <p:nvPr/>
        </p:nvSpPr>
        <p:spPr bwMode="auto">
          <a:xfrm>
            <a:off x="7524750" y="3925888"/>
            <a:ext cx="1655763" cy="366712"/>
          </a:xfrm>
          <a:prstGeom prst="rect">
            <a:avLst/>
          </a:prstGeom>
          <a:noFill/>
          <a:ln w="9525">
            <a:noFill/>
            <a:miter lim="800000"/>
            <a:headEnd/>
            <a:tailEnd/>
          </a:ln>
          <a:effectLst/>
        </p:spPr>
        <p:txBody>
          <a:bodyPr>
            <a:spAutoFit/>
          </a:bodyPr>
          <a:lstStyle/>
          <a:p>
            <a:pPr>
              <a:spcBef>
                <a:spcPct val="50000"/>
              </a:spcBef>
            </a:pPr>
            <a:r>
              <a:rPr lang="tr-TR" sz="1800">
                <a:solidFill>
                  <a:schemeClr val="bg1"/>
                </a:solidFill>
                <a:latin typeface="Arial" charset="0"/>
              </a:rPr>
              <a:t>YANLIŞ</a:t>
            </a:r>
          </a:p>
        </p:txBody>
      </p:sp>
      <p:pic>
        <p:nvPicPr>
          <p:cNvPr id="19459" name="Picture 5"/>
          <p:cNvPicPr>
            <a:picLocks noChangeAspect="1" noChangeArrowheads="1"/>
          </p:cNvPicPr>
          <p:nvPr/>
        </p:nvPicPr>
        <p:blipFill>
          <a:blip r:embed="rId2" cstate="print"/>
          <a:srcRect/>
          <a:stretch>
            <a:fillRect/>
          </a:stretch>
        </p:blipFill>
        <p:spPr bwMode="auto">
          <a:xfrm>
            <a:off x="0" y="0"/>
            <a:ext cx="9334500" cy="6981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fade">
                                      <p:cBhvr>
                                        <p:cTn id="7" dur="2000"/>
                                        <p:tgtEl>
                                          <p:spTgt spid="9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7308850" y="3933825"/>
            <a:ext cx="1655763" cy="366713"/>
          </a:xfrm>
          <a:prstGeom prst="rect">
            <a:avLst/>
          </a:prstGeom>
          <a:noFill/>
          <a:ln w="9525">
            <a:noFill/>
            <a:miter lim="800000"/>
            <a:headEnd/>
            <a:tailEnd/>
          </a:ln>
          <a:effectLst/>
        </p:spPr>
        <p:txBody>
          <a:bodyPr>
            <a:spAutoFit/>
          </a:bodyPr>
          <a:lstStyle/>
          <a:p>
            <a:pPr>
              <a:spcBef>
                <a:spcPct val="50000"/>
              </a:spcBef>
            </a:pPr>
            <a:r>
              <a:rPr lang="tr-TR" sz="1800">
                <a:solidFill>
                  <a:schemeClr val="bg1"/>
                </a:solidFill>
                <a:latin typeface="Arial" charset="0"/>
              </a:rPr>
              <a:t>YANLIŞ</a:t>
            </a:r>
          </a:p>
        </p:txBody>
      </p:sp>
      <p:pic>
        <p:nvPicPr>
          <p:cNvPr id="20483" name="Picture 6"/>
          <p:cNvPicPr>
            <a:picLocks noChangeAspect="1" noChangeArrowheads="1"/>
          </p:cNvPicPr>
          <p:nvPr/>
        </p:nvPicPr>
        <p:blipFill>
          <a:blip r:embed="rId2" cstate="print"/>
          <a:srcRect/>
          <a:stretch>
            <a:fillRect/>
          </a:stretch>
        </p:blipFill>
        <p:spPr bwMode="auto">
          <a:xfrm>
            <a:off x="-76200" y="-85725"/>
            <a:ext cx="9296400" cy="7029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fade">
                                      <p:cBhvr>
                                        <p:cTn id="7" dur="2000"/>
                                        <p:tgtEl>
                                          <p:spTgt spid="96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1.957</a:t>
            </a:r>
          </a:p>
        </p:txBody>
      </p:sp>
      <p:pic>
        <p:nvPicPr>
          <p:cNvPr id="21507" name="Picture 6"/>
          <p:cNvPicPr>
            <a:picLocks noChangeAspect="1" noChangeArrowheads="1"/>
          </p:cNvPicPr>
          <p:nvPr/>
        </p:nvPicPr>
        <p:blipFill>
          <a:blip r:embed="rId2" cstate="print"/>
          <a:srcRect/>
          <a:stretch>
            <a:fillRect/>
          </a:stretch>
        </p:blipFill>
        <p:spPr bwMode="auto">
          <a:xfrm>
            <a:off x="0" y="0"/>
            <a:ext cx="9534525" cy="6915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fade">
                                      <p:cBhvr>
                                        <p:cTn id="7" dur="2000"/>
                                        <p:tgtEl>
                                          <p:spTgt spid="97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1.934</a:t>
            </a:r>
          </a:p>
        </p:txBody>
      </p:sp>
      <p:pic>
        <p:nvPicPr>
          <p:cNvPr id="22531" name="Picture 5"/>
          <p:cNvPicPr>
            <a:picLocks noChangeAspect="1" noChangeArrowheads="1"/>
          </p:cNvPicPr>
          <p:nvPr/>
        </p:nvPicPr>
        <p:blipFill>
          <a:blip r:embed="rId2" cstate="print"/>
          <a:srcRect/>
          <a:stretch>
            <a:fillRect/>
          </a:stretch>
        </p:blipFill>
        <p:spPr bwMode="auto">
          <a:xfrm>
            <a:off x="0" y="0"/>
            <a:ext cx="9334500" cy="700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07"/>
                                        </p:tgtEl>
                                        <p:attrNameLst>
                                          <p:attrName>style.visibility</p:attrName>
                                        </p:attrNameLst>
                                      </p:cBhvr>
                                      <p:to>
                                        <p:strVal val="visible"/>
                                      </p:to>
                                    </p:set>
                                    <p:animEffect transition="in" filter="fade">
                                      <p:cBhvr>
                                        <p:cTn id="7" dur="2000"/>
                                        <p:tgtEl>
                                          <p:spTgt spid="9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1.987</a:t>
            </a:r>
          </a:p>
        </p:txBody>
      </p:sp>
      <p:pic>
        <p:nvPicPr>
          <p:cNvPr id="23555" name="Picture 5"/>
          <p:cNvPicPr>
            <a:picLocks noChangeAspect="1" noChangeArrowheads="1"/>
          </p:cNvPicPr>
          <p:nvPr/>
        </p:nvPicPr>
        <p:blipFill>
          <a:blip r:embed="rId2" cstate="print"/>
          <a:srcRect/>
          <a:stretch>
            <a:fillRect/>
          </a:stretch>
        </p:blipFill>
        <p:spPr bwMode="auto">
          <a:xfrm>
            <a:off x="-109538" y="-80963"/>
            <a:ext cx="9483726" cy="7110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fade">
                                      <p:cBhvr>
                                        <p:cTn id="7" dur="2000"/>
                                        <p:tgtEl>
                                          <p:spTgt spid="99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2.008</a:t>
            </a:r>
          </a:p>
        </p:txBody>
      </p:sp>
      <p:pic>
        <p:nvPicPr>
          <p:cNvPr id="24579" name="Picture 4"/>
          <p:cNvPicPr>
            <a:picLocks noChangeAspect="1" noChangeArrowheads="1"/>
          </p:cNvPicPr>
          <p:nvPr/>
        </p:nvPicPr>
        <p:blipFill>
          <a:blip r:embed="rId2" cstate="print"/>
          <a:srcRect/>
          <a:stretch>
            <a:fillRect/>
          </a:stretch>
        </p:blipFill>
        <p:spPr bwMode="auto">
          <a:xfrm>
            <a:off x="0" y="0"/>
            <a:ext cx="9363075" cy="7038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355"/>
                                        </p:tgtEl>
                                        <p:attrNameLst>
                                          <p:attrName>style.visibility</p:attrName>
                                        </p:attrNameLst>
                                      </p:cBhvr>
                                      <p:to>
                                        <p:strVal val="visible"/>
                                      </p:to>
                                    </p:set>
                                    <p:animEffect transition="in" filter="fade">
                                      <p:cBhvr>
                                        <p:cTn id="7" dur="2000"/>
                                        <p:tgtEl>
                                          <p:spTgt spid="10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2.030</a:t>
            </a:r>
          </a:p>
        </p:txBody>
      </p:sp>
      <p:pic>
        <p:nvPicPr>
          <p:cNvPr id="25603" name="Picture 4"/>
          <p:cNvPicPr>
            <a:picLocks noChangeAspect="1" noChangeArrowheads="1"/>
          </p:cNvPicPr>
          <p:nvPr/>
        </p:nvPicPr>
        <p:blipFill>
          <a:blip r:embed="rId2" cstate="print"/>
          <a:srcRect/>
          <a:stretch>
            <a:fillRect/>
          </a:stretch>
        </p:blipFill>
        <p:spPr bwMode="auto">
          <a:xfrm>
            <a:off x="0" y="0"/>
            <a:ext cx="9353550" cy="701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379"/>
                                        </p:tgtEl>
                                        <p:attrNameLst>
                                          <p:attrName>style.visibility</p:attrName>
                                        </p:attrNameLst>
                                      </p:cBhvr>
                                      <p:to>
                                        <p:strVal val="visible"/>
                                      </p:to>
                                    </p:set>
                                    <p:animEffect transition="in" filter="fade">
                                      <p:cBhvr>
                                        <p:cTn id="7" dur="2000"/>
                                        <p:tgtEl>
                                          <p:spTgt spid="10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1.901</a:t>
            </a:r>
          </a:p>
        </p:txBody>
      </p:sp>
      <p:pic>
        <p:nvPicPr>
          <p:cNvPr id="26627" name="Picture 4"/>
          <p:cNvPicPr>
            <a:picLocks noChangeAspect="1" noChangeArrowheads="1"/>
          </p:cNvPicPr>
          <p:nvPr/>
        </p:nvPicPr>
        <p:blipFill>
          <a:blip r:embed="rId2" cstate="print"/>
          <a:srcRect/>
          <a:stretch>
            <a:fillRect/>
          </a:stretch>
        </p:blipFill>
        <p:spPr bwMode="auto">
          <a:xfrm>
            <a:off x="0" y="0"/>
            <a:ext cx="9334500" cy="7029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fade">
                                      <p:cBhvr>
                                        <p:cTn id="7" dur="2000"/>
                                        <p:tgtEl>
                                          <p:spTgt spid="102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1.928</a:t>
            </a:r>
          </a:p>
        </p:txBody>
      </p:sp>
      <p:pic>
        <p:nvPicPr>
          <p:cNvPr id="27651" name="Picture 4"/>
          <p:cNvPicPr>
            <a:picLocks noChangeAspect="1" noChangeArrowheads="1"/>
          </p:cNvPicPr>
          <p:nvPr/>
        </p:nvPicPr>
        <p:blipFill>
          <a:blip r:embed="rId2" cstate="print"/>
          <a:srcRect/>
          <a:stretch>
            <a:fillRect/>
          </a:stretch>
        </p:blipFill>
        <p:spPr bwMode="auto">
          <a:xfrm>
            <a:off x="0" y="0"/>
            <a:ext cx="9363075" cy="701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fade">
                                      <p:cBhvr>
                                        <p:cTn id="7" dur="20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1.995</a:t>
            </a:r>
          </a:p>
        </p:txBody>
      </p:sp>
      <p:pic>
        <p:nvPicPr>
          <p:cNvPr id="28675" name="Picture 5"/>
          <p:cNvPicPr>
            <a:picLocks noChangeAspect="1" noChangeArrowheads="1"/>
          </p:cNvPicPr>
          <p:nvPr/>
        </p:nvPicPr>
        <p:blipFill>
          <a:blip r:embed="rId2" cstate="print"/>
          <a:srcRect/>
          <a:stretch>
            <a:fillRect/>
          </a:stretch>
        </p:blipFill>
        <p:spPr bwMode="auto">
          <a:xfrm>
            <a:off x="-114300" y="-80963"/>
            <a:ext cx="9372600" cy="70199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2.013</a:t>
            </a:r>
          </a:p>
        </p:txBody>
      </p:sp>
      <p:pic>
        <p:nvPicPr>
          <p:cNvPr id="29699" name="Picture 4"/>
          <p:cNvPicPr>
            <a:picLocks noChangeAspect="1" noChangeArrowheads="1"/>
          </p:cNvPicPr>
          <p:nvPr/>
        </p:nvPicPr>
        <p:blipFill>
          <a:blip r:embed="rId2" cstate="print"/>
          <a:srcRect/>
          <a:stretch>
            <a:fillRect/>
          </a:stretch>
        </p:blipFill>
        <p:spPr bwMode="auto">
          <a:xfrm>
            <a:off x="0" y="0"/>
            <a:ext cx="9363075" cy="7038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475"/>
                                        </p:tgtEl>
                                        <p:attrNameLst>
                                          <p:attrName>style.visibility</p:attrName>
                                        </p:attrNameLst>
                                      </p:cBhvr>
                                      <p:to>
                                        <p:strVal val="visible"/>
                                      </p:to>
                                    </p:set>
                                    <p:animEffect transition="in" filter="fade">
                                      <p:cBhvr>
                                        <p:cTn id="7" dur="20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3"/>
          <p:cNvSpPr txBox="1">
            <a:spLocks noChangeArrowheads="1"/>
          </p:cNvSpPr>
          <p:nvPr/>
        </p:nvSpPr>
        <p:spPr bwMode="auto">
          <a:xfrm>
            <a:off x="7308850" y="3857625"/>
            <a:ext cx="1655763" cy="579438"/>
          </a:xfrm>
          <a:prstGeom prst="rect">
            <a:avLst/>
          </a:prstGeom>
          <a:noFill/>
          <a:ln w="9525">
            <a:noFill/>
            <a:miter lim="800000"/>
            <a:headEnd/>
            <a:tailEnd/>
          </a:ln>
          <a:effectLst/>
        </p:spPr>
        <p:txBody>
          <a:bodyPr>
            <a:spAutoFit/>
          </a:bodyPr>
          <a:lstStyle/>
          <a:p>
            <a:pPr>
              <a:spcBef>
                <a:spcPct val="50000"/>
              </a:spcBef>
            </a:pPr>
            <a:r>
              <a:rPr lang="tr-TR" sz="3200">
                <a:solidFill>
                  <a:schemeClr val="bg1"/>
                </a:solidFill>
                <a:latin typeface="Arial" charset="0"/>
              </a:rPr>
              <a:t>1.889</a:t>
            </a:r>
          </a:p>
        </p:txBody>
      </p:sp>
      <p:pic>
        <p:nvPicPr>
          <p:cNvPr id="30723" name="Picture 4"/>
          <p:cNvPicPr>
            <a:picLocks noChangeAspect="1" noChangeArrowheads="1"/>
          </p:cNvPicPr>
          <p:nvPr/>
        </p:nvPicPr>
        <p:blipFill>
          <a:blip r:embed="rId2" cstate="print"/>
          <a:srcRect/>
          <a:stretch>
            <a:fillRect/>
          </a:stretch>
        </p:blipFill>
        <p:spPr bwMode="auto">
          <a:xfrm>
            <a:off x="0" y="0"/>
            <a:ext cx="9344025" cy="7029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499"/>
                                        </p:tgtEl>
                                        <p:attrNameLst>
                                          <p:attrName>style.visibility</p:attrName>
                                        </p:attrNameLst>
                                      </p:cBhvr>
                                      <p:to>
                                        <p:strVal val="visible"/>
                                      </p:to>
                                    </p:set>
                                    <p:animEffect transition="in" filter="fade">
                                      <p:cBhvr>
                                        <p:cTn id="7" dur="2000"/>
                                        <p:tgtEl>
                                          <p:spTgt spid="106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627313" y="333375"/>
            <a:ext cx="3532187" cy="457200"/>
          </a:xfrm>
          <a:prstGeom prst="rect">
            <a:avLst/>
          </a:prstGeom>
          <a:noFill/>
          <a:ln w="9525">
            <a:noFill/>
            <a:miter lim="800000"/>
            <a:headEnd/>
            <a:tailEnd/>
          </a:ln>
          <a:effectLst/>
        </p:spPr>
        <p:txBody>
          <a:bodyPr wrap="none" anchor="ctr">
            <a:spAutoFit/>
          </a:bodyPr>
          <a:lstStyle/>
          <a:p>
            <a:pPr algn="ctr"/>
            <a:r>
              <a:rPr lang="tr-TR" b="1" dirty="0">
                <a:solidFill>
                  <a:srgbClr val="FF0000"/>
                </a:solidFill>
              </a:rPr>
              <a:t>NİVELMAN ALETLERİ</a:t>
            </a:r>
          </a:p>
        </p:txBody>
      </p:sp>
      <p:pic>
        <p:nvPicPr>
          <p:cNvPr id="31749" name="Picture 8" descr="AL-Series Auto Levels"/>
          <p:cNvPicPr>
            <a:picLocks noChangeAspect="1" noChangeArrowheads="1"/>
          </p:cNvPicPr>
          <p:nvPr/>
        </p:nvPicPr>
        <p:blipFill>
          <a:blip r:embed="rId2" cstate="print"/>
          <a:srcRect r="3486"/>
          <a:stretch>
            <a:fillRect/>
          </a:stretch>
        </p:blipFill>
        <p:spPr bwMode="auto">
          <a:xfrm>
            <a:off x="0" y="3645024"/>
            <a:ext cx="5004048" cy="3212976"/>
          </a:xfrm>
          <a:prstGeom prst="rect">
            <a:avLst/>
          </a:prstGeom>
          <a:noFill/>
          <a:ln w="9525">
            <a:noFill/>
            <a:miter lim="800000"/>
            <a:headEnd/>
            <a:tailEnd/>
          </a:ln>
        </p:spPr>
      </p:pic>
      <p:pic>
        <p:nvPicPr>
          <p:cNvPr id="31750" name="Picture 10" descr="Best combination of Price, Quality and Durability"/>
          <p:cNvPicPr>
            <a:picLocks noChangeAspect="1" noChangeArrowheads="1"/>
          </p:cNvPicPr>
          <p:nvPr/>
        </p:nvPicPr>
        <p:blipFill>
          <a:blip r:embed="rId3" cstate="print"/>
          <a:srcRect/>
          <a:stretch>
            <a:fillRect/>
          </a:stretch>
        </p:blipFill>
        <p:spPr bwMode="auto">
          <a:xfrm>
            <a:off x="5436096" y="1196975"/>
            <a:ext cx="3707904" cy="5661025"/>
          </a:xfrm>
          <a:prstGeom prst="rect">
            <a:avLst/>
          </a:prstGeom>
          <a:noFill/>
          <a:ln w="9525">
            <a:noFill/>
            <a:miter lim="800000"/>
            <a:headEnd/>
            <a:tailEnd/>
          </a:ln>
        </p:spPr>
      </p:pic>
      <p:pic>
        <p:nvPicPr>
          <p:cNvPr id="1085441" name="Picture 1"/>
          <p:cNvPicPr>
            <a:picLocks noChangeAspect="1" noChangeArrowheads="1"/>
          </p:cNvPicPr>
          <p:nvPr/>
        </p:nvPicPr>
        <p:blipFill>
          <a:blip r:embed="rId4" cstate="print"/>
          <a:srcRect l="24624" t="24235" r="44937" b="40328"/>
          <a:stretch>
            <a:fillRect/>
          </a:stretch>
        </p:blipFill>
        <p:spPr bwMode="auto">
          <a:xfrm>
            <a:off x="251520" y="908720"/>
            <a:ext cx="4608512" cy="2016224"/>
          </a:xfrm>
          <a:prstGeom prst="rect">
            <a:avLst/>
          </a:prstGeom>
          <a:noFill/>
          <a:ln w="9525">
            <a:noFill/>
            <a:miter lim="800000"/>
            <a:headEnd/>
            <a:tailEnd/>
          </a:ln>
        </p:spPr>
      </p:pic>
      <p:pic>
        <p:nvPicPr>
          <p:cNvPr id="8" name="Picture 1"/>
          <p:cNvPicPr>
            <a:picLocks noChangeAspect="1" noChangeArrowheads="1"/>
          </p:cNvPicPr>
          <p:nvPr/>
        </p:nvPicPr>
        <p:blipFill>
          <a:blip r:embed="rId4" cstate="print"/>
          <a:srcRect l="32372" t="60656" r="44937" b="34422"/>
          <a:stretch>
            <a:fillRect/>
          </a:stretch>
        </p:blipFill>
        <p:spPr bwMode="auto">
          <a:xfrm>
            <a:off x="21102" y="3068961"/>
            <a:ext cx="4190858" cy="5110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1618" name="Picture 2" descr="http://www.cizgilazer.com/image/cache/data/Na_700_set_25x25-500x500.jpg"/>
          <p:cNvPicPr>
            <a:picLocks noChangeAspect="1" noChangeArrowheads="1"/>
          </p:cNvPicPr>
          <p:nvPr/>
        </p:nvPicPr>
        <p:blipFill>
          <a:blip r:embed="rId2" cstate="print"/>
          <a:srcRect/>
          <a:stretch>
            <a:fillRect/>
          </a:stretch>
        </p:blipFill>
        <p:spPr bwMode="auto">
          <a:xfrm>
            <a:off x="0" y="2852936"/>
            <a:ext cx="3853247" cy="4005064"/>
          </a:xfrm>
          <a:prstGeom prst="rect">
            <a:avLst/>
          </a:prstGeom>
          <a:noFill/>
        </p:spPr>
      </p:pic>
      <p:pic>
        <p:nvPicPr>
          <p:cNvPr id="1391620" name="Picture 4" descr="http://imgs.elookat.com/ilan/foto/2/sprinter150m-jpg-47-6994.jpg"/>
          <p:cNvPicPr>
            <a:picLocks noChangeAspect="1" noChangeArrowheads="1"/>
          </p:cNvPicPr>
          <p:nvPr/>
        </p:nvPicPr>
        <p:blipFill>
          <a:blip r:embed="rId3" cstate="print"/>
          <a:srcRect t="5227" b="8311"/>
          <a:stretch>
            <a:fillRect/>
          </a:stretch>
        </p:blipFill>
        <p:spPr bwMode="auto">
          <a:xfrm>
            <a:off x="4139952" y="3104113"/>
            <a:ext cx="4843501" cy="3753887"/>
          </a:xfrm>
          <a:prstGeom prst="rect">
            <a:avLst/>
          </a:prstGeom>
          <a:noFill/>
        </p:spPr>
      </p:pic>
      <p:pic>
        <p:nvPicPr>
          <p:cNvPr id="1391624" name="Picture 8" descr="http://www.optetmakina.com/resimler/NA2.jpg"/>
          <p:cNvPicPr>
            <a:picLocks noChangeAspect="1" noChangeArrowheads="1"/>
          </p:cNvPicPr>
          <p:nvPr/>
        </p:nvPicPr>
        <p:blipFill>
          <a:blip r:embed="rId4" cstate="print"/>
          <a:srcRect/>
          <a:stretch>
            <a:fillRect/>
          </a:stretch>
        </p:blipFill>
        <p:spPr bwMode="auto">
          <a:xfrm>
            <a:off x="0" y="0"/>
            <a:ext cx="3864260" cy="2780928"/>
          </a:xfrm>
          <a:prstGeom prst="rect">
            <a:avLst/>
          </a:prstGeom>
          <a:noFill/>
        </p:spPr>
      </p:pic>
      <p:pic>
        <p:nvPicPr>
          <p:cNvPr id="1391626" name="Picture 10" descr="http://www.dagarcik.com.tr/toolz_nivo_kucuk.jpg"/>
          <p:cNvPicPr>
            <a:picLocks noChangeAspect="1" noChangeArrowheads="1"/>
          </p:cNvPicPr>
          <p:nvPr/>
        </p:nvPicPr>
        <p:blipFill>
          <a:blip r:embed="rId5" cstate="print"/>
          <a:srcRect/>
          <a:stretch>
            <a:fillRect/>
          </a:stretch>
        </p:blipFill>
        <p:spPr bwMode="auto">
          <a:xfrm>
            <a:off x="3851920" y="0"/>
            <a:ext cx="5292080" cy="300990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42" name="Picture 2" descr="http://www.optetmakina.com/images/animation/NA2_banner.jpg"/>
          <p:cNvPicPr>
            <a:picLocks noChangeAspect="1" noChangeArrowheads="1"/>
          </p:cNvPicPr>
          <p:nvPr/>
        </p:nvPicPr>
        <p:blipFill>
          <a:blip r:embed="rId2" cstate="print"/>
          <a:srcRect/>
          <a:stretch>
            <a:fillRect/>
          </a:stretch>
        </p:blipFill>
        <p:spPr bwMode="auto">
          <a:xfrm>
            <a:off x="0" y="2564904"/>
            <a:ext cx="6516216" cy="1849761"/>
          </a:xfrm>
          <a:prstGeom prst="rect">
            <a:avLst/>
          </a:prstGeom>
          <a:noFill/>
        </p:spPr>
      </p:pic>
      <p:pic>
        <p:nvPicPr>
          <p:cNvPr id="1392644" name="Picture 4" descr="http://www.optetmakina.com/images/animation/Sprinter.jpg"/>
          <p:cNvPicPr>
            <a:picLocks noChangeAspect="1" noChangeArrowheads="1"/>
          </p:cNvPicPr>
          <p:nvPr/>
        </p:nvPicPr>
        <p:blipFill>
          <a:blip r:embed="rId3" cstate="print"/>
          <a:srcRect/>
          <a:stretch>
            <a:fillRect/>
          </a:stretch>
        </p:blipFill>
        <p:spPr bwMode="auto">
          <a:xfrm>
            <a:off x="0" y="4400549"/>
            <a:ext cx="6516216" cy="2457451"/>
          </a:xfrm>
          <a:prstGeom prst="rect">
            <a:avLst/>
          </a:prstGeom>
          <a:noFill/>
        </p:spPr>
      </p:pic>
      <p:pic>
        <p:nvPicPr>
          <p:cNvPr id="1392646" name="Picture 6" descr="http://www.elaletleri.com/modules/catalog/products/pr_01_450_min.jpg?rev=1366292174"/>
          <p:cNvPicPr>
            <a:picLocks noChangeAspect="1" noChangeArrowheads="1"/>
          </p:cNvPicPr>
          <p:nvPr/>
        </p:nvPicPr>
        <p:blipFill>
          <a:blip r:embed="rId4" cstate="print"/>
          <a:srcRect/>
          <a:stretch>
            <a:fillRect/>
          </a:stretch>
        </p:blipFill>
        <p:spPr bwMode="auto">
          <a:xfrm>
            <a:off x="6516216" y="0"/>
            <a:ext cx="2627784" cy="3789040"/>
          </a:xfrm>
          <a:prstGeom prst="rect">
            <a:avLst/>
          </a:prstGeom>
          <a:noFill/>
        </p:spPr>
      </p:pic>
      <p:pic>
        <p:nvPicPr>
          <p:cNvPr id="1392648" name="Picture 8" descr="http://images.hepsiburada.net/assets/Hirdavat/1500/Hirdavat_4068372.jpg"/>
          <p:cNvPicPr>
            <a:picLocks noChangeAspect="1" noChangeArrowheads="1"/>
          </p:cNvPicPr>
          <p:nvPr/>
        </p:nvPicPr>
        <p:blipFill>
          <a:blip r:embed="rId5" cstate="print"/>
          <a:srcRect t="8184" b="10207"/>
          <a:stretch>
            <a:fillRect/>
          </a:stretch>
        </p:blipFill>
        <p:spPr bwMode="auto">
          <a:xfrm>
            <a:off x="0" y="0"/>
            <a:ext cx="3347864" cy="2497105"/>
          </a:xfrm>
          <a:prstGeom prst="rect">
            <a:avLst/>
          </a:prstGeom>
          <a:noFill/>
        </p:spPr>
      </p:pic>
      <p:pic>
        <p:nvPicPr>
          <p:cNvPr id="1392650" name="Picture 10" descr="http://www.totalstationnivo.com/image/cache/data/Runner_set-500x500.jpg"/>
          <p:cNvPicPr>
            <a:picLocks noChangeAspect="1" noChangeArrowheads="1"/>
          </p:cNvPicPr>
          <p:nvPr/>
        </p:nvPicPr>
        <p:blipFill>
          <a:blip r:embed="rId6" cstate="print"/>
          <a:srcRect/>
          <a:stretch>
            <a:fillRect/>
          </a:stretch>
        </p:blipFill>
        <p:spPr bwMode="auto">
          <a:xfrm>
            <a:off x="6540740" y="3861048"/>
            <a:ext cx="2603260" cy="2996952"/>
          </a:xfrm>
          <a:prstGeom prst="rect">
            <a:avLst/>
          </a:prstGeom>
          <a:noFill/>
        </p:spPr>
      </p:pic>
      <p:pic>
        <p:nvPicPr>
          <p:cNvPr id="8" name="Picture 6" descr="http://www.hirdavatmarketim.com/modules/catalog/products/pr_01_43278_max.jpg?rev=1404479758"/>
          <p:cNvPicPr>
            <a:picLocks noChangeAspect="1" noChangeArrowheads="1"/>
          </p:cNvPicPr>
          <p:nvPr/>
        </p:nvPicPr>
        <p:blipFill>
          <a:blip r:embed="rId7" cstate="print"/>
          <a:srcRect/>
          <a:stretch>
            <a:fillRect/>
          </a:stretch>
        </p:blipFill>
        <p:spPr bwMode="auto">
          <a:xfrm>
            <a:off x="3347864" y="-2"/>
            <a:ext cx="3238500" cy="242089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0" y="764704"/>
            <a:ext cx="4860032" cy="1938992"/>
          </a:xfrm>
          <a:prstGeom prst="rect">
            <a:avLst/>
          </a:prstGeom>
        </p:spPr>
        <p:txBody>
          <a:bodyPr wrap="square">
            <a:spAutoFit/>
          </a:bodyPr>
          <a:lstStyle/>
          <a:p>
            <a:r>
              <a:rPr lang="tr-TR" sz="2400" i="1" dirty="0" smtClean="0">
                <a:latin typeface="Arial" pitchFamily="34" charset="0"/>
                <a:cs typeface="Arial" pitchFamily="34" charset="0"/>
              </a:rPr>
              <a:t>1-Düzeci ve dürbünü sabit </a:t>
            </a:r>
            <a:r>
              <a:rPr lang="tr-TR" sz="2400" i="1" dirty="0" err="1" smtClean="0">
                <a:latin typeface="Arial" pitchFamily="34" charset="0"/>
                <a:cs typeface="Arial" pitchFamily="34" charset="0"/>
              </a:rPr>
              <a:t>nivolar</a:t>
            </a:r>
            <a:endParaRPr lang="tr-TR" sz="2400" i="1" dirty="0" smtClean="0">
              <a:latin typeface="Arial" pitchFamily="34" charset="0"/>
              <a:cs typeface="Arial" pitchFamily="34" charset="0"/>
            </a:endParaRPr>
          </a:p>
          <a:p>
            <a:r>
              <a:rPr lang="tr-TR" sz="2400" i="1" dirty="0" smtClean="0">
                <a:latin typeface="Arial" pitchFamily="34" charset="0"/>
                <a:cs typeface="Arial" pitchFamily="34" charset="0"/>
              </a:rPr>
              <a:t>	a-</a:t>
            </a:r>
            <a:r>
              <a:rPr lang="tr-TR" sz="2400" i="1" dirty="0" err="1" smtClean="0">
                <a:latin typeface="Arial" pitchFamily="34" charset="0"/>
                <a:cs typeface="Arial" pitchFamily="34" charset="0"/>
              </a:rPr>
              <a:t>Fenkalaj</a:t>
            </a:r>
            <a:r>
              <a:rPr lang="tr-TR" sz="2400" i="1" dirty="0" smtClean="0">
                <a:latin typeface="Arial" pitchFamily="34" charset="0"/>
                <a:cs typeface="Arial" pitchFamily="34" charset="0"/>
              </a:rPr>
              <a:t> vidasız </a:t>
            </a:r>
            <a:r>
              <a:rPr lang="tr-TR" sz="2400" i="1" dirty="0" err="1" smtClean="0">
                <a:latin typeface="Arial" pitchFamily="34" charset="0"/>
                <a:cs typeface="Arial" pitchFamily="34" charset="0"/>
              </a:rPr>
              <a:t>nivolar</a:t>
            </a:r>
            <a:endParaRPr lang="tr-TR" sz="2400" i="1" dirty="0" smtClean="0">
              <a:latin typeface="Arial" pitchFamily="34" charset="0"/>
              <a:cs typeface="Arial" pitchFamily="34" charset="0"/>
            </a:endParaRPr>
          </a:p>
          <a:p>
            <a:r>
              <a:rPr lang="tr-TR" sz="2400" i="1" dirty="0" smtClean="0">
                <a:latin typeface="Arial" pitchFamily="34" charset="0"/>
                <a:cs typeface="Arial" pitchFamily="34" charset="0"/>
              </a:rPr>
              <a:t>	b-</a:t>
            </a:r>
            <a:r>
              <a:rPr lang="tr-TR" sz="2400" i="1" dirty="0" err="1" smtClean="0">
                <a:latin typeface="Arial" pitchFamily="34" charset="0"/>
                <a:cs typeface="Arial" pitchFamily="34" charset="0"/>
              </a:rPr>
              <a:t>Fenkalaj</a:t>
            </a:r>
            <a:r>
              <a:rPr lang="tr-TR" sz="2400" i="1" dirty="0" smtClean="0">
                <a:latin typeface="Arial" pitchFamily="34" charset="0"/>
                <a:cs typeface="Arial" pitchFamily="34" charset="0"/>
              </a:rPr>
              <a:t> vidalı </a:t>
            </a:r>
            <a:r>
              <a:rPr lang="tr-TR" sz="2400" i="1" dirty="0" err="1" smtClean="0">
                <a:latin typeface="Arial" pitchFamily="34" charset="0"/>
                <a:cs typeface="Arial" pitchFamily="34" charset="0"/>
              </a:rPr>
              <a:t>nivolar</a:t>
            </a:r>
            <a:endParaRPr lang="tr-TR" sz="2400" i="1" dirty="0" smtClean="0">
              <a:latin typeface="Arial" pitchFamily="34" charset="0"/>
              <a:cs typeface="Arial" pitchFamily="34" charset="0"/>
            </a:endParaRPr>
          </a:p>
          <a:p>
            <a:r>
              <a:rPr lang="tr-TR" sz="2400" i="1" dirty="0" smtClean="0">
                <a:latin typeface="Arial" pitchFamily="34" charset="0"/>
                <a:cs typeface="Arial" pitchFamily="34" charset="0"/>
              </a:rPr>
              <a:t>2-</a:t>
            </a:r>
            <a:r>
              <a:rPr lang="tr-TR" sz="2400" i="1" dirty="0" err="1" smtClean="0">
                <a:latin typeface="Arial" pitchFamily="34" charset="0"/>
                <a:cs typeface="Arial" pitchFamily="34" charset="0"/>
              </a:rPr>
              <a:t>Kompansatörlü</a:t>
            </a:r>
            <a:r>
              <a:rPr lang="tr-TR" sz="2400" i="1" dirty="0" smtClean="0">
                <a:latin typeface="Arial" pitchFamily="34" charset="0"/>
                <a:cs typeface="Arial" pitchFamily="34" charset="0"/>
              </a:rPr>
              <a:t>(otomatik)</a:t>
            </a:r>
            <a:r>
              <a:rPr lang="tr-TR" sz="2400" i="1" dirty="0" err="1" smtClean="0">
                <a:latin typeface="Arial" pitchFamily="34" charset="0"/>
                <a:cs typeface="Arial" pitchFamily="34" charset="0"/>
              </a:rPr>
              <a:t>nivolar</a:t>
            </a:r>
            <a:endParaRPr lang="tr-TR" sz="2400" i="1" dirty="0" smtClean="0">
              <a:latin typeface="Arial" pitchFamily="34" charset="0"/>
              <a:cs typeface="Arial" pitchFamily="34" charset="0"/>
            </a:endParaRPr>
          </a:p>
          <a:p>
            <a:r>
              <a:rPr lang="tr-TR" sz="2400" i="1" dirty="0" smtClean="0">
                <a:latin typeface="Arial" pitchFamily="34" charset="0"/>
                <a:cs typeface="Arial" pitchFamily="34" charset="0"/>
              </a:rPr>
              <a:t>3-Elektronik </a:t>
            </a:r>
            <a:r>
              <a:rPr lang="tr-TR" sz="2400" i="1" dirty="0" err="1" smtClean="0">
                <a:latin typeface="Arial" pitchFamily="34" charset="0"/>
                <a:cs typeface="Arial" pitchFamily="34" charset="0"/>
              </a:rPr>
              <a:t>nivolar</a:t>
            </a:r>
            <a:endParaRPr lang="tr-TR" sz="2400" dirty="0">
              <a:latin typeface="Arial" pitchFamily="34" charset="0"/>
              <a:cs typeface="Arial" pitchFamily="34" charset="0"/>
            </a:endParaRPr>
          </a:p>
        </p:txBody>
      </p:sp>
      <p:sp>
        <p:nvSpPr>
          <p:cNvPr id="3" name="2 Dikdörtgen"/>
          <p:cNvSpPr/>
          <p:nvPr/>
        </p:nvSpPr>
        <p:spPr>
          <a:xfrm>
            <a:off x="1403648" y="0"/>
            <a:ext cx="5544616" cy="584775"/>
          </a:xfrm>
          <a:prstGeom prst="rect">
            <a:avLst/>
          </a:prstGeom>
        </p:spPr>
        <p:txBody>
          <a:bodyPr wrap="square">
            <a:spAutoFit/>
          </a:bodyPr>
          <a:lstStyle/>
          <a:p>
            <a:pPr algn="ctr"/>
            <a:r>
              <a:rPr lang="tr-TR" sz="3200" b="1" dirty="0" smtClean="0">
                <a:solidFill>
                  <a:srgbClr val="FF0000"/>
                </a:solidFill>
                <a:latin typeface="Arial" pitchFamily="34" charset="0"/>
                <a:cs typeface="Arial" pitchFamily="34" charset="0"/>
              </a:rPr>
              <a:t>NİVO ÇEŞİTLERİ</a:t>
            </a:r>
            <a:endParaRPr lang="tr-TR" sz="3200" b="1" dirty="0">
              <a:solidFill>
                <a:srgbClr val="FF0000"/>
              </a:solidFill>
              <a:latin typeface="Arial" pitchFamily="34" charset="0"/>
              <a:cs typeface="Arial" pitchFamily="34" charset="0"/>
            </a:endParaRPr>
          </a:p>
        </p:txBody>
      </p:sp>
      <p:pic>
        <p:nvPicPr>
          <p:cNvPr id="1393666" name="Picture 2"/>
          <p:cNvPicPr>
            <a:picLocks noChangeAspect="1" noChangeArrowheads="1"/>
          </p:cNvPicPr>
          <p:nvPr/>
        </p:nvPicPr>
        <p:blipFill>
          <a:blip r:embed="rId2" cstate="print"/>
          <a:srcRect l="26838" t="27188" r="42723" b="45250"/>
          <a:stretch>
            <a:fillRect/>
          </a:stretch>
        </p:blipFill>
        <p:spPr bwMode="auto">
          <a:xfrm>
            <a:off x="4499992" y="3861048"/>
            <a:ext cx="4644008" cy="2996952"/>
          </a:xfrm>
          <a:prstGeom prst="rect">
            <a:avLst/>
          </a:prstGeom>
          <a:noFill/>
          <a:ln w="9525">
            <a:noFill/>
            <a:miter lim="800000"/>
            <a:headEnd/>
            <a:tailEnd/>
          </a:ln>
        </p:spPr>
      </p:pic>
      <p:pic>
        <p:nvPicPr>
          <p:cNvPr id="1393668" name="Picture 4"/>
          <p:cNvPicPr>
            <a:picLocks noChangeAspect="1" noChangeArrowheads="1"/>
          </p:cNvPicPr>
          <p:nvPr/>
        </p:nvPicPr>
        <p:blipFill>
          <a:blip r:embed="rId3" cstate="print"/>
          <a:srcRect l="28225" t="37203" r="39676" b="36219"/>
          <a:stretch>
            <a:fillRect/>
          </a:stretch>
        </p:blipFill>
        <p:spPr bwMode="auto">
          <a:xfrm>
            <a:off x="4967536" y="980728"/>
            <a:ext cx="4176464" cy="2780928"/>
          </a:xfrm>
          <a:prstGeom prst="rect">
            <a:avLst/>
          </a:prstGeom>
          <a:noFill/>
          <a:ln w="9525">
            <a:noFill/>
            <a:miter lim="800000"/>
            <a:headEnd/>
            <a:tailEnd/>
          </a:ln>
        </p:spPr>
      </p:pic>
      <p:pic>
        <p:nvPicPr>
          <p:cNvPr id="1393669" name="Picture 5"/>
          <p:cNvPicPr>
            <a:picLocks noChangeAspect="1" noChangeArrowheads="1"/>
          </p:cNvPicPr>
          <p:nvPr/>
        </p:nvPicPr>
        <p:blipFill>
          <a:blip r:embed="rId4" cstate="print"/>
          <a:srcRect l="16050" t="20297" r="41355" b="23594"/>
          <a:stretch>
            <a:fillRect/>
          </a:stretch>
        </p:blipFill>
        <p:spPr bwMode="auto">
          <a:xfrm>
            <a:off x="0" y="2924945"/>
            <a:ext cx="4572000" cy="3933056"/>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etin kutusu 2"/>
          <p:cNvSpPr txBox="1">
            <a:spLocks noChangeArrowheads="1"/>
          </p:cNvSpPr>
          <p:nvPr/>
        </p:nvSpPr>
        <p:spPr bwMode="auto">
          <a:xfrm>
            <a:off x="2519363" y="128588"/>
            <a:ext cx="3622851" cy="769441"/>
          </a:xfrm>
          <a:prstGeom prst="rect">
            <a:avLst/>
          </a:prstGeom>
          <a:noFill/>
          <a:ln w="9525">
            <a:noFill/>
            <a:miter lim="800000"/>
            <a:headEnd/>
            <a:tailEnd/>
          </a:ln>
        </p:spPr>
        <p:txBody>
          <a:bodyPr wrap="none">
            <a:spAutoFit/>
          </a:bodyPr>
          <a:lstStyle/>
          <a:p>
            <a:r>
              <a:rPr lang="tr-TR" sz="2200" b="1">
                <a:solidFill>
                  <a:srgbClr val="FF3300"/>
                </a:solidFill>
                <a:latin typeface="Arial" pitchFamily="34" charset="0"/>
                <a:cs typeface="Arial" pitchFamily="34" charset="0"/>
              </a:rPr>
              <a:t>NİVELMAN ALETİ (NİVO)</a:t>
            </a:r>
          </a:p>
          <a:p>
            <a:r>
              <a:rPr lang="tr-TR" sz="2200" b="1">
                <a:solidFill>
                  <a:srgbClr val="FF3300"/>
                </a:solidFill>
                <a:latin typeface="Arial" pitchFamily="34" charset="0"/>
                <a:cs typeface="Arial" pitchFamily="34" charset="0"/>
              </a:rPr>
              <a:t>KOMPANSATÖRLÜ NİVO)</a:t>
            </a:r>
          </a:p>
        </p:txBody>
      </p:sp>
      <p:sp>
        <p:nvSpPr>
          <p:cNvPr id="32771" name="Rectangle 4"/>
          <p:cNvSpPr>
            <a:spLocks noChangeArrowheads="1"/>
          </p:cNvSpPr>
          <p:nvPr/>
        </p:nvSpPr>
        <p:spPr bwMode="auto">
          <a:xfrm>
            <a:off x="179388" y="1117654"/>
            <a:ext cx="8785225" cy="3370153"/>
          </a:xfrm>
          <a:prstGeom prst="rect">
            <a:avLst/>
          </a:prstGeom>
          <a:noFill/>
          <a:ln w="9525">
            <a:noFill/>
            <a:miter lim="800000"/>
            <a:headEnd/>
            <a:tailEnd/>
          </a:ln>
          <a:effectLst/>
        </p:spPr>
        <p:txBody>
          <a:bodyPr anchor="ctr">
            <a:spAutoFit/>
          </a:bodyPr>
          <a:lstStyle/>
          <a:p>
            <a:pPr algn="just"/>
            <a:r>
              <a:rPr lang="tr-TR" sz="2200" b="1">
                <a:solidFill>
                  <a:srgbClr val="FF3300"/>
                </a:solidFill>
                <a:latin typeface="Arial" pitchFamily="34" charset="0"/>
                <a:cs typeface="Arial" pitchFamily="34" charset="0"/>
              </a:rPr>
              <a:t>Nivelman Aleti</a:t>
            </a:r>
            <a:r>
              <a:rPr lang="tr-TR" sz="2200" b="1">
                <a:latin typeface="Arial" pitchFamily="34" charset="0"/>
                <a:cs typeface="Arial" pitchFamily="34" charset="0"/>
              </a:rPr>
              <a:t> (=Nivo) (=Kompansatörlü nivo)</a:t>
            </a:r>
            <a:r>
              <a:rPr lang="tr-TR" sz="2200">
                <a:latin typeface="Arial" pitchFamily="34" charset="0"/>
                <a:cs typeface="Arial" pitchFamily="34" charset="0"/>
              </a:rPr>
              <a:t>, yatay gözleme doğrultusu veren ve yükseklik farklarının ölçülmesinde kullanılan bir alettir. Ayrıca yatay açıların saptanmasında ve yatay mesafelerin bulunmasında nivolardan yararlanılmaktadır. Nivolar miralarla beraber kullanılmaktadır. Nivo, başlıca iki kısımdan oluşmaktadır. Bunlar;</a:t>
            </a:r>
          </a:p>
          <a:p>
            <a:r>
              <a:rPr lang="tr-TR" sz="2200" b="1">
                <a:latin typeface="Arial" pitchFamily="34" charset="0"/>
                <a:cs typeface="Arial" pitchFamily="34" charset="0"/>
              </a:rPr>
              <a:t>	-  </a:t>
            </a:r>
            <a:r>
              <a:rPr lang="tr-TR" sz="2200" b="1">
                <a:solidFill>
                  <a:srgbClr val="006600"/>
                </a:solidFill>
                <a:latin typeface="Arial" pitchFamily="34" charset="0"/>
                <a:cs typeface="Arial" pitchFamily="34" charset="0"/>
              </a:rPr>
              <a:t>Üst yapı</a:t>
            </a:r>
            <a:endParaRPr lang="tr-TR" sz="2200">
              <a:solidFill>
                <a:srgbClr val="006600"/>
              </a:solidFill>
              <a:latin typeface="Arial" pitchFamily="34" charset="0"/>
              <a:cs typeface="Arial" pitchFamily="34" charset="0"/>
            </a:endParaRPr>
          </a:p>
          <a:p>
            <a:r>
              <a:rPr lang="tr-TR" sz="2200" b="1">
                <a:latin typeface="Arial" pitchFamily="34" charset="0"/>
                <a:cs typeface="Arial" pitchFamily="34" charset="0"/>
              </a:rPr>
              <a:t>	-  </a:t>
            </a:r>
            <a:r>
              <a:rPr lang="tr-TR" sz="2200" b="1">
                <a:solidFill>
                  <a:srgbClr val="006600"/>
                </a:solidFill>
                <a:latin typeface="Arial" pitchFamily="34" charset="0"/>
                <a:cs typeface="Arial" pitchFamily="34" charset="0"/>
              </a:rPr>
              <a:t>Alt yapı</a:t>
            </a:r>
            <a:r>
              <a:rPr lang="tr-TR" sz="2200">
                <a:latin typeface="Arial" pitchFamily="34" charset="0"/>
                <a:cs typeface="Arial" pitchFamily="34" charset="0"/>
              </a:rPr>
              <a:t>’dır.</a:t>
            </a:r>
          </a:p>
          <a:p>
            <a:pPr>
              <a:spcBef>
                <a:spcPts val="1800"/>
              </a:spcBef>
            </a:pPr>
            <a:r>
              <a:rPr lang="tr-TR" sz="2200" b="1">
                <a:solidFill>
                  <a:srgbClr val="006600"/>
                </a:solidFill>
                <a:latin typeface="Arial" pitchFamily="34" charset="0"/>
                <a:cs typeface="Arial" pitchFamily="34" charset="0"/>
              </a:rPr>
              <a:t>ÜST YAPI:</a:t>
            </a:r>
            <a:r>
              <a:rPr lang="tr-TR" sz="2200">
                <a:latin typeface="Arial" pitchFamily="34" charset="0"/>
                <a:cs typeface="Arial" pitchFamily="34" charset="0"/>
              </a:rPr>
              <a:t> Üst yapıyı oluşturan unsurlar;</a:t>
            </a:r>
          </a:p>
        </p:txBody>
      </p:sp>
      <p:sp>
        <p:nvSpPr>
          <p:cNvPr id="32772" name="Rectangle 5"/>
          <p:cNvSpPr>
            <a:spLocks noChangeArrowheads="1"/>
          </p:cNvSpPr>
          <p:nvPr/>
        </p:nvSpPr>
        <p:spPr bwMode="auto">
          <a:xfrm>
            <a:off x="142875" y="4443622"/>
            <a:ext cx="8856663" cy="2123658"/>
          </a:xfrm>
          <a:prstGeom prst="rect">
            <a:avLst/>
          </a:prstGeom>
          <a:noFill/>
          <a:ln w="9525">
            <a:noFill/>
            <a:miter lim="800000"/>
            <a:headEnd/>
            <a:tailEnd/>
          </a:ln>
          <a:effectLst/>
        </p:spPr>
        <p:txBody>
          <a:bodyPr anchor="ctr">
            <a:spAutoFit/>
          </a:bodyPr>
          <a:lstStyle/>
          <a:p>
            <a:pPr algn="just" eaLnBrk="0" hangingPunct="0">
              <a:buFont typeface="Symbol" pitchFamily="18" charset="2"/>
              <a:buChar char=""/>
            </a:pPr>
            <a:r>
              <a:rPr lang="tr-TR" sz="2200" b="1">
                <a:solidFill>
                  <a:srgbClr val="2503CF"/>
                </a:solidFill>
                <a:latin typeface="Arial" pitchFamily="34" charset="0"/>
                <a:cs typeface="Arial" pitchFamily="34" charset="0"/>
              </a:rPr>
              <a:t> Dürbün:</a:t>
            </a:r>
            <a:r>
              <a:rPr lang="tr-TR" sz="2200">
                <a:latin typeface="Arial" pitchFamily="34" charset="0"/>
                <a:cs typeface="Arial" pitchFamily="34" charset="0"/>
              </a:rPr>
              <a:t> Gerek uzak gerekse yakındaki mira okumalarını net okuyabilmek için üst yapıda dürbün bulunur. Düz görüntü veren dürbünün miraya bakan büyük merceği </a:t>
            </a:r>
            <a:r>
              <a:rPr lang="tr-TR" sz="2200" b="1">
                <a:solidFill>
                  <a:srgbClr val="FF3300"/>
                </a:solidFill>
                <a:latin typeface="Arial" pitchFamily="34" charset="0"/>
                <a:cs typeface="Arial" pitchFamily="34" charset="0"/>
              </a:rPr>
              <a:t>Objektif</a:t>
            </a:r>
            <a:r>
              <a:rPr lang="tr-TR" sz="2200">
                <a:latin typeface="Arial" pitchFamily="34" charset="0"/>
                <a:cs typeface="Arial" pitchFamily="34" charset="0"/>
              </a:rPr>
              <a:t> olarak, gözle bakılan küçük merceği </a:t>
            </a:r>
            <a:r>
              <a:rPr lang="tr-TR" sz="2200" b="1">
                <a:solidFill>
                  <a:srgbClr val="FF3300"/>
                </a:solidFill>
                <a:latin typeface="Arial" pitchFamily="34" charset="0"/>
                <a:cs typeface="Arial" pitchFamily="34" charset="0"/>
              </a:rPr>
              <a:t>Oküle</a:t>
            </a:r>
            <a:r>
              <a:rPr lang="tr-TR" sz="2200">
                <a:solidFill>
                  <a:srgbClr val="FF3300"/>
                </a:solidFill>
                <a:latin typeface="Arial" pitchFamily="34" charset="0"/>
                <a:cs typeface="Arial" pitchFamily="34" charset="0"/>
              </a:rPr>
              <a:t>r</a:t>
            </a:r>
            <a:r>
              <a:rPr lang="tr-TR" sz="2200">
                <a:latin typeface="Arial" pitchFamily="34" charset="0"/>
                <a:cs typeface="Arial" pitchFamily="34" charset="0"/>
              </a:rPr>
              <a:t> olarak adlandırılmaktadır. Dürbün içinde kıl plakası bulunmaktadır. Kıl plakası; düşey kıl, üst kıl, orta kıl ve alt kıl içermektedir. Bu düzene </a:t>
            </a:r>
            <a:r>
              <a:rPr lang="tr-TR" sz="2200" b="1">
                <a:solidFill>
                  <a:srgbClr val="FF3300"/>
                </a:solidFill>
                <a:latin typeface="Arial" pitchFamily="34" charset="0"/>
                <a:cs typeface="Arial" pitchFamily="34" charset="0"/>
              </a:rPr>
              <a:t>Stadya Düzeni</a:t>
            </a:r>
            <a:r>
              <a:rPr lang="tr-TR" sz="2200">
                <a:latin typeface="Arial" pitchFamily="34" charset="0"/>
                <a:cs typeface="Arial" pitchFamily="34" charset="0"/>
              </a:rPr>
              <a:t> adı verilmektedir.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6" descr="BLM616-0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rot="2288290">
            <a:off x="2626010" y="330881"/>
            <a:ext cx="2486025" cy="2486025"/>
          </a:xfrm>
          <a:prstGeom prst="rect">
            <a:avLst/>
          </a:prstGeom>
          <a:noFill/>
          <a:ln w="9525">
            <a:noFill/>
            <a:miter lim="800000"/>
            <a:headEnd/>
            <a:tailEnd/>
          </a:ln>
        </p:spPr>
      </p:pic>
      <p:sp>
        <p:nvSpPr>
          <p:cNvPr id="33795" name="Line 7"/>
          <p:cNvSpPr>
            <a:spLocks noChangeShapeType="1"/>
          </p:cNvSpPr>
          <p:nvPr/>
        </p:nvSpPr>
        <p:spPr bwMode="auto">
          <a:xfrm flipV="1">
            <a:off x="1547664" y="1412776"/>
            <a:ext cx="4679950" cy="287338"/>
          </a:xfrm>
          <a:prstGeom prst="line">
            <a:avLst/>
          </a:prstGeom>
          <a:noFill/>
          <a:ln w="38100">
            <a:solidFill>
              <a:schemeClr val="tx1"/>
            </a:solidFill>
            <a:prstDash val="dash"/>
            <a:round/>
            <a:headEnd/>
            <a:tailEnd/>
          </a:ln>
          <a:effectLst/>
        </p:spPr>
        <p:txBody>
          <a:bodyPr wrap="none"/>
          <a:lstStyle/>
          <a:p>
            <a:endParaRPr lang="tr-TR" sz="2800">
              <a:latin typeface="Arial" pitchFamily="34" charset="0"/>
              <a:cs typeface="Arial" pitchFamily="34" charset="0"/>
            </a:endParaRPr>
          </a:p>
        </p:txBody>
      </p:sp>
      <p:sp>
        <p:nvSpPr>
          <p:cNvPr id="33796" name="AutoShape 8"/>
          <p:cNvSpPr>
            <a:spLocks noChangeArrowheads="1"/>
          </p:cNvSpPr>
          <p:nvPr/>
        </p:nvSpPr>
        <p:spPr bwMode="auto">
          <a:xfrm>
            <a:off x="3851920" y="1124744"/>
            <a:ext cx="647700" cy="865187"/>
          </a:xfrm>
          <a:prstGeom prst="flowChartOr">
            <a:avLst/>
          </a:prstGeom>
          <a:noFill/>
          <a:ln w="38100">
            <a:solidFill>
              <a:srgbClr val="FF0000"/>
            </a:solidFill>
            <a:round/>
            <a:headEnd/>
            <a:tailEnd/>
          </a:ln>
          <a:effectLst/>
        </p:spPr>
        <p:txBody>
          <a:bodyPr wrap="none" anchor="ctr"/>
          <a:lstStyle/>
          <a:p>
            <a:pPr algn="ctr"/>
            <a:endParaRPr lang="tr-TR" sz="2800">
              <a:solidFill>
                <a:srgbClr val="FF0000"/>
              </a:solidFill>
              <a:latin typeface="Arial" pitchFamily="34" charset="0"/>
              <a:cs typeface="Arial" pitchFamily="34" charset="0"/>
            </a:endParaRPr>
          </a:p>
        </p:txBody>
      </p:sp>
      <p:sp>
        <p:nvSpPr>
          <p:cNvPr id="33797" name="Text Box 9"/>
          <p:cNvSpPr txBox="1">
            <a:spLocks noChangeArrowheads="1"/>
          </p:cNvSpPr>
          <p:nvPr/>
        </p:nvSpPr>
        <p:spPr bwMode="auto">
          <a:xfrm>
            <a:off x="1835696" y="2060848"/>
            <a:ext cx="1402948" cy="523220"/>
          </a:xfrm>
          <a:prstGeom prst="rect">
            <a:avLst/>
          </a:prstGeom>
          <a:noFill/>
          <a:ln w="9525">
            <a:noFill/>
            <a:miter lim="800000"/>
            <a:headEnd/>
            <a:tailEnd/>
          </a:ln>
          <a:effectLst/>
        </p:spPr>
        <p:txBody>
          <a:bodyPr wrap="none">
            <a:spAutoFit/>
          </a:bodyPr>
          <a:lstStyle/>
          <a:p>
            <a:r>
              <a:rPr lang="tr-TR" sz="2800" dirty="0">
                <a:latin typeface="Arial" pitchFamily="34" charset="0"/>
                <a:cs typeface="Arial" pitchFamily="34" charset="0"/>
              </a:rPr>
              <a:t>Objektif</a:t>
            </a:r>
          </a:p>
        </p:txBody>
      </p:sp>
      <p:sp>
        <p:nvSpPr>
          <p:cNvPr id="33798" name="Text Box 10"/>
          <p:cNvSpPr txBox="1">
            <a:spLocks noChangeArrowheads="1"/>
          </p:cNvSpPr>
          <p:nvPr/>
        </p:nvSpPr>
        <p:spPr bwMode="auto">
          <a:xfrm>
            <a:off x="3851920" y="2060848"/>
            <a:ext cx="1782860" cy="523220"/>
          </a:xfrm>
          <a:prstGeom prst="rect">
            <a:avLst/>
          </a:prstGeom>
          <a:noFill/>
          <a:ln w="9525">
            <a:noFill/>
            <a:miter lim="800000"/>
            <a:headEnd/>
            <a:tailEnd/>
          </a:ln>
          <a:effectLst/>
        </p:spPr>
        <p:txBody>
          <a:bodyPr wrap="none">
            <a:spAutoFit/>
          </a:bodyPr>
          <a:lstStyle/>
          <a:p>
            <a:r>
              <a:rPr lang="tr-TR" sz="2800" dirty="0">
                <a:latin typeface="Arial" pitchFamily="34" charset="0"/>
                <a:cs typeface="Arial" pitchFamily="34" charset="0"/>
              </a:rPr>
              <a:t>kıl plakası</a:t>
            </a:r>
          </a:p>
        </p:txBody>
      </p:sp>
      <p:sp>
        <p:nvSpPr>
          <p:cNvPr id="33799" name="Text Box 11"/>
          <p:cNvSpPr txBox="1">
            <a:spLocks noChangeArrowheads="1"/>
          </p:cNvSpPr>
          <p:nvPr/>
        </p:nvSpPr>
        <p:spPr bwMode="auto">
          <a:xfrm>
            <a:off x="5220072" y="1628800"/>
            <a:ext cx="1244251" cy="523220"/>
          </a:xfrm>
          <a:prstGeom prst="rect">
            <a:avLst/>
          </a:prstGeom>
          <a:noFill/>
          <a:ln w="9525">
            <a:noFill/>
            <a:miter lim="800000"/>
            <a:headEnd/>
            <a:tailEnd/>
          </a:ln>
          <a:effectLst/>
        </p:spPr>
        <p:txBody>
          <a:bodyPr wrap="none">
            <a:spAutoFit/>
          </a:bodyPr>
          <a:lstStyle/>
          <a:p>
            <a:r>
              <a:rPr lang="tr-TR" sz="2800" dirty="0">
                <a:latin typeface="Arial" pitchFamily="34" charset="0"/>
                <a:cs typeface="Arial" pitchFamily="34" charset="0"/>
              </a:rPr>
              <a:t>Oküler</a:t>
            </a:r>
          </a:p>
        </p:txBody>
      </p:sp>
      <p:sp>
        <p:nvSpPr>
          <p:cNvPr id="33800" name="Text Box 12"/>
          <p:cNvSpPr txBox="1">
            <a:spLocks noChangeArrowheads="1"/>
          </p:cNvSpPr>
          <p:nvPr/>
        </p:nvSpPr>
        <p:spPr bwMode="auto">
          <a:xfrm>
            <a:off x="6156176" y="1268760"/>
            <a:ext cx="2082621" cy="523220"/>
          </a:xfrm>
          <a:prstGeom prst="rect">
            <a:avLst/>
          </a:prstGeom>
          <a:noFill/>
          <a:ln w="9525">
            <a:noFill/>
            <a:miter lim="800000"/>
            <a:headEnd/>
            <a:tailEnd/>
          </a:ln>
          <a:effectLst/>
        </p:spPr>
        <p:txBody>
          <a:bodyPr wrap="none">
            <a:spAutoFit/>
          </a:bodyPr>
          <a:lstStyle/>
          <a:p>
            <a:r>
              <a:rPr lang="tr-TR" sz="2800" dirty="0">
                <a:latin typeface="Arial" pitchFamily="34" charset="0"/>
                <a:cs typeface="Arial" pitchFamily="34" charset="0"/>
              </a:rPr>
              <a:t>Optik eksen</a:t>
            </a:r>
          </a:p>
        </p:txBody>
      </p:sp>
      <p:sp>
        <p:nvSpPr>
          <p:cNvPr id="33801" name="Rectangle 16"/>
          <p:cNvSpPr>
            <a:spLocks noChangeArrowheads="1"/>
          </p:cNvSpPr>
          <p:nvPr/>
        </p:nvSpPr>
        <p:spPr bwMode="auto">
          <a:xfrm>
            <a:off x="179388" y="4509120"/>
            <a:ext cx="8785225" cy="2246769"/>
          </a:xfrm>
          <a:prstGeom prst="rect">
            <a:avLst/>
          </a:prstGeom>
          <a:noFill/>
          <a:ln w="9525">
            <a:noFill/>
            <a:miter lim="800000"/>
            <a:headEnd/>
            <a:tailEnd/>
          </a:ln>
          <a:effectLst/>
        </p:spPr>
        <p:txBody>
          <a:bodyPr wrap="square">
            <a:spAutoFit/>
          </a:bodyPr>
          <a:lstStyle/>
          <a:p>
            <a:pPr eaLnBrk="0" hangingPunct="0">
              <a:buFont typeface="Symbol" pitchFamily="18" charset="2"/>
              <a:buNone/>
            </a:pPr>
            <a:r>
              <a:rPr lang="tr-TR" sz="2800" dirty="0">
                <a:latin typeface="Arial" pitchFamily="34" charset="0"/>
                <a:cs typeface="Arial" pitchFamily="34" charset="0"/>
              </a:rPr>
              <a:t>Stadya düzenini oluşturan </a:t>
            </a:r>
            <a:r>
              <a:rPr lang="tr-TR" sz="2800" b="1" dirty="0">
                <a:latin typeface="Arial" pitchFamily="34" charset="0"/>
                <a:cs typeface="Arial" pitchFamily="34" charset="0"/>
              </a:rPr>
              <a:t>orta kıl</a:t>
            </a:r>
            <a:r>
              <a:rPr lang="tr-TR" sz="2800" dirty="0">
                <a:latin typeface="Arial" pitchFamily="34" charset="0"/>
                <a:cs typeface="Arial" pitchFamily="34" charset="0"/>
              </a:rPr>
              <a:t> </a:t>
            </a:r>
            <a:r>
              <a:rPr lang="tr-TR" sz="2800" u="sng" dirty="0">
                <a:latin typeface="Arial" pitchFamily="34" charset="0"/>
                <a:cs typeface="Arial" pitchFamily="34" charset="0"/>
              </a:rPr>
              <a:t>yüksekliklerin bulunmasında</a:t>
            </a:r>
            <a:r>
              <a:rPr lang="tr-TR" sz="2800" dirty="0">
                <a:latin typeface="Arial" pitchFamily="34" charset="0"/>
                <a:cs typeface="Arial" pitchFamily="34" charset="0"/>
              </a:rPr>
              <a:t>, </a:t>
            </a:r>
            <a:r>
              <a:rPr lang="tr-TR" sz="2800" b="1" dirty="0">
                <a:latin typeface="Arial" pitchFamily="34" charset="0"/>
                <a:cs typeface="Arial" pitchFamily="34" charset="0"/>
              </a:rPr>
              <a:t>üst</a:t>
            </a:r>
            <a:r>
              <a:rPr lang="tr-TR" sz="2800" dirty="0">
                <a:latin typeface="Arial" pitchFamily="34" charset="0"/>
                <a:cs typeface="Arial" pitchFamily="34" charset="0"/>
              </a:rPr>
              <a:t> ve </a:t>
            </a:r>
            <a:r>
              <a:rPr lang="tr-TR" sz="2800" b="1" dirty="0">
                <a:latin typeface="Arial" pitchFamily="34" charset="0"/>
                <a:cs typeface="Arial" pitchFamily="34" charset="0"/>
              </a:rPr>
              <a:t>alt kıl</a:t>
            </a:r>
            <a:r>
              <a:rPr lang="tr-TR" sz="2800" dirty="0">
                <a:latin typeface="Arial" pitchFamily="34" charset="0"/>
                <a:cs typeface="Arial" pitchFamily="34" charset="0"/>
              </a:rPr>
              <a:t> ise </a:t>
            </a:r>
            <a:r>
              <a:rPr lang="tr-TR" sz="2800" u="sng" dirty="0">
                <a:latin typeface="Arial" pitchFamily="34" charset="0"/>
                <a:cs typeface="Arial" pitchFamily="34" charset="0"/>
              </a:rPr>
              <a:t>yatay mesafelerin bulunmasında</a:t>
            </a:r>
            <a:r>
              <a:rPr lang="tr-TR" sz="2800" dirty="0">
                <a:latin typeface="Arial" pitchFamily="34" charset="0"/>
                <a:cs typeface="Arial" pitchFamily="34" charset="0"/>
              </a:rPr>
              <a:t> kullanılmaktadır. Mira okumalarında;</a:t>
            </a:r>
          </a:p>
          <a:p>
            <a:pPr eaLnBrk="0" hangingPunct="0">
              <a:buFont typeface="Symbol" pitchFamily="18" charset="2"/>
              <a:buNone/>
            </a:pPr>
            <a:r>
              <a:rPr lang="tr-TR" sz="2800" dirty="0">
                <a:latin typeface="Arial" pitchFamily="34" charset="0"/>
                <a:cs typeface="Arial" pitchFamily="34" charset="0"/>
              </a:rPr>
              <a:t> 		Üst kıl </a:t>
            </a:r>
            <a:r>
              <a:rPr lang="tr-TR" sz="2800" b="1" dirty="0">
                <a:latin typeface="Arial" pitchFamily="34" charset="0"/>
                <a:cs typeface="Arial" pitchFamily="34" charset="0"/>
              </a:rPr>
              <a:t>&gt;</a:t>
            </a:r>
            <a:r>
              <a:rPr lang="tr-TR" sz="2800" dirty="0">
                <a:latin typeface="Arial" pitchFamily="34" charset="0"/>
                <a:cs typeface="Arial" pitchFamily="34" charset="0"/>
              </a:rPr>
              <a:t> Orta kıl </a:t>
            </a:r>
            <a:r>
              <a:rPr lang="tr-TR" sz="2800" b="1" dirty="0">
                <a:latin typeface="Arial" pitchFamily="34" charset="0"/>
                <a:cs typeface="Arial" pitchFamily="34" charset="0"/>
              </a:rPr>
              <a:t>&gt;</a:t>
            </a:r>
            <a:r>
              <a:rPr lang="tr-TR" sz="2800" dirty="0">
                <a:latin typeface="Arial" pitchFamily="34" charset="0"/>
                <a:cs typeface="Arial" pitchFamily="34" charset="0"/>
              </a:rPr>
              <a:t> Alt kıl </a:t>
            </a:r>
          </a:p>
          <a:p>
            <a:pPr eaLnBrk="0" hangingPunct="0">
              <a:buFont typeface="Symbol" pitchFamily="18" charset="2"/>
              <a:buNone/>
            </a:pPr>
            <a:r>
              <a:rPr lang="tr-TR" sz="2800" dirty="0">
                <a:latin typeface="Arial" pitchFamily="34" charset="0"/>
                <a:cs typeface="Arial" pitchFamily="34" charset="0"/>
              </a:rPr>
              <a:t> 	       Üst kıl </a:t>
            </a:r>
            <a:r>
              <a:rPr lang="tr-TR" sz="2800" b="1" dirty="0">
                <a:latin typeface="Arial" pitchFamily="34" charset="0"/>
                <a:cs typeface="Arial" pitchFamily="34" charset="0"/>
              </a:rPr>
              <a:t>–</a:t>
            </a:r>
            <a:r>
              <a:rPr lang="tr-TR" sz="2800" dirty="0">
                <a:latin typeface="Arial" pitchFamily="34" charset="0"/>
                <a:cs typeface="Arial" pitchFamily="34" charset="0"/>
              </a:rPr>
              <a:t> Orta kıl </a:t>
            </a:r>
            <a:r>
              <a:rPr lang="tr-TR" sz="2800" b="1" dirty="0">
                <a:latin typeface="Arial" pitchFamily="34" charset="0"/>
                <a:cs typeface="Arial" pitchFamily="34" charset="0"/>
              </a:rPr>
              <a:t>=</a:t>
            </a:r>
            <a:r>
              <a:rPr lang="tr-TR" sz="2800" dirty="0">
                <a:latin typeface="Arial" pitchFamily="34" charset="0"/>
                <a:cs typeface="Arial" pitchFamily="34" charset="0"/>
              </a:rPr>
              <a:t> Orta kıl </a:t>
            </a:r>
            <a:r>
              <a:rPr lang="tr-TR" sz="2800" b="1" dirty="0">
                <a:latin typeface="Arial" pitchFamily="34" charset="0"/>
                <a:cs typeface="Arial" pitchFamily="34" charset="0"/>
              </a:rPr>
              <a:t>–</a:t>
            </a:r>
            <a:r>
              <a:rPr lang="tr-TR" sz="2800" dirty="0">
                <a:latin typeface="Arial" pitchFamily="34" charset="0"/>
                <a:cs typeface="Arial" pitchFamily="34" charset="0"/>
              </a:rPr>
              <a:t> Alt kıl’dır.</a:t>
            </a:r>
          </a:p>
        </p:txBody>
      </p:sp>
      <p:sp>
        <p:nvSpPr>
          <p:cNvPr id="33802" name="Text Box 17"/>
          <p:cNvSpPr txBox="1">
            <a:spLocks noChangeArrowheads="1"/>
          </p:cNvSpPr>
          <p:nvPr/>
        </p:nvSpPr>
        <p:spPr bwMode="auto">
          <a:xfrm>
            <a:off x="3419475" y="0"/>
            <a:ext cx="1799532" cy="523220"/>
          </a:xfrm>
          <a:prstGeom prst="rect">
            <a:avLst/>
          </a:prstGeom>
          <a:noFill/>
          <a:ln w="9525">
            <a:noFill/>
            <a:miter lim="800000"/>
            <a:headEnd/>
            <a:tailEnd/>
          </a:ln>
          <a:effectLst/>
        </p:spPr>
        <p:txBody>
          <a:bodyPr wrap="square">
            <a:spAutoFit/>
          </a:bodyPr>
          <a:lstStyle/>
          <a:p>
            <a:r>
              <a:rPr lang="tr-TR" sz="2800" b="1" dirty="0">
                <a:solidFill>
                  <a:srgbClr val="FF3300"/>
                </a:solidFill>
                <a:latin typeface="Arial" pitchFamily="34" charset="0"/>
                <a:cs typeface="Arial" pitchFamily="34" charset="0"/>
              </a:rPr>
              <a:t>ÜST YAPI</a:t>
            </a:r>
          </a:p>
        </p:txBody>
      </p:sp>
      <p:pic>
        <p:nvPicPr>
          <p:cNvPr id="1083393" name="Picture 1"/>
          <p:cNvPicPr>
            <a:picLocks noChangeAspect="1" noChangeArrowheads="1"/>
          </p:cNvPicPr>
          <p:nvPr/>
        </p:nvPicPr>
        <p:blipFill>
          <a:blip r:embed="rId3" cstate="print"/>
          <a:srcRect l="25731" t="37031" r="38850" b="43282"/>
          <a:stretch>
            <a:fillRect/>
          </a:stretch>
        </p:blipFill>
        <p:spPr bwMode="auto">
          <a:xfrm>
            <a:off x="1187624" y="2636912"/>
            <a:ext cx="6192688" cy="187220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79388" y="1268413"/>
            <a:ext cx="8785225" cy="461665"/>
          </a:xfrm>
          <a:prstGeom prst="rect">
            <a:avLst/>
          </a:prstGeom>
          <a:noFill/>
          <a:ln w="9525">
            <a:noFill/>
            <a:miter lim="800000"/>
            <a:headEnd/>
            <a:tailEnd/>
          </a:ln>
          <a:effectLst/>
        </p:spPr>
        <p:txBody>
          <a:bodyPr>
            <a:spAutoFit/>
          </a:bodyPr>
          <a:lstStyle/>
          <a:p>
            <a:pPr algn="just" eaLnBrk="0" hangingPunct="0">
              <a:buFont typeface="Symbol" pitchFamily="18" charset="2"/>
              <a:buNone/>
            </a:pPr>
            <a:endParaRPr lang="tr-TR" sz="2400">
              <a:latin typeface="Arial" pitchFamily="34" charset="0"/>
              <a:cs typeface="Arial" pitchFamily="34" charset="0"/>
            </a:endParaRPr>
          </a:p>
        </p:txBody>
      </p:sp>
      <p:sp>
        <p:nvSpPr>
          <p:cNvPr id="34819" name="Rectangle 3"/>
          <p:cNvSpPr>
            <a:spLocks noChangeArrowheads="1"/>
          </p:cNvSpPr>
          <p:nvPr/>
        </p:nvSpPr>
        <p:spPr bwMode="auto">
          <a:xfrm>
            <a:off x="238125" y="899359"/>
            <a:ext cx="8785225" cy="6032421"/>
          </a:xfrm>
          <a:prstGeom prst="rect">
            <a:avLst/>
          </a:prstGeom>
          <a:noFill/>
          <a:ln w="9525">
            <a:noFill/>
            <a:miter lim="800000"/>
            <a:headEnd/>
            <a:tailEnd/>
          </a:ln>
          <a:effectLst/>
        </p:spPr>
        <p:txBody>
          <a:bodyPr anchor="ctr">
            <a:spAutoFit/>
          </a:bodyPr>
          <a:lstStyle/>
          <a:p>
            <a:pPr algn="just"/>
            <a:r>
              <a:rPr lang="tr-TR" sz="2400" b="1">
                <a:solidFill>
                  <a:schemeClr val="hlink"/>
                </a:solidFill>
                <a:latin typeface="Arial" pitchFamily="34" charset="0"/>
                <a:cs typeface="Arial" pitchFamily="34" charset="0"/>
              </a:rPr>
              <a:t>Örnek:</a:t>
            </a:r>
          </a:p>
          <a:p>
            <a:pPr algn="just">
              <a:spcBef>
                <a:spcPts val="1200"/>
              </a:spcBef>
            </a:pPr>
            <a:r>
              <a:rPr lang="tr-TR" sz="2400">
                <a:latin typeface="Arial" pitchFamily="34" charset="0"/>
                <a:cs typeface="Arial" pitchFamily="34" charset="0"/>
              </a:rPr>
              <a:t>	Üst Kıl: 1.800 &gt; Orta kıl: 1.500 &gt; Alt kıl: 1.200</a:t>
            </a:r>
          </a:p>
          <a:p>
            <a:pPr algn="just">
              <a:spcBef>
                <a:spcPts val="1200"/>
              </a:spcBef>
            </a:pPr>
            <a:r>
              <a:rPr lang="tr-TR" sz="2400">
                <a:latin typeface="Arial" pitchFamily="34" charset="0"/>
                <a:cs typeface="Arial" pitchFamily="34" charset="0"/>
              </a:rPr>
              <a:t>	     1.800 – 1.500 = 1.500 – 1.200 = 0.300</a:t>
            </a:r>
          </a:p>
          <a:p>
            <a:pPr algn="ctr">
              <a:spcBef>
                <a:spcPts val="1200"/>
              </a:spcBef>
            </a:pPr>
            <a:r>
              <a:rPr lang="tr-TR" sz="2400" b="1">
                <a:latin typeface="Arial" pitchFamily="34" charset="0"/>
                <a:cs typeface="Arial" pitchFamily="34" charset="0"/>
              </a:rPr>
              <a:t>Yatay mesafe (m) = (Üst kıl – Alt kıl).100</a:t>
            </a:r>
          </a:p>
          <a:p>
            <a:pPr algn="just">
              <a:spcBef>
                <a:spcPts val="1200"/>
              </a:spcBef>
            </a:pPr>
            <a:r>
              <a:rPr lang="tr-TR" sz="2400">
                <a:latin typeface="Arial" pitchFamily="34" charset="0"/>
                <a:cs typeface="Arial" pitchFamily="34" charset="0"/>
              </a:rPr>
              <a:t>    Yatay mesafe (m) = (1.800 – 1.200).100 = 0.6 x 100 = 60 m’dir.</a:t>
            </a:r>
          </a:p>
          <a:p>
            <a:pPr algn="just">
              <a:spcBef>
                <a:spcPts val="1200"/>
              </a:spcBef>
            </a:pPr>
            <a:r>
              <a:rPr lang="tr-TR" sz="2400">
                <a:latin typeface="Arial" pitchFamily="34" charset="0"/>
                <a:cs typeface="Arial" pitchFamily="34" charset="0"/>
              </a:rPr>
              <a:t>	Hesaplanan bu yatay mesafe nivo ile mira arasındaki uzaklıktır.</a:t>
            </a:r>
          </a:p>
          <a:p>
            <a:pPr algn="just"/>
            <a:r>
              <a:rPr lang="tr-TR" sz="2400">
                <a:latin typeface="Arial" pitchFamily="34" charset="0"/>
                <a:cs typeface="Arial" pitchFamily="34" charset="0"/>
              </a:rPr>
              <a:t>	Oküler üzerinde sağa sola dönen ve kıl plakasının net görülmesini sağlayan </a:t>
            </a:r>
            <a:r>
              <a:rPr lang="tr-TR" sz="2400" b="1">
                <a:solidFill>
                  <a:srgbClr val="FF3300"/>
                </a:solidFill>
                <a:latin typeface="Arial" pitchFamily="34" charset="0"/>
                <a:cs typeface="Arial" pitchFamily="34" charset="0"/>
              </a:rPr>
              <a:t>Diyoptri</a:t>
            </a:r>
            <a:r>
              <a:rPr lang="tr-TR" sz="2400">
                <a:latin typeface="Arial" pitchFamily="34" charset="0"/>
                <a:cs typeface="Arial" pitchFamily="34" charset="0"/>
              </a:rPr>
              <a:t> bulunmaktadır. Paralaks hatasının giderilmesinde kullanılmaktadır. </a:t>
            </a:r>
            <a:r>
              <a:rPr lang="tr-TR" sz="2400" b="1">
                <a:solidFill>
                  <a:srgbClr val="FF3300"/>
                </a:solidFill>
                <a:latin typeface="Arial" pitchFamily="34" charset="0"/>
                <a:cs typeface="Arial" pitchFamily="34" charset="0"/>
              </a:rPr>
              <a:t>Paralaks hatası</a:t>
            </a:r>
            <a:r>
              <a:rPr lang="tr-TR" sz="2400">
                <a:latin typeface="Arial" pitchFamily="34" charset="0"/>
                <a:cs typeface="Arial" pitchFamily="34" charset="0"/>
              </a:rPr>
              <a:t>, görüntü düzlemi ile kıl plakası düzleminin üst üste çakışmamasından kaynaklanan hatadır. Bu hata diyoptri ve netleştirme vidası ile giderilir.</a:t>
            </a:r>
          </a:p>
        </p:txBody>
      </p:sp>
      <p:sp>
        <p:nvSpPr>
          <p:cNvPr id="34820" name="Rectangle 4"/>
          <p:cNvSpPr>
            <a:spLocks noChangeArrowheads="1"/>
          </p:cNvSpPr>
          <p:nvPr/>
        </p:nvSpPr>
        <p:spPr bwMode="auto">
          <a:xfrm>
            <a:off x="3563938" y="333375"/>
            <a:ext cx="1569469" cy="461665"/>
          </a:xfrm>
          <a:prstGeom prst="rect">
            <a:avLst/>
          </a:prstGeom>
          <a:noFill/>
          <a:ln w="9525">
            <a:noFill/>
            <a:miter lim="800000"/>
            <a:headEnd/>
            <a:tailEnd/>
          </a:ln>
          <a:effectLst/>
        </p:spPr>
        <p:txBody>
          <a:bodyPr wrap="none">
            <a:spAutoFit/>
          </a:bodyPr>
          <a:lstStyle/>
          <a:p>
            <a:r>
              <a:rPr lang="tr-TR" sz="2400" b="1">
                <a:solidFill>
                  <a:srgbClr val="FF3300"/>
                </a:solidFill>
                <a:latin typeface="Arial" pitchFamily="34" charset="0"/>
                <a:cs typeface="Arial" pitchFamily="34" charset="0"/>
              </a:rPr>
              <a:t>ÜST YAPI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179388" y="942529"/>
            <a:ext cx="8642350" cy="6001643"/>
          </a:xfrm>
          <a:prstGeom prst="rect">
            <a:avLst/>
          </a:prstGeom>
          <a:noFill/>
          <a:ln w="9525">
            <a:noFill/>
            <a:miter lim="800000"/>
            <a:headEnd/>
            <a:tailEnd/>
          </a:ln>
          <a:effectLst/>
        </p:spPr>
        <p:txBody>
          <a:bodyPr anchor="ctr">
            <a:spAutoFit/>
          </a:bodyPr>
          <a:lstStyle/>
          <a:p>
            <a:pPr algn="just">
              <a:buFontTx/>
              <a:buChar char="•"/>
            </a:pPr>
            <a:r>
              <a:rPr lang="tr-TR" sz="2400" b="1">
                <a:solidFill>
                  <a:srgbClr val="2503CF"/>
                </a:solidFill>
                <a:latin typeface="Arial" pitchFamily="34" charset="0"/>
                <a:cs typeface="Arial" pitchFamily="34" charset="0"/>
              </a:rPr>
              <a:t> Netleştirme vidası:</a:t>
            </a:r>
            <a:r>
              <a:rPr lang="tr-TR" sz="2400" b="1">
                <a:latin typeface="Arial" pitchFamily="34" charset="0"/>
                <a:cs typeface="Arial" pitchFamily="34" charset="0"/>
              </a:rPr>
              <a:t> </a:t>
            </a:r>
            <a:r>
              <a:rPr lang="tr-TR" sz="2400">
                <a:latin typeface="Arial" pitchFamily="34" charset="0"/>
                <a:cs typeface="Arial" pitchFamily="34" charset="0"/>
              </a:rPr>
              <a:t>Dürbün üzerinde bulunan bu vida miranın net görülmesini sağlamaktadır.  </a:t>
            </a:r>
          </a:p>
          <a:p>
            <a:pPr algn="just">
              <a:buFontTx/>
              <a:buChar char="•"/>
            </a:pPr>
            <a:r>
              <a:rPr lang="tr-TR" sz="2400" b="1">
                <a:solidFill>
                  <a:srgbClr val="2503CF"/>
                </a:solidFill>
                <a:latin typeface="Arial" pitchFamily="34" charset="0"/>
                <a:cs typeface="Arial" pitchFamily="34" charset="0"/>
              </a:rPr>
              <a:t> Kompansatör:</a:t>
            </a:r>
            <a:r>
              <a:rPr lang="tr-TR" sz="2400">
                <a:latin typeface="Arial" pitchFamily="34" charset="0"/>
                <a:cs typeface="Arial" pitchFamily="34" charset="0"/>
              </a:rPr>
              <a:t> Optik eksenin otomatik olarak yataylığını sağlar.                             </a:t>
            </a:r>
          </a:p>
          <a:p>
            <a:pPr algn="just">
              <a:buFontTx/>
              <a:buChar char="•"/>
            </a:pPr>
            <a:r>
              <a:rPr lang="tr-TR" sz="2400" b="1">
                <a:solidFill>
                  <a:srgbClr val="2503CF"/>
                </a:solidFill>
                <a:latin typeface="Arial" pitchFamily="34" charset="0"/>
                <a:cs typeface="Arial" pitchFamily="34" charset="0"/>
              </a:rPr>
              <a:t> Özel hareket vidası:</a:t>
            </a:r>
            <a:r>
              <a:rPr lang="tr-TR" sz="2400" b="1">
                <a:latin typeface="Arial" pitchFamily="34" charset="0"/>
                <a:cs typeface="Arial" pitchFamily="34" charset="0"/>
              </a:rPr>
              <a:t> </a:t>
            </a:r>
            <a:r>
              <a:rPr lang="tr-TR" sz="2400">
                <a:latin typeface="Arial" pitchFamily="34" charset="0"/>
                <a:cs typeface="Arial" pitchFamily="34" charset="0"/>
              </a:rPr>
              <a:t>Okülerden bakılarak düşey kılın mira üzerindeki E ve ters E’lerin ortasından geçen çizgiyle çakıştırılmasında kullanılmaktadır.</a:t>
            </a:r>
          </a:p>
          <a:p>
            <a:pPr algn="just">
              <a:buFontTx/>
              <a:buChar char="•"/>
            </a:pPr>
            <a:r>
              <a:rPr lang="tr-TR" sz="2400" b="1">
                <a:solidFill>
                  <a:srgbClr val="2503CF"/>
                </a:solidFill>
                <a:latin typeface="Arial" pitchFamily="34" charset="0"/>
                <a:cs typeface="Arial" pitchFamily="34" charset="0"/>
              </a:rPr>
              <a:t> Küresel kabarcıklı düzeç:</a:t>
            </a:r>
            <a:r>
              <a:rPr lang="tr-TR" sz="2400" b="1">
                <a:latin typeface="Arial" pitchFamily="34" charset="0"/>
                <a:cs typeface="Arial" pitchFamily="34" charset="0"/>
              </a:rPr>
              <a:t> </a:t>
            </a:r>
            <a:r>
              <a:rPr lang="tr-TR" sz="2400">
                <a:latin typeface="Arial" pitchFamily="34" charset="0"/>
                <a:cs typeface="Arial" pitchFamily="34" charset="0"/>
              </a:rPr>
              <a:t>Nivonun tesviyesi sırasında bakılan ve kabarcığın ortaya getirilmesinde yararlanılan düzeçtir.</a:t>
            </a:r>
          </a:p>
          <a:p>
            <a:pPr algn="just">
              <a:buFontTx/>
              <a:buChar char="•"/>
            </a:pPr>
            <a:r>
              <a:rPr lang="tr-TR" sz="2400" b="1">
                <a:solidFill>
                  <a:srgbClr val="2503CF"/>
                </a:solidFill>
                <a:latin typeface="Arial" pitchFamily="34" charset="0"/>
                <a:cs typeface="Arial" pitchFamily="34" charset="0"/>
              </a:rPr>
              <a:t> Yatay açı okuma düzeni:</a:t>
            </a:r>
            <a:r>
              <a:rPr lang="tr-TR" sz="2400">
                <a:latin typeface="Arial" pitchFamily="34" charset="0"/>
                <a:cs typeface="Arial" pitchFamily="34" charset="0"/>
              </a:rPr>
              <a:t> Grad olarak derecelendirilmiş olup yatay açıların okunmasında yararlanılmaktadır.</a:t>
            </a:r>
          </a:p>
          <a:p>
            <a:pPr algn="just">
              <a:buFontTx/>
              <a:buChar char="•"/>
            </a:pPr>
            <a:r>
              <a:rPr lang="tr-TR" sz="2400" b="1">
                <a:solidFill>
                  <a:srgbClr val="2503CF"/>
                </a:solidFill>
                <a:latin typeface="Arial" pitchFamily="34" charset="0"/>
                <a:cs typeface="Arial" pitchFamily="34" charset="0"/>
              </a:rPr>
              <a:t> Tesviye vidaları:</a:t>
            </a:r>
            <a:r>
              <a:rPr lang="tr-TR" sz="2400">
                <a:latin typeface="Arial" pitchFamily="34" charset="0"/>
                <a:cs typeface="Arial" pitchFamily="34" charset="0"/>
              </a:rPr>
              <a:t> Üst yapıda 3 adet tesviye vidası bulunmaktadır. Nivonun tesviyesinde kullanılmaktadır.</a:t>
            </a:r>
          </a:p>
          <a:p>
            <a:pPr algn="just">
              <a:buFontTx/>
              <a:buChar char="•"/>
            </a:pPr>
            <a:r>
              <a:rPr lang="tr-TR" sz="2400" b="1">
                <a:solidFill>
                  <a:srgbClr val="2503CF"/>
                </a:solidFill>
                <a:latin typeface="Arial" pitchFamily="34" charset="0"/>
                <a:cs typeface="Arial" pitchFamily="34" charset="0"/>
              </a:rPr>
              <a:t> Nişangah:</a:t>
            </a:r>
            <a:r>
              <a:rPr lang="tr-TR" sz="2400">
                <a:latin typeface="Arial" pitchFamily="34" charset="0"/>
                <a:cs typeface="Arial" pitchFamily="34" charset="0"/>
              </a:rPr>
              <a:t> Miraya okülerden bakılmadan önce nişangahtan nişan alınmaktadır.</a:t>
            </a:r>
          </a:p>
        </p:txBody>
      </p:sp>
      <p:sp>
        <p:nvSpPr>
          <p:cNvPr id="35843" name="Rectangle 3"/>
          <p:cNvSpPr>
            <a:spLocks noChangeArrowheads="1"/>
          </p:cNvSpPr>
          <p:nvPr/>
        </p:nvSpPr>
        <p:spPr bwMode="auto">
          <a:xfrm>
            <a:off x="3635375" y="333375"/>
            <a:ext cx="1569469" cy="461665"/>
          </a:xfrm>
          <a:prstGeom prst="rect">
            <a:avLst/>
          </a:prstGeom>
          <a:noFill/>
          <a:ln w="9525">
            <a:noFill/>
            <a:miter lim="800000"/>
            <a:headEnd/>
            <a:tailEnd/>
          </a:ln>
          <a:effectLst/>
        </p:spPr>
        <p:txBody>
          <a:bodyPr wrap="none">
            <a:spAutoFit/>
          </a:bodyPr>
          <a:lstStyle/>
          <a:p>
            <a:r>
              <a:rPr lang="tr-TR" sz="2400" b="1">
                <a:solidFill>
                  <a:srgbClr val="FF3300"/>
                </a:solidFill>
                <a:latin typeface="Arial" pitchFamily="34" charset="0"/>
                <a:cs typeface="Arial" pitchFamily="34" charset="0"/>
              </a:rPr>
              <a:t>ÜST YAPI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2" cstate="print"/>
          <a:srcRect/>
          <a:stretch>
            <a:fillRect/>
          </a:stretch>
        </p:blipFill>
        <p:spPr bwMode="auto">
          <a:xfrm>
            <a:off x="-828675" y="-404813"/>
            <a:ext cx="10982325" cy="76676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2" cstate="print"/>
          <a:srcRect/>
          <a:stretch>
            <a:fillRect/>
          </a:stretch>
        </p:blipFill>
        <p:spPr bwMode="auto">
          <a:xfrm>
            <a:off x="0" y="-100013"/>
            <a:ext cx="10399713" cy="695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2" cstate="print"/>
          <a:srcRect/>
          <a:stretch>
            <a:fillRect/>
          </a:stretch>
        </p:blipFill>
        <p:spPr bwMode="auto">
          <a:xfrm>
            <a:off x="-114300" y="-9525"/>
            <a:ext cx="9534525" cy="686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Fatih Selenay\Desktop\Kompansatörlü_Nivo 2\IMG_3970.JPG"/>
          <p:cNvPicPr>
            <a:picLocks noChangeAspect="1" noChangeArrowheads="1"/>
          </p:cNvPicPr>
          <p:nvPr/>
        </p:nvPicPr>
        <p:blipFill>
          <a:blip r:embed="rId2" cstate="print"/>
          <a:srcRect/>
          <a:stretch>
            <a:fillRect/>
          </a:stretch>
        </p:blipFill>
        <p:spPr bwMode="auto">
          <a:xfrm>
            <a:off x="0" y="-31750"/>
            <a:ext cx="9251950" cy="688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2" cstate="print"/>
          <a:srcRect/>
          <a:stretch>
            <a:fillRect/>
          </a:stretch>
        </p:blipFill>
        <p:spPr bwMode="auto">
          <a:xfrm>
            <a:off x="-280988" y="0"/>
            <a:ext cx="9705976"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7950" y="853014"/>
            <a:ext cx="8785225" cy="6063198"/>
          </a:xfrm>
          <a:prstGeom prst="rect">
            <a:avLst/>
          </a:prstGeom>
          <a:noFill/>
          <a:ln w="9525">
            <a:noFill/>
            <a:miter lim="800000"/>
            <a:headEnd/>
            <a:tailEnd/>
          </a:ln>
          <a:effectLst/>
        </p:spPr>
        <p:txBody>
          <a:bodyPr anchor="ctr">
            <a:spAutoFit/>
          </a:bodyPr>
          <a:lstStyle/>
          <a:p>
            <a:pPr algn="just">
              <a:lnSpc>
                <a:spcPct val="150000"/>
              </a:lnSpc>
            </a:pPr>
            <a:r>
              <a:rPr lang="tr-TR" sz="2800" b="1">
                <a:solidFill>
                  <a:srgbClr val="006600"/>
                </a:solidFill>
                <a:latin typeface="Arial" pitchFamily="34" charset="0"/>
                <a:cs typeface="Arial" pitchFamily="34" charset="0"/>
              </a:rPr>
              <a:t>ALT YAPI:</a:t>
            </a:r>
            <a:r>
              <a:rPr lang="tr-TR" sz="2800">
                <a:latin typeface="Arial" pitchFamily="34" charset="0"/>
                <a:cs typeface="Arial" pitchFamily="34" charset="0"/>
              </a:rPr>
              <a:t> Alt yapıyı oluşturan unsurlar;</a:t>
            </a:r>
          </a:p>
          <a:p>
            <a:pPr algn="just">
              <a:spcBef>
                <a:spcPts val="1200"/>
              </a:spcBef>
            </a:pPr>
            <a:r>
              <a:rPr lang="tr-TR" sz="2800" b="1">
                <a:solidFill>
                  <a:srgbClr val="2503CF"/>
                </a:solidFill>
                <a:latin typeface="Arial" pitchFamily="34" charset="0"/>
                <a:cs typeface="Arial" pitchFamily="34" charset="0"/>
              </a:rPr>
              <a:t>Sehpa:</a:t>
            </a:r>
            <a:r>
              <a:rPr lang="tr-TR" sz="2800">
                <a:latin typeface="Arial" pitchFamily="34" charset="0"/>
                <a:cs typeface="Arial" pitchFamily="34" charset="0"/>
              </a:rPr>
              <a:t> Üst yapı sehpa üzerine yerleştirilir ve sehpa altında bulunan bağlama vidası ile sabitleştirilir. Böylece üst yapı ile alt yapı birleştirilir. </a:t>
            </a:r>
          </a:p>
          <a:p>
            <a:pPr algn="just"/>
            <a:r>
              <a:rPr lang="tr-TR" sz="2800" b="1">
                <a:solidFill>
                  <a:srgbClr val="2503CF"/>
                </a:solidFill>
                <a:latin typeface="Arial" pitchFamily="34" charset="0"/>
                <a:cs typeface="Arial" pitchFamily="34" charset="0"/>
              </a:rPr>
              <a:t>Ayaklar:</a:t>
            </a:r>
            <a:r>
              <a:rPr lang="tr-TR" sz="2800">
                <a:latin typeface="Arial" pitchFamily="34" charset="0"/>
                <a:cs typeface="Arial" pitchFamily="34" charset="0"/>
              </a:rPr>
              <a:t> Sehpanın altında bulunan ve yüksekliği ayarlanabilen 3 adet ayak vardır.</a:t>
            </a:r>
          </a:p>
          <a:p>
            <a:pPr algn="just"/>
            <a:r>
              <a:rPr lang="tr-TR" sz="2800" b="1">
                <a:solidFill>
                  <a:srgbClr val="2503CF"/>
                </a:solidFill>
                <a:latin typeface="Arial" pitchFamily="34" charset="0"/>
                <a:cs typeface="Arial" pitchFamily="34" charset="0"/>
              </a:rPr>
              <a:t>Bağlama vidası:</a:t>
            </a:r>
            <a:r>
              <a:rPr lang="tr-TR" sz="2800">
                <a:latin typeface="Arial" pitchFamily="34" charset="0"/>
                <a:cs typeface="Arial" pitchFamily="34" charset="0"/>
              </a:rPr>
              <a:t> Üst yapıyı alt yapıya bağlar.</a:t>
            </a:r>
          </a:p>
          <a:p>
            <a:pPr algn="just"/>
            <a:r>
              <a:rPr lang="tr-TR" sz="2800" b="1">
                <a:solidFill>
                  <a:srgbClr val="2503CF"/>
                </a:solidFill>
                <a:latin typeface="Arial" pitchFamily="34" charset="0"/>
                <a:cs typeface="Arial" pitchFamily="34" charset="0"/>
              </a:rPr>
              <a:t>Kanca:</a:t>
            </a:r>
            <a:r>
              <a:rPr lang="tr-TR" sz="2800">
                <a:latin typeface="Arial" pitchFamily="34" charset="0"/>
                <a:cs typeface="Arial" pitchFamily="34" charset="0"/>
              </a:rPr>
              <a:t> Kancaya alet durağının yerini belirlemek amacıyla </a:t>
            </a:r>
            <a:r>
              <a:rPr lang="tr-TR" sz="2800" b="1">
                <a:latin typeface="Arial" pitchFamily="34" charset="0"/>
                <a:cs typeface="Arial" pitchFamily="34" charset="0"/>
              </a:rPr>
              <a:t>çekül</a:t>
            </a:r>
            <a:r>
              <a:rPr lang="tr-TR" sz="2800">
                <a:latin typeface="Arial" pitchFamily="34" charset="0"/>
                <a:cs typeface="Arial" pitchFamily="34" charset="0"/>
              </a:rPr>
              <a:t> asılır.</a:t>
            </a:r>
          </a:p>
          <a:p>
            <a:pPr algn="just"/>
            <a:r>
              <a:rPr lang="tr-TR" sz="2800" b="1">
                <a:solidFill>
                  <a:srgbClr val="2503CF"/>
                </a:solidFill>
                <a:latin typeface="Arial" pitchFamily="34" charset="0"/>
                <a:cs typeface="Arial" pitchFamily="34" charset="0"/>
              </a:rPr>
              <a:t>Mahmuz:</a:t>
            </a:r>
            <a:r>
              <a:rPr lang="tr-TR" sz="2800">
                <a:latin typeface="Arial" pitchFamily="34" charset="0"/>
                <a:cs typeface="Arial" pitchFamily="34" charset="0"/>
              </a:rPr>
              <a:t>  Üzerine basılarak ayakların toprak içerisine girmesinde yardımcı olan unsurlardır.</a:t>
            </a:r>
          </a:p>
          <a:p>
            <a:pPr algn="just"/>
            <a:r>
              <a:rPr lang="tr-TR" sz="2800" b="1">
                <a:solidFill>
                  <a:srgbClr val="2503CF"/>
                </a:solidFill>
                <a:latin typeface="Arial" pitchFamily="34" charset="0"/>
                <a:cs typeface="Arial" pitchFamily="34" charset="0"/>
              </a:rPr>
              <a:t>Çarık:</a:t>
            </a:r>
            <a:r>
              <a:rPr lang="tr-TR" sz="2800">
                <a:latin typeface="Arial" pitchFamily="34" charset="0"/>
                <a:cs typeface="Arial" pitchFamily="34" charset="0"/>
              </a:rPr>
              <a:t> Ayakların toprak içerisine kolay girmesini sağlayan sivri uçlu kısımlardır.</a:t>
            </a:r>
          </a:p>
        </p:txBody>
      </p:sp>
      <p:sp>
        <p:nvSpPr>
          <p:cNvPr id="41987" name="Rectangle 3"/>
          <p:cNvSpPr>
            <a:spLocks noChangeArrowheads="1"/>
          </p:cNvSpPr>
          <p:nvPr/>
        </p:nvSpPr>
        <p:spPr bwMode="auto">
          <a:xfrm>
            <a:off x="3708400" y="333375"/>
            <a:ext cx="1753622" cy="523220"/>
          </a:xfrm>
          <a:prstGeom prst="rect">
            <a:avLst/>
          </a:prstGeom>
          <a:noFill/>
          <a:ln w="9525">
            <a:noFill/>
            <a:miter lim="800000"/>
            <a:headEnd/>
            <a:tailEnd/>
          </a:ln>
          <a:effectLst/>
        </p:spPr>
        <p:txBody>
          <a:bodyPr wrap="none">
            <a:spAutoFit/>
          </a:bodyPr>
          <a:lstStyle/>
          <a:p>
            <a:r>
              <a:rPr lang="tr-TR" sz="2800" b="1">
                <a:solidFill>
                  <a:srgbClr val="FF3300"/>
                </a:solidFill>
                <a:latin typeface="Arial" pitchFamily="34" charset="0"/>
                <a:cs typeface="Arial" pitchFamily="34" charset="0"/>
              </a:rPr>
              <a:t>ALT YAPI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p:cNvPicPr>
            <a:picLocks noChangeAspect="1" noChangeArrowheads="1"/>
          </p:cNvPicPr>
          <p:nvPr/>
        </p:nvPicPr>
        <p:blipFill>
          <a:blip r:embed="rId2" cstate="print"/>
          <a:srcRect l="7396" r="10712" b="15337"/>
          <a:stretch>
            <a:fillRect/>
          </a:stretch>
        </p:blipFill>
        <p:spPr bwMode="auto">
          <a:xfrm>
            <a:off x="-107950" y="-73025"/>
            <a:ext cx="9324975" cy="6951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Metin kutusu 1"/>
          <p:cNvSpPr txBox="1">
            <a:spLocks noChangeArrowheads="1"/>
          </p:cNvSpPr>
          <p:nvPr/>
        </p:nvSpPr>
        <p:spPr bwMode="auto">
          <a:xfrm>
            <a:off x="1763713" y="333375"/>
            <a:ext cx="5474384" cy="461665"/>
          </a:xfrm>
          <a:prstGeom prst="rect">
            <a:avLst/>
          </a:prstGeom>
          <a:noFill/>
          <a:ln w="9525">
            <a:noFill/>
            <a:miter lim="800000"/>
            <a:headEnd/>
            <a:tailEnd/>
          </a:ln>
        </p:spPr>
        <p:txBody>
          <a:bodyPr wrap="none">
            <a:spAutoFit/>
          </a:bodyPr>
          <a:lstStyle/>
          <a:p>
            <a:r>
              <a:rPr lang="tr-TR" sz="2400" b="1">
                <a:solidFill>
                  <a:srgbClr val="FF0000"/>
                </a:solidFill>
                <a:latin typeface="Arial" pitchFamily="34" charset="0"/>
                <a:cs typeface="Arial" pitchFamily="34" charset="0"/>
              </a:rPr>
              <a:t>NİVELMAN ALETİNDEKİ EKSENLER</a:t>
            </a:r>
          </a:p>
        </p:txBody>
      </p:sp>
      <p:pic>
        <p:nvPicPr>
          <p:cNvPr id="44035" name="Picture 7"/>
          <p:cNvPicPr>
            <a:picLocks noChangeAspect="1" noChangeArrowheads="1"/>
          </p:cNvPicPr>
          <p:nvPr/>
        </p:nvPicPr>
        <p:blipFill>
          <a:blip r:embed="rId2" cstate="print"/>
          <a:srcRect/>
          <a:stretch>
            <a:fillRect/>
          </a:stretch>
        </p:blipFill>
        <p:spPr bwMode="auto">
          <a:xfrm>
            <a:off x="1908175" y="1341438"/>
            <a:ext cx="5083175" cy="537845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700338" y="361920"/>
            <a:ext cx="3532187" cy="400110"/>
          </a:xfrm>
          <a:prstGeom prst="rect">
            <a:avLst/>
          </a:prstGeom>
          <a:noFill/>
          <a:ln w="9525">
            <a:noFill/>
            <a:miter lim="800000"/>
            <a:headEnd/>
            <a:tailEnd/>
          </a:ln>
          <a:effectLst/>
        </p:spPr>
        <p:txBody>
          <a:bodyPr anchor="ctr">
            <a:spAutoFit/>
          </a:bodyPr>
          <a:lstStyle/>
          <a:p>
            <a:pPr algn="ctr"/>
            <a:r>
              <a:rPr lang="tr-TR" sz="2000" b="1">
                <a:solidFill>
                  <a:srgbClr val="FF0000"/>
                </a:solidFill>
                <a:latin typeface="Arial" pitchFamily="34" charset="0"/>
                <a:cs typeface="Arial" pitchFamily="34" charset="0"/>
              </a:rPr>
              <a:t>NİVELMAN ALETLERİ</a:t>
            </a:r>
          </a:p>
        </p:txBody>
      </p:sp>
      <p:sp>
        <p:nvSpPr>
          <p:cNvPr id="45059" name="Text Box 3"/>
          <p:cNvSpPr txBox="1">
            <a:spLocks noChangeArrowheads="1"/>
          </p:cNvSpPr>
          <p:nvPr/>
        </p:nvSpPr>
        <p:spPr bwMode="auto">
          <a:xfrm>
            <a:off x="250825" y="908721"/>
            <a:ext cx="8642350" cy="2462213"/>
          </a:xfrm>
          <a:prstGeom prst="rect">
            <a:avLst/>
          </a:prstGeom>
          <a:noFill/>
          <a:ln w="9525">
            <a:noFill/>
            <a:miter lim="800000"/>
            <a:headEnd/>
            <a:tailEnd/>
          </a:ln>
          <a:effectLst/>
        </p:spPr>
        <p:txBody>
          <a:bodyPr wrap="square">
            <a:spAutoFit/>
          </a:bodyPr>
          <a:lstStyle/>
          <a:p>
            <a:pPr marL="361950" indent="-361950" algn="just">
              <a:lnSpc>
                <a:spcPct val="110000"/>
              </a:lnSpc>
            </a:pPr>
            <a:r>
              <a:rPr lang="tr-TR" sz="2000" b="1" u="sng" dirty="0" err="1">
                <a:solidFill>
                  <a:srgbClr val="FF0000"/>
                </a:solidFill>
                <a:latin typeface="Arial" pitchFamily="34" charset="0"/>
                <a:cs typeface="Arial" pitchFamily="34" charset="0"/>
              </a:rPr>
              <a:t>Nivelman</a:t>
            </a:r>
            <a:r>
              <a:rPr lang="tr-TR" sz="2000" b="1" u="sng" dirty="0">
                <a:solidFill>
                  <a:srgbClr val="FF0000"/>
                </a:solidFill>
                <a:latin typeface="Arial" pitchFamily="34" charset="0"/>
                <a:cs typeface="Arial" pitchFamily="34" charset="0"/>
              </a:rPr>
              <a:t> Aletlerinin Kontrolü</a:t>
            </a:r>
            <a:endParaRPr lang="tr-TR" sz="2000" dirty="0">
              <a:solidFill>
                <a:srgbClr val="FF0000"/>
              </a:solidFill>
              <a:latin typeface="Arial" pitchFamily="34" charset="0"/>
              <a:cs typeface="Arial" pitchFamily="34" charset="0"/>
            </a:endParaRPr>
          </a:p>
          <a:p>
            <a:pPr marL="361950" indent="-361950" algn="just">
              <a:lnSpc>
                <a:spcPct val="110000"/>
              </a:lnSpc>
            </a:pPr>
            <a:r>
              <a:rPr lang="tr-TR" sz="2000" dirty="0">
                <a:latin typeface="Arial" pitchFamily="34" charset="0"/>
                <a:cs typeface="Arial" pitchFamily="34" charset="0"/>
              </a:rPr>
              <a:t>1. Kabarcıklı düzeç ekseni (yatay ekseni), düşey eksene dik olmalıdır.</a:t>
            </a:r>
          </a:p>
          <a:p>
            <a:pPr marL="361950" indent="-361950" algn="just">
              <a:lnSpc>
                <a:spcPct val="110000"/>
              </a:lnSpc>
            </a:pPr>
            <a:r>
              <a:rPr lang="tr-TR" sz="2000" dirty="0">
                <a:latin typeface="Arial" pitchFamily="34" charset="0"/>
                <a:cs typeface="Arial" pitchFamily="34" charset="0"/>
              </a:rPr>
              <a:t>2. Gözleme ekseni yatay eksene paralel olmalıdır.(</a:t>
            </a:r>
            <a:r>
              <a:rPr lang="tr-TR" sz="2000" dirty="0" err="1">
                <a:latin typeface="Arial" pitchFamily="34" charset="0"/>
                <a:cs typeface="Arial" pitchFamily="34" charset="0"/>
              </a:rPr>
              <a:t>Nivo</a:t>
            </a:r>
            <a:r>
              <a:rPr lang="tr-TR" sz="2000" dirty="0">
                <a:latin typeface="Arial" pitchFamily="34" charset="0"/>
                <a:cs typeface="Arial" pitchFamily="34" charset="0"/>
              </a:rPr>
              <a:t> </a:t>
            </a:r>
            <a:r>
              <a:rPr lang="tr-TR" sz="2000" dirty="0" err="1">
                <a:latin typeface="Arial" pitchFamily="34" charset="0"/>
                <a:cs typeface="Arial" pitchFamily="34" charset="0"/>
              </a:rPr>
              <a:t>kompansatörlü</a:t>
            </a:r>
            <a:r>
              <a:rPr lang="tr-TR" sz="2000" dirty="0">
                <a:latin typeface="Arial" pitchFamily="34" charset="0"/>
                <a:cs typeface="Arial" pitchFamily="34" charset="0"/>
              </a:rPr>
              <a:t> olması nedeniyle bu otomatik olarak yapılmaktadır.)</a:t>
            </a:r>
          </a:p>
          <a:p>
            <a:pPr marL="361950" indent="-361950" algn="just">
              <a:lnSpc>
                <a:spcPct val="110000"/>
              </a:lnSpc>
            </a:pPr>
            <a:r>
              <a:rPr lang="tr-TR" sz="2000" dirty="0">
                <a:latin typeface="Arial" pitchFamily="34" charset="0"/>
                <a:cs typeface="Arial" pitchFamily="34" charset="0"/>
              </a:rPr>
              <a:t>3. Kıl plakasındaki yatay kıl düşey eksene dik olmalıdır.</a:t>
            </a:r>
          </a:p>
          <a:p>
            <a:pPr marL="361950" indent="-361950" algn="just">
              <a:lnSpc>
                <a:spcPct val="110000"/>
              </a:lnSpc>
            </a:pPr>
            <a:r>
              <a:rPr lang="tr-TR" sz="2000" dirty="0">
                <a:latin typeface="Arial" pitchFamily="34" charset="0"/>
                <a:cs typeface="Arial" pitchFamily="34" charset="0"/>
              </a:rPr>
              <a:t>4. Objektif görüntüsüyle kıl plakası aynı düzlem üzerinde olmalıdır. Değilse “</a:t>
            </a:r>
            <a:r>
              <a:rPr lang="tr-TR" sz="2000" dirty="0">
                <a:solidFill>
                  <a:srgbClr val="FF0000"/>
                </a:solidFill>
                <a:latin typeface="Arial" pitchFamily="34" charset="0"/>
                <a:cs typeface="Arial" pitchFamily="34" charset="0"/>
              </a:rPr>
              <a:t>paralaks hatası</a:t>
            </a:r>
            <a:r>
              <a:rPr lang="tr-TR" sz="2000" dirty="0">
                <a:latin typeface="Arial" pitchFamily="34" charset="0"/>
                <a:cs typeface="Arial" pitchFamily="34" charset="0"/>
              </a:rPr>
              <a:t>” vardır.</a:t>
            </a:r>
          </a:p>
        </p:txBody>
      </p:sp>
      <p:sp>
        <p:nvSpPr>
          <p:cNvPr id="45060" name="Freeform 4"/>
          <p:cNvSpPr>
            <a:spLocks/>
          </p:cNvSpPr>
          <p:nvPr/>
        </p:nvSpPr>
        <p:spPr bwMode="auto">
          <a:xfrm>
            <a:off x="179388" y="3429000"/>
            <a:ext cx="527050" cy="1454150"/>
          </a:xfrm>
          <a:custGeom>
            <a:avLst/>
            <a:gdLst>
              <a:gd name="T0" fmla="*/ 2147483647 w 332"/>
              <a:gd name="T1" fmla="*/ 0 h 998"/>
              <a:gd name="T2" fmla="*/ 2147483647 w 332"/>
              <a:gd name="T3" fmla="*/ 2147483647 h 998"/>
              <a:gd name="T4" fmla="*/ 2147483647 w 332"/>
              <a:gd name="T5" fmla="*/ 2147483647 h 998"/>
              <a:gd name="T6" fmla="*/ 2147483647 w 332"/>
              <a:gd name="T7" fmla="*/ 2147483647 h 9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 h="998">
                <a:moveTo>
                  <a:pt x="151" y="0"/>
                </a:moveTo>
                <a:cubicBezTo>
                  <a:pt x="90" y="113"/>
                  <a:pt x="30" y="227"/>
                  <a:pt x="15" y="363"/>
                </a:cubicBezTo>
                <a:cubicBezTo>
                  <a:pt x="0" y="499"/>
                  <a:pt x="7" y="710"/>
                  <a:pt x="60" y="816"/>
                </a:cubicBezTo>
                <a:cubicBezTo>
                  <a:pt x="113" y="922"/>
                  <a:pt x="287" y="968"/>
                  <a:pt x="332" y="998"/>
                </a:cubicBezTo>
              </a:path>
            </a:pathLst>
          </a:custGeom>
          <a:noFill/>
          <a:ln w="57150" cmpd="sng">
            <a:solidFill>
              <a:srgbClr val="FF0000"/>
            </a:solidFill>
            <a:round/>
            <a:headEnd type="none" w="med" len="med"/>
            <a:tailEnd type="triangle" w="med" len="med"/>
          </a:ln>
          <a:effectLst/>
        </p:spPr>
        <p:txBody>
          <a:bodyPr wrap="none"/>
          <a:lstStyle/>
          <a:p>
            <a:endParaRPr lang="tr-TR" sz="2000">
              <a:latin typeface="Arial" pitchFamily="34" charset="0"/>
              <a:cs typeface="Arial" pitchFamily="34" charset="0"/>
            </a:endParaRPr>
          </a:p>
        </p:txBody>
      </p:sp>
      <p:sp>
        <p:nvSpPr>
          <p:cNvPr id="45061" name="AutoShape 5"/>
          <p:cNvSpPr>
            <a:spLocks noChangeArrowheads="1"/>
          </p:cNvSpPr>
          <p:nvPr/>
        </p:nvSpPr>
        <p:spPr bwMode="auto">
          <a:xfrm rot="-252296">
            <a:off x="827088" y="4437063"/>
            <a:ext cx="1655762" cy="1370012"/>
          </a:xfrm>
          <a:prstGeom prst="flowChartOr">
            <a:avLst/>
          </a:prstGeom>
          <a:noFill/>
          <a:ln w="38100">
            <a:solidFill>
              <a:srgbClr val="FF0000"/>
            </a:solidFill>
            <a:round/>
            <a:headEnd/>
            <a:tailEnd/>
          </a:ln>
          <a:effectLst/>
        </p:spPr>
        <p:txBody>
          <a:bodyPr wrap="none" anchor="ctr"/>
          <a:lstStyle/>
          <a:p>
            <a:pPr algn="ctr"/>
            <a:endParaRPr lang="tr-TR" sz="2000">
              <a:solidFill>
                <a:srgbClr val="FF0000"/>
              </a:solidFill>
              <a:latin typeface="Arial" pitchFamily="34" charset="0"/>
              <a:cs typeface="Arial" pitchFamily="34" charset="0"/>
            </a:endParaRPr>
          </a:p>
        </p:txBody>
      </p:sp>
      <p:sp>
        <p:nvSpPr>
          <p:cNvPr id="45062" name="Line 6"/>
          <p:cNvSpPr>
            <a:spLocks noChangeShapeType="1"/>
          </p:cNvSpPr>
          <p:nvPr/>
        </p:nvSpPr>
        <p:spPr bwMode="auto">
          <a:xfrm>
            <a:off x="1038225" y="4732338"/>
            <a:ext cx="1081088" cy="65087"/>
          </a:xfrm>
          <a:prstGeom prst="line">
            <a:avLst/>
          </a:prstGeom>
          <a:noFill/>
          <a:ln w="38100">
            <a:solidFill>
              <a:schemeClr val="tx1"/>
            </a:solidFill>
            <a:round/>
            <a:headEnd/>
            <a:tailEnd type="triangle" w="med" len="med"/>
          </a:ln>
          <a:effectLst/>
        </p:spPr>
        <p:txBody>
          <a:bodyPr wrap="none"/>
          <a:lstStyle/>
          <a:p>
            <a:endParaRPr lang="tr-TR" sz="2000">
              <a:latin typeface="Arial" pitchFamily="34" charset="0"/>
              <a:cs typeface="Arial" pitchFamily="34" charset="0"/>
            </a:endParaRPr>
          </a:p>
        </p:txBody>
      </p:sp>
      <p:sp>
        <p:nvSpPr>
          <p:cNvPr id="45063" name="AutoShape 7"/>
          <p:cNvSpPr>
            <a:spLocks noChangeArrowheads="1"/>
          </p:cNvSpPr>
          <p:nvPr/>
        </p:nvSpPr>
        <p:spPr bwMode="auto">
          <a:xfrm>
            <a:off x="5143500" y="4418013"/>
            <a:ext cx="1655763" cy="1390650"/>
          </a:xfrm>
          <a:prstGeom prst="flowChartOr">
            <a:avLst/>
          </a:prstGeom>
          <a:noFill/>
          <a:ln w="38100">
            <a:solidFill>
              <a:srgbClr val="FF0000"/>
            </a:solidFill>
            <a:round/>
            <a:headEnd/>
            <a:tailEnd/>
          </a:ln>
          <a:effectLst/>
        </p:spPr>
        <p:txBody>
          <a:bodyPr wrap="none" anchor="ctr"/>
          <a:lstStyle/>
          <a:p>
            <a:pPr algn="ctr"/>
            <a:endParaRPr lang="tr-TR" sz="2000">
              <a:solidFill>
                <a:srgbClr val="FF0000"/>
              </a:solidFill>
              <a:latin typeface="Arial" pitchFamily="34" charset="0"/>
              <a:cs typeface="Arial" pitchFamily="34" charset="0"/>
            </a:endParaRPr>
          </a:p>
        </p:txBody>
      </p:sp>
      <p:sp>
        <p:nvSpPr>
          <p:cNvPr id="45064" name="Line 8"/>
          <p:cNvSpPr>
            <a:spLocks noChangeShapeType="1"/>
          </p:cNvSpPr>
          <p:nvPr/>
        </p:nvSpPr>
        <p:spPr bwMode="auto">
          <a:xfrm flipV="1">
            <a:off x="5357813" y="4641850"/>
            <a:ext cx="1081087" cy="3175"/>
          </a:xfrm>
          <a:prstGeom prst="line">
            <a:avLst/>
          </a:prstGeom>
          <a:noFill/>
          <a:ln w="38100">
            <a:solidFill>
              <a:schemeClr val="tx1"/>
            </a:solidFill>
            <a:round/>
            <a:headEnd/>
            <a:tailEnd type="triangle" w="med" len="med"/>
          </a:ln>
          <a:effectLst/>
        </p:spPr>
        <p:txBody>
          <a:bodyPr wrap="none"/>
          <a:lstStyle/>
          <a:p>
            <a:endParaRPr lang="tr-TR" sz="2000">
              <a:latin typeface="Arial" pitchFamily="34" charset="0"/>
              <a:cs typeface="Arial" pitchFamily="34" charset="0"/>
            </a:endParaRPr>
          </a:p>
        </p:txBody>
      </p:sp>
      <p:sp>
        <p:nvSpPr>
          <p:cNvPr id="45065" name="Text Box 9"/>
          <p:cNvSpPr txBox="1">
            <a:spLocks noChangeArrowheads="1"/>
          </p:cNvSpPr>
          <p:nvPr/>
        </p:nvSpPr>
        <p:spPr bwMode="auto">
          <a:xfrm>
            <a:off x="1403350" y="5949950"/>
            <a:ext cx="356188" cy="400110"/>
          </a:xfrm>
          <a:prstGeom prst="rect">
            <a:avLst/>
          </a:prstGeom>
          <a:noFill/>
          <a:ln w="9525">
            <a:noFill/>
            <a:miter lim="800000"/>
            <a:headEnd/>
            <a:tailEnd/>
          </a:ln>
          <a:effectLst/>
        </p:spPr>
        <p:txBody>
          <a:bodyPr wrap="none">
            <a:spAutoFit/>
          </a:bodyPr>
          <a:lstStyle/>
          <a:p>
            <a:r>
              <a:rPr lang="tr-TR" sz="2000">
                <a:latin typeface="Arial" pitchFamily="34" charset="0"/>
                <a:cs typeface="Arial" pitchFamily="34" charset="0"/>
              </a:rPr>
              <a:t>X</a:t>
            </a:r>
          </a:p>
        </p:txBody>
      </p:sp>
      <p:sp>
        <p:nvSpPr>
          <p:cNvPr id="87050" name="Text Box 10"/>
          <p:cNvSpPr txBox="1">
            <a:spLocks noChangeArrowheads="1"/>
          </p:cNvSpPr>
          <p:nvPr/>
        </p:nvSpPr>
        <p:spPr bwMode="auto">
          <a:xfrm rot="2785143">
            <a:off x="5839473" y="6053107"/>
            <a:ext cx="32573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tr-TR" sz="2000" b="1">
                <a:effectLst>
                  <a:outerShdw blurRad="38100" dist="38100" dir="2700000" algn="tl">
                    <a:srgbClr val="000000"/>
                  </a:outerShdw>
                </a:effectLst>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700338" y="361920"/>
            <a:ext cx="3532187" cy="400110"/>
          </a:xfrm>
          <a:prstGeom prst="rect">
            <a:avLst/>
          </a:prstGeom>
          <a:noFill/>
          <a:ln w="9525">
            <a:noFill/>
            <a:miter lim="800000"/>
            <a:headEnd/>
            <a:tailEnd/>
          </a:ln>
          <a:effectLst/>
        </p:spPr>
        <p:txBody>
          <a:bodyPr anchor="ctr">
            <a:spAutoFit/>
          </a:bodyPr>
          <a:lstStyle/>
          <a:p>
            <a:pPr algn="ctr"/>
            <a:r>
              <a:rPr lang="tr-TR" sz="2000" b="1" dirty="0" smtClean="0">
                <a:solidFill>
                  <a:srgbClr val="FF0000"/>
                </a:solidFill>
                <a:latin typeface="Arial" pitchFamily="34" charset="0"/>
                <a:cs typeface="Arial" pitchFamily="34" charset="0"/>
              </a:rPr>
              <a:t>NİVELMAN</a:t>
            </a:r>
            <a:endParaRPr lang="tr-TR" sz="2000" b="1" dirty="0">
              <a:solidFill>
                <a:srgbClr val="FF0000"/>
              </a:solidFill>
              <a:latin typeface="Arial" pitchFamily="34" charset="0"/>
              <a:cs typeface="Arial" pitchFamily="34" charset="0"/>
            </a:endParaRPr>
          </a:p>
        </p:txBody>
      </p:sp>
      <p:sp>
        <p:nvSpPr>
          <p:cNvPr id="11" name="10 Dikdörtgen"/>
          <p:cNvSpPr/>
          <p:nvPr/>
        </p:nvSpPr>
        <p:spPr>
          <a:xfrm>
            <a:off x="0" y="908721"/>
            <a:ext cx="9144000" cy="5509200"/>
          </a:xfrm>
          <a:prstGeom prst="rect">
            <a:avLst/>
          </a:prstGeom>
        </p:spPr>
        <p:txBody>
          <a:bodyPr wrap="square">
            <a:spAutoFit/>
          </a:bodyPr>
          <a:lstStyle/>
          <a:p>
            <a:pPr algn="just"/>
            <a:r>
              <a:rPr lang="tr-TR" sz="2200" dirty="0" smtClean="0">
                <a:latin typeface="Arial" pitchFamily="34" charset="0"/>
                <a:cs typeface="Arial" pitchFamily="34" charset="0"/>
              </a:rPr>
              <a:t>	1. Sehpa üç ayağı boya göre ayarlanarak nokta üzerine gelecek şekilde kurulur.</a:t>
            </a:r>
          </a:p>
          <a:p>
            <a:pPr algn="just"/>
            <a:r>
              <a:rPr lang="tr-TR" sz="2200" dirty="0" smtClean="0">
                <a:latin typeface="Arial" pitchFamily="34" charset="0"/>
                <a:cs typeface="Arial" pitchFamily="34" charset="0"/>
              </a:rPr>
              <a:t>	2. Sehpa tablası yatay hale getirilir ve </a:t>
            </a:r>
            <a:r>
              <a:rPr lang="tr-TR" sz="2200" dirty="0" err="1" smtClean="0">
                <a:latin typeface="Arial" pitchFamily="34" charset="0"/>
                <a:cs typeface="Arial" pitchFamily="34" charset="0"/>
              </a:rPr>
              <a:t>tseviye</a:t>
            </a:r>
            <a:r>
              <a:rPr lang="tr-TR" sz="2200" dirty="0" smtClean="0">
                <a:latin typeface="Arial" pitchFamily="34" charset="0"/>
                <a:cs typeface="Arial" pitchFamily="34" charset="0"/>
              </a:rPr>
              <a:t> vidaları ortalanır. </a:t>
            </a:r>
          </a:p>
          <a:p>
            <a:pPr algn="just"/>
            <a:r>
              <a:rPr lang="tr-TR" sz="2200" dirty="0" smtClean="0">
                <a:latin typeface="Arial" pitchFamily="34" charset="0"/>
                <a:cs typeface="Arial" pitchFamily="34" charset="0"/>
              </a:rPr>
              <a:t>	3. </a:t>
            </a:r>
            <a:r>
              <a:rPr lang="tr-TR" sz="2200" dirty="0" err="1" smtClean="0">
                <a:latin typeface="Arial" pitchFamily="34" charset="0"/>
                <a:cs typeface="Arial" pitchFamily="34" charset="0"/>
              </a:rPr>
              <a:t>Nivo</a:t>
            </a:r>
            <a:r>
              <a:rPr lang="tr-TR" sz="2200" dirty="0" smtClean="0">
                <a:latin typeface="Arial" pitchFamily="34" charset="0"/>
                <a:cs typeface="Arial" pitchFamily="34" charset="0"/>
              </a:rPr>
              <a:t> kutusundan çıkarılarak </a:t>
            </a:r>
            <a:r>
              <a:rPr lang="tr-TR" sz="2200" dirty="0" err="1" smtClean="0">
                <a:latin typeface="Arial" pitchFamily="34" charset="0"/>
                <a:cs typeface="Arial" pitchFamily="34" charset="0"/>
              </a:rPr>
              <a:t>sehba</a:t>
            </a:r>
            <a:r>
              <a:rPr lang="tr-TR" sz="2200" dirty="0" smtClean="0">
                <a:latin typeface="Arial" pitchFamily="34" charset="0"/>
                <a:cs typeface="Arial" pitchFamily="34" charset="0"/>
              </a:rPr>
              <a:t> tablasına bağlanır ve kutu kapatılarak </a:t>
            </a:r>
            <a:r>
              <a:rPr lang="tr-TR" sz="2200" dirty="0" err="1" smtClean="0">
                <a:latin typeface="Arial" pitchFamily="34" charset="0"/>
                <a:cs typeface="Arial" pitchFamily="34" charset="0"/>
              </a:rPr>
              <a:t>sehba</a:t>
            </a:r>
            <a:r>
              <a:rPr lang="tr-TR" sz="2200" dirty="0" smtClean="0">
                <a:latin typeface="Arial" pitchFamily="34" charset="0"/>
                <a:cs typeface="Arial" pitchFamily="34" charset="0"/>
              </a:rPr>
              <a:t> üç ayak arasına konulur. </a:t>
            </a:r>
          </a:p>
          <a:p>
            <a:pPr algn="just"/>
            <a:r>
              <a:rPr lang="tr-TR" sz="2200" dirty="0" smtClean="0">
                <a:latin typeface="Arial" pitchFamily="34" charset="0"/>
                <a:cs typeface="Arial" pitchFamily="34" charset="0"/>
              </a:rPr>
              <a:t>	4. Tesviye vidaları yardımı ile kaba tesviye yapılır(küresel kabarcık ortalanır).</a:t>
            </a:r>
          </a:p>
          <a:p>
            <a:pPr algn="just"/>
            <a:r>
              <a:rPr lang="tr-TR" sz="2200" dirty="0" smtClean="0">
                <a:latin typeface="Arial" pitchFamily="34" charset="0"/>
                <a:cs typeface="Arial" pitchFamily="34" charset="0"/>
              </a:rPr>
              <a:t>	5. Kaba yöneltme yapılır(Göz, </a:t>
            </a:r>
            <a:r>
              <a:rPr lang="tr-TR" sz="2200" dirty="0" err="1" smtClean="0">
                <a:latin typeface="Arial" pitchFamily="34" charset="0"/>
                <a:cs typeface="Arial" pitchFamily="34" charset="0"/>
              </a:rPr>
              <a:t>Gerz</a:t>
            </a:r>
            <a:r>
              <a:rPr lang="tr-TR" sz="2200" dirty="0" smtClean="0">
                <a:latin typeface="Arial" pitchFamily="34" charset="0"/>
                <a:cs typeface="Arial" pitchFamily="34" charset="0"/>
              </a:rPr>
              <a:t> ve arpacık yardımı ile), dürbün göze uydurulur(Kıl plakası ve netleştirme ayarları yapılır).</a:t>
            </a:r>
          </a:p>
          <a:p>
            <a:pPr algn="just"/>
            <a:r>
              <a:rPr lang="tr-TR" sz="2200" dirty="0" smtClean="0">
                <a:latin typeface="Arial" pitchFamily="34" charset="0"/>
                <a:cs typeface="Arial" pitchFamily="34" charset="0"/>
              </a:rPr>
              <a:t>	6. Az hareket vidası yardımı ile yatay gözleme çizgisi mira bölümlerini kesecek ve düşey gözleme çizgisi bu bölümleri ortalayacak şekilde ince yöneltme yapılır.</a:t>
            </a:r>
          </a:p>
          <a:p>
            <a:pPr algn="just"/>
            <a:r>
              <a:rPr lang="tr-TR" sz="2200" dirty="0" smtClean="0">
                <a:latin typeface="Arial" pitchFamily="34" charset="0"/>
                <a:cs typeface="Arial" pitchFamily="34" charset="0"/>
              </a:rPr>
              <a:t>	7. Borusal düzeç ile ince ayar yapılır. </a:t>
            </a:r>
          </a:p>
          <a:p>
            <a:pPr algn="just"/>
            <a:r>
              <a:rPr lang="tr-TR" sz="2200" dirty="0" smtClean="0">
                <a:latin typeface="Arial" pitchFamily="34" charset="0"/>
                <a:cs typeface="Arial" pitchFamily="34" charset="0"/>
              </a:rPr>
              <a:t>	6. Dürbün miraya yöneltilerek okuma yapılır. Ters görüntü veren </a:t>
            </a:r>
            <a:r>
              <a:rPr lang="tr-TR" sz="2200" dirty="0" err="1" smtClean="0">
                <a:latin typeface="Arial" pitchFamily="34" charset="0"/>
                <a:cs typeface="Arial" pitchFamily="34" charset="0"/>
              </a:rPr>
              <a:t>nivo</a:t>
            </a:r>
            <a:r>
              <a:rPr lang="tr-TR" sz="2200" dirty="0" smtClean="0">
                <a:latin typeface="Arial" pitchFamily="34" charset="0"/>
                <a:cs typeface="Arial" pitchFamily="34" charset="0"/>
              </a:rPr>
              <a:t> ve mirası kullanılıyor ise mira bölümlerinin yukarıdan aşağıya doğru arttığına dikkat edilmelidir. Okumalar metre cinsinden yazılır. </a:t>
            </a:r>
            <a:endParaRPr lang="tr-TR"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83" name="Nesne 2"/>
          <p:cNvGraphicFramePr>
            <a:graphicFrameLocks noChangeAspect="1"/>
          </p:cNvGraphicFramePr>
          <p:nvPr/>
        </p:nvGraphicFramePr>
        <p:xfrm>
          <a:off x="247650" y="1314450"/>
          <a:ext cx="2668588" cy="2401888"/>
        </p:xfrm>
        <a:graphic>
          <a:graphicData uri="http://schemas.openxmlformats.org/presentationml/2006/ole">
            <p:oleObj spid="_x0000_s9218" name="Bit Eşlem Resmi" r:id="rId4" imgW="5477640" imgH="4923810" progId="PBrush">
              <p:embed/>
            </p:oleObj>
          </a:graphicData>
        </a:graphic>
      </p:graphicFrame>
      <p:sp>
        <p:nvSpPr>
          <p:cNvPr id="46084" name="Rectangle 4"/>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85" name="Nesne 4"/>
          <p:cNvGraphicFramePr>
            <a:graphicFrameLocks noChangeAspect="1"/>
          </p:cNvGraphicFramePr>
          <p:nvPr/>
        </p:nvGraphicFramePr>
        <p:xfrm>
          <a:off x="3240088" y="1341438"/>
          <a:ext cx="2663825" cy="2403475"/>
        </p:xfrm>
        <a:graphic>
          <a:graphicData uri="http://schemas.openxmlformats.org/presentationml/2006/ole">
            <p:oleObj spid="_x0000_s9219" name="Bit Eşlem Resmi" r:id="rId5" imgW="5304762" imgH="4780952" progId="PBrush">
              <p:embed/>
            </p:oleObj>
          </a:graphicData>
        </a:graphic>
      </p:graphicFrame>
      <p:sp>
        <p:nvSpPr>
          <p:cNvPr id="46086"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87" name="Nesne 6"/>
          <p:cNvGraphicFramePr>
            <a:graphicFrameLocks noChangeAspect="1"/>
          </p:cNvGraphicFramePr>
          <p:nvPr/>
        </p:nvGraphicFramePr>
        <p:xfrm>
          <a:off x="6156325" y="1341438"/>
          <a:ext cx="2663825" cy="2424112"/>
        </p:xfrm>
        <a:graphic>
          <a:graphicData uri="http://schemas.openxmlformats.org/presentationml/2006/ole">
            <p:oleObj spid="_x0000_s9220" name="Bit Eşlem Resmi" r:id="rId6" imgW="5304762" imgH="4828571" progId="PBrush">
              <p:embed/>
            </p:oleObj>
          </a:graphicData>
        </a:graphic>
      </p:graphicFrame>
      <p:sp>
        <p:nvSpPr>
          <p:cNvPr id="46088" name="Rectangle 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89" name="Nesne 8"/>
          <p:cNvGraphicFramePr>
            <a:graphicFrameLocks noChangeAspect="1"/>
          </p:cNvGraphicFramePr>
          <p:nvPr/>
        </p:nvGraphicFramePr>
        <p:xfrm>
          <a:off x="250825" y="3933825"/>
          <a:ext cx="2654300" cy="2495550"/>
        </p:xfrm>
        <a:graphic>
          <a:graphicData uri="http://schemas.openxmlformats.org/presentationml/2006/ole">
            <p:oleObj spid="_x0000_s9221" name="Bit Eşlem Resmi" r:id="rId7" imgW="5372850" imgH="5047619" progId="PBrush">
              <p:embed/>
            </p:oleObj>
          </a:graphicData>
        </a:graphic>
      </p:graphicFrame>
      <p:sp>
        <p:nvSpPr>
          <p:cNvPr id="46090" name="Rectangle 10"/>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91" name="Nesne 10"/>
          <p:cNvGraphicFramePr>
            <a:graphicFrameLocks noChangeAspect="1"/>
          </p:cNvGraphicFramePr>
          <p:nvPr/>
        </p:nvGraphicFramePr>
        <p:xfrm>
          <a:off x="3132138" y="3933825"/>
          <a:ext cx="2735262" cy="2635250"/>
        </p:xfrm>
        <a:graphic>
          <a:graphicData uri="http://schemas.openxmlformats.org/presentationml/2006/ole">
            <p:oleObj spid="_x0000_s9222" name="Bit Eşlem Resmi" r:id="rId8" imgW="5285714" imgH="5095238" progId="PBrush">
              <p:embed/>
            </p:oleObj>
          </a:graphicData>
        </a:graphic>
      </p:graphicFrame>
      <p:sp>
        <p:nvSpPr>
          <p:cNvPr id="46092" name="Rectangle 12"/>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graphicFrame>
        <p:nvGraphicFramePr>
          <p:cNvPr id="46093" name="Nesne 12"/>
          <p:cNvGraphicFramePr>
            <a:graphicFrameLocks noChangeAspect="1"/>
          </p:cNvGraphicFramePr>
          <p:nvPr/>
        </p:nvGraphicFramePr>
        <p:xfrm>
          <a:off x="6084888" y="3933825"/>
          <a:ext cx="2705100" cy="2562225"/>
        </p:xfrm>
        <a:graphic>
          <a:graphicData uri="http://schemas.openxmlformats.org/presentationml/2006/ole">
            <p:oleObj spid="_x0000_s9223" name="Bit Eşlem Resmi" r:id="rId9" imgW="5380952" imgH="5087060" progId="PBrush">
              <p:embed/>
            </p:oleObj>
          </a:graphicData>
        </a:graphic>
      </p:graphicFrame>
      <p:sp>
        <p:nvSpPr>
          <p:cNvPr id="46094" name="Metin kutusu 13"/>
          <p:cNvSpPr txBox="1">
            <a:spLocks noChangeArrowheads="1"/>
          </p:cNvSpPr>
          <p:nvPr/>
        </p:nvSpPr>
        <p:spPr bwMode="auto">
          <a:xfrm>
            <a:off x="1979712" y="401638"/>
            <a:ext cx="6149933" cy="461665"/>
          </a:xfrm>
          <a:prstGeom prst="rect">
            <a:avLst/>
          </a:prstGeom>
          <a:noFill/>
          <a:ln w="9525">
            <a:noFill/>
            <a:miter lim="800000"/>
            <a:headEnd/>
            <a:tailEnd/>
          </a:ln>
        </p:spPr>
        <p:txBody>
          <a:bodyPr wrap="square">
            <a:spAutoFit/>
          </a:bodyPr>
          <a:lstStyle/>
          <a:p>
            <a:r>
              <a:rPr lang="tr-TR" sz="2400" b="1" dirty="0">
                <a:solidFill>
                  <a:srgbClr val="FF0000"/>
                </a:solidFill>
                <a:latin typeface="Arial" pitchFamily="34" charset="0"/>
                <a:cs typeface="Arial" pitchFamily="34" charset="0"/>
              </a:rPr>
              <a:t>NİVONUN </a:t>
            </a:r>
            <a:r>
              <a:rPr lang="tr-TR" sz="2400" b="1" dirty="0" smtClean="0">
                <a:solidFill>
                  <a:srgbClr val="FF0000"/>
                </a:solidFill>
                <a:latin typeface="Arial" pitchFamily="34" charset="0"/>
                <a:cs typeface="Arial" pitchFamily="34" charset="0"/>
              </a:rPr>
              <a:t>TESVİYESİ</a:t>
            </a:r>
            <a:r>
              <a:rPr lang="tr-TR" sz="2400" b="1" dirty="0" smtClean="0">
                <a:latin typeface="Arial" pitchFamily="34" charset="0"/>
                <a:cs typeface="Arial" pitchFamily="34" charset="0"/>
              </a:rPr>
              <a:t>(Kaba Tesviye</a:t>
            </a:r>
            <a:r>
              <a:rPr lang="tr-TR" sz="2400" b="1" dirty="0" smtClean="0">
                <a:solidFill>
                  <a:srgbClr val="FF0000"/>
                </a:solidFill>
                <a:latin typeface="Arial" pitchFamily="34" charset="0"/>
                <a:cs typeface="Arial" pitchFamily="34" charset="0"/>
              </a:rPr>
              <a:t>)</a:t>
            </a:r>
            <a:endParaRPr lang="tr-TR" sz="2400" b="1" dirty="0">
              <a:solidFill>
                <a:srgbClr val="FF0000"/>
              </a:solidFill>
              <a:latin typeface="Arial" pitchFamily="34" charset="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4690" name="Picture 2"/>
          <p:cNvPicPr>
            <a:picLocks noChangeAspect="1" noChangeArrowheads="1"/>
          </p:cNvPicPr>
          <p:nvPr/>
        </p:nvPicPr>
        <p:blipFill>
          <a:blip r:embed="rId2" cstate="print"/>
          <a:srcRect l="36800" t="75422" r="31655" b="20641"/>
          <a:stretch>
            <a:fillRect/>
          </a:stretch>
        </p:blipFill>
        <p:spPr bwMode="auto">
          <a:xfrm>
            <a:off x="0" y="6093296"/>
            <a:ext cx="7956376" cy="764704"/>
          </a:xfrm>
          <a:prstGeom prst="rect">
            <a:avLst/>
          </a:prstGeom>
          <a:noFill/>
          <a:ln w="9525">
            <a:noFill/>
            <a:miter lim="800000"/>
            <a:headEnd/>
            <a:tailEnd/>
          </a:ln>
        </p:spPr>
      </p:pic>
      <p:pic>
        <p:nvPicPr>
          <p:cNvPr id="3" name="Picture 2"/>
          <p:cNvPicPr>
            <a:picLocks noChangeAspect="1" noChangeArrowheads="1"/>
          </p:cNvPicPr>
          <p:nvPr/>
        </p:nvPicPr>
        <p:blipFill>
          <a:blip r:embed="rId2" cstate="print"/>
          <a:srcRect l="29605" t="45891" r="31655" b="24578"/>
          <a:stretch>
            <a:fillRect/>
          </a:stretch>
        </p:blipFill>
        <p:spPr bwMode="auto">
          <a:xfrm>
            <a:off x="0" y="3501008"/>
            <a:ext cx="8532440" cy="2520280"/>
          </a:xfrm>
          <a:prstGeom prst="rect">
            <a:avLst/>
          </a:prstGeom>
          <a:noFill/>
          <a:ln w="9525">
            <a:noFill/>
            <a:miter lim="800000"/>
            <a:headEnd/>
            <a:tailEnd/>
          </a:ln>
        </p:spPr>
      </p:pic>
      <p:pic>
        <p:nvPicPr>
          <p:cNvPr id="1394691" name="Picture 3"/>
          <p:cNvPicPr>
            <a:picLocks noChangeAspect="1" noChangeArrowheads="1"/>
          </p:cNvPicPr>
          <p:nvPr/>
        </p:nvPicPr>
        <p:blipFill>
          <a:blip r:embed="rId3" cstate="print"/>
          <a:srcRect l="26203" t="39172" r="30076" b="34624"/>
          <a:stretch>
            <a:fillRect/>
          </a:stretch>
        </p:blipFill>
        <p:spPr bwMode="auto">
          <a:xfrm>
            <a:off x="0" y="-1"/>
            <a:ext cx="9144000" cy="2850813"/>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l="42806" t="64766" r="30076" b="31297"/>
          <a:stretch>
            <a:fillRect/>
          </a:stretch>
        </p:blipFill>
        <p:spPr bwMode="auto">
          <a:xfrm>
            <a:off x="179512" y="2780928"/>
            <a:ext cx="7056784" cy="936104"/>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2255</TotalTime>
  <Words>714</Words>
  <Application>Microsoft Office PowerPoint</Application>
  <PresentationFormat>Ekran Gösterisi (4:3)</PresentationFormat>
  <Paragraphs>178</Paragraphs>
  <Slides>51</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51</vt:i4>
      </vt:variant>
    </vt:vector>
  </HeadingPairs>
  <TitlesOfParts>
    <vt:vector size="53" baseType="lpstr">
      <vt:lpstr>Akış</vt:lpstr>
      <vt:lpstr>Bit Eşlem Resmi</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samsungnb</dc:creator>
  <cp:lastModifiedBy>YDemir</cp:lastModifiedBy>
  <cp:revision>171</cp:revision>
  <dcterms:created xsi:type="dcterms:W3CDTF">2015-01-12T16:23:23Z</dcterms:created>
  <dcterms:modified xsi:type="dcterms:W3CDTF">2015-02-10T08:20:36Z</dcterms:modified>
</cp:coreProperties>
</file>