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3"/>
  </p:notesMasterIdLst>
  <p:sldIdLst>
    <p:sldId id="256" r:id="rId2"/>
    <p:sldId id="299" r:id="rId3"/>
    <p:sldId id="301" r:id="rId4"/>
    <p:sldId id="257" r:id="rId5"/>
    <p:sldId id="302" r:id="rId6"/>
    <p:sldId id="303" r:id="rId7"/>
    <p:sldId id="259" r:id="rId8"/>
    <p:sldId id="290" r:id="rId9"/>
    <p:sldId id="305" r:id="rId10"/>
    <p:sldId id="310" r:id="rId11"/>
    <p:sldId id="260" r:id="rId12"/>
    <p:sldId id="306" r:id="rId13"/>
    <p:sldId id="287" r:id="rId14"/>
    <p:sldId id="321" r:id="rId15"/>
    <p:sldId id="307" r:id="rId16"/>
    <p:sldId id="288" r:id="rId17"/>
    <p:sldId id="308" r:id="rId18"/>
    <p:sldId id="304" r:id="rId19"/>
    <p:sldId id="289" r:id="rId20"/>
    <p:sldId id="323" r:id="rId21"/>
    <p:sldId id="271" r:id="rId22"/>
    <p:sldId id="265" r:id="rId23"/>
    <p:sldId id="316" r:id="rId24"/>
    <p:sldId id="272" r:id="rId25"/>
    <p:sldId id="325" r:id="rId26"/>
    <p:sldId id="262" r:id="rId27"/>
    <p:sldId id="276" r:id="rId28"/>
    <p:sldId id="277" r:id="rId29"/>
    <p:sldId id="311" r:id="rId30"/>
    <p:sldId id="322" r:id="rId31"/>
    <p:sldId id="275" r:id="rId32"/>
    <p:sldId id="282" r:id="rId33"/>
    <p:sldId id="291" r:id="rId34"/>
    <p:sldId id="315" r:id="rId35"/>
    <p:sldId id="312" r:id="rId36"/>
    <p:sldId id="313" r:id="rId37"/>
    <p:sldId id="317" r:id="rId38"/>
    <p:sldId id="309" r:id="rId39"/>
    <p:sldId id="268" r:id="rId40"/>
    <p:sldId id="314" r:id="rId41"/>
    <p:sldId id="324" r:id="rId4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94E9"/>
    <a:srgbClr val="800000"/>
    <a:srgbClr val="006600"/>
    <a:srgbClr val="6FC76F"/>
    <a:srgbClr val="F0BF46"/>
    <a:srgbClr val="BF7786"/>
    <a:srgbClr val="E29454"/>
    <a:srgbClr val="99C076"/>
    <a:srgbClr val="BCB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95D6ED-2F1C-4A41-9AFC-4C5EFF5C251F}" type="datetimeFigureOut">
              <a:rPr lang="tr-TR" smtClean="0"/>
              <a:pPr/>
              <a:t>18.03.2020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4BE64D-D4B7-444A-9EC2-0EE04AB47D63}" type="slidenum">
              <a:rPr lang="tr-TR" smtClean="0"/>
              <a:pPr/>
              <a:t>‹#›</a:t>
            </a:fld>
            <a:endParaRPr lang="tr-TR"/>
          </a:p>
        </p:txBody>
      </p:sp>
    </p:spTree>
    <p:extLst>
      <p:ext uri="{BB962C8B-B14F-4D97-AF65-F5344CB8AC3E}">
        <p14:creationId xmlns:p14="http://schemas.microsoft.com/office/powerpoint/2010/main" val="3454567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29640632-0842-46D6-AB05-B261DD1177C9}" type="datetime1">
              <a:rPr lang="tr-TR" smtClean="0"/>
              <a:pPr/>
              <a:t>18.03.2020</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438C3716-2D72-4527-AAD5-7ECD97695602}" type="datetime1">
              <a:rPr lang="tr-TR" smtClean="0"/>
              <a:pPr/>
              <a:t>18.03.2020</a:t>
            </a:fld>
            <a:endParaRPr lang="tr-TR"/>
          </a:p>
        </p:txBody>
      </p:sp>
      <p:sp>
        <p:nvSpPr>
          <p:cNvPr id="9" name="8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DC4903A7-C304-443C-921D-6CF63211BA9A}" type="datetime1">
              <a:rPr lang="tr-TR" smtClean="0"/>
              <a:pPr/>
              <a:t>18.03.2020</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26FC9A01-AD36-42E2-BA3C-204203BEF600}" type="datetime1">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243799C0-4445-4783-9C55-0DEF597BAC96}" type="datetime1">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A535860F-CE54-4E20-98F7-323791FCD393}" type="datetime1">
              <a:rPr lang="tr-TR" smtClean="0"/>
              <a:pPr/>
              <a:t>18.03.2020</a:t>
            </a:fld>
            <a:endParaRPr lang="tr-TR"/>
          </a:p>
        </p:txBody>
      </p:sp>
      <p:sp>
        <p:nvSpPr>
          <p:cNvPr id="7" name="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8B88CF9-EB60-4105-8A2E-CC8C32291F73}" type="datetime1">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EACBD75A-191C-4462-A82C-9133922E8EAD}" type="datetime1">
              <a:rPr lang="tr-TR" smtClean="0"/>
              <a:pPr/>
              <a:t>18.03.2020</a:t>
            </a:fld>
            <a:endParaRPr lang="tr-TR"/>
          </a:p>
        </p:txBody>
      </p:sp>
      <p:sp>
        <p:nvSpPr>
          <p:cNvPr id="22" name="21 Slayt Numarası Yer Tutucusu"/>
          <p:cNvSpPr>
            <a:spLocks noGrp="1"/>
          </p:cNvSpPr>
          <p:nvPr>
            <p:ph type="sldNum" sz="quarter" idx="15"/>
          </p:nvPr>
        </p:nvSpPr>
        <p:spPr/>
        <p:txBody>
          <a:bodyPr rtlCol="0"/>
          <a:lstStyle/>
          <a:p>
            <a:fld id="{B1DEFA8C-F947-479F-BE07-76B6B3F80BF1}"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0C9A4480-0CE9-4E1A-8600-504E4797F8AD}" type="datetime1">
              <a:rPr lang="tr-TR" smtClean="0"/>
              <a:pPr/>
              <a:t>18.03.2020</a:t>
            </a:fld>
            <a:endParaRPr lang="tr-TR"/>
          </a:p>
        </p:txBody>
      </p:sp>
      <p:sp>
        <p:nvSpPr>
          <p:cNvPr id="18" name="17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439C9CC-E734-4031-BDCC-F1EA4FDCA3F7}"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A8971CD8-E70F-456E-BF2B-61090A2A6A5E}" type="datetime1">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A46F72D-6AA1-40D8-B5C2-D95CE330C025}" type="datetime1">
              <a:rPr lang="tr-TR" smtClean="0"/>
              <a:pPr/>
              <a:t>18.03.2020</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www.bahcesel.net/forumsel/genel-ve-ozel-sebzecilik-profdratila-gunay/17123-tohumlarin-cesitli-maddelerle-kaplanmasi-ve-bantlanmasi/" TargetMode="External"/><Relationship Id="rId3" Type="http://schemas.openxmlformats.org/officeDocument/2006/relationships/hyperlink" Target="http://turkish.alibaba.com/product-gs-img/1978-ba-lad-tohum-kaplama-makinesi-755565926.html" TargetMode="External"/><Relationship Id="rId7" Type="http://schemas.openxmlformats.org/officeDocument/2006/relationships/hyperlink" Target="http://forum.saraytarim.gov.tr/?part=forum&amp;gorev=oku&amp;id=4484&amp;cat=5&amp;title=TOHUMLUK" TargetMode="External"/><Relationship Id="rId2" Type="http://schemas.openxmlformats.org/officeDocument/2006/relationships/hyperlink" Target="http://www.bizimbahce.net/forum/sebze-tohumu-uretimi-t14119.0.html" TargetMode="External"/><Relationship Id="rId1" Type="http://schemas.openxmlformats.org/officeDocument/2006/relationships/slideLayout" Target="../slideLayouts/slideLayout2.xml"/><Relationship Id="rId6" Type="http://schemas.openxmlformats.org/officeDocument/2006/relationships/hyperlink" Target="http://www.abholding.com.tr/TR-tr/tesislerimiz/beta-ziraat" TargetMode="External"/><Relationship Id="rId11" Type="http://schemas.openxmlformats.org/officeDocument/2006/relationships/hyperlink" Target="http://ilan.elookat.com/ilan-SENSEED-TOHUM-KAPLAMA-uasuAAN-141621.htm" TargetMode="External"/><Relationship Id="rId5" Type="http://schemas.openxmlformats.org/officeDocument/2006/relationships/hyperlink" Target="https://www.kws.com.tr/aw/KWS/turkey/Products/_350_eker_Pancar_305_/_350_eker_Pancar_305_Tohum_Ueretimi/Copy_of_Saatgutaufbereitung/~ckyf/KWS_350_eker_Pancar_305_Kaplanm_305/" TargetMode="External"/><Relationship Id="rId10" Type="http://schemas.openxmlformats.org/officeDocument/2006/relationships/hyperlink" Target="http://www.rijkzwaan.com.tr/wps/wcm/connect/RZ+TR/Rijk+Zwaan/Products_and_Services/Products/ProductInformation/Specifications" TargetMode="External"/><Relationship Id="rId4" Type="http://schemas.openxmlformats.org/officeDocument/2006/relationships/hyperlink" Target="http://turkish.alibaba.com/product-gs-img/tohum-kaplama-makinesi-s-cak-sat-machine0086-15838061730-f-st-k-kaplama-536194690.html" TargetMode="External"/><Relationship Id="rId9" Type="http://schemas.openxmlformats.org/officeDocument/2006/relationships/hyperlink" Target="http://www.kws.com.tr/aw/KWS/turkey/Company/Islah_Ara_351_t_305_rma_Geli_351_tirme/Ara_351_t_305_rma_ve_Geli_351_tirme_/~ulx/Tohum_ara_351_t_305_rmas_305_/"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835696" y="764704"/>
            <a:ext cx="6552728" cy="2835747"/>
          </a:xfrm>
        </p:spPr>
        <p:txBody>
          <a:bodyPr>
            <a:normAutofit/>
          </a:bodyPr>
          <a:lstStyle/>
          <a:p>
            <a:pPr algn="ctr"/>
            <a:r>
              <a:rPr lang="tr-TR" sz="2200" dirty="0" smtClean="0">
                <a:solidFill>
                  <a:schemeClr val="tx1"/>
                </a:solidFill>
              </a:rPr>
              <a:t>ONDOKUZMAYIS ÜNİVERSİTESİ</a:t>
            </a:r>
            <a:r>
              <a:rPr lang="tr-TR" sz="7200" dirty="0" smtClean="0">
                <a:solidFill>
                  <a:schemeClr val="tx1"/>
                </a:solidFill>
              </a:rPr>
              <a:t/>
            </a:r>
            <a:br>
              <a:rPr lang="tr-TR" sz="7200" dirty="0" smtClean="0">
                <a:solidFill>
                  <a:schemeClr val="tx1"/>
                </a:solidFill>
              </a:rPr>
            </a:br>
            <a:r>
              <a:rPr lang="tr-TR" sz="2400" dirty="0" smtClean="0">
                <a:solidFill>
                  <a:schemeClr val="tx1"/>
                </a:solidFill>
              </a:rPr>
              <a:t>ZİRAAT FAKÜLTESİ</a:t>
            </a:r>
            <a:r>
              <a:rPr lang="tr-TR" sz="7200" dirty="0" smtClean="0">
                <a:solidFill>
                  <a:schemeClr val="tx1"/>
                </a:solidFill>
              </a:rPr>
              <a:t/>
            </a:r>
            <a:br>
              <a:rPr lang="tr-TR" sz="7200" dirty="0" smtClean="0">
                <a:solidFill>
                  <a:schemeClr val="tx1"/>
                </a:solidFill>
              </a:rPr>
            </a:br>
            <a:r>
              <a:rPr lang="tr-TR" sz="2700" dirty="0" smtClean="0">
                <a:solidFill>
                  <a:schemeClr val="tx1"/>
                </a:solidFill>
              </a:rPr>
              <a:t>TARLA BİTKİLERİ BÖLÜMÜ</a:t>
            </a:r>
            <a:r>
              <a:rPr lang="tr-TR" sz="3600" dirty="0" smtClean="0">
                <a:solidFill>
                  <a:schemeClr val="tx1"/>
                </a:solidFill>
              </a:rPr>
              <a:t/>
            </a:r>
            <a:br>
              <a:rPr lang="tr-TR" sz="3600" dirty="0" smtClean="0">
                <a:solidFill>
                  <a:schemeClr val="tx1"/>
                </a:solidFill>
              </a:rPr>
            </a:br>
            <a:r>
              <a:rPr lang="tr-TR" sz="3600" dirty="0" smtClean="0">
                <a:solidFill>
                  <a:schemeClr val="tx1"/>
                </a:solidFill>
              </a:rPr>
              <a:t/>
            </a:r>
            <a:br>
              <a:rPr lang="tr-TR" sz="3600" dirty="0" smtClean="0">
                <a:solidFill>
                  <a:schemeClr val="tx1"/>
                </a:solidFill>
              </a:rPr>
            </a:br>
            <a:r>
              <a:rPr lang="tr-TR" sz="3600" dirty="0" smtClean="0">
                <a:solidFill>
                  <a:schemeClr val="tx1"/>
                </a:solidFill>
              </a:rPr>
              <a:t> </a:t>
            </a:r>
            <a:r>
              <a:rPr lang="tr-TR" sz="3100" dirty="0" smtClean="0">
                <a:solidFill>
                  <a:schemeClr val="tx1"/>
                </a:solidFill>
              </a:rPr>
              <a:t>Tohum Kaplama</a:t>
            </a:r>
            <a:endParaRPr lang="tr-TR" sz="3100" dirty="0">
              <a:solidFill>
                <a:schemeClr val="tx1"/>
              </a:solidFill>
            </a:endParaRPr>
          </a:p>
        </p:txBody>
      </p:sp>
      <p:sp>
        <p:nvSpPr>
          <p:cNvPr id="4" name="3 Metin kutusu"/>
          <p:cNvSpPr txBox="1"/>
          <p:nvPr/>
        </p:nvSpPr>
        <p:spPr>
          <a:xfrm>
            <a:off x="4644008" y="260648"/>
            <a:ext cx="508537" cy="369332"/>
          </a:xfrm>
          <a:prstGeom prst="rect">
            <a:avLst/>
          </a:prstGeom>
          <a:noFill/>
        </p:spPr>
        <p:txBody>
          <a:bodyPr wrap="none" rtlCol="0">
            <a:spAutoFit/>
          </a:bodyPr>
          <a:lstStyle/>
          <a:p>
            <a:r>
              <a:rPr lang="tr-TR" dirty="0" smtClean="0"/>
              <a:t>T.C.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23528" y="908720"/>
            <a:ext cx="8229600" cy="4824536"/>
          </a:xfrm>
        </p:spPr>
        <p:txBody>
          <a:bodyPr>
            <a:noAutofit/>
          </a:bodyPr>
          <a:lstStyle/>
          <a:p>
            <a:pPr algn="just">
              <a:buNone/>
            </a:pPr>
            <a:r>
              <a:rPr lang="tr-TR" sz="2400" b="1" dirty="0" smtClean="0">
                <a:latin typeface="Calibri" pitchFamily="34" charset="0"/>
              </a:rPr>
              <a:t>             İyi bir çeşit ve onun tohumluğu elde edildikten sonra, ikinci aşama her tohumdan bitki elde etmek ve ondan yararlanmaktır. Tohumun ekiminden başlayarak, çimlenmesi, sürmesi, büyümesi, verimi, hasadı ve tekrar tohum alınmasına kadar geçen süreçte, birçok teknik uygulamalar yapılmaktadır. Bu uygulamalar, her bitki tür ve çeşidinde küçük veya büyük değişkenlikler ortaya çıkartabilir. Tür ve çeşitlere göre tohumlar büyük veya çok küçük; şekilleri muntazam veya girintili çıkıntılı; yüzeyleri dikenli, tüylü veya dikensiz, tüysüz; düz, parlak veya mat olduğunu görürüz. Bu kadar çeşitliliğe sahip tohumları ekmek için hiç şüphesiz değişik tohum ekme mibzerlerinin geliştirilmesi gerekir. </a:t>
            </a:r>
            <a:endParaRPr lang="tr-TR" sz="2400"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1412776"/>
            <a:ext cx="8352928" cy="4032448"/>
          </a:xfrm>
        </p:spPr>
        <p:txBody>
          <a:bodyPr>
            <a:normAutofit/>
          </a:bodyPr>
          <a:lstStyle/>
          <a:p>
            <a:pPr algn="just">
              <a:buNone/>
            </a:pPr>
            <a:r>
              <a:rPr lang="tr-TR" b="1" dirty="0" smtClean="0">
                <a:latin typeface="Calibri" pitchFamily="34" charset="0"/>
              </a:rPr>
              <a:t>		Nitekim günümüzde ayarlanabilen, çok hassas olarak en küçük ve en şekilsiz tohumları dahi eken mibzerler yanında tüylü ve tüysüzler, şekli bozuk olanlar için de mibzerler geliştirilmiştir. Bir işletmenin, senede bir kez her çeşit için ayrı kullanmak zorunda kalabileceği, her biri çok pahalı mibzerleri satın alması ve kullanması ekonomik olmamaktadır. Büyük işletmelerde belki bu, bir dereceye kadar </a:t>
            </a:r>
            <a:r>
              <a:rPr lang="tr-TR" b="1" dirty="0" err="1" smtClean="0">
                <a:latin typeface="Calibri" pitchFamily="34" charset="0"/>
              </a:rPr>
              <a:t>tolere</a:t>
            </a:r>
            <a:r>
              <a:rPr lang="tr-TR" b="1" dirty="0" smtClean="0">
                <a:latin typeface="Calibri" pitchFamily="34" charset="0"/>
              </a:rPr>
              <a:t> edilebilir, ama ülkemizde % 70-80 oranında bulunan küçük aile işletmeleri için yıkımdır.</a:t>
            </a:r>
            <a:endParaRPr lang="tr-TR"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7544" y="980728"/>
            <a:ext cx="8229600" cy="5184576"/>
          </a:xfrm>
        </p:spPr>
        <p:txBody>
          <a:bodyPr>
            <a:normAutofit/>
          </a:bodyPr>
          <a:lstStyle/>
          <a:p>
            <a:pPr algn="just">
              <a:buNone/>
            </a:pPr>
            <a:r>
              <a:rPr lang="tr-TR" b="1" dirty="0" smtClean="0">
                <a:latin typeface="Calibri" pitchFamily="34" charset="0"/>
              </a:rPr>
              <a:t>		Tohumlar kaplanarak, birbirine benzer hale getirilmektedir. Nitekim tohumlar çeşitli maddelerle kaplanarak, küçük tohumlar irileştirilmekte, tüylü tohumlar tüysüz hale getirilmekte ve şekilsiz tohumlar şekillendirilmektedir. Tohum kaplama fazla bir masraf getirmediğinden, kaplanmış tohumlar tek bir mibzerle atılarak küçük işletmelere bile, büyük kolaylık sağlanmaktadır.</a:t>
            </a:r>
          </a:p>
          <a:p>
            <a:pPr algn="just">
              <a:buNone/>
            </a:pPr>
            <a:r>
              <a:rPr lang="tr-TR" b="1" dirty="0" smtClean="0">
                <a:latin typeface="Calibri" pitchFamily="34" charset="0"/>
              </a:rPr>
              <a:t> 		Tohum kaplamacılığına;</a:t>
            </a:r>
          </a:p>
          <a:p>
            <a:pPr algn="just">
              <a:buClr>
                <a:srgbClr val="C00000"/>
              </a:buClr>
              <a:buFont typeface="Wingdings" pitchFamily="2" charset="2"/>
              <a:buChar char="ü"/>
            </a:pPr>
            <a:r>
              <a:rPr lang="tr-TR" b="1" dirty="0" err="1" smtClean="0">
                <a:latin typeface="Calibri" pitchFamily="34" charset="0"/>
              </a:rPr>
              <a:t>Türkçe’de</a:t>
            </a:r>
            <a:r>
              <a:rPr lang="tr-TR" b="1" dirty="0" smtClean="0">
                <a:latin typeface="Calibri" pitchFamily="34" charset="0"/>
              </a:rPr>
              <a:t>; </a:t>
            </a:r>
            <a:r>
              <a:rPr lang="tr-TR" b="1" dirty="0" smtClean="0">
                <a:solidFill>
                  <a:srgbClr val="C00000"/>
                </a:solidFill>
                <a:latin typeface="Calibri" pitchFamily="34" charset="0"/>
              </a:rPr>
              <a:t>kaplanmış tohum</a:t>
            </a:r>
            <a:r>
              <a:rPr lang="tr-TR" b="1" dirty="0" smtClean="0">
                <a:latin typeface="Calibri" pitchFamily="34" charset="0"/>
              </a:rPr>
              <a:t> (GÜNAY 1977) </a:t>
            </a:r>
          </a:p>
          <a:p>
            <a:pPr algn="just">
              <a:buClr>
                <a:srgbClr val="C00000"/>
              </a:buClr>
              <a:buFont typeface="Wingdings" pitchFamily="2" charset="2"/>
              <a:buChar char="ü"/>
            </a:pPr>
            <a:r>
              <a:rPr lang="tr-TR" b="1" dirty="0" err="1" smtClean="0">
                <a:latin typeface="Calibri" pitchFamily="34" charset="0"/>
              </a:rPr>
              <a:t>Almanca’da</a:t>
            </a:r>
            <a:r>
              <a:rPr lang="tr-TR" b="1" dirty="0" smtClean="0">
                <a:latin typeface="Calibri" pitchFamily="34" charset="0"/>
              </a:rPr>
              <a:t>; </a:t>
            </a:r>
            <a:r>
              <a:rPr lang="tr-TR" b="1" dirty="0" err="1" smtClean="0">
                <a:solidFill>
                  <a:srgbClr val="00B050"/>
                </a:solidFill>
                <a:latin typeface="Calibri" pitchFamily="34" charset="0"/>
              </a:rPr>
              <a:t>samenkörnern</a:t>
            </a:r>
            <a:r>
              <a:rPr lang="tr-TR" b="1" dirty="0" smtClean="0">
                <a:solidFill>
                  <a:srgbClr val="00B050"/>
                </a:solidFill>
                <a:latin typeface="Calibri" pitchFamily="34" charset="0"/>
              </a:rPr>
              <a:t>, </a:t>
            </a:r>
            <a:r>
              <a:rPr lang="tr-TR" b="1" dirty="0" err="1" smtClean="0">
                <a:solidFill>
                  <a:srgbClr val="00B050"/>
                </a:solidFill>
                <a:latin typeface="Calibri" pitchFamily="34" charset="0"/>
              </a:rPr>
              <a:t>piliersaat</a:t>
            </a:r>
            <a:r>
              <a:rPr lang="tr-TR" b="1" dirty="0" smtClean="0">
                <a:solidFill>
                  <a:srgbClr val="00B050"/>
                </a:solidFill>
                <a:latin typeface="Calibri" pitchFamily="34" charset="0"/>
              </a:rPr>
              <a:t> </a:t>
            </a:r>
            <a:r>
              <a:rPr lang="tr-TR" b="1" dirty="0" smtClean="0">
                <a:latin typeface="Calibri" pitchFamily="34" charset="0"/>
              </a:rPr>
              <a:t>(LOWEG 1966)</a:t>
            </a:r>
          </a:p>
          <a:p>
            <a:pPr algn="just">
              <a:buClr>
                <a:srgbClr val="C00000"/>
              </a:buClr>
              <a:buFont typeface="Wingdings" pitchFamily="2" charset="2"/>
              <a:buChar char="ü"/>
            </a:pPr>
            <a:r>
              <a:rPr lang="tr-TR" b="1" dirty="0" err="1" smtClean="0">
                <a:latin typeface="Calibri" pitchFamily="34" charset="0"/>
              </a:rPr>
              <a:t>İngilizce’de</a:t>
            </a:r>
            <a:r>
              <a:rPr lang="tr-TR" b="1" dirty="0" smtClean="0">
                <a:latin typeface="Calibri" pitchFamily="34" charset="0"/>
              </a:rPr>
              <a:t>; </a:t>
            </a:r>
            <a:r>
              <a:rPr lang="tr-TR" b="1" dirty="0" err="1" smtClean="0">
                <a:solidFill>
                  <a:schemeClr val="accent3">
                    <a:lumMod val="50000"/>
                  </a:schemeClr>
                </a:solidFill>
                <a:latin typeface="Calibri" pitchFamily="34" charset="0"/>
              </a:rPr>
              <a:t>pellet</a:t>
            </a:r>
            <a:r>
              <a:rPr lang="tr-TR" b="1" dirty="0" smtClean="0">
                <a:latin typeface="Calibri" pitchFamily="34" charset="0"/>
              </a:rPr>
              <a:t> (SMED 1974) adı verilir.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23528" y="332656"/>
            <a:ext cx="8208912" cy="6264696"/>
          </a:xfrm>
        </p:spPr>
        <p:txBody>
          <a:bodyPr>
            <a:noAutofit/>
          </a:bodyPr>
          <a:lstStyle/>
          <a:p>
            <a:pPr algn="just">
              <a:buNone/>
            </a:pPr>
            <a:r>
              <a:rPr lang="tr-TR" b="1" dirty="0" smtClean="0">
                <a:latin typeface="Calibri" pitchFamily="34" charset="0"/>
              </a:rPr>
              <a:t>		Kaplama tohumculuk II. Dünya Savaşında, yani </a:t>
            </a:r>
            <a:r>
              <a:rPr lang="tr-TR" b="1" dirty="0" smtClean="0">
                <a:solidFill>
                  <a:srgbClr val="C00000"/>
                </a:solidFill>
                <a:latin typeface="Calibri" pitchFamily="34" charset="0"/>
              </a:rPr>
              <a:t>1940’lı yıllarda Amerika’da geliştirilmiştir. </a:t>
            </a:r>
            <a:r>
              <a:rPr lang="tr-TR" b="1" dirty="0" smtClean="0">
                <a:latin typeface="Calibri" pitchFamily="34" charset="0"/>
              </a:rPr>
              <a:t>Daha sonraki yıllarda, buradan Avrupa’ya sıçramış, 1950’li yıllardan itibaren pratik olarak kullanılmaya başlanmıştır . Günümüzde hemen hemen bütün ülkelerde, başta A.B.D. olmak üzere, Almanya, Danimarka, Hollanda, Macaristan, Çekoslovakya, Fransa, İtalya, Rusya, Japonya, Avustralya gibi ülkelerde yaygınlaşmıştır. Ülkemizde bu konuda yapılan ilk çalışmada başarılı sonuçlar alınmıştır. Bu sonuçlar daha sonra Tarım Bakanlığı’na ve Şeker Fabrikaları Genel Müdürlüğü’ne intikal ettirilmiştir. Ne yazık ki Tarım Bakanlığı konuyla ilgilenmemiş ve verilen tohumları denemeye bile almamıştır. Şeker Fabrikaları Genel Müdürlüğü ise olaya sahip çıkmış ve bu konuda çalışmalar yaparak, büyük oranda kaplanmış tohum kullanılır hale getirmiştir. </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39552" y="548680"/>
            <a:ext cx="8003232" cy="2376264"/>
          </a:xfrm>
        </p:spPr>
        <p:txBody>
          <a:bodyPr>
            <a:normAutofit/>
          </a:bodyPr>
          <a:lstStyle/>
          <a:p>
            <a:pPr algn="just">
              <a:buNone/>
            </a:pPr>
            <a:r>
              <a:rPr lang="tr-TR" b="1" dirty="0" smtClean="0">
                <a:latin typeface="Calibri" pitchFamily="34" charset="0"/>
              </a:rPr>
              <a:t>             1980 senesinde Yalova’da kurulan Özel Tohum Kaplama Anonim Şirketi, iki yıl çalışmış ve domates, havuç, pırasa, soğan tohumlarını kaplayarak piyasaya vermiş ve yılda 4-6 ton kaplanmış tohum üretmiştir. Ancak bu şirket, yönetimdeki anlaşmazlıklar sebebiyle 2-3 sene sonra kapanmıştır. </a:t>
            </a:r>
          </a:p>
        </p:txBody>
      </p:sp>
      <p:pic>
        <p:nvPicPr>
          <p:cNvPr id="1026" name="Picture 2" descr="C:\Users\Yaren\Desktop\kaplama fotolar\tohum-kaplama.jpg"/>
          <p:cNvPicPr>
            <a:picLocks noChangeAspect="1" noChangeArrowheads="1"/>
          </p:cNvPicPr>
          <p:nvPr/>
        </p:nvPicPr>
        <p:blipFill>
          <a:blip r:embed="rId2" cstate="print"/>
          <a:srcRect/>
          <a:stretch>
            <a:fillRect/>
          </a:stretch>
        </p:blipFill>
        <p:spPr bwMode="auto">
          <a:xfrm>
            <a:off x="5076056" y="2996952"/>
            <a:ext cx="2977679" cy="3430506"/>
          </a:xfrm>
          <a:prstGeom prst="rect">
            <a:avLst/>
          </a:prstGeom>
          <a:ln>
            <a:noFill/>
          </a:ln>
          <a:effectLst>
            <a:softEdge rad="112500"/>
          </a:effectLst>
        </p:spPr>
      </p:pic>
      <p:pic>
        <p:nvPicPr>
          <p:cNvPr id="1028" name="Picture 4" descr="C:\Users\Yaren\Desktop\kaplama fotolar\9252.jpg"/>
          <p:cNvPicPr>
            <a:picLocks noChangeAspect="1" noChangeArrowheads="1"/>
          </p:cNvPicPr>
          <p:nvPr/>
        </p:nvPicPr>
        <p:blipFill>
          <a:blip r:embed="rId3" cstate="print"/>
          <a:srcRect/>
          <a:stretch>
            <a:fillRect/>
          </a:stretch>
        </p:blipFill>
        <p:spPr bwMode="auto">
          <a:xfrm>
            <a:off x="323528" y="3413820"/>
            <a:ext cx="4608512" cy="23914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6 Slayt Numarası Yer Tutucusu"/>
          <p:cNvSpPr>
            <a:spLocks noGrp="1"/>
          </p:cNvSpPr>
          <p:nvPr>
            <p:ph type="sldNum" sz="quarter" idx="15"/>
          </p:nvPr>
        </p:nvSpPr>
        <p:spPr/>
        <p:txBody>
          <a:bodyPr/>
          <a:lstStyle/>
          <a:p>
            <a:fld id="{B1DEFA8C-F947-479F-BE07-76B6B3F80BF1}"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Dalga"/>
          <p:cNvSpPr/>
          <p:nvPr/>
        </p:nvSpPr>
        <p:spPr>
          <a:xfrm>
            <a:off x="1475656" y="116632"/>
            <a:ext cx="5472608" cy="1080120"/>
          </a:xfrm>
          <a:prstGeom prst="wave">
            <a:avLst/>
          </a:prstGeom>
          <a:solidFill>
            <a:srgbClr val="BCB3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1 Başlık"/>
          <p:cNvSpPr>
            <a:spLocks noGrp="1"/>
          </p:cNvSpPr>
          <p:nvPr>
            <p:ph type="title"/>
          </p:nvPr>
        </p:nvSpPr>
        <p:spPr>
          <a:xfrm>
            <a:off x="1547664" y="188640"/>
            <a:ext cx="5472608" cy="666328"/>
          </a:xfrm>
          <a:noFill/>
        </p:spPr>
        <p:txBody>
          <a:bodyPr/>
          <a:lstStyle/>
          <a:p>
            <a:r>
              <a:rPr lang="tr-TR" b="1" dirty="0" smtClean="0">
                <a:solidFill>
                  <a:schemeClr val="tx1"/>
                </a:solidFill>
              </a:rPr>
              <a:t>Bant Tohum (</a:t>
            </a:r>
            <a:r>
              <a:rPr lang="tr-TR" b="1" dirty="0" err="1" smtClean="0">
                <a:solidFill>
                  <a:schemeClr val="tx1"/>
                </a:solidFill>
              </a:rPr>
              <a:t>Taped</a:t>
            </a:r>
            <a:r>
              <a:rPr lang="tr-TR" b="1" dirty="0" smtClean="0">
                <a:solidFill>
                  <a:schemeClr val="tx1"/>
                </a:solidFill>
              </a:rPr>
              <a:t> </a:t>
            </a:r>
            <a:r>
              <a:rPr lang="tr-TR" b="1" dirty="0" err="1" smtClean="0">
                <a:solidFill>
                  <a:schemeClr val="tx1"/>
                </a:solidFill>
              </a:rPr>
              <a:t>Seed</a:t>
            </a:r>
            <a:r>
              <a:rPr lang="tr-TR" b="1" dirty="0" smtClean="0">
                <a:solidFill>
                  <a:schemeClr val="tx1"/>
                </a:solidFill>
              </a:rPr>
              <a:t>)</a:t>
            </a:r>
            <a:endParaRPr lang="tr-TR" dirty="0">
              <a:solidFill>
                <a:schemeClr val="tx1"/>
              </a:solidFill>
            </a:endParaRPr>
          </a:p>
        </p:txBody>
      </p:sp>
      <p:sp>
        <p:nvSpPr>
          <p:cNvPr id="3" name="2 İçerik Yer Tutucusu"/>
          <p:cNvSpPr>
            <a:spLocks noGrp="1"/>
          </p:cNvSpPr>
          <p:nvPr>
            <p:ph sz="quarter" idx="1"/>
          </p:nvPr>
        </p:nvSpPr>
        <p:spPr>
          <a:xfrm>
            <a:off x="323528" y="1196752"/>
            <a:ext cx="8352928" cy="2880320"/>
          </a:xfrm>
        </p:spPr>
        <p:txBody>
          <a:bodyPr>
            <a:noAutofit/>
          </a:bodyPr>
          <a:lstStyle/>
          <a:p>
            <a:pPr algn="just">
              <a:buNone/>
            </a:pPr>
            <a:r>
              <a:rPr lang="tr-TR" sz="2000" b="1" dirty="0" smtClean="0">
                <a:latin typeface="Calibri" pitchFamily="34" charset="0"/>
              </a:rPr>
              <a:t>		 İstenen aralıklarla tohum ekilmesini sağlamak amacı ile suda çözünen bantlar üzerine özel yapıştırıcılar (suda çözünebilen ve tohuma zarar vermeyen) ile tohumların belli aralıklarla yapıştırılması şeklinde yapılır. Plastik bantlar, 1500-1600 m uzunluğunda olup makaralara sarılı hâlde bulunur. Bu şekilde hazırlanmış ekim bantları ile ekim, özel planlanmış mibzerler tarafından açılan izler boyunca sererek yapılır. Bu yöntemde değişik ekim derinliklerinden doğan düzensiz çimlenme durumu, toprak neminin düzensiz dağılımı, tohumların ekildiği yerde değişimlere sebep olması ve bandın raf ömrünün kısa olmasından doğan problemler oluşabilmektedir.</a:t>
            </a:r>
            <a:endParaRPr lang="tr-TR" sz="2000" b="1" dirty="0">
              <a:latin typeface="Calibri" pitchFamily="34" charset="0"/>
            </a:endParaRPr>
          </a:p>
        </p:txBody>
      </p:sp>
      <p:pic>
        <p:nvPicPr>
          <p:cNvPr id="4098" name="Picture 2" descr="C:\Users\Yaren\Desktop\image.jpg"/>
          <p:cNvPicPr>
            <a:picLocks noChangeAspect="1" noChangeArrowheads="1"/>
          </p:cNvPicPr>
          <p:nvPr/>
        </p:nvPicPr>
        <p:blipFill>
          <a:blip r:embed="rId2" cstate="print"/>
          <a:srcRect/>
          <a:stretch>
            <a:fillRect/>
          </a:stretch>
        </p:blipFill>
        <p:spPr bwMode="auto">
          <a:xfrm>
            <a:off x="4572000" y="4018358"/>
            <a:ext cx="3456384" cy="2578994"/>
          </a:xfrm>
          <a:prstGeom prst="ellipse">
            <a:avLst/>
          </a:prstGeom>
          <a:ln>
            <a:noFill/>
          </a:ln>
          <a:effectLst>
            <a:softEdge rad="112500"/>
          </a:effectLst>
        </p:spPr>
      </p:pic>
      <p:pic>
        <p:nvPicPr>
          <p:cNvPr id="4099" name="Picture 3" descr="C:\Users\Yaren\Desktop\image (1).jpg"/>
          <p:cNvPicPr>
            <a:picLocks noChangeAspect="1" noChangeArrowheads="1"/>
          </p:cNvPicPr>
          <p:nvPr/>
        </p:nvPicPr>
        <p:blipFill>
          <a:blip r:embed="rId3" cstate="print"/>
          <a:srcRect/>
          <a:stretch>
            <a:fillRect/>
          </a:stretch>
        </p:blipFill>
        <p:spPr bwMode="auto">
          <a:xfrm>
            <a:off x="899592" y="4323561"/>
            <a:ext cx="3240360" cy="2417807"/>
          </a:xfrm>
          <a:prstGeom prst="rect">
            <a:avLst/>
          </a:prstGeom>
          <a:noFill/>
          <a:ln cap="rnd" cmpd="thickThin">
            <a:solidFill>
              <a:schemeClr val="tx1">
                <a:lumMod val="95000"/>
                <a:lumOff val="5000"/>
              </a:schemeClr>
            </a:solidFill>
          </a:ln>
          <a:effectLst>
            <a:outerShdw blurRad="50800" dist="50800" dir="5400000" algn="ctr" rotWithShape="0">
              <a:schemeClr val="tx1"/>
            </a:outerShdw>
          </a:effectLst>
        </p:spPr>
      </p:pic>
      <p:sp>
        <p:nvSpPr>
          <p:cNvPr id="8" name="7 Slayt Numarası Yer Tutucusu"/>
          <p:cNvSpPr>
            <a:spLocks noGrp="1"/>
          </p:cNvSpPr>
          <p:nvPr>
            <p:ph type="sldNum" sz="quarter" idx="15"/>
          </p:nvPr>
        </p:nvSpPr>
        <p:spPr/>
        <p:txBody>
          <a:bodyPr/>
          <a:lstStyle/>
          <a:p>
            <a:fld id="{B1DEFA8C-F947-479F-BE07-76B6B3F80BF1}" type="slidenum">
              <a:rPr lang="tr-TR" smtClean="0"/>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95536" y="1052736"/>
            <a:ext cx="7704856" cy="4536504"/>
          </a:xfrm>
        </p:spPr>
        <p:txBody>
          <a:bodyPr>
            <a:noAutofit/>
          </a:bodyPr>
          <a:lstStyle/>
          <a:p>
            <a:pPr algn="just">
              <a:buNone/>
            </a:pPr>
            <a:r>
              <a:rPr lang="tr-TR" sz="2800" b="1" dirty="0" smtClean="0">
                <a:latin typeface="Calibri" pitchFamily="34" charset="0"/>
              </a:rPr>
              <a:t>		Aslında tohumların şerit üzerine yapıştırılması fikri çok eskidir. Zamanımızdan 3000 yıl öncesine kadar gider. Eski Mısır’da bazı tohumların </a:t>
            </a:r>
            <a:r>
              <a:rPr lang="tr-TR" sz="2800" b="1" dirty="0" err="1" smtClean="0">
                <a:latin typeface="Calibri" pitchFamily="34" charset="0"/>
              </a:rPr>
              <a:t>papirus</a:t>
            </a:r>
            <a:r>
              <a:rPr lang="tr-TR" sz="2800" b="1" dirty="0" smtClean="0">
                <a:latin typeface="Calibri" pitchFamily="34" charset="0"/>
              </a:rPr>
              <a:t> şeritler üzerine bazı yapıştırıcılarla yapıştırıldığı ve bu şekildeki tohumların ekildiği yazılıdır. Fakat bilinçli bir şekilde, bu konudaki ilk çalışmalar A.B.D. de ele alınmıştır. İlk bantlanmış tohum, 1898 yılında, özel bir firma tarafından piyasaya sürülmüş ve o yıllarda patenti alınmıştır. </a:t>
            </a:r>
            <a:endParaRPr lang="tr-TR" sz="2800"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23528" y="1196752"/>
            <a:ext cx="8064896" cy="4608512"/>
          </a:xfrm>
        </p:spPr>
        <p:txBody>
          <a:bodyPr>
            <a:noAutofit/>
          </a:bodyPr>
          <a:lstStyle/>
          <a:p>
            <a:pPr algn="just">
              <a:buNone/>
            </a:pPr>
            <a:r>
              <a:rPr lang="tr-TR" sz="2800" b="1" dirty="0" smtClean="0">
                <a:latin typeface="Calibri" pitchFamily="34" charset="0"/>
              </a:rPr>
              <a:t>		Günümüzde kağıt, rafya, keten, kauçuk, çeşitli şekerler, plastik, bazı sentetik ve ip gibi çeşitli maddeler bant yapımında kullanılmaktadır. Bant yapımında kullanılan maddeler, toprakta zararlı kalıntı bırakmamalıdır. Ancak kaplanmış tohumlara karşın, bantlama tohumun maliyeti daha yüksektir. Bu yüzden, ev bahçelerinde amatör kişiler tarafından kullanımı yaygındır. Özellikle çiçek tohumlarının kaplaması bu yolla yapılmaktadır.</a:t>
            </a:r>
            <a:endParaRPr lang="tr-TR" sz="2800"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27584" y="0"/>
            <a:ext cx="7467600" cy="652934"/>
          </a:xfrm>
        </p:spPr>
        <p:txBody>
          <a:bodyPr>
            <a:normAutofit/>
          </a:bodyPr>
          <a:lstStyle/>
          <a:p>
            <a:pPr algn="ctr"/>
            <a:r>
              <a:rPr lang="tr-TR" b="1" dirty="0" smtClean="0">
                <a:solidFill>
                  <a:srgbClr val="C00000"/>
                </a:solidFill>
                <a:latin typeface="Arial" pitchFamily="34" charset="0"/>
                <a:cs typeface="Arial" pitchFamily="34" charset="0"/>
              </a:rPr>
              <a:t>tohum film kaplama makinesi</a:t>
            </a:r>
            <a:endParaRPr lang="tr-TR" b="1" dirty="0">
              <a:solidFill>
                <a:srgbClr val="C00000"/>
              </a:solidFill>
              <a:latin typeface="Arial" pitchFamily="34" charset="0"/>
              <a:cs typeface="Arial" pitchFamily="34" charset="0"/>
            </a:endParaRPr>
          </a:p>
        </p:txBody>
      </p:sp>
      <p:pic>
        <p:nvPicPr>
          <p:cNvPr id="8194" name="Picture 2" descr="C:\Users\USER\Desktop\seed_film_coating_machine.jpg"/>
          <p:cNvPicPr>
            <a:picLocks noGrp="1" noChangeAspect="1" noChangeArrowheads="1"/>
          </p:cNvPicPr>
          <p:nvPr>
            <p:ph sz="quarter" idx="1"/>
          </p:nvPr>
        </p:nvPicPr>
        <p:blipFill>
          <a:blip r:embed="rId2" cstate="print"/>
          <a:srcRect/>
          <a:stretch>
            <a:fillRect/>
          </a:stretch>
        </p:blipFill>
        <p:spPr bwMode="auto">
          <a:xfrm>
            <a:off x="323528" y="764704"/>
            <a:ext cx="8352928" cy="57786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3 Slayt Numarası Yer Tutucusu"/>
          <p:cNvSpPr>
            <a:spLocks noGrp="1"/>
          </p:cNvSpPr>
          <p:nvPr>
            <p:ph type="sldNum" sz="quarter" idx="15"/>
          </p:nvPr>
        </p:nvSpPr>
        <p:spPr/>
        <p:txBody>
          <a:bodyPr/>
          <a:lstStyle/>
          <a:p>
            <a:fld id="{B1DEFA8C-F947-479F-BE07-76B6B3F80BF1}"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Yatay Kaydırma"/>
          <p:cNvSpPr/>
          <p:nvPr/>
        </p:nvSpPr>
        <p:spPr>
          <a:xfrm>
            <a:off x="611560" y="188640"/>
            <a:ext cx="7776864" cy="1080120"/>
          </a:xfrm>
          <a:prstGeom prst="horizontalScroll">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1 Başlık"/>
          <p:cNvSpPr>
            <a:spLocks noGrp="1"/>
          </p:cNvSpPr>
          <p:nvPr>
            <p:ph type="title"/>
          </p:nvPr>
        </p:nvSpPr>
        <p:spPr>
          <a:xfrm>
            <a:off x="827584" y="404664"/>
            <a:ext cx="7467600" cy="652934"/>
          </a:xfrm>
        </p:spPr>
        <p:txBody>
          <a:bodyPr>
            <a:normAutofit/>
          </a:bodyPr>
          <a:lstStyle/>
          <a:p>
            <a:pPr algn="ctr"/>
            <a:r>
              <a:rPr lang="tr-TR" sz="3200" b="1" dirty="0" err="1" smtClean="0">
                <a:solidFill>
                  <a:schemeClr val="tx1"/>
                </a:solidFill>
                <a:latin typeface="Arial" pitchFamily="34" charset="0"/>
                <a:cs typeface="Arial" pitchFamily="34" charset="0"/>
              </a:rPr>
              <a:t>Kaplanm</a:t>
            </a:r>
            <a:r>
              <a:rPr lang="tr-TR" sz="2800" b="1" dirty="0" err="1" smtClean="0">
                <a:solidFill>
                  <a:schemeClr val="tx1"/>
                </a:solidFill>
                <a:latin typeface="Arial" pitchFamily="34" charset="0"/>
                <a:cs typeface="Arial" pitchFamily="34" charset="0"/>
              </a:rPr>
              <a:t>I</a:t>
            </a:r>
            <a:r>
              <a:rPr lang="tr-TR" sz="3200" b="1" dirty="0" err="1" smtClean="0">
                <a:solidFill>
                  <a:schemeClr val="tx1"/>
                </a:solidFill>
                <a:latin typeface="Arial" pitchFamily="34" charset="0"/>
                <a:cs typeface="Arial" pitchFamily="34" charset="0"/>
              </a:rPr>
              <a:t>ş</a:t>
            </a:r>
            <a:r>
              <a:rPr lang="tr-TR" sz="3200" b="1" dirty="0" smtClean="0">
                <a:solidFill>
                  <a:schemeClr val="tx1"/>
                </a:solidFill>
                <a:latin typeface="Arial" pitchFamily="34" charset="0"/>
                <a:cs typeface="Arial" pitchFamily="34" charset="0"/>
              </a:rPr>
              <a:t> Tohum (</a:t>
            </a:r>
            <a:r>
              <a:rPr lang="tr-TR" sz="3200" b="1" dirty="0" err="1" smtClean="0">
                <a:solidFill>
                  <a:schemeClr val="tx1"/>
                </a:solidFill>
                <a:latin typeface="Arial" pitchFamily="34" charset="0"/>
                <a:cs typeface="Arial" pitchFamily="34" charset="0"/>
              </a:rPr>
              <a:t>Pelleted</a:t>
            </a:r>
            <a:r>
              <a:rPr lang="tr-TR" sz="3200" b="1" dirty="0" smtClean="0">
                <a:solidFill>
                  <a:schemeClr val="tx1"/>
                </a:solidFill>
                <a:latin typeface="Arial" pitchFamily="34" charset="0"/>
                <a:cs typeface="Arial" pitchFamily="34" charset="0"/>
              </a:rPr>
              <a:t> </a:t>
            </a:r>
            <a:r>
              <a:rPr lang="tr-TR" sz="3200" b="1" dirty="0" err="1" smtClean="0">
                <a:solidFill>
                  <a:schemeClr val="tx1"/>
                </a:solidFill>
                <a:latin typeface="Arial" pitchFamily="34" charset="0"/>
                <a:cs typeface="Arial" pitchFamily="34" charset="0"/>
              </a:rPr>
              <a:t>Seed</a:t>
            </a:r>
            <a:r>
              <a:rPr lang="tr-TR" sz="3200" b="1" dirty="0" smtClean="0">
                <a:solidFill>
                  <a:schemeClr val="tx1"/>
                </a:solidFill>
                <a:latin typeface="Arial" pitchFamily="34" charset="0"/>
                <a:cs typeface="Arial" pitchFamily="34" charset="0"/>
              </a:rPr>
              <a:t>)</a:t>
            </a:r>
            <a:endParaRPr lang="tr-TR" sz="3200" b="1" dirty="0">
              <a:solidFill>
                <a:schemeClr val="tx1"/>
              </a:solidFill>
              <a:latin typeface="Arial" pitchFamily="34" charset="0"/>
              <a:cs typeface="Arial" pitchFamily="34" charset="0"/>
            </a:endParaRPr>
          </a:p>
        </p:txBody>
      </p:sp>
      <p:sp>
        <p:nvSpPr>
          <p:cNvPr id="3" name="2 İçerik Yer Tutucusu"/>
          <p:cNvSpPr>
            <a:spLocks noGrp="1"/>
          </p:cNvSpPr>
          <p:nvPr>
            <p:ph sz="quarter" idx="1"/>
          </p:nvPr>
        </p:nvSpPr>
        <p:spPr>
          <a:xfrm>
            <a:off x="56272" y="1412776"/>
            <a:ext cx="8928992" cy="1828800"/>
          </a:xfrm>
        </p:spPr>
        <p:txBody>
          <a:bodyPr>
            <a:normAutofit fontScale="92500"/>
          </a:bodyPr>
          <a:lstStyle/>
          <a:p>
            <a:pPr>
              <a:buNone/>
            </a:pPr>
            <a:r>
              <a:rPr lang="tr-TR" dirty="0" smtClean="0">
                <a:latin typeface="Calibri" pitchFamily="34" charset="0"/>
              </a:rPr>
              <a:t>		Düzensiz şekilli ve çok küçük tohumlar, mibzerler ile hassas ekimi çok zorlaştıran durumlar oluşturabilir. Bu nedenle tohumların irileştirilip eşit şekilli olmasının sağlanması gerekir. Şekli değiştirmenin en bilinen metodu, tohumu toprakta kolay parçalanabilen, fakat taşıma ve ekim sırasında özelliğini ve şeklini muhafaza eden bir kaplama oluşturmaktır.</a:t>
            </a:r>
            <a:endParaRPr lang="tr-TR" dirty="0">
              <a:latin typeface="Calibri" pitchFamily="34" charset="0"/>
            </a:endParaRPr>
          </a:p>
        </p:txBody>
      </p:sp>
      <p:pic>
        <p:nvPicPr>
          <p:cNvPr id="5122" name="Picture 2" descr="C:\Users\Yaren\Desktop\kaplama fotolar\buğday kaplama.jpg"/>
          <p:cNvPicPr>
            <a:picLocks noChangeAspect="1" noChangeArrowheads="1"/>
          </p:cNvPicPr>
          <p:nvPr/>
        </p:nvPicPr>
        <p:blipFill>
          <a:blip r:embed="rId2" cstate="print"/>
          <a:srcRect b="52463"/>
          <a:stretch>
            <a:fillRect/>
          </a:stretch>
        </p:blipFill>
        <p:spPr bwMode="auto">
          <a:xfrm>
            <a:off x="3635896" y="3284984"/>
            <a:ext cx="5158668" cy="3429000"/>
          </a:xfrm>
          <a:prstGeom prst="rect">
            <a:avLst/>
          </a:prstGeom>
          <a:noFill/>
        </p:spPr>
      </p:pic>
      <p:sp>
        <p:nvSpPr>
          <p:cNvPr id="8" name="7 Metin kutusu"/>
          <p:cNvSpPr txBox="1"/>
          <p:nvPr/>
        </p:nvSpPr>
        <p:spPr>
          <a:xfrm>
            <a:off x="381468" y="3140968"/>
            <a:ext cx="3240360" cy="3477875"/>
          </a:xfrm>
          <a:prstGeom prst="rect">
            <a:avLst/>
          </a:prstGeom>
          <a:noFill/>
        </p:spPr>
        <p:txBody>
          <a:bodyPr wrap="square" rtlCol="0">
            <a:spAutoFit/>
          </a:bodyPr>
          <a:lstStyle/>
          <a:p>
            <a:pPr algn="just"/>
            <a:r>
              <a:rPr lang="tr-TR" sz="2200" dirty="0" smtClean="0">
                <a:latin typeface="Calibri" pitchFamily="34" charset="0"/>
              </a:rPr>
              <a:t>Tohum kaplama; küçük, şekilsiz, tüylü, dikenli, uçları gaga gibi çıkıntılı olan sebze tohumlarının şekillerini düzeltmek, büyüklüğünü yani hacmini artırmak, tüy, diken ve gaga gibi çıkıntılarını ortadan kaldırmak için yapılan işlemdir. </a:t>
            </a:r>
            <a:endParaRPr lang="tr-TR" sz="2200" dirty="0"/>
          </a:p>
        </p:txBody>
      </p:sp>
      <p:sp>
        <p:nvSpPr>
          <p:cNvPr id="9" name="8 Slayt Numarası Yer Tutucusu"/>
          <p:cNvSpPr>
            <a:spLocks noGrp="1"/>
          </p:cNvSpPr>
          <p:nvPr>
            <p:ph type="sldNum" sz="quarter" idx="15"/>
          </p:nvPr>
        </p:nvSpPr>
        <p:spPr/>
        <p:txBody>
          <a:bodyPr/>
          <a:lstStyle/>
          <a:p>
            <a:fld id="{B1DEFA8C-F947-479F-BE07-76B6B3F80BF1}"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txBox="1">
            <a:spLocks noGrp="1"/>
          </p:cNvSpPr>
          <p:nvPr>
            <p:ph sz="quarter" idx="1"/>
          </p:nvPr>
        </p:nvSpPr>
        <p:spPr>
          <a:xfrm>
            <a:off x="0" y="223235"/>
            <a:ext cx="6156176" cy="6494085"/>
          </a:xfrm>
          <a:prstGeom prst="rect">
            <a:avLst/>
          </a:prstGeom>
          <a:noFill/>
        </p:spPr>
        <p:txBody>
          <a:bodyPr wrap="square" rtlCol="0">
            <a:spAutoFit/>
          </a:bodyPr>
          <a:lstStyle/>
          <a:p>
            <a:pPr algn="just">
              <a:buNone/>
            </a:pPr>
            <a:r>
              <a:rPr lang="tr-TR" sz="2600" b="1" dirty="0" smtClean="0">
                <a:latin typeface="Calibri" pitchFamily="34" charset="0"/>
              </a:rPr>
              <a:t>		Sebze tohumlarının kaplanması, tohumların etrafına belirli maddelerin sardırılması ile mümkündür. Kaplanmış tohumun sebze yetiştiriciliğinde geniş bir kullanım alanı vardır. Örneğin; marul, kıvırcık, havuç, kereviz, domates, lahana, turp, soğan, pırasa gibi sebzelerin tohumları kaplanabilir. </a:t>
            </a:r>
            <a:r>
              <a:rPr lang="tr-TR" sz="2600" b="1" dirty="0" smtClean="0">
                <a:solidFill>
                  <a:srgbClr val="800000"/>
                </a:solidFill>
                <a:latin typeface="Calibri" pitchFamily="34" charset="0"/>
              </a:rPr>
              <a:t>Tohum kaplama, kurak koşullarda çoğunlukla düzensiz çimlenmeye ve sürmeye neden olur. </a:t>
            </a:r>
            <a:r>
              <a:rPr lang="tr-TR" sz="2600" b="1" dirty="0" smtClean="0">
                <a:latin typeface="Calibri" pitchFamily="34" charset="0"/>
              </a:rPr>
              <a:t>Çünkü, kaplamaların tamamen parçalanarak tohumu bırakmasından önce büyük miktarlarda suya ihtiyacı vardır. Bu nedenle düzenli sulamanın bulunmadığı kurak koşullarda, normal tohumun kullanılması daha doğrudur.</a:t>
            </a:r>
          </a:p>
        </p:txBody>
      </p:sp>
      <p:sp>
        <p:nvSpPr>
          <p:cNvPr id="5" name="4 Slayt Numarası Yer Tutucusu"/>
          <p:cNvSpPr>
            <a:spLocks noGrp="1"/>
          </p:cNvSpPr>
          <p:nvPr>
            <p:ph type="sldNum" sz="quarter" idx="15"/>
          </p:nvPr>
        </p:nvSpPr>
        <p:spPr/>
        <p:txBody>
          <a:bodyPr/>
          <a:lstStyle/>
          <a:p>
            <a:fld id="{B1DEFA8C-F947-479F-BE07-76B6B3F80BF1}" type="slidenum">
              <a:rPr lang="tr-TR" smtClean="0"/>
              <a:pPr/>
              <a:t>12</a:t>
            </a:fld>
            <a:endParaRPr lang="tr-TR"/>
          </a:p>
        </p:txBody>
      </p:sp>
      <p:pic>
        <p:nvPicPr>
          <p:cNvPr id="1026" name="Picture 2" descr="C:\Users\USER\Desktop\491819731_274.jpg"/>
          <p:cNvPicPr>
            <a:picLocks noChangeAspect="1" noChangeArrowheads="1"/>
          </p:cNvPicPr>
          <p:nvPr/>
        </p:nvPicPr>
        <p:blipFill>
          <a:blip r:embed="rId2" cstate="print"/>
          <a:srcRect/>
          <a:stretch>
            <a:fillRect/>
          </a:stretch>
        </p:blipFill>
        <p:spPr bwMode="auto">
          <a:xfrm>
            <a:off x="6300192" y="764704"/>
            <a:ext cx="2480276" cy="2160240"/>
          </a:xfrm>
          <a:prstGeom prst="ellipse">
            <a:avLst/>
          </a:prstGeom>
          <a:ln>
            <a:noFill/>
          </a:ln>
          <a:effectLst>
            <a:softEdge rad="112500"/>
          </a:effectLst>
        </p:spPr>
      </p:pic>
      <p:pic>
        <p:nvPicPr>
          <p:cNvPr id="1027" name="Picture 3" descr="C:\Users\USER\Desktop\image4fy.jpg"/>
          <p:cNvPicPr>
            <a:picLocks noChangeAspect="1" noChangeArrowheads="1"/>
          </p:cNvPicPr>
          <p:nvPr/>
        </p:nvPicPr>
        <p:blipFill>
          <a:blip r:embed="rId3" cstate="print"/>
          <a:srcRect/>
          <a:stretch>
            <a:fillRect/>
          </a:stretch>
        </p:blipFill>
        <p:spPr bwMode="auto">
          <a:xfrm>
            <a:off x="6228184" y="3717032"/>
            <a:ext cx="2592062" cy="2016224"/>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Yuvarlatılmış Dikdörtgen"/>
          <p:cNvSpPr/>
          <p:nvPr/>
        </p:nvSpPr>
        <p:spPr>
          <a:xfrm>
            <a:off x="395536" y="3861048"/>
            <a:ext cx="7992888" cy="208823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Yuvarlatılmış Dikdörtgen"/>
          <p:cNvSpPr/>
          <p:nvPr/>
        </p:nvSpPr>
        <p:spPr>
          <a:xfrm>
            <a:off x="395536" y="2492896"/>
            <a:ext cx="7992888" cy="108012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varlatılmış Dikdörtgen"/>
          <p:cNvSpPr/>
          <p:nvPr/>
        </p:nvSpPr>
        <p:spPr>
          <a:xfrm>
            <a:off x="395536" y="1124744"/>
            <a:ext cx="7992888" cy="1152128"/>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1 Başlık"/>
          <p:cNvSpPr>
            <a:spLocks noGrp="1"/>
          </p:cNvSpPr>
          <p:nvPr>
            <p:ph type="title"/>
          </p:nvPr>
        </p:nvSpPr>
        <p:spPr>
          <a:xfrm>
            <a:off x="98476" y="332656"/>
            <a:ext cx="8892480" cy="490066"/>
          </a:xfrm>
        </p:spPr>
        <p:txBody>
          <a:bodyPr>
            <a:normAutofit/>
          </a:bodyPr>
          <a:lstStyle/>
          <a:p>
            <a:pPr algn="just"/>
            <a:r>
              <a:rPr lang="tr-TR" sz="2400" b="1" dirty="0" smtClean="0">
                <a:solidFill>
                  <a:srgbClr val="006600"/>
                </a:solidFill>
                <a:latin typeface="Arial" pitchFamily="34" charset="0"/>
                <a:cs typeface="Arial" pitchFamily="34" charset="0"/>
              </a:rPr>
              <a:t>Kaplanmış tohum kullanılmasının birçok nedenleri vardır: </a:t>
            </a:r>
            <a:endParaRPr lang="tr-TR" sz="2400" b="1" dirty="0">
              <a:solidFill>
                <a:srgbClr val="006600"/>
              </a:solidFill>
              <a:latin typeface="Arial" pitchFamily="34" charset="0"/>
              <a:cs typeface="Arial" pitchFamily="34" charset="0"/>
            </a:endParaRPr>
          </a:p>
        </p:txBody>
      </p:sp>
      <p:sp>
        <p:nvSpPr>
          <p:cNvPr id="3" name="2 İçerik Yer Tutucusu"/>
          <p:cNvSpPr>
            <a:spLocks noGrp="1"/>
          </p:cNvSpPr>
          <p:nvPr>
            <p:ph sz="quarter" idx="1"/>
          </p:nvPr>
        </p:nvSpPr>
        <p:spPr>
          <a:xfrm>
            <a:off x="179512" y="1124744"/>
            <a:ext cx="8352928" cy="4896544"/>
          </a:xfrm>
        </p:spPr>
        <p:txBody>
          <a:bodyPr>
            <a:noAutofit/>
          </a:bodyPr>
          <a:lstStyle/>
          <a:p>
            <a:pPr>
              <a:spcBef>
                <a:spcPts val="0"/>
              </a:spcBef>
              <a:buNone/>
            </a:pPr>
            <a:r>
              <a:rPr lang="tr-TR" sz="2200" b="1" dirty="0" smtClean="0">
                <a:latin typeface="Calibri" pitchFamily="34" charset="0"/>
              </a:rPr>
              <a:t>	1-Kaplanmış tohumlar, en adi tohum ekim makineleriyle bile ekilebilir. Sıra arası ve sıra üzerinde bir örneklik sağlanarak, birim alandaki bitki adedi istenen düzeyde tutulur.</a:t>
            </a:r>
          </a:p>
          <a:p>
            <a:pPr>
              <a:spcBef>
                <a:spcPts val="0"/>
              </a:spcBef>
              <a:buNone/>
            </a:pPr>
            <a:r>
              <a:rPr lang="tr-TR" sz="2200" b="1" dirty="0" smtClean="0">
                <a:latin typeface="Calibri" pitchFamily="34" charset="0"/>
              </a:rPr>
              <a:t/>
            </a:r>
            <a:br>
              <a:rPr lang="tr-TR" sz="2200" b="1" dirty="0" smtClean="0">
                <a:latin typeface="Calibri" pitchFamily="34" charset="0"/>
              </a:rPr>
            </a:br>
            <a:r>
              <a:rPr lang="tr-TR" sz="2200" b="1" dirty="0" smtClean="0">
                <a:latin typeface="Calibri" pitchFamily="34" charset="0"/>
              </a:rPr>
              <a:t>2- Sıraya ekim yapıldığından ve muntazam sıralar elde edildiğinden ot alma ve mücadelesi, bitkilerdeki seyreltme işlemi başarıyla yapılır. Devreye çapa makineleri sokulabildiğinden gider azaltılır.</a:t>
            </a:r>
          </a:p>
          <a:p>
            <a:pPr>
              <a:spcBef>
                <a:spcPts val="0"/>
              </a:spcBef>
              <a:buNone/>
            </a:pPr>
            <a:r>
              <a:rPr lang="tr-TR" sz="2200" b="1" dirty="0" smtClean="0">
                <a:latin typeface="Calibri" pitchFamily="34" charset="0"/>
              </a:rPr>
              <a:t/>
            </a:r>
            <a:br>
              <a:rPr lang="tr-TR" sz="2200" b="1" dirty="0" smtClean="0">
                <a:latin typeface="Calibri" pitchFamily="34" charset="0"/>
              </a:rPr>
            </a:br>
            <a:r>
              <a:rPr lang="tr-TR" sz="2200" b="1" dirty="0" smtClean="0">
                <a:latin typeface="Calibri" pitchFamily="34" charset="0"/>
              </a:rPr>
              <a:t>3- Kaplanmamış normal tohumlar, ister serpme, ister mibzerle ekilsin kullanılan tohum miktarı yüksektir. Kaplanmış tohumlarda, tohumlar tek tek ve hepsi istenen derinliğe bırakıldığından kullanılan tohum miktarı düşer. Sebze tohumlarının satın alma fiyatı çok yüksek olduğundan, bu işlemle daha az kullanılıp tasarruf sağlanır. Hemen hemen her atılan tohumdan bitki elde edilebilir.</a:t>
            </a:r>
          </a:p>
        </p:txBody>
      </p:sp>
      <p:sp>
        <p:nvSpPr>
          <p:cNvPr id="12" name="11 Slayt Numarası Yer Tutucusu"/>
          <p:cNvSpPr>
            <a:spLocks noGrp="1"/>
          </p:cNvSpPr>
          <p:nvPr>
            <p:ph type="sldNum" sz="quarter" idx="15"/>
          </p:nvPr>
        </p:nvSpPr>
        <p:spPr/>
        <p:txBody>
          <a:bodyPr/>
          <a:lstStyle/>
          <a:p>
            <a:fld id="{B1DEFA8C-F947-479F-BE07-76B6B3F80BF1}"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Yuvarlatılmış Dikdörtgen"/>
          <p:cNvSpPr/>
          <p:nvPr/>
        </p:nvSpPr>
        <p:spPr>
          <a:xfrm>
            <a:off x="611560" y="4581128"/>
            <a:ext cx="7704856" cy="1224136"/>
          </a:xfrm>
          <a:prstGeom prst="roundRect">
            <a:avLst/>
          </a:prstGeom>
          <a:solidFill>
            <a:srgbClr val="E294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Yuvarlatılmış Dikdörtgen"/>
          <p:cNvSpPr/>
          <p:nvPr/>
        </p:nvSpPr>
        <p:spPr>
          <a:xfrm>
            <a:off x="611560" y="980728"/>
            <a:ext cx="7704856" cy="1512168"/>
          </a:xfrm>
          <a:prstGeom prst="roundRect">
            <a:avLst/>
          </a:prstGeom>
          <a:solidFill>
            <a:srgbClr val="BF778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4 Yuvarlatılmış Dikdörtgen"/>
          <p:cNvSpPr/>
          <p:nvPr/>
        </p:nvSpPr>
        <p:spPr>
          <a:xfrm>
            <a:off x="611560" y="2924944"/>
            <a:ext cx="7704856" cy="1296144"/>
          </a:xfrm>
          <a:prstGeom prst="roundRect">
            <a:avLst/>
          </a:prstGeom>
          <a:solidFill>
            <a:srgbClr val="99C07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İçerik Yer Tutucusu"/>
          <p:cNvSpPr>
            <a:spLocks noGrp="1"/>
          </p:cNvSpPr>
          <p:nvPr>
            <p:ph sz="quarter" idx="1"/>
          </p:nvPr>
        </p:nvSpPr>
        <p:spPr>
          <a:xfrm>
            <a:off x="683568" y="980728"/>
            <a:ext cx="7632848" cy="4873752"/>
          </a:xfrm>
        </p:spPr>
        <p:txBody>
          <a:bodyPr>
            <a:normAutofit/>
          </a:bodyPr>
          <a:lstStyle/>
          <a:p>
            <a:pPr>
              <a:buNone/>
            </a:pPr>
            <a:r>
              <a:rPr lang="tr-TR" b="1" dirty="0" smtClean="0">
                <a:latin typeface="Calibri" pitchFamily="34" charset="0"/>
              </a:rPr>
              <a:t>4-Kaplama sırasında tohum etrafına nem çekici, çimlenmeyi hızlandırıcı, hastalık ve zararlılarla mücadele edici maddeler konulabildiğinden, her tohum hem erken hem de iyi bir şekilde çimlenir ve sürer.</a:t>
            </a:r>
          </a:p>
          <a:p>
            <a:pPr>
              <a:buNone/>
            </a:pPr>
            <a:endParaRPr lang="tr-TR" b="1" dirty="0" smtClean="0">
              <a:latin typeface="Calibri" pitchFamily="34" charset="0"/>
            </a:endParaRPr>
          </a:p>
          <a:p>
            <a:pPr>
              <a:buNone/>
            </a:pPr>
            <a:r>
              <a:rPr lang="tr-TR" b="1" dirty="0" smtClean="0">
                <a:latin typeface="Calibri" pitchFamily="34" charset="0"/>
              </a:rPr>
              <a:t> 5- Kaplama sırasında kullanılacak aktif kömür, </a:t>
            </a:r>
            <a:r>
              <a:rPr lang="tr-TR" b="1" dirty="0" err="1" smtClean="0">
                <a:latin typeface="Calibri" pitchFamily="34" charset="0"/>
              </a:rPr>
              <a:t>herbisitlere</a:t>
            </a:r>
            <a:r>
              <a:rPr lang="tr-TR" b="1" dirty="0" smtClean="0">
                <a:latin typeface="Calibri" pitchFamily="34" charset="0"/>
              </a:rPr>
              <a:t> karşı tohumu korur. Böylece otla mücadele daha kolay ve tehlikesiz yapılır.</a:t>
            </a:r>
          </a:p>
          <a:p>
            <a:pPr>
              <a:buNone/>
            </a:pPr>
            <a:endParaRPr lang="tr-TR" b="1" dirty="0" smtClean="0">
              <a:latin typeface="Calibri" pitchFamily="34" charset="0"/>
            </a:endParaRPr>
          </a:p>
          <a:p>
            <a:pPr>
              <a:buNone/>
            </a:pPr>
            <a:r>
              <a:rPr lang="tr-TR" b="1" dirty="0" smtClean="0">
                <a:latin typeface="Calibri" pitchFamily="34" charset="0"/>
              </a:rPr>
              <a:t>6-Kaplama maddesi içine, hastalık ve zararlılara karşı </a:t>
            </a:r>
            <a:r>
              <a:rPr lang="tr-TR" b="1" dirty="0" err="1" smtClean="0">
                <a:latin typeface="Calibri" pitchFamily="34" charset="0"/>
              </a:rPr>
              <a:t>fungisit</a:t>
            </a:r>
            <a:r>
              <a:rPr lang="tr-TR" b="1" dirty="0" smtClean="0">
                <a:latin typeface="Calibri" pitchFamily="34" charset="0"/>
              </a:rPr>
              <a:t> ve </a:t>
            </a:r>
            <a:r>
              <a:rPr lang="tr-TR" b="1" dirty="0" err="1" smtClean="0">
                <a:latin typeface="Calibri" pitchFamily="34" charset="0"/>
              </a:rPr>
              <a:t>insektisitler</a:t>
            </a:r>
            <a:r>
              <a:rPr lang="tr-TR" b="1" dirty="0" smtClean="0">
                <a:latin typeface="Calibri" pitchFamily="34" charset="0"/>
              </a:rPr>
              <a:t> konabilir. Bu da hastalık ve zararlılarla savaşı kolaylaştırır.</a:t>
            </a:r>
            <a:endParaRPr lang="tr-TR" dirty="0"/>
          </a:p>
        </p:txBody>
      </p:sp>
      <p:sp>
        <p:nvSpPr>
          <p:cNvPr id="4" name="3 Slayt Numarası Yer Tutucusu"/>
          <p:cNvSpPr>
            <a:spLocks noGrp="1"/>
          </p:cNvSpPr>
          <p:nvPr>
            <p:ph type="sldNum" sz="quarter" idx="15"/>
          </p:nvPr>
        </p:nvSpPr>
        <p:spPr/>
        <p:txBody>
          <a:bodyPr/>
          <a:lstStyle/>
          <a:p>
            <a:fld id="{B1DEFA8C-F947-479F-BE07-76B6B3F80BF1}"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Yuvarlatılmış Dikdörtgen"/>
          <p:cNvSpPr/>
          <p:nvPr/>
        </p:nvSpPr>
        <p:spPr>
          <a:xfrm>
            <a:off x="467544" y="5013176"/>
            <a:ext cx="7416824" cy="1080120"/>
          </a:xfrm>
          <a:prstGeom prst="roundRect">
            <a:avLst/>
          </a:prstGeom>
          <a:solidFill>
            <a:srgbClr val="4D94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varlatılmış Dikdörtgen"/>
          <p:cNvSpPr/>
          <p:nvPr/>
        </p:nvSpPr>
        <p:spPr>
          <a:xfrm>
            <a:off x="467544" y="4005064"/>
            <a:ext cx="7416824" cy="792088"/>
          </a:xfrm>
          <a:prstGeom prst="roundRect">
            <a:avLst/>
          </a:prstGeom>
          <a:solidFill>
            <a:srgbClr val="6FC7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Yuvarlatılmış Dikdörtgen"/>
          <p:cNvSpPr/>
          <p:nvPr/>
        </p:nvSpPr>
        <p:spPr>
          <a:xfrm>
            <a:off x="467544" y="2420888"/>
            <a:ext cx="7416824" cy="1368152"/>
          </a:xfrm>
          <a:prstGeom prst="roundRect">
            <a:avLst/>
          </a:prstGeom>
          <a:solidFill>
            <a:srgbClr val="F0BF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Yuvarlatılmış Dikdörtgen"/>
          <p:cNvSpPr/>
          <p:nvPr/>
        </p:nvSpPr>
        <p:spPr>
          <a:xfrm>
            <a:off x="467544" y="836712"/>
            <a:ext cx="7416824" cy="136815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İçerik Yer Tutucusu"/>
          <p:cNvSpPr>
            <a:spLocks noGrp="1"/>
          </p:cNvSpPr>
          <p:nvPr>
            <p:ph sz="quarter" idx="1"/>
          </p:nvPr>
        </p:nvSpPr>
        <p:spPr>
          <a:xfrm>
            <a:off x="395536" y="188640"/>
            <a:ext cx="7272808" cy="5952656"/>
          </a:xfrm>
        </p:spPr>
        <p:txBody>
          <a:bodyPr>
            <a:normAutofit fontScale="92500" lnSpcReduction="10000"/>
          </a:bodyPr>
          <a:lstStyle/>
          <a:p>
            <a:pPr>
              <a:buNone/>
            </a:pPr>
            <a:endParaRPr lang="tr-TR" b="1" dirty="0" smtClean="0">
              <a:latin typeface="Calibri" pitchFamily="34" charset="0"/>
            </a:endParaRPr>
          </a:p>
          <a:p>
            <a:pPr>
              <a:buNone/>
            </a:pPr>
            <a:r>
              <a:rPr lang="tr-TR" b="1" dirty="0" smtClean="0">
                <a:latin typeface="Calibri" pitchFamily="34" charset="0"/>
              </a:rPr>
              <a:t/>
            </a:r>
            <a:br>
              <a:rPr lang="tr-TR" b="1" dirty="0" smtClean="0">
                <a:latin typeface="Calibri" pitchFamily="34" charset="0"/>
              </a:rPr>
            </a:br>
            <a:r>
              <a:rPr lang="tr-TR" b="1" dirty="0" smtClean="0">
                <a:latin typeface="Calibri" pitchFamily="34" charset="0"/>
              </a:rPr>
              <a:t>7- Tohumların çimlenme sonrası topraktan istedikleri besin maddeleri kaplama sırasında verildiğinden ve bu maddeler bitkinin hemen yanı başında bulunduğundan, bitkiler daha çabuk ve kuvvetli büyür.</a:t>
            </a:r>
          </a:p>
          <a:p>
            <a:pPr>
              <a:buNone/>
            </a:pPr>
            <a:r>
              <a:rPr lang="tr-TR" b="1" dirty="0" smtClean="0">
                <a:latin typeface="Calibri" pitchFamily="34" charset="0"/>
              </a:rPr>
              <a:t/>
            </a:r>
            <a:br>
              <a:rPr lang="tr-TR" b="1" dirty="0" smtClean="0">
                <a:latin typeface="Calibri" pitchFamily="34" charset="0"/>
              </a:rPr>
            </a:br>
            <a:r>
              <a:rPr lang="tr-TR" b="1" dirty="0" smtClean="0">
                <a:latin typeface="Calibri" pitchFamily="34" charset="0"/>
              </a:rPr>
              <a:t>8- Tarlada, aynı anda toprak yüzüne çıkan ve eşit kuvvette büyüyen bitkiler, </a:t>
            </a:r>
            <a:r>
              <a:rPr lang="tr-TR" b="1" dirty="0" err="1" smtClean="0">
                <a:latin typeface="Calibri" pitchFamily="34" charset="0"/>
              </a:rPr>
              <a:t>erkencilik</a:t>
            </a:r>
            <a:r>
              <a:rPr lang="tr-TR" b="1" dirty="0" smtClean="0">
                <a:latin typeface="Calibri" pitchFamily="34" charset="0"/>
              </a:rPr>
              <a:t>, aynı anda hasada gelme özelliğine sahiptir. Bu hasat sayısını azaltıp, giderleri düşürür.</a:t>
            </a:r>
          </a:p>
          <a:p>
            <a:pPr>
              <a:buNone/>
            </a:pPr>
            <a:r>
              <a:rPr lang="tr-TR" b="1" dirty="0" smtClean="0">
                <a:latin typeface="Calibri" pitchFamily="34" charset="0"/>
              </a:rPr>
              <a:t/>
            </a:r>
            <a:br>
              <a:rPr lang="tr-TR" b="1" dirty="0" smtClean="0">
                <a:latin typeface="Calibri" pitchFamily="34" charset="0"/>
              </a:rPr>
            </a:br>
            <a:r>
              <a:rPr lang="tr-TR" b="1" dirty="0" smtClean="0">
                <a:latin typeface="Calibri" pitchFamily="34" charset="0"/>
              </a:rPr>
              <a:t>9- İşlerin bir çoğu makineyle yapılabilir. Bu yüzden işçilik masrafları düşer.</a:t>
            </a:r>
          </a:p>
          <a:p>
            <a:pPr>
              <a:buNone/>
            </a:pPr>
            <a:r>
              <a:rPr lang="tr-TR" b="1" dirty="0" smtClean="0">
                <a:latin typeface="Calibri" pitchFamily="34" charset="0"/>
              </a:rPr>
              <a:t/>
            </a:r>
            <a:br>
              <a:rPr lang="tr-TR" b="1" dirty="0" smtClean="0">
                <a:latin typeface="Calibri" pitchFamily="34" charset="0"/>
              </a:rPr>
            </a:br>
            <a:r>
              <a:rPr lang="tr-TR" b="1" dirty="0" smtClean="0">
                <a:latin typeface="Calibri" pitchFamily="34" charset="0"/>
              </a:rPr>
              <a:t>10-Ürünün aynı zamanda olgulaşması ve hasadı, konserveye üretimde fabrikaların kampanya süresini daha iyi ayarlamasına neden olur.</a:t>
            </a:r>
            <a:endParaRPr lang="tr-TR" b="1" dirty="0">
              <a:latin typeface="Calibri" pitchFamily="34" charset="0"/>
            </a:endParaRPr>
          </a:p>
        </p:txBody>
      </p:sp>
      <p:sp>
        <p:nvSpPr>
          <p:cNvPr id="10" name="9 Slayt Numarası Yer Tutucusu"/>
          <p:cNvSpPr>
            <a:spLocks noGrp="1"/>
          </p:cNvSpPr>
          <p:nvPr>
            <p:ph type="sldNum" sz="quarter" idx="15"/>
          </p:nvPr>
        </p:nvSpPr>
        <p:spPr/>
        <p:txBody>
          <a:bodyPr/>
          <a:lstStyle/>
          <a:p>
            <a:fld id="{B1DEFA8C-F947-479F-BE07-76B6B3F80BF1}"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95536" y="620688"/>
            <a:ext cx="7992888" cy="5328592"/>
          </a:xfrm>
        </p:spPr>
        <p:txBody>
          <a:bodyPr>
            <a:noAutofit/>
          </a:bodyPr>
          <a:lstStyle/>
          <a:p>
            <a:pPr algn="just">
              <a:buNone/>
            </a:pPr>
            <a:r>
              <a:rPr lang="tr-TR" b="1" dirty="0" smtClean="0">
                <a:solidFill>
                  <a:srgbClr val="C00000"/>
                </a:solidFill>
                <a:latin typeface="Calibri" pitchFamily="34" charset="0"/>
              </a:rPr>
              <a:t>		Tohumlar baskıyla (sıkıştırarak) veya döndürerek kaplanır. </a:t>
            </a:r>
          </a:p>
          <a:p>
            <a:pPr algn="just">
              <a:buNone/>
            </a:pPr>
            <a:r>
              <a:rPr lang="tr-TR" b="1" dirty="0" smtClean="0">
                <a:latin typeface="Calibri" pitchFamily="34" charset="0"/>
              </a:rPr>
              <a:t>	</a:t>
            </a:r>
            <a:r>
              <a:rPr lang="tr-TR" b="1" dirty="0" smtClean="0">
                <a:solidFill>
                  <a:srgbClr val="4D94E9"/>
                </a:solidFill>
                <a:latin typeface="Calibri" pitchFamily="34" charset="0"/>
              </a:rPr>
              <a:t>Kazanda döndürerek kaplama </a:t>
            </a:r>
            <a:r>
              <a:rPr lang="tr-TR" b="1" dirty="0" smtClean="0">
                <a:latin typeface="Calibri" pitchFamily="34" charset="0"/>
              </a:rPr>
              <a:t>daha çok kullanılır. Belli bir süre içinde aletin büyüklüğüne göre 5-10-50 kg tohum kaplanır. Belli bir sıcaklığa kadar ısıtılan, belli bir hızda döndürülen ve meyilde tutulan kazan içine belli miktarda tohum konur. Kazanda döndürülürken, tohumların üzerini hafif şekilde nemlendirecek ve kaplama maddesini tohum üzerine yapışmasını sağlayacak, çok az miktarda sıvı maddesi püskürtülür.Bu madde tohumların yüzeyini sarınca, toz halindeki kaplama maddesi azar azar nemli tohumların üzerine serpilir ve maddenin tohumlar üzerine yapışması sağlanır. Sonra biraz daha sıvı püskürtülür ve yine kaplama maddesi atılır. </a:t>
            </a:r>
            <a:endParaRPr lang="tr-TR"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260648"/>
            <a:ext cx="8208912" cy="6336704"/>
          </a:xfrm>
        </p:spPr>
        <p:txBody>
          <a:bodyPr>
            <a:normAutofit lnSpcReduction="10000"/>
          </a:bodyPr>
          <a:lstStyle/>
          <a:p>
            <a:pPr algn="just">
              <a:buNone/>
            </a:pPr>
            <a:r>
              <a:rPr lang="tr-TR" b="1" dirty="0" smtClean="0">
                <a:latin typeface="Calibri" pitchFamily="34" charset="0"/>
              </a:rPr>
              <a:t>		Bu işlem tekrarlanarak tohumlar istenen büyüklüğe getirilir. Daha sonra tohumların kurutulması, yüzeyinin düzeltilmesi ve parlatılması işlemine geçilir. Kaplama işlemi bitince tohumlar kazandan eleklere alınıp boylaması yapılır, torbalanır ve etiketlenerek satışa hazır hale getirilir. Kazanda döndürerek kaplamada, tohumun şekli genelde yuvarlaktır, ancak bazen hafif ovalde olabilir.</a:t>
            </a:r>
          </a:p>
          <a:p>
            <a:pPr algn="just">
              <a:lnSpc>
                <a:spcPct val="110000"/>
              </a:lnSpc>
              <a:buNone/>
            </a:pPr>
            <a:r>
              <a:rPr lang="tr-TR" b="1" dirty="0" smtClean="0">
                <a:latin typeface="Calibri" pitchFamily="34" charset="0"/>
              </a:rPr>
              <a:t/>
            </a:r>
            <a:br>
              <a:rPr lang="tr-TR" b="1" dirty="0" smtClean="0">
                <a:latin typeface="Calibri" pitchFamily="34" charset="0"/>
              </a:rPr>
            </a:br>
            <a:r>
              <a:rPr lang="tr-TR" b="1" dirty="0" smtClean="0">
                <a:solidFill>
                  <a:srgbClr val="4D94E9"/>
                </a:solidFill>
                <a:latin typeface="Calibri" pitchFamily="34" charset="0"/>
              </a:rPr>
              <a:t>İkinci kaplama şekli sıkıştırarak kaplamadır. </a:t>
            </a:r>
            <a:r>
              <a:rPr lang="tr-TR" b="1" dirty="0" smtClean="0">
                <a:latin typeface="Calibri" pitchFamily="34" charset="0"/>
              </a:rPr>
              <a:t>Bu kaplamada tohum şekli yuvarlak, hap şeklinde basık ve silindirik olur. Ayrıca drajede yapılabilir. Sıkıştırarak kaplamada, kaplama makinesinin yuvasına önce biraz nemli kaplama maddesi konur, sonra bunun içine tohum bırakılır ve daha sonra tekrar kaplama maddesi konup tümü sıkıştırılarak tohum şekillendirilir. Bu sistemde, çok yuvası olan bir aletle, seri halde tek tek tohum kaplanır.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17</a:t>
            </a:fld>
            <a:endParaRPr lang="tr-T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kaplama fotolar\mısır.jpg"/>
          <p:cNvPicPr>
            <a:picLocks noChangeAspect="1" noChangeArrowheads="1"/>
          </p:cNvPicPr>
          <p:nvPr/>
        </p:nvPicPr>
        <p:blipFill>
          <a:blip r:embed="rId2" cstate="print"/>
          <a:srcRect/>
          <a:stretch>
            <a:fillRect/>
          </a:stretch>
        </p:blipFill>
        <p:spPr bwMode="auto">
          <a:xfrm>
            <a:off x="3878288" y="1340768"/>
            <a:ext cx="5265712" cy="5517232"/>
          </a:xfrm>
          <a:prstGeom prst="rect">
            <a:avLst/>
          </a:prstGeom>
          <a:noFill/>
        </p:spPr>
      </p:pic>
      <p:sp>
        <p:nvSpPr>
          <p:cNvPr id="5" name="4 Slayt Numarası Yer Tutucusu"/>
          <p:cNvSpPr>
            <a:spLocks noGrp="1"/>
          </p:cNvSpPr>
          <p:nvPr>
            <p:ph type="sldNum" sz="quarter" idx="15"/>
          </p:nvPr>
        </p:nvSpPr>
        <p:spPr/>
        <p:txBody>
          <a:bodyPr/>
          <a:lstStyle/>
          <a:p>
            <a:fld id="{B1DEFA8C-F947-479F-BE07-76B6B3F80BF1}" type="slidenum">
              <a:rPr lang="tr-TR" smtClean="0"/>
              <a:pPr/>
              <a:t>18</a:t>
            </a:fld>
            <a:endParaRPr lang="tr-TR"/>
          </a:p>
        </p:txBody>
      </p:sp>
      <p:pic>
        <p:nvPicPr>
          <p:cNvPr id="1026" name="Picture 2" descr="C:\Users\USER\Desktop\kaplama fotolar\images.jpg"/>
          <p:cNvPicPr>
            <a:picLocks noChangeAspect="1" noChangeArrowheads="1"/>
          </p:cNvPicPr>
          <p:nvPr/>
        </p:nvPicPr>
        <p:blipFill>
          <a:blip r:embed="rId3" cstate="print"/>
          <a:srcRect/>
          <a:stretch>
            <a:fillRect/>
          </a:stretch>
        </p:blipFill>
        <p:spPr bwMode="auto">
          <a:xfrm>
            <a:off x="107504" y="0"/>
            <a:ext cx="5079043" cy="6780785"/>
          </a:xfrm>
          <a:prstGeom prst="rect">
            <a:avLst/>
          </a:prstGeom>
          <a:noFill/>
        </p:spPr>
      </p:pic>
      <p:pic>
        <p:nvPicPr>
          <p:cNvPr id="8" name="7 Resim" descr="C:\Users\Yaren\Desktop\electric_corn_seed_coating_machine_vegetable_seed.jpg"/>
          <p:cNvPicPr/>
          <p:nvPr/>
        </p:nvPicPr>
        <p:blipFill>
          <a:blip r:embed="rId4" cstate="print"/>
          <a:srcRect l="75591" t="50588"/>
          <a:stretch>
            <a:fillRect/>
          </a:stretch>
        </p:blipFill>
        <p:spPr bwMode="auto">
          <a:xfrm rot="5400000">
            <a:off x="6079603" y="-931540"/>
            <a:ext cx="2132858" cy="399593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340768"/>
            <a:ext cx="8568952" cy="4365104"/>
          </a:xfrm>
        </p:spPr>
        <p:txBody>
          <a:bodyPr>
            <a:normAutofit/>
          </a:bodyPr>
          <a:lstStyle/>
          <a:p>
            <a:pPr algn="just">
              <a:buNone/>
            </a:pPr>
            <a:r>
              <a:rPr lang="tr-TR" b="1" dirty="0" smtClean="0">
                <a:latin typeface="Calibri" pitchFamily="34" charset="0"/>
              </a:rPr>
              <a:t>		Kaplama maddeleri çok çeşitlidir. Ancak her akla gelen maddeyi kaplamada kullanmak mümkün değildir. Her kullanılacak madde, denemeler sonucu ortaya çıkartılır. Kullanılacak kaplama maddesi, tohumun canlılığına, çimlenme ve sürme gücüne zararlı etki yapmamalıdır. Ayrıca kaplama sonrası, tohumlar kullanılıncaya kadar geçecek sakla döneminde tohumun canlılığını bozacak herhangi kısıtlayıcı etkisi bulunmamalıdır. Tohumlar toprağa atıldığında, kaplama maddesi nemi az bir toprakta bile suyu çekip, tohuma su verip, kolaylıkla dağılabilmeli ve kaplama maddesinden istenen diğer yardımcı hizmetleri tohuma sunabilmelidir. </a:t>
            </a:r>
            <a:endParaRPr lang="tr-TR"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323528" y="1268760"/>
            <a:ext cx="8291264" cy="4320480"/>
          </a:xfrm>
        </p:spPr>
        <p:txBody>
          <a:bodyPr>
            <a:noAutofit/>
          </a:bodyPr>
          <a:lstStyle/>
          <a:p>
            <a:pPr>
              <a:buNone/>
            </a:pPr>
            <a:r>
              <a:rPr lang="tr-TR" sz="2800" b="1" dirty="0" smtClean="0">
                <a:latin typeface="Calibri" pitchFamily="34" charset="0"/>
              </a:rPr>
              <a:t>		HOVEVEN ve BRANOSE (1966), ZINK (1967), SOOTER (1967), GEERS (1970), ROBINSON ve JOHNSON (1970), HARRIOTT (1970) ve GÜNAY (1977) gibi bir çok araştırıcı, kaplama maddesi olarak </a:t>
            </a:r>
            <a:r>
              <a:rPr lang="tr-TR" sz="2800" b="1" dirty="0" err="1" smtClean="0">
                <a:latin typeface="Calibri" pitchFamily="34" charset="0"/>
              </a:rPr>
              <a:t>vermikulit</a:t>
            </a:r>
            <a:r>
              <a:rPr lang="tr-TR" sz="2800" b="1" dirty="0" smtClean="0">
                <a:latin typeface="Calibri" pitchFamily="34" charset="0"/>
              </a:rPr>
              <a:t>, </a:t>
            </a:r>
            <a:r>
              <a:rPr lang="tr-TR" sz="2800" b="1" dirty="0" err="1" smtClean="0">
                <a:latin typeface="Calibri" pitchFamily="34" charset="0"/>
              </a:rPr>
              <a:t>bentonit</a:t>
            </a:r>
            <a:r>
              <a:rPr lang="tr-TR" sz="2800" b="1" dirty="0" smtClean="0">
                <a:latin typeface="Calibri" pitchFamily="34" charset="0"/>
              </a:rPr>
              <a:t>, bahçe toprağı, kum, </a:t>
            </a:r>
            <a:r>
              <a:rPr lang="tr-TR" sz="2800" b="1" dirty="0" err="1" smtClean="0">
                <a:latin typeface="Calibri" pitchFamily="34" charset="0"/>
              </a:rPr>
              <a:t>torf</a:t>
            </a:r>
            <a:r>
              <a:rPr lang="tr-TR" sz="2800" b="1" dirty="0" smtClean="0">
                <a:latin typeface="Calibri" pitchFamily="34" charset="0"/>
              </a:rPr>
              <a:t>, perlit, odun talaşı, </a:t>
            </a:r>
            <a:r>
              <a:rPr lang="tr-TR" sz="2800" b="1" dirty="0" err="1" smtClean="0">
                <a:latin typeface="Calibri" pitchFamily="34" charset="0"/>
              </a:rPr>
              <a:t>kompost</a:t>
            </a:r>
            <a:r>
              <a:rPr lang="tr-TR" sz="2800" b="1" dirty="0" smtClean="0">
                <a:latin typeface="Calibri" pitchFamily="34" charset="0"/>
              </a:rPr>
              <a:t>, aktif kömür tozu gibi maddeleri ve bunların değişik karışımlarını kullanmaktadır. Ayrıca sıvı ve toz gübrelerde, </a:t>
            </a:r>
            <a:r>
              <a:rPr lang="tr-TR" sz="2800" b="1" dirty="0" err="1" smtClean="0">
                <a:latin typeface="Calibri" pitchFamily="34" charset="0"/>
              </a:rPr>
              <a:t>fungisit</a:t>
            </a:r>
            <a:r>
              <a:rPr lang="tr-TR" sz="2800" b="1" dirty="0" smtClean="0">
                <a:latin typeface="Calibri" pitchFamily="34" charset="0"/>
              </a:rPr>
              <a:t> ve </a:t>
            </a:r>
            <a:r>
              <a:rPr lang="tr-TR" sz="2800" b="1" dirty="0" err="1" smtClean="0">
                <a:latin typeface="Calibri" pitchFamily="34" charset="0"/>
              </a:rPr>
              <a:t>insektisitlere</a:t>
            </a:r>
            <a:r>
              <a:rPr lang="tr-TR" sz="2800" b="1" dirty="0" smtClean="0">
                <a:latin typeface="Calibri" pitchFamily="34" charset="0"/>
              </a:rPr>
              <a:t> yer vermektedir.</a:t>
            </a:r>
            <a:endParaRPr lang="tr-TR" sz="2800" dirty="0"/>
          </a:p>
        </p:txBody>
      </p:sp>
      <p:sp>
        <p:nvSpPr>
          <p:cNvPr id="4" name="3 Slayt Numarası Yer Tutucusu"/>
          <p:cNvSpPr>
            <a:spLocks noGrp="1"/>
          </p:cNvSpPr>
          <p:nvPr>
            <p:ph type="sldNum" sz="quarter" idx="15"/>
          </p:nvPr>
        </p:nvSpPr>
        <p:spPr/>
        <p:txBody>
          <a:bodyPr/>
          <a:lstStyle/>
          <a:p>
            <a:fld id="{B1DEFA8C-F947-479F-BE07-76B6B3F80BF1}"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cstate="print"/>
          <a:stretch>
            <a:fillRect/>
          </a:stretch>
        </p:blipFill>
        <p:spPr bwMode="auto">
          <a:xfrm>
            <a:off x="4257500" y="1340768"/>
            <a:ext cx="4788024" cy="4752528"/>
          </a:xfrm>
          <a:prstGeom prst="rect">
            <a:avLst/>
          </a:prstGeom>
          <a:ln>
            <a:noFill/>
          </a:ln>
          <a:effectLst>
            <a:softEdge rad="112500"/>
          </a:effectLst>
        </p:spPr>
      </p:pic>
      <p:pic>
        <p:nvPicPr>
          <p:cNvPr id="5" name="Picture 2"/>
          <p:cNvPicPr>
            <a:picLocks noChangeAspect="1" noChangeArrowheads="1"/>
          </p:cNvPicPr>
          <p:nvPr/>
        </p:nvPicPr>
        <p:blipFill>
          <a:blip r:embed="rId3" cstate="print"/>
          <a:srcRect/>
          <a:stretch>
            <a:fillRect/>
          </a:stretch>
        </p:blipFill>
        <p:spPr bwMode="auto">
          <a:xfrm>
            <a:off x="123240" y="1340768"/>
            <a:ext cx="4661411" cy="4680520"/>
          </a:xfrm>
          <a:prstGeom prst="rect">
            <a:avLst/>
          </a:prstGeom>
          <a:ln>
            <a:noFill/>
          </a:ln>
          <a:effectLst>
            <a:softEdge rad="112500"/>
          </a:effectLst>
        </p:spPr>
      </p:pic>
      <p:sp>
        <p:nvSpPr>
          <p:cNvPr id="2" name="1 Başlık"/>
          <p:cNvSpPr>
            <a:spLocks noGrp="1"/>
          </p:cNvSpPr>
          <p:nvPr>
            <p:ph type="title"/>
          </p:nvPr>
        </p:nvSpPr>
        <p:spPr>
          <a:xfrm>
            <a:off x="467544" y="332656"/>
            <a:ext cx="8291264" cy="796950"/>
          </a:xfrm>
        </p:spPr>
        <p:txBody>
          <a:bodyPr>
            <a:normAutofit/>
          </a:bodyPr>
          <a:lstStyle/>
          <a:p>
            <a:r>
              <a:rPr lang="tr-TR" sz="3200" b="1" dirty="0" smtClean="0">
                <a:solidFill>
                  <a:schemeClr val="tx1"/>
                </a:solidFill>
                <a:latin typeface="Arial" pitchFamily="34" charset="0"/>
                <a:cs typeface="Arial" pitchFamily="34" charset="0"/>
              </a:rPr>
              <a:t>Tohum kaplama </a:t>
            </a:r>
            <a:r>
              <a:rPr lang="tr-TR" sz="3200" b="1" dirty="0" err="1" smtClean="0">
                <a:solidFill>
                  <a:schemeClr val="tx1"/>
                </a:solidFill>
                <a:latin typeface="Arial" pitchFamily="34" charset="0"/>
                <a:cs typeface="Arial" pitchFamily="34" charset="0"/>
              </a:rPr>
              <a:t>makinalar</a:t>
            </a:r>
            <a:r>
              <a:rPr lang="tr-TR" sz="4000" b="1" dirty="0" err="1" smtClean="0">
                <a:solidFill>
                  <a:schemeClr val="tx1"/>
                </a:solidFill>
                <a:latin typeface="Arial" pitchFamily="34" charset="0"/>
                <a:cs typeface="Arial" pitchFamily="34" charset="0"/>
              </a:rPr>
              <a:t>ı</a:t>
            </a:r>
            <a:r>
              <a:rPr lang="tr-TR" sz="3200" b="1" dirty="0" smtClean="0">
                <a:solidFill>
                  <a:schemeClr val="tx1"/>
                </a:solidFill>
                <a:latin typeface="Arial" pitchFamily="34" charset="0"/>
                <a:cs typeface="Arial" pitchFamily="34" charset="0"/>
              </a:rPr>
              <a:t> </a:t>
            </a:r>
            <a:endParaRPr lang="tr-TR" sz="3200" b="1" dirty="0">
              <a:solidFill>
                <a:schemeClr val="tx1"/>
              </a:solidFill>
              <a:latin typeface="Arial" pitchFamily="34" charset="0"/>
              <a:cs typeface="Arial"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21</a:t>
            </a:fld>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5"/>
          </p:nvPr>
        </p:nvSpPr>
        <p:spPr/>
        <p:txBody>
          <a:bodyPr/>
          <a:lstStyle/>
          <a:p>
            <a:fld id="{B1DEFA8C-F947-479F-BE07-76B6B3F80BF1}" type="slidenum">
              <a:rPr lang="tr-TR" smtClean="0"/>
              <a:pPr/>
              <a:t>22</a:t>
            </a:fld>
            <a:endParaRPr lang="tr-TR"/>
          </a:p>
        </p:txBody>
      </p:sp>
      <p:pic>
        <p:nvPicPr>
          <p:cNvPr id="6" name="Picture 2" descr="C:\Users\USER\Desktop\571356041_737.jpg"/>
          <p:cNvPicPr>
            <a:picLocks noGrp="1" noChangeAspect="1" noChangeArrowheads="1"/>
          </p:cNvPicPr>
          <p:nvPr>
            <p:ph sz="quarter" idx="1"/>
          </p:nvPr>
        </p:nvPicPr>
        <p:blipFill>
          <a:blip r:embed="rId2" cstate="print"/>
          <a:stretch>
            <a:fillRect/>
          </a:stretch>
        </p:blipFill>
        <p:spPr bwMode="auto">
          <a:xfrm>
            <a:off x="4644008" y="-27384"/>
            <a:ext cx="4536504" cy="6885384"/>
          </a:xfrm>
          <a:prstGeom prst="rect">
            <a:avLst/>
          </a:prstGeom>
          <a:noFill/>
        </p:spPr>
      </p:pic>
      <p:pic>
        <p:nvPicPr>
          <p:cNvPr id="7" name="Picture 2" descr="C:\Users\USER\Desktop\571356201_375.JPG"/>
          <p:cNvPicPr>
            <a:picLocks noChangeAspect="1" noChangeArrowheads="1"/>
          </p:cNvPicPr>
          <p:nvPr/>
        </p:nvPicPr>
        <p:blipFill>
          <a:blip r:embed="rId3" cstate="print"/>
          <a:stretch>
            <a:fillRect/>
          </a:stretch>
        </p:blipFill>
        <p:spPr bwMode="auto">
          <a:xfrm>
            <a:off x="0" y="-27384"/>
            <a:ext cx="4788024" cy="688538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1DEFA8C-F947-479F-BE07-76B6B3F80BF1}" type="slidenum">
              <a:rPr lang="tr-TR" smtClean="0"/>
              <a:pPr/>
              <a:t>23</a:t>
            </a:fld>
            <a:endParaRPr lang="tr-TR"/>
          </a:p>
        </p:txBody>
      </p:sp>
      <p:pic>
        <p:nvPicPr>
          <p:cNvPr id="2050" name="Picture 2" descr="C:\Users\USER\Desktop\615202584_694.JPG"/>
          <p:cNvPicPr>
            <a:picLocks noGrp="1" noChangeAspect="1" noChangeArrowheads="1"/>
          </p:cNvPicPr>
          <p:nvPr>
            <p:ph sz="quarter" idx="1"/>
          </p:nvPr>
        </p:nvPicPr>
        <p:blipFill>
          <a:blip r:embed="rId2" cstate="print"/>
          <a:srcRect/>
          <a:stretch>
            <a:fillRect/>
          </a:stretch>
        </p:blipFill>
        <p:spPr bwMode="auto">
          <a:xfrm>
            <a:off x="1" y="2"/>
            <a:ext cx="9143999" cy="685799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60648"/>
            <a:ext cx="8640960" cy="724942"/>
          </a:xfrm>
        </p:spPr>
        <p:txBody>
          <a:bodyPr>
            <a:normAutofit/>
          </a:bodyPr>
          <a:lstStyle/>
          <a:p>
            <a:r>
              <a:rPr lang="tr-TR" b="1" dirty="0" smtClean="0">
                <a:solidFill>
                  <a:schemeClr val="tx1"/>
                </a:solidFill>
              </a:rPr>
              <a:t>Tohum kaplamadan önce ve sonraki hali </a:t>
            </a:r>
            <a:endParaRPr lang="tr-TR" b="1" dirty="0">
              <a:solidFill>
                <a:schemeClr val="tx1"/>
              </a:solidFill>
            </a:endParaRPr>
          </a:p>
        </p:txBody>
      </p:sp>
      <p:pic>
        <p:nvPicPr>
          <p:cNvPr id="2050" name="Picture 2"/>
          <p:cNvPicPr>
            <a:picLocks noGrp="1" noChangeAspect="1" noChangeArrowheads="1"/>
          </p:cNvPicPr>
          <p:nvPr>
            <p:ph sz="quarter" idx="1"/>
          </p:nvPr>
        </p:nvPicPr>
        <p:blipFill>
          <a:blip r:embed="rId2" cstate="print"/>
          <a:stretch>
            <a:fillRect/>
          </a:stretch>
        </p:blipFill>
        <p:spPr bwMode="auto">
          <a:xfrm>
            <a:off x="1115616" y="1196752"/>
            <a:ext cx="6196013" cy="5246432"/>
          </a:xfrm>
          <a:prstGeom prst="rect">
            <a:avLst/>
          </a:prstGeom>
          <a:ln>
            <a:noFill/>
          </a:ln>
          <a:effectLst>
            <a:outerShdw blurRad="292100" dist="139700" dir="2700000" algn="tl" rotWithShape="0">
              <a:srgbClr val="333333">
                <a:alpha val="65000"/>
              </a:srgbClr>
            </a:outerShdw>
          </a:effectLst>
        </p:spPr>
      </p:pic>
      <p:sp>
        <p:nvSpPr>
          <p:cNvPr id="4" name="3 Slayt Numarası Yer Tutucusu"/>
          <p:cNvSpPr>
            <a:spLocks noGrp="1"/>
          </p:cNvSpPr>
          <p:nvPr>
            <p:ph type="sldNum" sz="quarter" idx="15"/>
          </p:nvPr>
        </p:nvSpPr>
        <p:spPr/>
        <p:txBody>
          <a:bodyPr/>
          <a:lstStyle/>
          <a:p>
            <a:fld id="{B1DEFA8C-F947-479F-BE07-76B6B3F80BF1}" type="slidenum">
              <a:rPr lang="tr-TR" smtClean="0"/>
              <a:pPr/>
              <a:t>24</a:t>
            </a:fld>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404664"/>
            <a:ext cx="7467600" cy="580926"/>
          </a:xfrm>
        </p:spPr>
        <p:txBody>
          <a:bodyPr>
            <a:noAutofit/>
          </a:bodyPr>
          <a:lstStyle/>
          <a:p>
            <a:pPr algn="ctr"/>
            <a:r>
              <a:rPr lang="tr-TR" sz="3600" b="1" dirty="0" smtClean="0">
                <a:solidFill>
                  <a:schemeClr val="tx1"/>
                </a:solidFill>
                <a:latin typeface="Arial" pitchFamily="34" charset="0"/>
                <a:cs typeface="Arial" pitchFamily="34" charset="0"/>
              </a:rPr>
              <a:t>SORGHUM TOHUMLARI</a:t>
            </a:r>
            <a:endParaRPr lang="tr-TR" sz="3600" b="1" dirty="0">
              <a:solidFill>
                <a:schemeClr val="tx1"/>
              </a:solidFill>
              <a:latin typeface="Arial" pitchFamily="34" charset="0"/>
              <a:cs typeface="Arial"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25</a:t>
            </a:fld>
            <a:endParaRPr lang="tr-TR"/>
          </a:p>
        </p:txBody>
      </p:sp>
      <p:pic>
        <p:nvPicPr>
          <p:cNvPr id="3074" name="Picture 2" descr="C:\Users\USER\Desktop\sorgm.jpg"/>
          <p:cNvPicPr>
            <a:picLocks noChangeAspect="1" noChangeArrowheads="1"/>
          </p:cNvPicPr>
          <p:nvPr/>
        </p:nvPicPr>
        <p:blipFill>
          <a:blip r:embed="rId2" cstate="print"/>
          <a:srcRect/>
          <a:stretch>
            <a:fillRect/>
          </a:stretch>
        </p:blipFill>
        <p:spPr bwMode="auto">
          <a:xfrm>
            <a:off x="4644008" y="2276872"/>
            <a:ext cx="4032448" cy="4032448"/>
          </a:xfrm>
          <a:prstGeom prst="ellipse">
            <a:avLst/>
          </a:prstGeom>
          <a:ln>
            <a:noFill/>
          </a:ln>
          <a:effectLst>
            <a:softEdge rad="112500"/>
          </a:effectLst>
        </p:spPr>
      </p:pic>
      <p:pic>
        <p:nvPicPr>
          <p:cNvPr id="3075" name="Picture 3" descr="C:\Users\USER\Desktop\sorgum.jpg"/>
          <p:cNvPicPr>
            <a:picLocks noChangeAspect="1" noChangeArrowheads="1"/>
          </p:cNvPicPr>
          <p:nvPr/>
        </p:nvPicPr>
        <p:blipFill>
          <a:blip r:embed="rId3" cstate="print"/>
          <a:srcRect/>
          <a:stretch>
            <a:fillRect/>
          </a:stretch>
        </p:blipFill>
        <p:spPr bwMode="auto">
          <a:xfrm>
            <a:off x="179512" y="1340768"/>
            <a:ext cx="4526868" cy="3017912"/>
          </a:xfrm>
          <a:prstGeom prst="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60648"/>
            <a:ext cx="7467600" cy="1143000"/>
          </a:xfrm>
        </p:spPr>
        <p:txBody>
          <a:bodyPr>
            <a:normAutofit/>
          </a:bodyPr>
          <a:lstStyle/>
          <a:p>
            <a:r>
              <a:rPr lang="tr-TR" b="1" dirty="0" smtClean="0"/>
              <a:t>Pamuk tohumu kaplama makinesi</a:t>
            </a:r>
            <a:r>
              <a:rPr lang="tr-TR" dirty="0" smtClean="0"/>
              <a:t/>
            </a:r>
            <a:br>
              <a:rPr lang="tr-TR" dirty="0" smtClean="0"/>
            </a:br>
            <a:endParaRPr lang="tr-TR" dirty="0"/>
          </a:p>
        </p:txBody>
      </p:sp>
      <p:pic>
        <p:nvPicPr>
          <p:cNvPr id="1027" name="Picture 3" descr="C:\Users\USER\Desktop\386750460_723.jpg"/>
          <p:cNvPicPr>
            <a:picLocks noGrp="1" noChangeAspect="1" noChangeArrowheads="1"/>
          </p:cNvPicPr>
          <p:nvPr>
            <p:ph sz="quarter" idx="1"/>
          </p:nvPr>
        </p:nvPicPr>
        <p:blipFill>
          <a:blip r:embed="rId2" cstate="print"/>
          <a:stretch>
            <a:fillRect/>
          </a:stretch>
        </p:blipFill>
        <p:spPr bwMode="auto">
          <a:xfrm>
            <a:off x="2843808" y="1916832"/>
            <a:ext cx="4762500" cy="4762500"/>
          </a:xfrm>
          <a:prstGeom prst="rect">
            <a:avLst/>
          </a:prstGeom>
          <a:noFill/>
        </p:spPr>
      </p:pic>
      <p:sp>
        <p:nvSpPr>
          <p:cNvPr id="4" name="3 Slayt Numarası Yer Tutucusu"/>
          <p:cNvSpPr>
            <a:spLocks noGrp="1"/>
          </p:cNvSpPr>
          <p:nvPr>
            <p:ph type="sldNum" sz="quarter" idx="15"/>
          </p:nvPr>
        </p:nvSpPr>
        <p:spPr/>
        <p:txBody>
          <a:bodyPr/>
          <a:lstStyle/>
          <a:p>
            <a:fld id="{B1DEFA8C-F947-479F-BE07-76B6B3F80BF1}" type="slidenum">
              <a:rPr lang="tr-TR" smtClean="0"/>
              <a:pPr/>
              <a:t>26</a:t>
            </a:fld>
            <a:endParaRPr lang="tr-TR"/>
          </a:p>
        </p:txBody>
      </p:sp>
      <p:pic>
        <p:nvPicPr>
          <p:cNvPr id="2050" name="Picture 2" descr="C:\Users\USER\Desktop\pamuk-tohumu.jpg"/>
          <p:cNvPicPr>
            <a:picLocks noChangeAspect="1" noChangeArrowheads="1"/>
          </p:cNvPicPr>
          <p:nvPr/>
        </p:nvPicPr>
        <p:blipFill>
          <a:blip r:embed="rId3" cstate="print"/>
          <a:srcRect/>
          <a:stretch>
            <a:fillRect/>
          </a:stretch>
        </p:blipFill>
        <p:spPr bwMode="auto">
          <a:xfrm>
            <a:off x="5292080" y="1373028"/>
            <a:ext cx="3096344" cy="2055972"/>
          </a:xfrm>
          <a:prstGeom prst="ellipse">
            <a:avLst/>
          </a:prstGeom>
          <a:ln>
            <a:noFill/>
          </a:ln>
          <a:effectLst>
            <a:softEdge rad="112500"/>
          </a:effectLst>
        </p:spPr>
      </p:pic>
      <p:pic>
        <p:nvPicPr>
          <p:cNvPr id="2051" name="Picture 3" descr="C:\Users\USER\Desktop\DSC01866.jpg"/>
          <p:cNvPicPr>
            <a:picLocks noChangeAspect="1" noChangeArrowheads="1"/>
          </p:cNvPicPr>
          <p:nvPr/>
        </p:nvPicPr>
        <p:blipFill>
          <a:blip r:embed="rId4" cstate="print"/>
          <a:srcRect/>
          <a:stretch>
            <a:fillRect/>
          </a:stretch>
        </p:blipFill>
        <p:spPr bwMode="auto">
          <a:xfrm>
            <a:off x="467544" y="1340768"/>
            <a:ext cx="3167633" cy="2378161"/>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show_picture (1).jpg"/>
          <p:cNvPicPr>
            <a:picLocks noChangeAspect="1" noChangeArrowheads="1"/>
          </p:cNvPicPr>
          <p:nvPr/>
        </p:nvPicPr>
        <p:blipFill>
          <a:blip r:embed="rId2" cstate="print"/>
          <a:srcRect/>
          <a:stretch>
            <a:fillRect/>
          </a:stretch>
        </p:blipFill>
        <p:spPr bwMode="auto">
          <a:xfrm>
            <a:off x="1835696" y="4171859"/>
            <a:ext cx="4602271" cy="2629869"/>
          </a:xfrm>
          <a:prstGeom prst="rect">
            <a:avLst/>
          </a:prstGeom>
          <a:noFill/>
        </p:spPr>
      </p:pic>
      <p:sp>
        <p:nvSpPr>
          <p:cNvPr id="2" name="1 Başlık"/>
          <p:cNvSpPr>
            <a:spLocks noGrp="1"/>
          </p:cNvSpPr>
          <p:nvPr>
            <p:ph type="title"/>
          </p:nvPr>
        </p:nvSpPr>
        <p:spPr>
          <a:xfrm>
            <a:off x="179512" y="476672"/>
            <a:ext cx="8712968" cy="1143000"/>
          </a:xfrm>
        </p:spPr>
        <p:txBody>
          <a:bodyPr>
            <a:normAutofit/>
          </a:bodyPr>
          <a:lstStyle/>
          <a:p>
            <a:pPr algn="ctr"/>
            <a:r>
              <a:rPr lang="tr-TR" sz="3200" b="1" dirty="0" err="1" smtClean="0">
                <a:solidFill>
                  <a:schemeClr val="accent3"/>
                </a:solidFill>
                <a:latin typeface="Arial" pitchFamily="34" charset="0"/>
                <a:cs typeface="Arial" pitchFamily="34" charset="0"/>
              </a:rPr>
              <a:t>Kws</a:t>
            </a:r>
            <a:r>
              <a:rPr lang="tr-TR" sz="3200" b="1" dirty="0" smtClean="0">
                <a:solidFill>
                  <a:schemeClr val="accent3"/>
                </a:solidFill>
                <a:latin typeface="Arial" pitchFamily="34" charset="0"/>
                <a:cs typeface="Arial" pitchFamily="34" charset="0"/>
              </a:rPr>
              <a:t>-Şeker Pancarı Kaplanmış Tohumlarının Dokusu</a:t>
            </a:r>
            <a:endParaRPr lang="tr-TR" sz="3200" b="1" dirty="0">
              <a:solidFill>
                <a:schemeClr val="accent3"/>
              </a:solidFill>
              <a:latin typeface="Arial" pitchFamily="34" charset="0"/>
              <a:cs typeface="Arial" pitchFamily="34" charset="0"/>
            </a:endParaRPr>
          </a:p>
        </p:txBody>
      </p:sp>
      <p:sp>
        <p:nvSpPr>
          <p:cNvPr id="3" name="2 İçerik Yer Tutucusu"/>
          <p:cNvSpPr>
            <a:spLocks noGrp="1"/>
          </p:cNvSpPr>
          <p:nvPr>
            <p:ph sz="quarter" idx="1"/>
          </p:nvPr>
        </p:nvSpPr>
        <p:spPr>
          <a:xfrm>
            <a:off x="467544" y="1844824"/>
            <a:ext cx="7992888" cy="2448272"/>
          </a:xfrm>
        </p:spPr>
        <p:txBody>
          <a:bodyPr>
            <a:normAutofit lnSpcReduction="10000"/>
          </a:bodyPr>
          <a:lstStyle/>
          <a:p>
            <a:pPr algn="just">
              <a:buNone/>
            </a:pPr>
            <a:r>
              <a:rPr lang="tr-TR" b="1" dirty="0" smtClean="0">
                <a:latin typeface="Calibri" pitchFamily="34" charset="0"/>
              </a:rPr>
              <a:t>		</a:t>
            </a:r>
            <a:r>
              <a:rPr lang="tr-TR" b="1" dirty="0" smtClean="0">
                <a:latin typeface="Arial" pitchFamily="34" charset="0"/>
                <a:cs typeface="Arial" pitchFamily="34" charset="0"/>
              </a:rPr>
              <a:t>Şeker Pancarı Tohumları üreticiye genellikle kaplanmış olarak ulaştırılırlar.Kaplamanın asıl sebebi; güvenilir ve hassas bir ekim için imkan sağlamasıdır.Bundan başka </a:t>
            </a:r>
            <a:r>
              <a:rPr lang="tr-TR" b="1" dirty="0" err="1" smtClean="0">
                <a:latin typeface="Arial" pitchFamily="34" charset="0"/>
                <a:cs typeface="Arial" pitchFamily="34" charset="0"/>
              </a:rPr>
              <a:t>fitotoksik</a:t>
            </a:r>
            <a:r>
              <a:rPr lang="tr-TR" b="1" dirty="0" smtClean="0">
                <a:latin typeface="Arial" pitchFamily="34" charset="0"/>
                <a:cs typeface="Arial" pitchFamily="34" charset="0"/>
              </a:rPr>
              <a:t> etki olmadan birçok böcek ilacının uygulanmasına da olanak verir.Kaplama 4 tabakadan oluşur ve her bir tabaka için özel işlemler uygulanır.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27</a:t>
            </a:fld>
            <a:endParaRPr 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404664"/>
            <a:ext cx="8219256" cy="5932040"/>
          </a:xfrm>
        </p:spPr>
        <p:txBody>
          <a:bodyPr>
            <a:noAutofit/>
          </a:bodyPr>
          <a:lstStyle/>
          <a:p>
            <a:pPr>
              <a:buFont typeface="Wingdings" pitchFamily="2" charset="2"/>
              <a:buChar char="v"/>
            </a:pPr>
            <a:r>
              <a:rPr lang="tr-TR" sz="2800" b="1" dirty="0" smtClean="0">
                <a:solidFill>
                  <a:srgbClr val="006600"/>
                </a:solidFill>
                <a:latin typeface="Arial" pitchFamily="34" charset="0"/>
                <a:cs typeface="Arial" pitchFamily="34" charset="0"/>
              </a:rPr>
              <a:t>Birinci Tabaka:</a:t>
            </a:r>
            <a:r>
              <a:rPr lang="tr-TR" sz="2000" b="1" dirty="0" smtClean="0">
                <a:solidFill>
                  <a:srgbClr val="006600"/>
                </a:solidFill>
                <a:latin typeface="Arial" pitchFamily="34" charset="0"/>
                <a:cs typeface="Arial" pitchFamily="34" charset="0"/>
              </a:rPr>
              <a:t> </a:t>
            </a:r>
            <a:r>
              <a:rPr lang="tr-TR" sz="2000" b="1" dirty="0" smtClean="0">
                <a:latin typeface="Arial" pitchFamily="34" charset="0"/>
                <a:cs typeface="Arial" pitchFamily="34" charset="0"/>
              </a:rPr>
              <a:t/>
            </a:r>
            <a:br>
              <a:rPr lang="tr-TR" sz="2000" b="1" dirty="0" smtClean="0">
                <a:latin typeface="Arial" pitchFamily="34" charset="0"/>
                <a:cs typeface="Arial" pitchFamily="34" charset="0"/>
              </a:rPr>
            </a:br>
            <a:r>
              <a:rPr lang="tr-TR" sz="2000" b="1" dirty="0" smtClean="0">
                <a:latin typeface="Arial" pitchFamily="34" charset="0"/>
                <a:cs typeface="Arial" pitchFamily="34" charset="0"/>
              </a:rPr>
              <a:t>İnce bir </a:t>
            </a:r>
            <a:r>
              <a:rPr lang="tr-TR" sz="2000" b="1" dirty="0" err="1" smtClean="0">
                <a:latin typeface="Arial" pitchFamily="34" charset="0"/>
                <a:cs typeface="Arial" pitchFamily="34" charset="0"/>
              </a:rPr>
              <a:t>fungisit</a:t>
            </a:r>
            <a:r>
              <a:rPr lang="tr-TR" sz="2000" b="1" dirty="0" smtClean="0">
                <a:latin typeface="Arial" pitchFamily="34" charset="0"/>
                <a:cs typeface="Arial" pitchFamily="34" charset="0"/>
              </a:rPr>
              <a:t> tabakası TMTD ( aktif maddesi </a:t>
            </a:r>
            <a:r>
              <a:rPr lang="tr-TR" sz="2000" b="1" dirty="0" err="1" smtClean="0">
                <a:latin typeface="Arial" pitchFamily="34" charset="0"/>
                <a:cs typeface="Arial" pitchFamily="34" charset="0"/>
              </a:rPr>
              <a:t>thiram</a:t>
            </a:r>
            <a:r>
              <a:rPr lang="tr-TR" sz="2000" b="1" dirty="0" smtClean="0">
                <a:latin typeface="Arial" pitchFamily="34" charset="0"/>
                <a:cs typeface="Arial" pitchFamily="34" charset="0"/>
              </a:rPr>
              <a:t>) film kaplama tekniğiyle uygulanır.  Bu aktif maddeler tohum kaynaklı </a:t>
            </a:r>
            <a:r>
              <a:rPr lang="tr-TR" sz="2000" b="1" dirty="0" err="1" smtClean="0">
                <a:latin typeface="Arial" pitchFamily="34" charset="0"/>
                <a:cs typeface="Arial" pitchFamily="34" charset="0"/>
              </a:rPr>
              <a:t>fungal</a:t>
            </a:r>
            <a:r>
              <a:rPr lang="tr-TR" sz="2000" b="1" dirty="0" smtClean="0">
                <a:latin typeface="Arial" pitchFamily="34" charset="0"/>
                <a:cs typeface="Arial" pitchFamily="34" charset="0"/>
              </a:rPr>
              <a:t> patojenler için dezenfektandır. </a:t>
            </a:r>
          </a:p>
          <a:p>
            <a:pPr>
              <a:buNone/>
            </a:pPr>
            <a:endParaRPr lang="tr-TR" sz="2000" dirty="0" smtClean="0">
              <a:latin typeface="Arial" pitchFamily="34" charset="0"/>
              <a:cs typeface="Arial" pitchFamily="34" charset="0"/>
            </a:endParaRPr>
          </a:p>
          <a:p>
            <a:pPr>
              <a:buFont typeface="Wingdings" pitchFamily="2" charset="2"/>
              <a:buChar char="v"/>
            </a:pPr>
            <a:r>
              <a:rPr lang="tr-TR" sz="2800" b="1" dirty="0" smtClean="0">
                <a:solidFill>
                  <a:srgbClr val="006600"/>
                </a:solidFill>
                <a:latin typeface="Arial" pitchFamily="34" charset="0"/>
                <a:cs typeface="Arial" pitchFamily="34" charset="0"/>
              </a:rPr>
              <a:t>İkinci Tabaka:</a:t>
            </a:r>
            <a:r>
              <a:rPr lang="tr-TR" sz="2000" b="1" dirty="0" smtClean="0">
                <a:solidFill>
                  <a:srgbClr val="006600"/>
                </a:solidFill>
                <a:latin typeface="Arial" pitchFamily="34" charset="0"/>
                <a:cs typeface="Arial" pitchFamily="34" charset="0"/>
              </a:rPr>
              <a:t> </a:t>
            </a:r>
            <a:r>
              <a:rPr lang="tr-TR" sz="2000" b="1" dirty="0" smtClean="0">
                <a:latin typeface="Arial" pitchFamily="34" charset="0"/>
                <a:cs typeface="Arial" pitchFamily="34" charset="0"/>
              </a:rPr>
              <a:t/>
            </a:r>
            <a:br>
              <a:rPr lang="tr-TR" sz="2000" b="1" dirty="0" smtClean="0">
                <a:latin typeface="Arial" pitchFamily="34" charset="0"/>
                <a:cs typeface="Arial" pitchFamily="34" charset="0"/>
              </a:rPr>
            </a:br>
            <a:r>
              <a:rPr lang="tr-TR" sz="2000" b="1" dirty="0" smtClean="0">
                <a:latin typeface="Arial" pitchFamily="34" charset="0"/>
                <a:cs typeface="Arial" pitchFamily="34" charset="0"/>
              </a:rPr>
              <a:t>Karmaşık bir kaplama işleminin içinde tohumlara küresel bir şekil verilir. Bu tabaka, tohumun şeklini ve ağırlığını en çok etkileyen tabakadır, katı ve sıvı kaplama maddelerinin kombinasyonundan oluşur. Özel kaplama maddeleri birkaç yönden çeşitli maddeler içerir, bunlar çimlenme  için yardımcı olurlar. Bu tabaka, dezenfektan maddeler ve tohum arasında fiziksel bir ayırıcı konumundadır, ki bu maddeler tohumu </a:t>
            </a:r>
            <a:r>
              <a:rPr lang="tr-TR" sz="2000" b="1" dirty="0" err="1" smtClean="0">
                <a:latin typeface="Arial" pitchFamily="34" charset="0"/>
                <a:cs typeface="Arial" pitchFamily="34" charset="0"/>
              </a:rPr>
              <a:t>fitotoksik</a:t>
            </a:r>
            <a:r>
              <a:rPr lang="tr-TR" sz="2000" b="1" dirty="0" smtClean="0">
                <a:latin typeface="Arial" pitchFamily="34" charset="0"/>
                <a:cs typeface="Arial" pitchFamily="34" charset="0"/>
              </a:rPr>
              <a:t> etkilere karşı korumak için 3. tabakada uygulanır. Son olarak, nemli kaplanmış tohumlar % 50 nem derecesinden % 7 – 8 nem içeriklerine kadar kurutulmak zorundadır. Bu işlem kontrollü ve hassas bir biçimde akışkan kurutucu yataklarda yapılır.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28</a:t>
            </a:fld>
            <a:endParaRPr lang="tr-T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2996952"/>
            <a:ext cx="8496944" cy="3600400"/>
          </a:xfrm>
        </p:spPr>
        <p:txBody>
          <a:bodyPr>
            <a:normAutofit/>
          </a:bodyPr>
          <a:lstStyle/>
          <a:p>
            <a:pPr>
              <a:buFont typeface="Wingdings" pitchFamily="2" charset="2"/>
              <a:buChar char="v"/>
            </a:pPr>
            <a:r>
              <a:rPr lang="tr-TR" sz="3300" b="1" dirty="0" smtClean="0">
                <a:solidFill>
                  <a:srgbClr val="006600"/>
                </a:solidFill>
                <a:latin typeface="Calibri" pitchFamily="34" charset="0"/>
              </a:rPr>
              <a:t>Üçüncü Tabaka:</a:t>
            </a:r>
            <a:r>
              <a:rPr lang="tr-TR" b="1" dirty="0" smtClean="0">
                <a:latin typeface="Calibri" pitchFamily="34" charset="0"/>
              </a:rPr>
              <a:t> </a:t>
            </a:r>
            <a:r>
              <a:rPr lang="tr-TR" dirty="0" smtClean="0">
                <a:latin typeface="Calibri" pitchFamily="34" charset="0"/>
              </a:rPr>
              <a:t/>
            </a:r>
            <a:br>
              <a:rPr lang="tr-TR" dirty="0" smtClean="0">
                <a:latin typeface="Calibri" pitchFamily="34" charset="0"/>
              </a:rPr>
            </a:br>
            <a:r>
              <a:rPr lang="tr-TR" b="1" dirty="0" smtClean="0">
                <a:latin typeface="Calibri" pitchFamily="34" charset="0"/>
              </a:rPr>
              <a:t>Bu tabaka bir askı tabakasıdır, mantar ilaçları </a:t>
            </a:r>
            <a:r>
              <a:rPr lang="tr-TR" dirty="0" smtClean="0">
                <a:latin typeface="Calibri" pitchFamily="34" charset="0"/>
              </a:rPr>
              <a:t>(temel olarak </a:t>
            </a:r>
            <a:r>
              <a:rPr lang="tr-TR" dirty="0" err="1" smtClean="0">
                <a:latin typeface="Calibri" pitchFamily="34" charset="0"/>
              </a:rPr>
              <a:t>Tachigaren</a:t>
            </a:r>
            <a:r>
              <a:rPr lang="tr-TR" dirty="0" smtClean="0">
                <a:latin typeface="Calibri" pitchFamily="34" charset="0"/>
              </a:rPr>
              <a:t> aktif madde </a:t>
            </a:r>
            <a:r>
              <a:rPr lang="tr-TR" dirty="0" err="1" smtClean="0">
                <a:latin typeface="Calibri" pitchFamily="34" charset="0"/>
              </a:rPr>
              <a:t>Hymexazol</a:t>
            </a:r>
            <a:r>
              <a:rPr lang="tr-TR" dirty="0" smtClean="0">
                <a:latin typeface="Calibri" pitchFamily="34" charset="0"/>
              </a:rPr>
              <a:t>)</a:t>
            </a:r>
            <a:r>
              <a:rPr lang="tr-TR" b="1" dirty="0" smtClean="0">
                <a:latin typeface="Calibri" pitchFamily="34" charset="0"/>
              </a:rPr>
              <a:t> ve böcek ilaçlarının </a:t>
            </a:r>
            <a:r>
              <a:rPr lang="tr-TR" dirty="0" smtClean="0">
                <a:latin typeface="Calibri" pitchFamily="34" charset="0"/>
              </a:rPr>
              <a:t>(aktif madde </a:t>
            </a:r>
            <a:r>
              <a:rPr lang="tr-TR" dirty="0" err="1" smtClean="0">
                <a:latin typeface="Calibri" pitchFamily="34" charset="0"/>
              </a:rPr>
              <a:t>Chlothianidin</a:t>
            </a:r>
            <a:r>
              <a:rPr lang="tr-TR" dirty="0" smtClean="0">
                <a:latin typeface="Calibri" pitchFamily="34" charset="0"/>
              </a:rPr>
              <a:t>, </a:t>
            </a:r>
            <a:r>
              <a:rPr lang="tr-TR" dirty="0" err="1" smtClean="0">
                <a:latin typeface="Calibri" pitchFamily="34" charset="0"/>
              </a:rPr>
              <a:t>Imidacloprid</a:t>
            </a:r>
            <a:r>
              <a:rPr lang="tr-TR" dirty="0" smtClean="0">
                <a:latin typeface="Calibri" pitchFamily="34" charset="0"/>
              </a:rPr>
              <a:t>, </a:t>
            </a:r>
            <a:r>
              <a:rPr lang="tr-TR" dirty="0" err="1" smtClean="0">
                <a:latin typeface="Calibri" pitchFamily="34" charset="0"/>
              </a:rPr>
              <a:t>Thiamethoxan</a:t>
            </a:r>
            <a:r>
              <a:rPr lang="tr-TR" dirty="0" smtClean="0">
                <a:latin typeface="Calibri" pitchFamily="34" charset="0"/>
              </a:rPr>
              <a:t>, Beta-</a:t>
            </a:r>
            <a:r>
              <a:rPr lang="tr-TR" dirty="0" err="1" smtClean="0">
                <a:latin typeface="Calibri" pitchFamily="34" charset="0"/>
              </a:rPr>
              <a:t>Cyflutrin</a:t>
            </a:r>
            <a:r>
              <a:rPr lang="tr-TR" dirty="0" smtClean="0">
                <a:latin typeface="Calibri" pitchFamily="34" charset="0"/>
              </a:rPr>
              <a:t> ve diğerleri) </a:t>
            </a:r>
            <a:r>
              <a:rPr lang="tr-TR" b="1" dirty="0" smtClean="0">
                <a:latin typeface="Calibri" pitchFamily="34" charset="0"/>
              </a:rPr>
              <a:t> yoğun olarak bulunduğu bir yerdir ve böcek ilaçları başka bir film kaplama metodu ile tohum kaynaklı hastalıklar </a:t>
            </a:r>
            <a:r>
              <a:rPr lang="tr-TR" b="1" i="1" dirty="0" err="1" smtClean="0">
                <a:latin typeface="Calibri" pitchFamily="34" charset="0"/>
              </a:rPr>
              <a:t>Aphanomyces</a:t>
            </a:r>
            <a:r>
              <a:rPr lang="tr-TR" b="1" i="1" dirty="0" smtClean="0">
                <a:latin typeface="Calibri" pitchFamily="34" charset="0"/>
              </a:rPr>
              <a:t> </a:t>
            </a:r>
            <a:r>
              <a:rPr lang="tr-TR" b="1" i="1" dirty="0" err="1" smtClean="0">
                <a:latin typeface="Calibri" pitchFamily="34" charset="0"/>
              </a:rPr>
              <a:t>cochlioides</a:t>
            </a:r>
            <a:r>
              <a:rPr lang="tr-TR" b="1" dirty="0" smtClean="0">
                <a:latin typeface="Calibri" pitchFamily="34" charset="0"/>
              </a:rPr>
              <a:t> ve </a:t>
            </a:r>
            <a:r>
              <a:rPr lang="tr-TR" b="1" i="1" dirty="0" err="1" smtClean="0">
                <a:latin typeface="Calibri" pitchFamily="34" charset="0"/>
              </a:rPr>
              <a:t>Pythium</a:t>
            </a:r>
            <a:r>
              <a:rPr lang="tr-TR" b="1" i="1" dirty="0" smtClean="0">
                <a:latin typeface="Calibri" pitchFamily="34" charset="0"/>
              </a:rPr>
              <a:t> </a:t>
            </a:r>
            <a:r>
              <a:rPr lang="tr-TR" b="1" i="1" dirty="0" err="1" smtClean="0">
                <a:latin typeface="Calibri" pitchFamily="34" charset="0"/>
              </a:rPr>
              <a:t>ultmum</a:t>
            </a:r>
            <a:r>
              <a:rPr lang="tr-TR" b="1" dirty="0" smtClean="0">
                <a:latin typeface="Calibri" pitchFamily="34" charset="0"/>
              </a:rPr>
              <a:t> ‘ dan korunmak için uygulanır ve bu yolla da bazı toprak ve yaprak böceklerine karşı da koruma sağlanmaktadır.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29</a:t>
            </a:fld>
            <a:endParaRPr lang="tr-TR"/>
          </a:p>
        </p:txBody>
      </p:sp>
      <p:pic>
        <p:nvPicPr>
          <p:cNvPr id="2050" name="Picture 2" descr="C:\Users\USER\Desktop\show_picture.jpg"/>
          <p:cNvPicPr>
            <a:picLocks noChangeAspect="1" noChangeArrowheads="1"/>
          </p:cNvPicPr>
          <p:nvPr/>
        </p:nvPicPr>
        <p:blipFill>
          <a:blip r:embed="rId2" cstate="print"/>
          <a:srcRect/>
          <a:stretch>
            <a:fillRect/>
          </a:stretch>
        </p:blipFill>
        <p:spPr bwMode="auto">
          <a:xfrm>
            <a:off x="539552" y="332656"/>
            <a:ext cx="3657600" cy="2651125"/>
          </a:xfrm>
          <a:prstGeom prst="rect">
            <a:avLst/>
          </a:prstGeom>
          <a:ln>
            <a:noFill/>
          </a:ln>
          <a:effectLst>
            <a:softEdge rad="112500"/>
          </a:effectLst>
        </p:spPr>
      </p:pic>
      <p:pic>
        <p:nvPicPr>
          <p:cNvPr id="2051" name="Picture 3" descr="C:\Users\USER\Desktop\Pythium-1.jpg"/>
          <p:cNvPicPr>
            <a:picLocks noChangeAspect="1" noChangeArrowheads="1"/>
          </p:cNvPicPr>
          <p:nvPr/>
        </p:nvPicPr>
        <p:blipFill>
          <a:blip r:embed="rId3" cstate="print"/>
          <a:srcRect/>
          <a:stretch>
            <a:fillRect/>
          </a:stretch>
        </p:blipFill>
        <p:spPr bwMode="auto">
          <a:xfrm>
            <a:off x="4716016" y="332656"/>
            <a:ext cx="3600400" cy="266429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692696"/>
            <a:ext cx="8568952" cy="5818580"/>
          </a:xfrm>
        </p:spPr>
        <p:txBody>
          <a:bodyPr>
            <a:normAutofit/>
          </a:bodyPr>
          <a:lstStyle/>
          <a:p>
            <a:pPr>
              <a:buNone/>
            </a:pPr>
            <a:r>
              <a:rPr lang="tr-TR" sz="2800" b="1" dirty="0" smtClean="0">
                <a:solidFill>
                  <a:srgbClr val="006600"/>
                </a:solidFill>
                <a:latin typeface="Calibri" pitchFamily="34" charset="0"/>
              </a:rPr>
              <a:t>Dördüncü Tabaka: </a:t>
            </a:r>
          </a:p>
          <a:p>
            <a:pPr algn="just">
              <a:buNone/>
            </a:pPr>
            <a:r>
              <a:rPr lang="tr-TR" sz="2800" b="1" dirty="0" smtClean="0">
                <a:latin typeface="Calibri" pitchFamily="34" charset="0"/>
              </a:rPr>
              <a:t>		Son uygulama dördüncü tabakadır, direkt olarak üçüncü uygulamadan hemen sonra yapılır. Bu renkli tabaka </a:t>
            </a:r>
            <a:r>
              <a:rPr lang="tr-TR" sz="2800" b="1" dirty="0" err="1" smtClean="0">
                <a:latin typeface="Calibri" pitchFamily="34" charset="0"/>
              </a:rPr>
              <a:t>pestisitlerin</a:t>
            </a:r>
            <a:r>
              <a:rPr lang="tr-TR" sz="2800" b="1" dirty="0" smtClean="0">
                <a:latin typeface="Calibri" pitchFamily="34" charset="0"/>
              </a:rPr>
              <a:t> ekim esnasında aşınmasını ve dökülmesini engellemek için bir film tabakası ile kaplanmıştır. Dahası, bu uygulama çiftçinin, kullanılan aktif maddeli ilaçlarla direkt olarak temasını önlemesine de yardımcı olur. Ve tabii ki renklendirme, bu tabaka kaplanmış tohuma karakteristik özelliğini yani KWS üretimi parlak turuncu rengini verir. İşlem son olarak %7-8 nem içeriğine kadar kısa kurutma, tohum hazırlığı ile biter.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332656"/>
            <a:ext cx="8424936" cy="796950"/>
          </a:xfrm>
        </p:spPr>
        <p:txBody>
          <a:bodyPr>
            <a:noAutofit/>
          </a:bodyPr>
          <a:lstStyle/>
          <a:p>
            <a:r>
              <a:rPr lang="tr-TR" sz="3600" dirty="0" smtClean="0">
                <a:solidFill>
                  <a:schemeClr val="tx1"/>
                </a:solidFill>
                <a:latin typeface="Calibri" pitchFamily="34" charset="0"/>
              </a:rPr>
              <a:t>Şeker pancarında tohum kaplama düzeneği </a:t>
            </a:r>
            <a:endParaRPr lang="tr-TR" sz="3600" dirty="0">
              <a:solidFill>
                <a:schemeClr val="tx1"/>
              </a:solidFill>
              <a:latin typeface="Calibri" pitchFamily="34" charset="0"/>
            </a:endParaRPr>
          </a:p>
        </p:txBody>
      </p:sp>
      <p:pic>
        <p:nvPicPr>
          <p:cNvPr id="1026" name="Picture 2" descr="C:\Users\USER\Desktop\show_picture.jpg"/>
          <p:cNvPicPr>
            <a:picLocks noGrp="1" noChangeAspect="1" noChangeArrowheads="1"/>
          </p:cNvPicPr>
          <p:nvPr>
            <p:ph sz="quarter" idx="1"/>
          </p:nvPr>
        </p:nvPicPr>
        <p:blipFill>
          <a:blip r:embed="rId2" cstate="print"/>
          <a:stretch>
            <a:fillRect/>
          </a:stretch>
        </p:blipFill>
        <p:spPr bwMode="auto">
          <a:xfrm>
            <a:off x="1115616" y="1412776"/>
            <a:ext cx="6622460" cy="49513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3 Slayt Numarası Yer Tutucusu"/>
          <p:cNvSpPr>
            <a:spLocks noGrp="1"/>
          </p:cNvSpPr>
          <p:nvPr>
            <p:ph type="sldNum" sz="quarter" idx="15"/>
          </p:nvPr>
        </p:nvSpPr>
        <p:spPr/>
        <p:txBody>
          <a:bodyPr/>
          <a:lstStyle/>
          <a:p>
            <a:fld id="{B1DEFA8C-F947-479F-BE07-76B6B3F80BF1}" type="slidenum">
              <a:rPr lang="tr-TR" smtClean="0"/>
              <a:pPr/>
              <a:t>31</a:t>
            </a:fld>
            <a:endParaRPr 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SV_000639.medium_0.jpg"/>
          <p:cNvPicPr>
            <a:picLocks noGrp="1" noChangeAspect="1" noChangeArrowheads="1"/>
          </p:cNvPicPr>
          <p:nvPr>
            <p:ph sz="quarter" idx="1"/>
          </p:nvPr>
        </p:nvPicPr>
        <p:blipFill>
          <a:blip r:embed="rId2" cstate="print"/>
          <a:srcRect/>
          <a:stretch>
            <a:fillRect/>
          </a:stretch>
        </p:blipFill>
        <p:spPr bwMode="auto">
          <a:xfrm>
            <a:off x="3995936" y="980728"/>
            <a:ext cx="4248472" cy="3137466"/>
          </a:xfrm>
          <a:prstGeom prst="ellipse">
            <a:avLst/>
          </a:prstGeom>
          <a:ln>
            <a:noFill/>
          </a:ln>
          <a:effectLst>
            <a:softEdge rad="112500"/>
          </a:effectLst>
        </p:spPr>
      </p:pic>
      <p:sp>
        <p:nvSpPr>
          <p:cNvPr id="4" name="3 Slayt Numarası Yer Tutucusu"/>
          <p:cNvSpPr>
            <a:spLocks noGrp="1"/>
          </p:cNvSpPr>
          <p:nvPr>
            <p:ph type="sldNum" sz="quarter" idx="15"/>
          </p:nvPr>
        </p:nvSpPr>
        <p:spPr/>
        <p:txBody>
          <a:bodyPr/>
          <a:lstStyle/>
          <a:p>
            <a:fld id="{B1DEFA8C-F947-479F-BE07-76B6B3F80BF1}" type="slidenum">
              <a:rPr lang="tr-TR" smtClean="0"/>
              <a:pPr/>
              <a:t>32</a:t>
            </a:fld>
            <a:endParaRPr lang="tr-TR"/>
          </a:p>
        </p:txBody>
      </p:sp>
      <p:pic>
        <p:nvPicPr>
          <p:cNvPr id="7170" name="Picture 2" descr="C:\Users\Yaren\Desktop\images.jpg"/>
          <p:cNvPicPr>
            <a:picLocks noChangeAspect="1" noChangeArrowheads="1"/>
          </p:cNvPicPr>
          <p:nvPr/>
        </p:nvPicPr>
        <p:blipFill>
          <a:blip r:embed="rId3" cstate="print"/>
          <a:srcRect/>
          <a:stretch>
            <a:fillRect/>
          </a:stretch>
        </p:blipFill>
        <p:spPr bwMode="auto">
          <a:xfrm rot="5400000">
            <a:off x="609837" y="1486507"/>
            <a:ext cx="3250548" cy="2238990"/>
          </a:xfrm>
          <a:prstGeom prst="rect">
            <a:avLst/>
          </a:prstGeom>
          <a:ln>
            <a:noFill/>
          </a:ln>
          <a:effectLst>
            <a:softEdge rad="112500"/>
          </a:effectLst>
        </p:spPr>
      </p:pic>
      <p:pic>
        <p:nvPicPr>
          <p:cNvPr id="7171" name="Picture 3" descr="C:\Users\Yaren\Desktop\848800.jpeg"/>
          <p:cNvPicPr>
            <a:picLocks noChangeAspect="1" noChangeArrowheads="1"/>
          </p:cNvPicPr>
          <p:nvPr/>
        </p:nvPicPr>
        <p:blipFill>
          <a:blip r:embed="rId4" cstate="print"/>
          <a:srcRect/>
          <a:stretch>
            <a:fillRect/>
          </a:stretch>
        </p:blipFill>
        <p:spPr bwMode="auto">
          <a:xfrm>
            <a:off x="251520" y="4437112"/>
            <a:ext cx="4067944" cy="2147752"/>
          </a:xfrm>
          <a:prstGeom prst="ellipse">
            <a:avLst/>
          </a:prstGeom>
          <a:ln>
            <a:noFill/>
          </a:ln>
          <a:effectLst>
            <a:softEdge rad="112500"/>
          </a:effectLst>
        </p:spPr>
      </p:pic>
      <p:pic>
        <p:nvPicPr>
          <p:cNvPr id="6" name="3 İçerik Yer Tutucusu" descr="http://www.sesvanderhave.com/TR/sites/sesvanderhave.com.TR/files/DSCF1964.jpg"/>
          <p:cNvPicPr>
            <a:picLocks/>
          </p:cNvPicPr>
          <p:nvPr/>
        </p:nvPicPr>
        <p:blipFill>
          <a:blip r:embed="rId5" cstate="print"/>
          <a:srcRect/>
          <a:stretch>
            <a:fillRect/>
          </a:stretch>
        </p:blipFill>
        <p:spPr bwMode="auto">
          <a:xfrm>
            <a:off x="4283968" y="4221088"/>
            <a:ext cx="3875584" cy="2376264"/>
          </a:xfrm>
          <a:prstGeom prst="rect">
            <a:avLst/>
          </a:prstGeom>
          <a:ln>
            <a:noFill/>
          </a:ln>
          <a:effectLst>
            <a:softEdge rad="112500"/>
          </a:effectLst>
        </p:spPr>
      </p:pic>
      <p:sp>
        <p:nvSpPr>
          <p:cNvPr id="7" name="1 Başlık"/>
          <p:cNvSpPr>
            <a:spLocks noGrp="1"/>
          </p:cNvSpPr>
          <p:nvPr>
            <p:ph type="title"/>
          </p:nvPr>
        </p:nvSpPr>
        <p:spPr>
          <a:xfrm>
            <a:off x="539552" y="260648"/>
            <a:ext cx="8229600" cy="576064"/>
          </a:xfrm>
        </p:spPr>
        <p:txBody>
          <a:bodyPr>
            <a:normAutofit/>
          </a:bodyPr>
          <a:lstStyle/>
          <a:p>
            <a:pPr algn="ctr"/>
            <a:r>
              <a:rPr lang="tr-TR" b="1" dirty="0" smtClean="0">
                <a:solidFill>
                  <a:schemeClr val="tx1"/>
                </a:solidFill>
                <a:latin typeface="Arial" pitchFamily="34" charset="0"/>
                <a:cs typeface="Arial" pitchFamily="34" charset="0"/>
              </a:rPr>
              <a:t>Şeker pancarında tohum kaplama </a:t>
            </a:r>
            <a:endParaRPr lang="tr-TR" b="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908720"/>
            <a:ext cx="8640960" cy="5400600"/>
          </a:xfrm>
        </p:spPr>
        <p:txBody>
          <a:bodyPr>
            <a:normAutofit fontScale="92500" lnSpcReduction="20000"/>
          </a:bodyPr>
          <a:lstStyle/>
          <a:p>
            <a:pPr algn="just">
              <a:lnSpc>
                <a:spcPct val="110000"/>
              </a:lnSpc>
              <a:buNone/>
            </a:pPr>
            <a:r>
              <a:rPr lang="tr-TR" b="1" dirty="0" smtClean="0">
                <a:latin typeface="Calibri" pitchFamily="34" charset="0"/>
              </a:rPr>
              <a:t>		İçeriğinde bulunan, </a:t>
            </a:r>
            <a:r>
              <a:rPr lang="tr-TR" b="1" dirty="0" err="1" smtClean="0">
                <a:latin typeface="Calibri" pitchFamily="34" charset="0"/>
              </a:rPr>
              <a:t>Poliederler</a:t>
            </a:r>
            <a:r>
              <a:rPr lang="tr-TR" b="1" dirty="0" smtClean="0">
                <a:latin typeface="Calibri" pitchFamily="34" charset="0"/>
              </a:rPr>
              <a:t> ve bunları birbirine bağlayan ikincil yapı üniteleri arasında yer alan bu </a:t>
            </a:r>
            <a:r>
              <a:rPr lang="tr-TR" b="1" dirty="0" err="1" smtClean="0">
                <a:latin typeface="Calibri" pitchFamily="34" charset="0"/>
              </a:rPr>
              <a:t>mikrogözenekler</a:t>
            </a:r>
            <a:r>
              <a:rPr lang="tr-TR" b="1" dirty="0" smtClean="0">
                <a:latin typeface="Calibri" pitchFamily="34" charset="0"/>
              </a:rPr>
              <a:t> </a:t>
            </a:r>
            <a:r>
              <a:rPr lang="tr-TR" b="1" dirty="0" err="1" smtClean="0">
                <a:latin typeface="Calibri" pitchFamily="34" charset="0"/>
              </a:rPr>
              <a:t>mikropencerelerle</a:t>
            </a:r>
            <a:r>
              <a:rPr lang="tr-TR" b="1" dirty="0" smtClean="0">
                <a:latin typeface="Calibri" pitchFamily="34" charset="0"/>
              </a:rPr>
              <a:t> birleşip bir, iki veya üç boyutlu boşluk sistemleri ve/veya kanalları oluşturur. Boşluk miktarı toplam hacmin %20'si ile %50'si arasındadır. Yapısındaki kanal şeklindeki boşluklar nedeniyle yüksek iyon değiştirme (KDK) ve su tutma</a:t>
            </a:r>
            <a:br>
              <a:rPr lang="tr-TR" b="1" dirty="0" smtClean="0">
                <a:latin typeface="Calibri" pitchFamily="34" charset="0"/>
              </a:rPr>
            </a:br>
            <a:r>
              <a:rPr lang="tr-TR" b="1" dirty="0" smtClean="0">
                <a:latin typeface="Calibri" pitchFamily="34" charset="0"/>
              </a:rPr>
              <a:t>kapasitesine sahiptir . Hiçbir </a:t>
            </a:r>
            <a:r>
              <a:rPr lang="tr-TR" b="1" dirty="0" err="1" smtClean="0">
                <a:latin typeface="Calibri" pitchFamily="34" charset="0"/>
              </a:rPr>
              <a:t>alüminosilikat</a:t>
            </a:r>
            <a:r>
              <a:rPr lang="tr-TR" b="1" dirty="0" smtClean="0">
                <a:latin typeface="Calibri" pitchFamily="34" charset="0"/>
              </a:rPr>
              <a:t> yapıda olmayan makro ve mikro boşluklara (kanallara) sahiptir. Bu nedenle yüzey alanı çok geniştir. 1 gram SENSEED in yüzey alanı 10 m</a:t>
            </a:r>
            <a:r>
              <a:rPr lang="tr-TR" b="1" baseline="30000" dirty="0" smtClean="0">
                <a:latin typeface="Calibri" pitchFamily="34" charset="0"/>
              </a:rPr>
              <a:t>2</a:t>
            </a:r>
            <a:r>
              <a:rPr lang="tr-TR" b="1" dirty="0" smtClean="0">
                <a:latin typeface="Calibri" pitchFamily="34" charset="0"/>
              </a:rPr>
              <a:t> civarındadır. SENSEED in en önemli özelliği; bu boşluklar ve bu boşluklara kolayca girebilen ve yer değiştirebilen sıvı ve gaz molekülleri ile toprak alkali iyonlardan ileri gelen "moleküler elek" fonksiyonudur. Kanalcıklarında sakladığı serbest oksijeni toprak altında tohumun çimlenmesi esnasındaki </a:t>
            </a:r>
            <a:r>
              <a:rPr lang="tr-TR" b="1" dirty="0" err="1" smtClean="0">
                <a:latin typeface="Calibri" pitchFamily="34" charset="0"/>
              </a:rPr>
              <a:t>metabolik</a:t>
            </a:r>
            <a:r>
              <a:rPr lang="tr-TR" b="1" dirty="0" smtClean="0">
                <a:latin typeface="Calibri" pitchFamily="34" charset="0"/>
              </a:rPr>
              <a:t> aktivitelerde kullanmak üzere hazır</a:t>
            </a:r>
            <a:br>
              <a:rPr lang="tr-TR" b="1" dirty="0" smtClean="0">
                <a:latin typeface="Calibri" pitchFamily="34" charset="0"/>
              </a:rPr>
            </a:br>
            <a:r>
              <a:rPr lang="tr-TR" b="1" dirty="0" smtClean="0">
                <a:latin typeface="Calibri" pitchFamily="34" charset="0"/>
              </a:rPr>
              <a:t>bekletir. Ayrıca yine bünyesinde bulunan biyolojik olarak parçalanabilen nem emiciler sayesinde tohum, toprak altında hidrik strese maruz bırakılmaksızın çimlenmesi sağlanır.</a:t>
            </a:r>
            <a:endParaRPr lang="tr-TR"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33</a:t>
            </a:fld>
            <a:endParaRPr lang="tr-TR"/>
          </a:p>
        </p:txBody>
      </p:sp>
      <p:sp>
        <p:nvSpPr>
          <p:cNvPr id="5" name="4 Metin kutusu"/>
          <p:cNvSpPr txBox="1"/>
          <p:nvPr/>
        </p:nvSpPr>
        <p:spPr>
          <a:xfrm>
            <a:off x="1835696" y="260648"/>
            <a:ext cx="6192688" cy="523220"/>
          </a:xfrm>
          <a:prstGeom prst="rect">
            <a:avLst/>
          </a:prstGeom>
          <a:noFill/>
        </p:spPr>
        <p:txBody>
          <a:bodyPr wrap="square" rtlCol="0">
            <a:spAutoFit/>
          </a:bodyPr>
          <a:lstStyle/>
          <a:p>
            <a:r>
              <a:rPr lang="tr-TR" sz="2800" b="1" dirty="0" smtClean="0">
                <a:solidFill>
                  <a:srgbClr val="C00000"/>
                </a:solidFill>
                <a:latin typeface="Calibri" pitchFamily="34" charset="0"/>
              </a:rPr>
              <a:t>SENSEED (TOHUM KAPLAMA)</a:t>
            </a:r>
            <a:endParaRPr lang="tr-TR" sz="2800" dirty="0">
              <a:solidFill>
                <a:srgbClr val="C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USER\Desktop\f.jpg"/>
          <p:cNvPicPr>
            <a:picLocks noChangeAspect="1" noChangeArrowheads="1"/>
          </p:cNvPicPr>
          <p:nvPr/>
        </p:nvPicPr>
        <p:blipFill>
          <a:blip r:embed="rId2" cstate="print"/>
          <a:srcRect/>
          <a:stretch>
            <a:fillRect/>
          </a:stretch>
        </p:blipFill>
        <p:spPr bwMode="auto">
          <a:xfrm>
            <a:off x="5508104" y="2996952"/>
            <a:ext cx="2438400" cy="3343275"/>
          </a:xfrm>
          <a:prstGeom prst="rect">
            <a:avLst/>
          </a:prstGeom>
          <a:noFill/>
        </p:spPr>
      </p:pic>
      <p:sp>
        <p:nvSpPr>
          <p:cNvPr id="2" name="1 Başlık"/>
          <p:cNvSpPr>
            <a:spLocks noGrp="1"/>
          </p:cNvSpPr>
          <p:nvPr>
            <p:ph type="title"/>
          </p:nvPr>
        </p:nvSpPr>
        <p:spPr>
          <a:xfrm>
            <a:off x="395536" y="332656"/>
            <a:ext cx="7467600" cy="648072"/>
          </a:xfrm>
        </p:spPr>
        <p:txBody>
          <a:bodyPr/>
          <a:lstStyle/>
          <a:p>
            <a:r>
              <a:rPr lang="tr-TR" b="1" dirty="0" smtClean="0"/>
              <a:t>Tohum Kaplama Preparatı</a:t>
            </a:r>
            <a:endParaRPr lang="tr-TR" dirty="0"/>
          </a:p>
        </p:txBody>
      </p:sp>
      <p:sp>
        <p:nvSpPr>
          <p:cNvPr id="3" name="2 İçerik Yer Tutucusu"/>
          <p:cNvSpPr>
            <a:spLocks noGrp="1"/>
          </p:cNvSpPr>
          <p:nvPr>
            <p:ph sz="quarter" idx="1"/>
          </p:nvPr>
        </p:nvSpPr>
        <p:spPr>
          <a:xfrm>
            <a:off x="179512" y="1268760"/>
            <a:ext cx="8604448" cy="1512168"/>
          </a:xfrm>
        </p:spPr>
        <p:txBody>
          <a:bodyPr>
            <a:noAutofit/>
          </a:bodyPr>
          <a:lstStyle/>
          <a:p>
            <a:pPr algn="just" fontAlgn="base">
              <a:buNone/>
            </a:pPr>
            <a:r>
              <a:rPr lang="tr-TR" dirty="0" smtClean="0"/>
              <a:t> </a:t>
            </a:r>
            <a:r>
              <a:rPr lang="tr-TR" b="1" dirty="0" smtClean="0"/>
              <a:t>Not</a:t>
            </a:r>
            <a:r>
              <a:rPr lang="tr-TR" b="1" dirty="0" smtClean="0">
                <a:solidFill>
                  <a:srgbClr val="C00000"/>
                </a:solidFill>
              </a:rPr>
              <a:t> : Daha iyi bir karışım için su ya da bitkisel yağ</a:t>
            </a:r>
          </a:p>
          <a:p>
            <a:pPr algn="just" fontAlgn="base">
              <a:buNone/>
            </a:pPr>
            <a:r>
              <a:rPr lang="tr-TR" b="1" dirty="0" smtClean="0">
                <a:solidFill>
                  <a:srgbClr val="C00000"/>
                </a:solidFill>
              </a:rPr>
              <a:t>( pamuk,kolza,ayçiçeği,fındık ) ile karıştırılıp tohum yüzeyine daha iyi tutunması sağlanabilir.</a:t>
            </a:r>
          </a:p>
          <a:p>
            <a:pPr algn="just" fontAlgn="base"/>
            <a:endParaRPr lang="tr-TR" b="1" dirty="0" smtClean="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34</a:t>
            </a:fld>
            <a:endParaRPr lang="tr-TR" dirty="0"/>
          </a:p>
        </p:txBody>
      </p:sp>
      <p:pic>
        <p:nvPicPr>
          <p:cNvPr id="6" name="Picture 3" descr="C:\Users\USER\Desktop\TOHUM_KAPLAMA_PREPARATI.jpg"/>
          <p:cNvPicPr>
            <a:picLocks noChangeAspect="1" noChangeArrowheads="1"/>
          </p:cNvPicPr>
          <p:nvPr/>
        </p:nvPicPr>
        <p:blipFill>
          <a:blip r:embed="rId3" cstate="print"/>
          <a:srcRect/>
          <a:stretch>
            <a:fillRect/>
          </a:stretch>
        </p:blipFill>
        <p:spPr bwMode="auto">
          <a:xfrm>
            <a:off x="467544" y="2852936"/>
            <a:ext cx="4762500" cy="357187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C:\Users\USER\Desktop\çeşit yonca kap..png"/>
          <p:cNvPicPr/>
          <p:nvPr/>
        </p:nvPicPr>
        <p:blipFill>
          <a:blip r:embed="rId2" cstate="print"/>
          <a:srcRect/>
          <a:stretch>
            <a:fillRect/>
          </a:stretch>
        </p:blipFill>
        <p:spPr bwMode="auto">
          <a:xfrm>
            <a:off x="5148064" y="1268760"/>
            <a:ext cx="3419475" cy="2843411"/>
          </a:xfrm>
          <a:prstGeom prst="ellipse">
            <a:avLst/>
          </a:prstGeom>
          <a:ln>
            <a:noFill/>
          </a:ln>
          <a:effectLst>
            <a:softEdge rad="112500"/>
          </a:effectLst>
        </p:spPr>
      </p:pic>
      <p:sp>
        <p:nvSpPr>
          <p:cNvPr id="2" name="1 Başlık"/>
          <p:cNvSpPr>
            <a:spLocks noGrp="1"/>
          </p:cNvSpPr>
          <p:nvPr>
            <p:ph type="title"/>
          </p:nvPr>
        </p:nvSpPr>
        <p:spPr>
          <a:xfrm>
            <a:off x="323528" y="332656"/>
            <a:ext cx="8496944" cy="782960"/>
          </a:xfrm>
        </p:spPr>
        <p:txBody>
          <a:bodyPr>
            <a:normAutofit/>
          </a:bodyPr>
          <a:lstStyle/>
          <a:p>
            <a:r>
              <a:rPr lang="tr-TR" b="1" dirty="0" smtClean="0">
                <a:solidFill>
                  <a:schemeClr val="accent1">
                    <a:lumMod val="75000"/>
                  </a:schemeClr>
                </a:solidFill>
              </a:rPr>
              <a:t>KAPLAMALI KAYSERİ YONCA TOHUMU </a:t>
            </a:r>
            <a:endParaRPr lang="tr-TR" b="1" dirty="0">
              <a:solidFill>
                <a:schemeClr val="accent1">
                  <a:lumMod val="75000"/>
                </a:schemeClr>
              </a:solidFill>
            </a:endParaRPr>
          </a:p>
        </p:txBody>
      </p:sp>
      <p:sp>
        <p:nvSpPr>
          <p:cNvPr id="3" name="2 İçerik Yer Tutucusu"/>
          <p:cNvSpPr>
            <a:spLocks noGrp="1"/>
          </p:cNvSpPr>
          <p:nvPr>
            <p:ph sz="quarter" idx="1"/>
          </p:nvPr>
        </p:nvSpPr>
        <p:spPr>
          <a:xfrm>
            <a:off x="251520" y="3789040"/>
            <a:ext cx="8496944" cy="2664296"/>
          </a:xfrm>
        </p:spPr>
        <p:txBody>
          <a:bodyPr>
            <a:normAutofit/>
          </a:bodyPr>
          <a:lstStyle/>
          <a:p>
            <a:pPr>
              <a:buNone/>
            </a:pPr>
            <a:r>
              <a:rPr lang="tr-TR" b="1" dirty="0" smtClean="0">
                <a:latin typeface="Calibri" pitchFamily="34" charset="0"/>
              </a:rPr>
              <a:t>•  Bu çeşit Türkiye'nin hemen hemen her yerinde yetiştirilmeye elverişlidir.</a:t>
            </a:r>
          </a:p>
          <a:p>
            <a:pPr>
              <a:buNone/>
            </a:pPr>
            <a:r>
              <a:rPr lang="tr-TR" b="1" dirty="0" smtClean="0">
                <a:latin typeface="Calibri" pitchFamily="34" charset="0"/>
              </a:rPr>
              <a:t>•  Yeşil ot miktarı fazladır.</a:t>
            </a:r>
          </a:p>
          <a:p>
            <a:pPr>
              <a:buNone/>
            </a:pPr>
            <a:r>
              <a:rPr lang="tr-TR" b="1" dirty="0" smtClean="0">
                <a:latin typeface="Calibri" pitchFamily="34" charset="0"/>
              </a:rPr>
              <a:t>•  Ot üretimi için dekara 5 - 6 kg tohum atmak yeterli olmaktadır. </a:t>
            </a:r>
          </a:p>
          <a:p>
            <a:pPr fontAlgn="base">
              <a:buNone/>
            </a:pPr>
            <a:r>
              <a:rPr lang="tr-TR" b="1" dirty="0" smtClean="0">
                <a:latin typeface="Calibri" pitchFamily="34" charset="0"/>
              </a:rPr>
              <a:t>•  Toptan Alışveriş ve Diğer Tohumlarla İlgili Bizimle İrtibata Geçebilirsiniz.</a:t>
            </a:r>
          </a:p>
          <a:p>
            <a:endParaRPr lang="tr-TR" b="1" dirty="0">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35</a:t>
            </a:fld>
            <a:endParaRPr lang="tr-TR"/>
          </a:p>
        </p:txBody>
      </p:sp>
      <p:sp>
        <p:nvSpPr>
          <p:cNvPr id="6" name="5 Dikdörtgen"/>
          <p:cNvSpPr/>
          <p:nvPr/>
        </p:nvSpPr>
        <p:spPr>
          <a:xfrm>
            <a:off x="239120" y="1628800"/>
            <a:ext cx="4894876" cy="2308324"/>
          </a:xfrm>
          <a:prstGeom prst="rect">
            <a:avLst/>
          </a:prstGeom>
        </p:spPr>
        <p:txBody>
          <a:bodyPr wrap="square">
            <a:spAutoFit/>
          </a:bodyPr>
          <a:lstStyle/>
          <a:p>
            <a:pPr>
              <a:buNone/>
            </a:pPr>
            <a:r>
              <a:rPr lang="tr-TR" sz="2400" b="1" dirty="0" smtClean="0">
                <a:latin typeface="Calibri" pitchFamily="34" charset="0"/>
              </a:rPr>
              <a:t>•  Yüksek boyludur.</a:t>
            </a:r>
          </a:p>
          <a:p>
            <a:pPr>
              <a:buNone/>
            </a:pPr>
            <a:r>
              <a:rPr lang="tr-TR" sz="2400" b="1" dirty="0" smtClean="0">
                <a:latin typeface="Calibri" pitchFamily="34" charset="0"/>
              </a:rPr>
              <a:t>•  Genelde sulu alanlarda yetiştirilen bu çeşit bazı özel şartlarda kuru alanlarda da yetiştirilebilir.</a:t>
            </a:r>
          </a:p>
          <a:p>
            <a:pPr>
              <a:buNone/>
            </a:pPr>
            <a:r>
              <a:rPr lang="tr-TR" sz="2400" b="1" dirty="0" smtClean="0">
                <a:latin typeface="Calibri" pitchFamily="34" charset="0"/>
              </a:rPr>
              <a:t>•  Kış şartlarına dayanıklıdır.</a:t>
            </a:r>
          </a:p>
          <a:p>
            <a:pPr>
              <a:buNone/>
            </a:pPr>
            <a:r>
              <a:rPr lang="tr-TR" sz="2400" b="1" dirty="0" smtClean="0">
                <a:latin typeface="Calibri" pitchFamily="34" charset="0"/>
              </a:rPr>
              <a:t>•  Ürünlerimiz kaplamalıdır.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188640"/>
            <a:ext cx="8712968" cy="1152128"/>
          </a:xfrm>
        </p:spPr>
        <p:txBody>
          <a:bodyPr>
            <a:noAutofit/>
          </a:bodyPr>
          <a:lstStyle/>
          <a:p>
            <a:r>
              <a:rPr lang="tr-TR" sz="3200" b="1" dirty="0" smtClean="0">
                <a:solidFill>
                  <a:schemeClr val="accent1">
                    <a:lumMod val="75000"/>
                  </a:schemeClr>
                </a:solidFill>
                <a:latin typeface="Arial" pitchFamily="34" charset="0"/>
                <a:cs typeface="Arial" pitchFamily="34" charset="0"/>
              </a:rPr>
              <a:t>Kaplamal</a:t>
            </a:r>
            <a:r>
              <a:rPr lang="tr-TR" sz="4000" b="1" dirty="0" smtClean="0">
                <a:solidFill>
                  <a:schemeClr val="accent1">
                    <a:lumMod val="75000"/>
                  </a:schemeClr>
                </a:solidFill>
                <a:latin typeface="Arial" pitchFamily="34" charset="0"/>
                <a:cs typeface="Arial" pitchFamily="34" charset="0"/>
              </a:rPr>
              <a:t>ı</a:t>
            </a:r>
            <a:r>
              <a:rPr lang="tr-TR" sz="3200" b="1" dirty="0" smtClean="0">
                <a:solidFill>
                  <a:schemeClr val="accent1">
                    <a:lumMod val="75000"/>
                  </a:schemeClr>
                </a:solidFill>
                <a:latin typeface="Arial" pitchFamily="34" charset="0"/>
                <a:cs typeface="Arial" pitchFamily="34" charset="0"/>
              </a:rPr>
              <a:t> </a:t>
            </a:r>
            <a:r>
              <a:rPr lang="tr-TR" sz="3200" b="1" dirty="0" err="1" smtClean="0">
                <a:solidFill>
                  <a:schemeClr val="accent1">
                    <a:lumMod val="75000"/>
                  </a:schemeClr>
                </a:solidFill>
                <a:latin typeface="Arial" pitchFamily="34" charset="0"/>
                <a:cs typeface="Arial" pitchFamily="34" charset="0"/>
              </a:rPr>
              <a:t>Sunter</a:t>
            </a:r>
            <a:r>
              <a:rPr lang="tr-TR" sz="3200" b="1" dirty="0" smtClean="0">
                <a:solidFill>
                  <a:schemeClr val="accent1">
                    <a:lumMod val="75000"/>
                  </a:schemeClr>
                </a:solidFill>
                <a:latin typeface="Arial" pitchFamily="34" charset="0"/>
                <a:cs typeface="Arial" pitchFamily="34" charset="0"/>
              </a:rPr>
              <a:t> Yonca Tohumu Çeşit Özellikleri</a:t>
            </a:r>
            <a:endParaRPr lang="tr-TR" sz="3200" b="1" dirty="0">
              <a:solidFill>
                <a:schemeClr val="accent1">
                  <a:lumMod val="75000"/>
                </a:schemeClr>
              </a:solidFill>
              <a:latin typeface="Arial" pitchFamily="34" charset="0"/>
              <a:cs typeface="Arial" pitchFamily="34" charset="0"/>
            </a:endParaRPr>
          </a:p>
        </p:txBody>
      </p:sp>
      <p:sp>
        <p:nvSpPr>
          <p:cNvPr id="3" name="2 İçerik Yer Tutucusu"/>
          <p:cNvSpPr>
            <a:spLocks noGrp="1"/>
          </p:cNvSpPr>
          <p:nvPr>
            <p:ph sz="quarter" idx="1"/>
          </p:nvPr>
        </p:nvSpPr>
        <p:spPr>
          <a:xfrm>
            <a:off x="323528" y="1340768"/>
            <a:ext cx="7467600" cy="3412976"/>
          </a:xfrm>
        </p:spPr>
        <p:txBody>
          <a:bodyPr>
            <a:normAutofit/>
          </a:bodyPr>
          <a:lstStyle/>
          <a:p>
            <a:pPr>
              <a:buNone/>
            </a:pPr>
            <a:r>
              <a:rPr lang="tr-TR" b="1" dirty="0" smtClean="0">
                <a:latin typeface="Calibri" pitchFamily="34" charset="0"/>
              </a:rPr>
              <a:t>- Kaplamalı </a:t>
            </a:r>
            <a:r>
              <a:rPr lang="tr-TR" b="1" dirty="0" err="1" smtClean="0">
                <a:latin typeface="Calibri" pitchFamily="34" charset="0"/>
              </a:rPr>
              <a:t>Sunter</a:t>
            </a:r>
            <a:r>
              <a:rPr lang="tr-TR" b="1" dirty="0" smtClean="0">
                <a:latin typeface="Calibri" pitchFamily="34" charset="0"/>
              </a:rPr>
              <a:t> Yonca Tohumu </a:t>
            </a:r>
            <a:r>
              <a:rPr lang="tr-TR" b="1" dirty="0" err="1" smtClean="0">
                <a:latin typeface="Calibri" pitchFamily="34" charset="0"/>
              </a:rPr>
              <a:t>Rhizobium</a:t>
            </a:r>
            <a:r>
              <a:rPr lang="tr-TR" b="1" dirty="0" smtClean="0">
                <a:latin typeface="Calibri" pitchFamily="34" charset="0"/>
              </a:rPr>
              <a:t> ve Çinko Kaplamalıdır.</a:t>
            </a:r>
          </a:p>
          <a:p>
            <a:pPr>
              <a:buNone/>
            </a:pPr>
            <a:r>
              <a:rPr lang="tr-TR" b="1" dirty="0" smtClean="0">
                <a:latin typeface="Calibri" pitchFamily="34" charset="0"/>
              </a:rPr>
              <a:t>- Ortalama 24 günde biçim zamanı gelmektedir.</a:t>
            </a:r>
          </a:p>
          <a:p>
            <a:pPr>
              <a:buNone/>
            </a:pPr>
            <a:r>
              <a:rPr lang="tr-TR" b="1" dirty="0" smtClean="0">
                <a:latin typeface="Calibri" pitchFamily="34" charset="0"/>
              </a:rPr>
              <a:t>- 5 yıl ekonomik ömrü vardır.</a:t>
            </a:r>
          </a:p>
          <a:p>
            <a:pPr>
              <a:buNone/>
            </a:pPr>
            <a:r>
              <a:rPr lang="tr-TR" b="1" dirty="0" smtClean="0">
                <a:latin typeface="Calibri" pitchFamily="34" charset="0"/>
              </a:rPr>
              <a:t>- Ekim derinliği 1,5-2 cm derinliğe ekim yapılmaktadır.</a:t>
            </a:r>
          </a:p>
          <a:p>
            <a:pPr>
              <a:buNone/>
            </a:pPr>
            <a:r>
              <a:rPr lang="tr-TR" b="1" dirty="0" smtClean="0">
                <a:latin typeface="Calibri" pitchFamily="34" charset="0"/>
              </a:rPr>
              <a:t>- 1000 m </a:t>
            </a:r>
            <a:r>
              <a:rPr lang="tr-TR" b="1" baseline="30000" dirty="0" smtClean="0">
                <a:latin typeface="Calibri" pitchFamily="34" charset="0"/>
              </a:rPr>
              <a:t>2</a:t>
            </a:r>
            <a:r>
              <a:rPr lang="tr-TR" b="1" dirty="0" smtClean="0">
                <a:latin typeface="Calibri" pitchFamily="34" charset="0"/>
              </a:rPr>
              <a:t> ye atılacak tohum miktarı ot üretimi için 4 - 5 kg dır.</a:t>
            </a:r>
          </a:p>
          <a:p>
            <a:pPr>
              <a:buNone/>
            </a:pPr>
            <a:r>
              <a:rPr lang="tr-TR" b="1" dirty="0" smtClean="0">
                <a:latin typeface="Calibri" pitchFamily="34" charset="0"/>
              </a:rPr>
              <a:t>- Serpme ekimlerde ise 1000 m </a:t>
            </a:r>
            <a:r>
              <a:rPr lang="tr-TR" b="1" baseline="30000" dirty="0" smtClean="0">
                <a:latin typeface="Calibri" pitchFamily="34" charset="0"/>
              </a:rPr>
              <a:t>2</a:t>
            </a:r>
            <a:r>
              <a:rPr lang="tr-TR" b="1" dirty="0" smtClean="0">
                <a:latin typeface="Calibri" pitchFamily="34" charset="0"/>
              </a:rPr>
              <a:t> ye 5 -6 kg tohum atılır.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36</a:t>
            </a:fld>
            <a:endParaRPr lang="tr-TR"/>
          </a:p>
        </p:txBody>
      </p:sp>
      <p:pic>
        <p:nvPicPr>
          <p:cNvPr id="5" name="4 Resim" descr="C:\Users\USER\Desktop\sunter fot..png"/>
          <p:cNvPicPr/>
          <p:nvPr/>
        </p:nvPicPr>
        <p:blipFill>
          <a:blip r:embed="rId2" cstate="print"/>
          <a:srcRect/>
          <a:stretch>
            <a:fillRect/>
          </a:stretch>
        </p:blipFill>
        <p:spPr bwMode="auto">
          <a:xfrm>
            <a:off x="1115616" y="5013176"/>
            <a:ext cx="5760720" cy="16305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188640"/>
            <a:ext cx="7467600" cy="652934"/>
          </a:xfrm>
        </p:spPr>
        <p:txBody>
          <a:bodyPr/>
          <a:lstStyle/>
          <a:p>
            <a:pPr algn="ctr"/>
            <a:r>
              <a:rPr lang="tr-TR" b="1" dirty="0" smtClean="0">
                <a:solidFill>
                  <a:srgbClr val="FF0000"/>
                </a:solidFill>
              </a:rPr>
              <a:t>AVANTAJLARI</a:t>
            </a:r>
            <a:endParaRPr lang="tr-TR" b="1" dirty="0">
              <a:solidFill>
                <a:srgbClr val="FF0000"/>
              </a:solidFill>
            </a:endParaRPr>
          </a:p>
        </p:txBody>
      </p:sp>
      <p:sp>
        <p:nvSpPr>
          <p:cNvPr id="3" name="2 İçerik Yer Tutucusu"/>
          <p:cNvSpPr>
            <a:spLocks noGrp="1"/>
          </p:cNvSpPr>
          <p:nvPr>
            <p:ph sz="quarter" idx="1"/>
          </p:nvPr>
        </p:nvSpPr>
        <p:spPr>
          <a:xfrm>
            <a:off x="179512" y="908720"/>
            <a:ext cx="8352928" cy="5544616"/>
          </a:xfrm>
        </p:spPr>
        <p:txBody>
          <a:bodyPr>
            <a:noAutofit/>
          </a:bodyPr>
          <a:lstStyle/>
          <a:p>
            <a:pPr>
              <a:buNone/>
            </a:pPr>
            <a:r>
              <a:rPr lang="tr-TR" sz="2000" b="1" dirty="0" smtClean="0">
                <a:latin typeface="Arial" pitchFamily="34" charset="0"/>
                <a:cs typeface="Arial" pitchFamily="34" charset="0"/>
              </a:rPr>
              <a:t> • Düzgün ve homojen bir çıkış</a:t>
            </a:r>
          </a:p>
          <a:p>
            <a:pPr>
              <a:buNone/>
            </a:pPr>
            <a:r>
              <a:rPr lang="tr-TR" sz="2000" b="1" dirty="0" smtClean="0">
                <a:latin typeface="Arial" pitchFamily="34" charset="0"/>
                <a:cs typeface="Arial" pitchFamily="34" charset="0"/>
              </a:rPr>
              <a:t> • Güçlü bir kök sisteminin oluşması</a:t>
            </a:r>
          </a:p>
          <a:p>
            <a:pPr>
              <a:buNone/>
            </a:pPr>
            <a:r>
              <a:rPr lang="tr-TR" sz="2000" b="1" dirty="0" smtClean="0">
                <a:latin typeface="Arial" pitchFamily="34" charset="0"/>
                <a:cs typeface="Arial" pitchFamily="34" charset="0"/>
              </a:rPr>
              <a:t> • Kuraklığa karşı mukavemet</a:t>
            </a:r>
          </a:p>
          <a:p>
            <a:pPr>
              <a:buNone/>
            </a:pPr>
            <a:r>
              <a:rPr lang="tr-TR" sz="2000" b="1" dirty="0" smtClean="0">
                <a:latin typeface="Arial" pitchFamily="34" charset="0"/>
                <a:cs typeface="Arial" pitchFamily="34" charset="0"/>
              </a:rPr>
              <a:t> • Sağlıklı ve potansiyeli yüksek bitki yetişmesi</a:t>
            </a:r>
          </a:p>
          <a:p>
            <a:pPr>
              <a:buNone/>
            </a:pPr>
            <a:r>
              <a:rPr lang="tr-TR" sz="2000" b="1" dirty="0" smtClean="0">
                <a:latin typeface="Arial" pitchFamily="34" charset="0"/>
                <a:cs typeface="Arial" pitchFamily="34" charset="0"/>
              </a:rPr>
              <a:t> • Bitkinin yabancı otlarla mücadelesinde avantajlı hale gelmesi</a:t>
            </a:r>
          </a:p>
          <a:p>
            <a:pPr>
              <a:buNone/>
            </a:pPr>
            <a:r>
              <a:rPr lang="tr-TR" sz="2000" b="1" dirty="0" smtClean="0">
                <a:latin typeface="Arial" pitchFamily="34" charset="0"/>
                <a:cs typeface="Arial" pitchFamily="34" charset="0"/>
              </a:rPr>
              <a:t> • Hastalık ve Zararlılara karşı mukavemetin artışı</a:t>
            </a:r>
          </a:p>
          <a:p>
            <a:pPr>
              <a:buNone/>
            </a:pPr>
            <a:r>
              <a:rPr lang="tr-TR" sz="2000" b="1" dirty="0" smtClean="0">
                <a:latin typeface="Arial" pitchFamily="34" charset="0"/>
                <a:cs typeface="Arial" pitchFamily="34" charset="0"/>
              </a:rPr>
              <a:t> • Kardeşlenmenin artışı</a:t>
            </a:r>
          </a:p>
          <a:p>
            <a:pPr>
              <a:buNone/>
            </a:pPr>
            <a:r>
              <a:rPr lang="tr-TR" sz="2000" b="1" dirty="0" smtClean="0">
                <a:latin typeface="Arial" pitchFamily="34" charset="0"/>
                <a:cs typeface="Arial" pitchFamily="34" charset="0"/>
              </a:rPr>
              <a:t> • Çimlenme kaybının minimuma inmesi</a:t>
            </a:r>
          </a:p>
          <a:p>
            <a:pPr>
              <a:buNone/>
            </a:pPr>
            <a:r>
              <a:rPr lang="tr-TR" sz="2000" b="1" dirty="0" smtClean="0">
                <a:latin typeface="Arial" pitchFamily="34" charset="0"/>
                <a:cs typeface="Arial" pitchFamily="34" charset="0"/>
              </a:rPr>
              <a:t> • Bitkinin saçak köklerinin çok olmasını sağlaması</a:t>
            </a:r>
            <a:r>
              <a:rPr lang="tr-TR" sz="2000" dirty="0" smtClean="0">
                <a:latin typeface="Arial" pitchFamily="34" charset="0"/>
                <a:cs typeface="Arial" pitchFamily="34" charset="0"/>
              </a:rPr>
              <a:t> </a:t>
            </a:r>
          </a:p>
          <a:p>
            <a:pPr>
              <a:buNone/>
            </a:pPr>
            <a:r>
              <a:rPr lang="tr-TR" sz="2000" b="1" dirty="0" smtClean="0">
                <a:latin typeface="Arial" pitchFamily="34" charset="0"/>
                <a:cs typeface="Arial" pitchFamily="34" charset="0"/>
              </a:rPr>
              <a:t> • Tuzlanmayı en aza indirir</a:t>
            </a:r>
            <a:r>
              <a:rPr lang="tr-TR" sz="2000" dirty="0" smtClean="0">
                <a:latin typeface="Arial" pitchFamily="34" charset="0"/>
                <a:cs typeface="Arial" pitchFamily="34" charset="0"/>
              </a:rPr>
              <a:t>.</a:t>
            </a:r>
          </a:p>
          <a:p>
            <a:pPr>
              <a:buNone/>
            </a:pPr>
            <a:r>
              <a:rPr lang="tr-TR" sz="2000" dirty="0" smtClean="0">
                <a:latin typeface="Arial" pitchFamily="34" charset="0"/>
                <a:cs typeface="Arial" pitchFamily="34" charset="0"/>
              </a:rPr>
              <a:t> • </a:t>
            </a:r>
            <a:r>
              <a:rPr lang="tr-TR" sz="2000" b="1" dirty="0" smtClean="0">
                <a:latin typeface="Arial" pitchFamily="34" charset="0"/>
                <a:cs typeface="Arial" pitchFamily="34" charset="0"/>
              </a:rPr>
              <a:t>Bitki besin ve iz elementlerinin düzenli olarak alınmasını sağlayarak, tohumun sağlıklı gelişimini arttırır.</a:t>
            </a:r>
          </a:p>
          <a:p>
            <a:pPr>
              <a:buNone/>
            </a:pPr>
            <a:r>
              <a:rPr lang="tr-TR" sz="2000" dirty="0" smtClean="0">
                <a:latin typeface="Arial" pitchFamily="34" charset="0"/>
                <a:cs typeface="Arial" pitchFamily="34" charset="0"/>
              </a:rPr>
              <a:t> • </a:t>
            </a:r>
            <a:r>
              <a:rPr lang="tr-TR" sz="2000" b="1" dirty="0" smtClean="0">
                <a:latin typeface="Arial" pitchFamily="34" charset="0"/>
                <a:cs typeface="Arial" pitchFamily="34" charset="0"/>
              </a:rPr>
              <a:t>Çimlenme gücünü ve hızını arttırır.</a:t>
            </a:r>
          </a:p>
          <a:p>
            <a:pPr>
              <a:buNone/>
            </a:pPr>
            <a:r>
              <a:rPr lang="tr-TR" sz="2000" dirty="0" smtClean="0">
                <a:latin typeface="Arial" pitchFamily="34" charset="0"/>
                <a:cs typeface="Arial" pitchFamily="34" charset="0"/>
              </a:rPr>
              <a:t> • </a:t>
            </a:r>
            <a:r>
              <a:rPr lang="tr-TR" sz="2000" b="1" dirty="0" smtClean="0">
                <a:latin typeface="Arial" pitchFamily="34" charset="0"/>
                <a:cs typeface="Arial" pitchFamily="34" charset="0"/>
              </a:rPr>
              <a:t>Tohum üzerinde mantar oluşumuna engel olur, Kendi </a:t>
            </a:r>
            <a:r>
              <a:rPr lang="tr-TR" sz="2000" b="1" dirty="0" err="1" smtClean="0">
                <a:latin typeface="Arial" pitchFamily="34" charset="0"/>
                <a:cs typeface="Arial" pitchFamily="34" charset="0"/>
              </a:rPr>
              <a:t>pH’sını</a:t>
            </a:r>
            <a:r>
              <a:rPr lang="tr-TR" sz="2000" b="1" dirty="0" smtClean="0">
                <a:latin typeface="Arial" pitchFamily="34" charset="0"/>
                <a:cs typeface="Arial" pitchFamily="34" charset="0"/>
              </a:rPr>
              <a:t> (7-7.5) değiştirmeden ortamın </a:t>
            </a:r>
            <a:r>
              <a:rPr lang="tr-TR" sz="2000" b="1" dirty="0" err="1" smtClean="0">
                <a:latin typeface="Arial" pitchFamily="34" charset="0"/>
                <a:cs typeface="Arial" pitchFamily="34" charset="0"/>
              </a:rPr>
              <a:t>pH’sını</a:t>
            </a:r>
            <a:r>
              <a:rPr lang="tr-TR" sz="2000" b="1" dirty="0" smtClean="0">
                <a:latin typeface="Arial" pitchFamily="34" charset="0"/>
                <a:cs typeface="Arial" pitchFamily="34" charset="0"/>
              </a:rPr>
              <a:t> nötre doğru çekmeye çalışır.</a:t>
            </a: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37</a:t>
            </a:fld>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1DEFA8C-F947-479F-BE07-76B6B3F80BF1}" type="slidenum">
              <a:rPr lang="tr-TR" smtClean="0"/>
              <a:pPr/>
              <a:t>38</a:t>
            </a:fld>
            <a:endParaRPr lang="tr-TR"/>
          </a:p>
        </p:txBody>
      </p:sp>
      <p:pic>
        <p:nvPicPr>
          <p:cNvPr id="6146" name="Picture 2" descr="C:\Users\Yaren\Desktop\PELETED.jpg"/>
          <p:cNvPicPr>
            <a:picLocks noGrp="1" noChangeAspect="1" noChangeArrowheads="1"/>
          </p:cNvPicPr>
          <p:nvPr>
            <p:ph sz="quarter" idx="1"/>
          </p:nvPr>
        </p:nvPicPr>
        <p:blipFill>
          <a:blip r:embed="rId2" cstate="print"/>
          <a:srcRect/>
          <a:stretch>
            <a:fillRect/>
          </a:stretch>
        </p:blipFill>
        <p:spPr bwMode="auto">
          <a:xfrm>
            <a:off x="179512" y="692696"/>
            <a:ext cx="8570806" cy="4896544"/>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188640"/>
            <a:ext cx="7467600" cy="720080"/>
          </a:xfrm>
        </p:spPr>
        <p:txBody>
          <a:bodyPr>
            <a:normAutofit/>
          </a:bodyPr>
          <a:lstStyle/>
          <a:p>
            <a:pPr algn="ctr"/>
            <a:r>
              <a:rPr lang="tr-TR" sz="3600" b="1" dirty="0" smtClean="0">
                <a:latin typeface="Arial" pitchFamily="34" charset="0"/>
                <a:cs typeface="Arial" pitchFamily="34" charset="0"/>
              </a:rPr>
              <a:t>KAYNAKLAR</a:t>
            </a:r>
            <a:endParaRPr lang="tr-TR" sz="3600" b="1" dirty="0">
              <a:latin typeface="Arial" pitchFamily="34" charset="0"/>
              <a:cs typeface="Arial" pitchFamily="34" charset="0"/>
            </a:endParaRPr>
          </a:p>
        </p:txBody>
      </p:sp>
      <p:sp>
        <p:nvSpPr>
          <p:cNvPr id="3" name="2 İçerik Yer Tutucusu"/>
          <p:cNvSpPr>
            <a:spLocks noGrp="1"/>
          </p:cNvSpPr>
          <p:nvPr>
            <p:ph sz="quarter" idx="1"/>
          </p:nvPr>
        </p:nvSpPr>
        <p:spPr>
          <a:xfrm>
            <a:off x="179512" y="908720"/>
            <a:ext cx="8435280" cy="5760640"/>
          </a:xfrm>
        </p:spPr>
        <p:txBody>
          <a:bodyPr>
            <a:noAutofit/>
          </a:bodyPr>
          <a:lstStyle/>
          <a:p>
            <a:r>
              <a:rPr lang="tr-TR" sz="1600" dirty="0" smtClean="0">
                <a:latin typeface="Calibri" pitchFamily="34" charset="0"/>
                <a:hlinkClick r:id="rId2"/>
              </a:rPr>
              <a:t>http://www.</a:t>
            </a:r>
            <a:r>
              <a:rPr lang="tr-TR" sz="1600" dirty="0" err="1" smtClean="0">
                <a:latin typeface="Calibri" pitchFamily="34" charset="0"/>
                <a:hlinkClick r:id="rId2"/>
              </a:rPr>
              <a:t>bizimbahce</a:t>
            </a:r>
            <a:r>
              <a:rPr lang="tr-TR" sz="1600" dirty="0" smtClean="0">
                <a:latin typeface="Calibri" pitchFamily="34" charset="0"/>
                <a:hlinkClick r:id="rId2"/>
              </a:rPr>
              <a:t>.net/forum/sebze-tohumu-</a:t>
            </a:r>
            <a:r>
              <a:rPr lang="tr-TR" sz="1600" dirty="0" err="1" smtClean="0">
                <a:latin typeface="Calibri" pitchFamily="34" charset="0"/>
                <a:hlinkClick r:id="rId2"/>
              </a:rPr>
              <a:t>uretimi</a:t>
            </a:r>
            <a:r>
              <a:rPr lang="tr-TR" sz="1600" dirty="0" smtClean="0">
                <a:latin typeface="Calibri" pitchFamily="34" charset="0"/>
                <a:hlinkClick r:id="rId2"/>
              </a:rPr>
              <a:t>-t14119.0.html</a:t>
            </a:r>
            <a:endParaRPr lang="tr-TR" sz="1600" dirty="0" smtClean="0">
              <a:latin typeface="Calibri" pitchFamily="34" charset="0"/>
            </a:endParaRPr>
          </a:p>
          <a:p>
            <a:r>
              <a:rPr lang="tr-TR" sz="1600" dirty="0" smtClean="0">
                <a:latin typeface="Calibri" pitchFamily="34" charset="0"/>
                <a:hlinkClick r:id="rId3"/>
              </a:rPr>
              <a:t>http://turkish.alibaba.com/product-gs-img/1978-ba-lad-tohum-kaplama-makinesi-755565926.html</a:t>
            </a:r>
            <a:endParaRPr lang="tr-TR" sz="1600" dirty="0" smtClean="0">
              <a:latin typeface="Calibri" pitchFamily="34" charset="0"/>
            </a:endParaRPr>
          </a:p>
          <a:p>
            <a:r>
              <a:rPr lang="tr-TR" sz="1600" dirty="0" smtClean="0">
                <a:latin typeface="Calibri" pitchFamily="34" charset="0"/>
                <a:hlinkClick r:id="rId4"/>
              </a:rPr>
              <a:t>http://turkish.alibaba.com/product-gs-img/tohum-kaplama-makinesi-s-cak-sat-machine0086-15838061730-f-st-k-kaplama-536194690.html</a:t>
            </a:r>
            <a:endParaRPr lang="tr-TR" sz="1600" dirty="0" smtClean="0">
              <a:latin typeface="Calibri" pitchFamily="34" charset="0"/>
            </a:endParaRPr>
          </a:p>
          <a:p>
            <a:r>
              <a:rPr lang="tr-TR" sz="1600" dirty="0" smtClean="0">
                <a:latin typeface="Calibri" pitchFamily="34" charset="0"/>
                <a:hlinkClick r:id="rId5"/>
              </a:rPr>
              <a:t>https://www.kws.com.tr/aw/KWS/turkey/Products/_350_eker_Pancar_305_/_350_eker_Pancar_305_Tohum_Ueretimi/Copy_of_Saatgutaufbereitung/~ckyf/KWS_350_eker_Pancar_305_Kaplanm_305/</a:t>
            </a:r>
            <a:r>
              <a:rPr lang="tr-TR" sz="1600" dirty="0" smtClean="0">
                <a:latin typeface="Calibri" pitchFamily="34" charset="0"/>
                <a:hlinkClick r:id="rId6"/>
              </a:rPr>
              <a:t>http://www.abholding.com.tr/TR-tr/tesislerimiz/beta-ziraat</a:t>
            </a:r>
            <a:endParaRPr lang="tr-TR" sz="1600" dirty="0" smtClean="0">
              <a:latin typeface="Calibri" pitchFamily="34" charset="0"/>
            </a:endParaRPr>
          </a:p>
          <a:p>
            <a:r>
              <a:rPr lang="tr-TR" sz="1600" dirty="0" smtClean="0">
                <a:solidFill>
                  <a:schemeClr val="accent1">
                    <a:lumMod val="75000"/>
                  </a:schemeClr>
                </a:solidFill>
                <a:latin typeface="Calibri" pitchFamily="34" charset="0"/>
              </a:rPr>
              <a:t>file:///C:/Users/USER/Downloads/921_dosya_1366031015.pdf</a:t>
            </a:r>
          </a:p>
          <a:p>
            <a:r>
              <a:rPr lang="tr-TR" sz="1600" dirty="0" smtClean="0">
                <a:latin typeface="Calibri" pitchFamily="34" charset="0"/>
                <a:hlinkClick r:id="rId7"/>
              </a:rPr>
              <a:t>http://forum.</a:t>
            </a:r>
            <a:r>
              <a:rPr lang="tr-TR" sz="1600" dirty="0" err="1" smtClean="0">
                <a:latin typeface="Calibri" pitchFamily="34" charset="0"/>
                <a:hlinkClick r:id="rId7"/>
              </a:rPr>
              <a:t>saraytarim</a:t>
            </a:r>
            <a:r>
              <a:rPr lang="tr-TR" sz="1600" dirty="0" smtClean="0">
                <a:latin typeface="Calibri" pitchFamily="34" charset="0"/>
                <a:hlinkClick r:id="rId7"/>
              </a:rPr>
              <a:t>.gov.tr/?</a:t>
            </a:r>
            <a:r>
              <a:rPr lang="tr-TR" sz="1600" dirty="0" err="1" smtClean="0">
                <a:latin typeface="Calibri" pitchFamily="34" charset="0"/>
                <a:hlinkClick r:id="rId7"/>
              </a:rPr>
              <a:t>part</a:t>
            </a:r>
            <a:r>
              <a:rPr lang="tr-TR" sz="1600" dirty="0" smtClean="0">
                <a:latin typeface="Calibri" pitchFamily="34" charset="0"/>
                <a:hlinkClick r:id="rId7"/>
              </a:rPr>
              <a:t>=forum&amp;</a:t>
            </a:r>
            <a:r>
              <a:rPr lang="tr-TR" sz="1600" dirty="0" err="1" smtClean="0">
                <a:latin typeface="Calibri" pitchFamily="34" charset="0"/>
                <a:hlinkClick r:id="rId7"/>
              </a:rPr>
              <a:t>gorev</a:t>
            </a:r>
            <a:r>
              <a:rPr lang="tr-TR" sz="1600" dirty="0" smtClean="0">
                <a:latin typeface="Calibri" pitchFamily="34" charset="0"/>
                <a:hlinkClick r:id="rId7"/>
              </a:rPr>
              <a:t>=oku&amp;</a:t>
            </a:r>
            <a:r>
              <a:rPr lang="tr-TR" sz="1600" dirty="0" err="1" smtClean="0">
                <a:latin typeface="Calibri" pitchFamily="34" charset="0"/>
                <a:hlinkClick r:id="rId7"/>
              </a:rPr>
              <a:t>id</a:t>
            </a:r>
            <a:r>
              <a:rPr lang="tr-TR" sz="1600" dirty="0" smtClean="0">
                <a:latin typeface="Calibri" pitchFamily="34" charset="0"/>
                <a:hlinkClick r:id="rId7"/>
              </a:rPr>
              <a:t>=4484&amp;</a:t>
            </a:r>
            <a:r>
              <a:rPr lang="tr-TR" sz="1600" dirty="0" err="1" smtClean="0">
                <a:latin typeface="Calibri" pitchFamily="34" charset="0"/>
                <a:hlinkClick r:id="rId7"/>
              </a:rPr>
              <a:t>cat</a:t>
            </a:r>
            <a:r>
              <a:rPr lang="tr-TR" sz="1600" dirty="0" smtClean="0">
                <a:latin typeface="Calibri" pitchFamily="34" charset="0"/>
                <a:hlinkClick r:id="rId7"/>
              </a:rPr>
              <a:t>=5&amp;</a:t>
            </a:r>
            <a:r>
              <a:rPr lang="tr-TR" sz="1600" dirty="0" err="1" smtClean="0">
                <a:latin typeface="Calibri" pitchFamily="34" charset="0"/>
                <a:hlinkClick r:id="rId7"/>
              </a:rPr>
              <a:t>title</a:t>
            </a:r>
            <a:r>
              <a:rPr lang="tr-TR" sz="1600" dirty="0" smtClean="0">
                <a:latin typeface="Calibri" pitchFamily="34" charset="0"/>
                <a:hlinkClick r:id="rId7"/>
              </a:rPr>
              <a:t>=TOHUMLUK</a:t>
            </a:r>
            <a:endParaRPr lang="tr-TR" sz="1600" dirty="0" smtClean="0">
              <a:latin typeface="Calibri" pitchFamily="34" charset="0"/>
            </a:endParaRPr>
          </a:p>
          <a:p>
            <a:r>
              <a:rPr lang="tr-TR" sz="1600" dirty="0" smtClean="0">
                <a:latin typeface="Calibri" pitchFamily="34" charset="0"/>
                <a:hlinkClick r:id="rId8"/>
              </a:rPr>
              <a:t>http://www.</a:t>
            </a:r>
            <a:r>
              <a:rPr lang="tr-TR" sz="1600" dirty="0" err="1" smtClean="0">
                <a:latin typeface="Calibri" pitchFamily="34" charset="0"/>
                <a:hlinkClick r:id="rId8"/>
              </a:rPr>
              <a:t>bahcesel</a:t>
            </a:r>
            <a:r>
              <a:rPr lang="tr-TR" sz="1600" dirty="0" smtClean="0">
                <a:latin typeface="Calibri" pitchFamily="34" charset="0"/>
                <a:hlinkClick r:id="rId8"/>
              </a:rPr>
              <a:t>.net/</a:t>
            </a:r>
            <a:r>
              <a:rPr lang="tr-TR" sz="1600" dirty="0" err="1" smtClean="0">
                <a:latin typeface="Calibri" pitchFamily="34" charset="0"/>
                <a:hlinkClick r:id="rId8"/>
              </a:rPr>
              <a:t>forumsel</a:t>
            </a:r>
            <a:r>
              <a:rPr lang="tr-TR" sz="1600" dirty="0" smtClean="0">
                <a:latin typeface="Calibri" pitchFamily="34" charset="0"/>
                <a:hlinkClick r:id="rId8"/>
              </a:rPr>
              <a:t>/genel-ve-</a:t>
            </a:r>
            <a:r>
              <a:rPr lang="tr-TR" sz="1600" dirty="0" err="1" smtClean="0">
                <a:latin typeface="Calibri" pitchFamily="34" charset="0"/>
                <a:hlinkClick r:id="rId8"/>
              </a:rPr>
              <a:t>ozel</a:t>
            </a:r>
            <a:r>
              <a:rPr lang="tr-TR" sz="1600" dirty="0" smtClean="0">
                <a:latin typeface="Calibri" pitchFamily="34" charset="0"/>
                <a:hlinkClick r:id="rId8"/>
              </a:rPr>
              <a:t>-sebzecilik-</a:t>
            </a:r>
            <a:r>
              <a:rPr lang="tr-TR" sz="1600" dirty="0" err="1" smtClean="0">
                <a:latin typeface="Calibri" pitchFamily="34" charset="0"/>
                <a:hlinkClick r:id="rId8"/>
              </a:rPr>
              <a:t>profdratila</a:t>
            </a:r>
            <a:r>
              <a:rPr lang="tr-TR" sz="1600" dirty="0" smtClean="0">
                <a:latin typeface="Calibri" pitchFamily="34" charset="0"/>
                <a:hlinkClick r:id="rId8"/>
              </a:rPr>
              <a:t>-</a:t>
            </a:r>
            <a:r>
              <a:rPr lang="tr-TR" sz="1600" dirty="0" err="1" smtClean="0">
                <a:latin typeface="Calibri" pitchFamily="34" charset="0"/>
                <a:hlinkClick r:id="rId8"/>
              </a:rPr>
              <a:t>gunay</a:t>
            </a:r>
            <a:r>
              <a:rPr lang="tr-TR" sz="1600" dirty="0" smtClean="0">
                <a:latin typeface="Calibri" pitchFamily="34" charset="0"/>
                <a:hlinkClick r:id="rId8"/>
              </a:rPr>
              <a:t>/17123-</a:t>
            </a:r>
            <a:r>
              <a:rPr lang="tr-TR" sz="1600" dirty="0" err="1" smtClean="0">
                <a:latin typeface="Calibri" pitchFamily="34" charset="0"/>
                <a:hlinkClick r:id="rId8"/>
              </a:rPr>
              <a:t>tohumlarin</a:t>
            </a:r>
            <a:r>
              <a:rPr lang="tr-TR" sz="1600" dirty="0" smtClean="0">
                <a:latin typeface="Calibri" pitchFamily="34" charset="0"/>
                <a:hlinkClick r:id="rId8"/>
              </a:rPr>
              <a:t>-</a:t>
            </a:r>
            <a:r>
              <a:rPr lang="tr-TR" sz="1600" dirty="0" err="1" smtClean="0">
                <a:latin typeface="Calibri" pitchFamily="34" charset="0"/>
                <a:hlinkClick r:id="rId8"/>
              </a:rPr>
              <a:t>cesitli</a:t>
            </a:r>
            <a:r>
              <a:rPr lang="tr-TR" sz="1600" dirty="0" smtClean="0">
                <a:latin typeface="Calibri" pitchFamily="34" charset="0"/>
                <a:hlinkClick r:id="rId8"/>
              </a:rPr>
              <a:t>-maddelerle-</a:t>
            </a:r>
            <a:r>
              <a:rPr lang="tr-TR" sz="1600" dirty="0" err="1" smtClean="0">
                <a:latin typeface="Calibri" pitchFamily="34" charset="0"/>
                <a:hlinkClick r:id="rId8"/>
              </a:rPr>
              <a:t>kaplanmasi</a:t>
            </a:r>
            <a:r>
              <a:rPr lang="tr-TR" sz="1600" dirty="0" smtClean="0">
                <a:latin typeface="Calibri" pitchFamily="34" charset="0"/>
                <a:hlinkClick r:id="rId8"/>
              </a:rPr>
              <a:t>-ve-</a:t>
            </a:r>
            <a:r>
              <a:rPr lang="tr-TR" sz="1600" dirty="0" err="1" smtClean="0">
                <a:latin typeface="Calibri" pitchFamily="34" charset="0"/>
                <a:hlinkClick r:id="rId8"/>
              </a:rPr>
              <a:t>bantlanmasi</a:t>
            </a:r>
            <a:r>
              <a:rPr lang="tr-TR" sz="1600" dirty="0" smtClean="0">
                <a:latin typeface="Calibri" pitchFamily="34" charset="0"/>
                <a:hlinkClick r:id="rId8"/>
              </a:rPr>
              <a:t>/</a:t>
            </a:r>
            <a:endParaRPr lang="tr-TR" sz="1600" dirty="0" smtClean="0">
              <a:latin typeface="Calibri" pitchFamily="34" charset="0"/>
            </a:endParaRPr>
          </a:p>
          <a:p>
            <a:r>
              <a:rPr lang="tr-TR" sz="1600" dirty="0" smtClean="0">
                <a:latin typeface="Calibri" pitchFamily="34" charset="0"/>
                <a:hlinkClick r:id="rId9"/>
              </a:rPr>
              <a:t>http://www.</a:t>
            </a:r>
            <a:r>
              <a:rPr lang="tr-TR" sz="1600" dirty="0" err="1" smtClean="0">
                <a:latin typeface="Calibri" pitchFamily="34" charset="0"/>
                <a:hlinkClick r:id="rId9"/>
              </a:rPr>
              <a:t>kws</a:t>
            </a:r>
            <a:r>
              <a:rPr lang="tr-TR" sz="1600" dirty="0" smtClean="0">
                <a:latin typeface="Calibri" pitchFamily="34" charset="0"/>
                <a:hlinkClick r:id="rId9"/>
              </a:rPr>
              <a:t>.com.tr/</a:t>
            </a:r>
            <a:r>
              <a:rPr lang="tr-TR" sz="1600" dirty="0" err="1" smtClean="0">
                <a:latin typeface="Calibri" pitchFamily="34" charset="0"/>
                <a:hlinkClick r:id="rId9"/>
              </a:rPr>
              <a:t>aw</a:t>
            </a:r>
            <a:r>
              <a:rPr lang="tr-TR" sz="1600" dirty="0" smtClean="0">
                <a:latin typeface="Calibri" pitchFamily="34" charset="0"/>
                <a:hlinkClick r:id="rId9"/>
              </a:rPr>
              <a:t>/KWS/</a:t>
            </a:r>
            <a:r>
              <a:rPr lang="tr-TR" sz="1600" dirty="0" err="1" smtClean="0">
                <a:latin typeface="Calibri" pitchFamily="34" charset="0"/>
                <a:hlinkClick r:id="rId9"/>
              </a:rPr>
              <a:t>turkey</a:t>
            </a:r>
            <a:r>
              <a:rPr lang="tr-TR" sz="1600" dirty="0" smtClean="0">
                <a:latin typeface="Calibri" pitchFamily="34" charset="0"/>
                <a:hlinkClick r:id="rId9"/>
              </a:rPr>
              <a:t>/</a:t>
            </a:r>
            <a:r>
              <a:rPr lang="tr-TR" sz="1600" dirty="0" err="1" smtClean="0">
                <a:latin typeface="Calibri" pitchFamily="34" charset="0"/>
                <a:hlinkClick r:id="rId9"/>
              </a:rPr>
              <a:t>Company</a:t>
            </a:r>
            <a:r>
              <a:rPr lang="tr-TR" sz="1600" dirty="0" smtClean="0">
                <a:latin typeface="Calibri" pitchFamily="34" charset="0"/>
                <a:hlinkClick r:id="rId9"/>
              </a:rPr>
              <a:t>/Islah_Ara_351_t_305_</a:t>
            </a:r>
            <a:r>
              <a:rPr lang="tr-TR" sz="1600" dirty="0" err="1" smtClean="0">
                <a:latin typeface="Calibri" pitchFamily="34" charset="0"/>
                <a:hlinkClick r:id="rId9"/>
              </a:rPr>
              <a:t>rma</a:t>
            </a:r>
            <a:r>
              <a:rPr lang="tr-TR" sz="1600" dirty="0" smtClean="0">
                <a:latin typeface="Calibri" pitchFamily="34" charset="0"/>
                <a:hlinkClick r:id="rId9"/>
              </a:rPr>
              <a:t>_</a:t>
            </a:r>
            <a:r>
              <a:rPr lang="tr-TR" sz="1600" dirty="0" err="1" smtClean="0">
                <a:latin typeface="Calibri" pitchFamily="34" charset="0"/>
                <a:hlinkClick r:id="rId9"/>
              </a:rPr>
              <a:t>Geli</a:t>
            </a:r>
            <a:r>
              <a:rPr lang="tr-TR" sz="1600" dirty="0" smtClean="0">
                <a:latin typeface="Calibri" pitchFamily="34" charset="0"/>
                <a:hlinkClick r:id="rId9"/>
              </a:rPr>
              <a:t>_351_</a:t>
            </a:r>
            <a:r>
              <a:rPr lang="tr-TR" sz="1600" dirty="0" err="1" smtClean="0">
                <a:latin typeface="Calibri" pitchFamily="34" charset="0"/>
                <a:hlinkClick r:id="rId9"/>
              </a:rPr>
              <a:t>tirme</a:t>
            </a:r>
            <a:r>
              <a:rPr lang="tr-TR" sz="1600" dirty="0" smtClean="0">
                <a:latin typeface="Calibri" pitchFamily="34" charset="0"/>
                <a:hlinkClick r:id="rId9"/>
              </a:rPr>
              <a:t>/Ara_351_t_305_</a:t>
            </a:r>
            <a:r>
              <a:rPr lang="tr-TR" sz="1600" dirty="0" err="1" smtClean="0">
                <a:latin typeface="Calibri" pitchFamily="34" charset="0"/>
                <a:hlinkClick r:id="rId9"/>
              </a:rPr>
              <a:t>rma</a:t>
            </a:r>
            <a:r>
              <a:rPr lang="tr-TR" sz="1600" dirty="0" smtClean="0">
                <a:latin typeface="Calibri" pitchFamily="34" charset="0"/>
                <a:hlinkClick r:id="rId9"/>
              </a:rPr>
              <a:t>_ve_</a:t>
            </a:r>
            <a:r>
              <a:rPr lang="tr-TR" sz="1600" dirty="0" err="1" smtClean="0">
                <a:latin typeface="Calibri" pitchFamily="34" charset="0"/>
                <a:hlinkClick r:id="rId9"/>
              </a:rPr>
              <a:t>Geli</a:t>
            </a:r>
            <a:r>
              <a:rPr lang="tr-TR" sz="1600" dirty="0" smtClean="0">
                <a:latin typeface="Calibri" pitchFamily="34" charset="0"/>
                <a:hlinkClick r:id="rId9"/>
              </a:rPr>
              <a:t>_351_</a:t>
            </a:r>
            <a:r>
              <a:rPr lang="tr-TR" sz="1600" dirty="0" err="1" smtClean="0">
                <a:latin typeface="Calibri" pitchFamily="34" charset="0"/>
                <a:hlinkClick r:id="rId9"/>
              </a:rPr>
              <a:t>tirme</a:t>
            </a:r>
            <a:r>
              <a:rPr lang="tr-TR" sz="1600" dirty="0" smtClean="0">
                <a:latin typeface="Calibri" pitchFamily="34" charset="0"/>
                <a:hlinkClick r:id="rId9"/>
              </a:rPr>
              <a:t>_/~</a:t>
            </a:r>
            <a:r>
              <a:rPr lang="tr-TR" sz="1600" dirty="0" err="1" smtClean="0">
                <a:latin typeface="Calibri" pitchFamily="34" charset="0"/>
                <a:hlinkClick r:id="rId9"/>
              </a:rPr>
              <a:t>ulx</a:t>
            </a:r>
            <a:r>
              <a:rPr lang="tr-TR" sz="1600" dirty="0" smtClean="0">
                <a:latin typeface="Calibri" pitchFamily="34" charset="0"/>
                <a:hlinkClick r:id="rId9"/>
              </a:rPr>
              <a:t>/Tohum_ara_351_t_305_</a:t>
            </a:r>
            <a:r>
              <a:rPr lang="tr-TR" sz="1600" dirty="0" err="1" smtClean="0">
                <a:latin typeface="Calibri" pitchFamily="34" charset="0"/>
                <a:hlinkClick r:id="rId9"/>
              </a:rPr>
              <a:t>rmas</a:t>
            </a:r>
            <a:r>
              <a:rPr lang="tr-TR" sz="1600" dirty="0" smtClean="0">
                <a:latin typeface="Calibri" pitchFamily="34" charset="0"/>
                <a:hlinkClick r:id="rId9"/>
              </a:rPr>
              <a:t>_305_/</a:t>
            </a:r>
            <a:endParaRPr lang="tr-TR" sz="1600" dirty="0" smtClean="0">
              <a:latin typeface="Calibri" pitchFamily="34" charset="0"/>
            </a:endParaRPr>
          </a:p>
          <a:p>
            <a:r>
              <a:rPr lang="tr-TR" sz="1600" u="sng" dirty="0" smtClean="0">
                <a:latin typeface="Calibri" pitchFamily="34" charset="0"/>
                <a:hlinkClick r:id="rId10"/>
              </a:rPr>
              <a:t>http://www.</a:t>
            </a:r>
            <a:r>
              <a:rPr lang="tr-TR" sz="1600" u="sng" dirty="0" err="1" smtClean="0">
                <a:latin typeface="Calibri" pitchFamily="34" charset="0"/>
                <a:hlinkClick r:id="rId10"/>
              </a:rPr>
              <a:t>rijkzwaan</a:t>
            </a:r>
            <a:r>
              <a:rPr lang="tr-TR" sz="1600" u="sng" dirty="0" smtClean="0">
                <a:latin typeface="Calibri" pitchFamily="34" charset="0"/>
                <a:hlinkClick r:id="rId10"/>
              </a:rPr>
              <a:t>.com.tr/</a:t>
            </a:r>
            <a:r>
              <a:rPr lang="tr-TR" sz="1600" u="sng" dirty="0" err="1" smtClean="0">
                <a:latin typeface="Calibri" pitchFamily="34" charset="0"/>
                <a:hlinkClick r:id="rId10"/>
              </a:rPr>
              <a:t>wps</a:t>
            </a:r>
            <a:r>
              <a:rPr lang="tr-TR" sz="1600" u="sng" dirty="0" smtClean="0">
                <a:latin typeface="Calibri" pitchFamily="34" charset="0"/>
                <a:hlinkClick r:id="rId10"/>
              </a:rPr>
              <a:t>/</a:t>
            </a:r>
            <a:r>
              <a:rPr lang="tr-TR" sz="1600" u="sng" dirty="0" err="1" smtClean="0">
                <a:latin typeface="Calibri" pitchFamily="34" charset="0"/>
                <a:hlinkClick r:id="rId10"/>
              </a:rPr>
              <a:t>wcm</a:t>
            </a:r>
            <a:r>
              <a:rPr lang="tr-TR" sz="1600" u="sng" dirty="0" smtClean="0">
                <a:latin typeface="Calibri" pitchFamily="34" charset="0"/>
                <a:hlinkClick r:id="rId10"/>
              </a:rPr>
              <a:t>/</a:t>
            </a:r>
            <a:r>
              <a:rPr lang="tr-TR" sz="1600" u="sng" dirty="0" err="1" smtClean="0">
                <a:latin typeface="Calibri" pitchFamily="34" charset="0"/>
                <a:hlinkClick r:id="rId10"/>
              </a:rPr>
              <a:t>connect</a:t>
            </a:r>
            <a:r>
              <a:rPr lang="tr-TR" sz="1600" u="sng" dirty="0" smtClean="0">
                <a:latin typeface="Calibri" pitchFamily="34" charset="0"/>
                <a:hlinkClick r:id="rId10"/>
              </a:rPr>
              <a:t>/RZ+TR/</a:t>
            </a:r>
            <a:r>
              <a:rPr lang="tr-TR" sz="1600" u="sng" dirty="0" err="1" smtClean="0">
                <a:latin typeface="Calibri" pitchFamily="34" charset="0"/>
                <a:hlinkClick r:id="rId10"/>
              </a:rPr>
              <a:t>Rijk</a:t>
            </a:r>
            <a:r>
              <a:rPr lang="tr-TR" sz="1600" u="sng" dirty="0" smtClean="0">
                <a:latin typeface="Calibri" pitchFamily="34" charset="0"/>
                <a:hlinkClick r:id="rId10"/>
              </a:rPr>
              <a:t>+</a:t>
            </a:r>
            <a:r>
              <a:rPr lang="tr-TR" sz="1600" u="sng" dirty="0" err="1" smtClean="0">
                <a:latin typeface="Calibri" pitchFamily="34" charset="0"/>
                <a:hlinkClick r:id="rId10"/>
              </a:rPr>
              <a:t>Zwaan</a:t>
            </a:r>
            <a:r>
              <a:rPr lang="tr-TR" sz="1600" u="sng" dirty="0" smtClean="0">
                <a:latin typeface="Calibri" pitchFamily="34" charset="0"/>
                <a:hlinkClick r:id="rId10"/>
              </a:rPr>
              <a:t>/</a:t>
            </a:r>
            <a:r>
              <a:rPr lang="tr-TR" sz="1600" u="sng" dirty="0" err="1" smtClean="0">
                <a:latin typeface="Calibri" pitchFamily="34" charset="0"/>
                <a:hlinkClick r:id="rId10"/>
              </a:rPr>
              <a:t>Products</a:t>
            </a:r>
            <a:r>
              <a:rPr lang="tr-TR" sz="1600" u="sng" dirty="0" smtClean="0">
                <a:latin typeface="Calibri" pitchFamily="34" charset="0"/>
                <a:hlinkClick r:id="rId10"/>
              </a:rPr>
              <a:t>_</a:t>
            </a:r>
            <a:r>
              <a:rPr lang="tr-TR" sz="1600" u="sng" dirty="0" err="1" smtClean="0">
                <a:latin typeface="Calibri" pitchFamily="34" charset="0"/>
                <a:hlinkClick r:id="rId10"/>
              </a:rPr>
              <a:t>and</a:t>
            </a:r>
            <a:r>
              <a:rPr lang="tr-TR" sz="1600" u="sng" dirty="0" smtClean="0">
                <a:latin typeface="Calibri" pitchFamily="34" charset="0"/>
                <a:hlinkClick r:id="rId10"/>
              </a:rPr>
              <a:t>_</a:t>
            </a:r>
            <a:r>
              <a:rPr lang="tr-TR" sz="1600" u="sng" dirty="0" err="1" smtClean="0">
                <a:latin typeface="Calibri" pitchFamily="34" charset="0"/>
                <a:hlinkClick r:id="rId10"/>
              </a:rPr>
              <a:t>Services</a:t>
            </a:r>
            <a:r>
              <a:rPr lang="tr-TR" sz="1600" u="sng" dirty="0" smtClean="0">
                <a:latin typeface="Calibri" pitchFamily="34" charset="0"/>
                <a:hlinkClick r:id="rId10"/>
              </a:rPr>
              <a:t>/</a:t>
            </a:r>
            <a:r>
              <a:rPr lang="tr-TR" sz="1600" u="sng" dirty="0" err="1" smtClean="0">
                <a:latin typeface="Calibri" pitchFamily="34" charset="0"/>
                <a:hlinkClick r:id="rId10"/>
              </a:rPr>
              <a:t>Products</a:t>
            </a:r>
            <a:r>
              <a:rPr lang="tr-TR" sz="1600" u="sng" dirty="0" smtClean="0">
                <a:latin typeface="Calibri" pitchFamily="34" charset="0"/>
                <a:hlinkClick r:id="rId10"/>
              </a:rPr>
              <a:t>/</a:t>
            </a:r>
            <a:r>
              <a:rPr lang="tr-TR" sz="1600" u="sng" dirty="0" err="1" smtClean="0">
                <a:latin typeface="Calibri" pitchFamily="34" charset="0"/>
                <a:hlinkClick r:id="rId10"/>
              </a:rPr>
              <a:t>ProductInformation</a:t>
            </a:r>
            <a:r>
              <a:rPr lang="tr-TR" sz="1600" u="sng" dirty="0" smtClean="0">
                <a:latin typeface="Calibri" pitchFamily="34" charset="0"/>
                <a:hlinkClick r:id="rId10"/>
              </a:rPr>
              <a:t>/</a:t>
            </a:r>
            <a:r>
              <a:rPr lang="tr-TR" sz="1600" u="sng" dirty="0" err="1" smtClean="0">
                <a:latin typeface="Calibri" pitchFamily="34" charset="0"/>
                <a:hlinkClick r:id="rId10"/>
              </a:rPr>
              <a:t>Specifications</a:t>
            </a:r>
            <a:endParaRPr lang="tr-TR" sz="1600" dirty="0" smtClean="0">
              <a:latin typeface="Calibri" pitchFamily="34" charset="0"/>
            </a:endParaRPr>
          </a:p>
          <a:p>
            <a:r>
              <a:rPr lang="tr-TR" sz="1600" dirty="0" smtClean="0">
                <a:solidFill>
                  <a:schemeClr val="accent1">
                    <a:lumMod val="75000"/>
                  </a:schemeClr>
                </a:solidFill>
                <a:latin typeface="Calibri" pitchFamily="34" charset="0"/>
              </a:rPr>
              <a:t>http://www.</a:t>
            </a:r>
            <a:r>
              <a:rPr lang="tr-TR" sz="1600" dirty="0" err="1" smtClean="0">
                <a:solidFill>
                  <a:schemeClr val="accent1">
                    <a:lumMod val="75000"/>
                  </a:schemeClr>
                </a:solidFill>
                <a:latin typeface="Calibri" pitchFamily="34" charset="0"/>
              </a:rPr>
              <a:t>turkiyesel</a:t>
            </a:r>
            <a:r>
              <a:rPr lang="tr-TR" sz="1600" dirty="0" smtClean="0">
                <a:solidFill>
                  <a:schemeClr val="accent1">
                    <a:lumMod val="75000"/>
                  </a:schemeClr>
                </a:solidFill>
                <a:latin typeface="Calibri" pitchFamily="34" charset="0"/>
              </a:rPr>
              <a:t>.com/genel-ve-</a:t>
            </a:r>
            <a:r>
              <a:rPr lang="tr-TR" sz="1600" dirty="0" err="1" smtClean="0">
                <a:solidFill>
                  <a:schemeClr val="accent1">
                    <a:lumMod val="75000"/>
                  </a:schemeClr>
                </a:solidFill>
                <a:latin typeface="Calibri" pitchFamily="34" charset="0"/>
              </a:rPr>
              <a:t>ozel</a:t>
            </a:r>
            <a:r>
              <a:rPr lang="tr-TR" sz="1600" dirty="0" smtClean="0">
                <a:solidFill>
                  <a:schemeClr val="accent1">
                    <a:lumMod val="75000"/>
                  </a:schemeClr>
                </a:solidFill>
                <a:latin typeface="Calibri" pitchFamily="34" charset="0"/>
              </a:rPr>
              <a:t>-sebzecilik-</a:t>
            </a:r>
            <a:r>
              <a:rPr lang="tr-TR" sz="1600" dirty="0" err="1" smtClean="0">
                <a:solidFill>
                  <a:schemeClr val="accent1">
                    <a:lumMod val="75000"/>
                  </a:schemeClr>
                </a:solidFill>
                <a:latin typeface="Calibri" pitchFamily="34" charset="0"/>
              </a:rPr>
              <a:t>profdratila</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gunay</a:t>
            </a:r>
            <a:r>
              <a:rPr lang="tr-TR" sz="1600" dirty="0" smtClean="0">
                <a:solidFill>
                  <a:schemeClr val="accent1">
                    <a:lumMod val="75000"/>
                  </a:schemeClr>
                </a:solidFill>
                <a:latin typeface="Calibri" pitchFamily="34" charset="0"/>
              </a:rPr>
              <a:t>/17123-</a:t>
            </a:r>
            <a:r>
              <a:rPr lang="tr-TR" sz="1600" dirty="0" err="1" smtClean="0">
                <a:solidFill>
                  <a:schemeClr val="accent1">
                    <a:lumMod val="75000"/>
                  </a:schemeClr>
                </a:solidFill>
                <a:latin typeface="Calibri" pitchFamily="34" charset="0"/>
              </a:rPr>
              <a:t>tohumlarin</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cesitli</a:t>
            </a:r>
            <a:r>
              <a:rPr lang="tr-TR" sz="1600" dirty="0" smtClean="0">
                <a:solidFill>
                  <a:schemeClr val="accent1">
                    <a:lumMod val="75000"/>
                  </a:schemeClr>
                </a:solidFill>
                <a:latin typeface="Calibri" pitchFamily="34" charset="0"/>
              </a:rPr>
              <a:t>-maddelerle-</a:t>
            </a:r>
            <a:r>
              <a:rPr lang="tr-TR" sz="1600" dirty="0" err="1" smtClean="0">
                <a:solidFill>
                  <a:schemeClr val="accent1">
                    <a:lumMod val="75000"/>
                  </a:schemeClr>
                </a:solidFill>
                <a:latin typeface="Calibri" pitchFamily="34" charset="0"/>
              </a:rPr>
              <a:t>kaplanmasi</a:t>
            </a:r>
            <a:r>
              <a:rPr lang="tr-TR" sz="1600" dirty="0" smtClean="0">
                <a:solidFill>
                  <a:schemeClr val="accent1">
                    <a:lumMod val="75000"/>
                  </a:schemeClr>
                </a:solidFill>
                <a:latin typeface="Calibri" pitchFamily="34" charset="0"/>
              </a:rPr>
              <a:t>-ve-</a:t>
            </a:r>
            <a:r>
              <a:rPr lang="tr-TR" sz="1600" dirty="0" err="1" smtClean="0">
                <a:solidFill>
                  <a:schemeClr val="accent1">
                    <a:lumMod val="75000"/>
                  </a:schemeClr>
                </a:solidFill>
                <a:latin typeface="Calibri" pitchFamily="34" charset="0"/>
              </a:rPr>
              <a:t>bantlanmasi</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tohumlarin</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ic</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ozellikleri</a:t>
            </a:r>
            <a:r>
              <a:rPr lang="tr-TR" sz="1600" dirty="0" smtClean="0">
                <a:solidFill>
                  <a:schemeClr val="accent1">
                    <a:lumMod val="75000"/>
                  </a:schemeClr>
                </a:solidFill>
                <a:latin typeface="Calibri" pitchFamily="34" charset="0"/>
              </a:rPr>
              <a:t>-tohumlarda-aranacak-</a:t>
            </a:r>
            <a:r>
              <a:rPr lang="tr-TR" sz="1600" dirty="0" err="1" smtClean="0">
                <a:solidFill>
                  <a:schemeClr val="accent1">
                    <a:lumMod val="75000"/>
                  </a:schemeClr>
                </a:solidFill>
                <a:latin typeface="Calibri" pitchFamily="34" charset="0"/>
              </a:rPr>
              <a:t>ozellikler</a:t>
            </a:r>
            <a:r>
              <a:rPr lang="tr-TR" sz="1600" dirty="0" smtClean="0">
                <a:solidFill>
                  <a:schemeClr val="accent1">
                    <a:lumMod val="75000"/>
                  </a:schemeClr>
                </a:solidFill>
                <a:latin typeface="Calibri" pitchFamily="34" charset="0"/>
              </a:rPr>
              <a:t>-tohum-tohum-ve-tohumla-</a:t>
            </a:r>
            <a:r>
              <a:rPr lang="tr-TR" sz="1600" dirty="0" err="1" smtClean="0">
                <a:solidFill>
                  <a:schemeClr val="accent1">
                    <a:lumMod val="75000"/>
                  </a:schemeClr>
                </a:solidFill>
                <a:latin typeface="Calibri" pitchFamily="34" charset="0"/>
              </a:rPr>
              <a:t>uretim</a:t>
            </a:r>
            <a:r>
              <a:rPr lang="tr-TR" sz="1600" dirty="0" smtClean="0">
                <a:solidFill>
                  <a:schemeClr val="accent1">
                    <a:lumMod val="75000"/>
                  </a:schemeClr>
                </a:solidFill>
                <a:latin typeface="Calibri" pitchFamily="34" charset="0"/>
              </a:rPr>
              <a:t>-sebzelerde-</a:t>
            </a:r>
            <a:r>
              <a:rPr lang="tr-TR" sz="1600" dirty="0" err="1" smtClean="0">
                <a:solidFill>
                  <a:schemeClr val="accent1">
                    <a:lumMod val="75000"/>
                  </a:schemeClr>
                </a:solidFill>
                <a:latin typeface="Calibri" pitchFamily="34" charset="0"/>
              </a:rPr>
              <a:t>yetistirme</a:t>
            </a:r>
            <a:r>
              <a:rPr lang="tr-TR" sz="1600" dirty="0" smtClean="0">
                <a:solidFill>
                  <a:schemeClr val="accent1">
                    <a:lumMod val="75000"/>
                  </a:schemeClr>
                </a:solidFill>
                <a:latin typeface="Calibri" pitchFamily="34" charset="0"/>
              </a:rPr>
              <a:t>-</a:t>
            </a:r>
            <a:r>
              <a:rPr lang="tr-TR" sz="1600" dirty="0" err="1" smtClean="0">
                <a:solidFill>
                  <a:schemeClr val="accent1">
                    <a:lumMod val="75000"/>
                  </a:schemeClr>
                </a:solidFill>
                <a:latin typeface="Calibri" pitchFamily="34" charset="0"/>
              </a:rPr>
              <a:t>teknigi</a:t>
            </a:r>
            <a:r>
              <a:rPr lang="tr-TR" sz="1600" dirty="0" smtClean="0">
                <a:solidFill>
                  <a:schemeClr val="accent1">
                    <a:lumMod val="75000"/>
                  </a:schemeClr>
                </a:solidFill>
                <a:latin typeface="Calibri" pitchFamily="34" charset="0"/>
              </a:rPr>
              <a:t>.html</a:t>
            </a:r>
          </a:p>
          <a:p>
            <a:r>
              <a:rPr lang="tr-TR" sz="1600" dirty="0" smtClean="0">
                <a:solidFill>
                  <a:srgbClr val="C00000"/>
                </a:solidFill>
                <a:latin typeface="Calibri" pitchFamily="34" charset="0"/>
                <a:hlinkClick r:id="rId11"/>
              </a:rPr>
              <a:t>http://ilan.</a:t>
            </a:r>
            <a:r>
              <a:rPr lang="tr-TR" sz="1600" dirty="0" err="1" smtClean="0">
                <a:solidFill>
                  <a:srgbClr val="C00000"/>
                </a:solidFill>
                <a:latin typeface="Calibri" pitchFamily="34" charset="0"/>
                <a:hlinkClick r:id="rId11"/>
              </a:rPr>
              <a:t>elookat</a:t>
            </a:r>
            <a:r>
              <a:rPr lang="tr-TR" sz="1600" dirty="0" smtClean="0">
                <a:solidFill>
                  <a:srgbClr val="C00000"/>
                </a:solidFill>
                <a:latin typeface="Calibri" pitchFamily="34" charset="0"/>
                <a:hlinkClick r:id="rId11"/>
              </a:rPr>
              <a:t>.com/ilan-SENSEED-TOHUM-KAPLAMA-</a:t>
            </a:r>
            <a:r>
              <a:rPr lang="tr-TR" sz="1600" dirty="0" err="1" smtClean="0">
                <a:solidFill>
                  <a:srgbClr val="C00000"/>
                </a:solidFill>
                <a:latin typeface="Calibri" pitchFamily="34" charset="0"/>
                <a:hlinkClick r:id="rId11"/>
              </a:rPr>
              <a:t>uasuAAN</a:t>
            </a:r>
            <a:r>
              <a:rPr lang="tr-TR" sz="1600" dirty="0" smtClean="0">
                <a:solidFill>
                  <a:srgbClr val="C00000"/>
                </a:solidFill>
                <a:latin typeface="Calibri" pitchFamily="34" charset="0"/>
                <a:hlinkClick r:id="rId11"/>
              </a:rPr>
              <a:t>-141621.</a:t>
            </a:r>
            <a:r>
              <a:rPr lang="tr-TR" sz="1600" dirty="0" err="1" smtClean="0">
                <a:solidFill>
                  <a:srgbClr val="C00000"/>
                </a:solidFill>
                <a:latin typeface="Calibri" pitchFamily="34" charset="0"/>
                <a:hlinkClick r:id="rId11"/>
              </a:rPr>
              <a:t>htm</a:t>
            </a:r>
            <a:endParaRPr lang="tr-TR" sz="1600" dirty="0" smtClean="0">
              <a:solidFill>
                <a:srgbClr val="C00000"/>
              </a:solidFill>
              <a:latin typeface="Calibri" pitchFamily="34" charset="0"/>
            </a:endParaRPr>
          </a:p>
          <a:p>
            <a:endParaRPr lang="tr-TR" sz="1600" dirty="0" smtClean="0">
              <a:solidFill>
                <a:srgbClr val="C00000"/>
              </a:solidFill>
              <a:latin typeface="Calibri" pitchFamily="34" charset="0"/>
            </a:endParaRPr>
          </a:p>
        </p:txBody>
      </p:sp>
      <p:sp>
        <p:nvSpPr>
          <p:cNvPr id="4" name="3 Slayt Numarası Yer Tutucusu"/>
          <p:cNvSpPr>
            <a:spLocks noGrp="1"/>
          </p:cNvSpPr>
          <p:nvPr>
            <p:ph type="sldNum" sz="quarter" idx="15"/>
          </p:nvPr>
        </p:nvSpPr>
        <p:spPr/>
        <p:txBody>
          <a:bodyPr/>
          <a:lstStyle/>
          <a:p>
            <a:fld id="{B1DEFA8C-F947-479F-BE07-76B6B3F80BF1}" type="slidenum">
              <a:rPr lang="tr-TR" smtClean="0"/>
              <a:pPr/>
              <a:t>39</a:t>
            </a:fld>
            <a:endParaRPr 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J:\kaplama fotolar\karikatür.jpg"/>
          <p:cNvPicPr>
            <a:picLocks noChangeAspect="1" noChangeArrowheads="1"/>
          </p:cNvPicPr>
          <p:nvPr/>
        </p:nvPicPr>
        <p:blipFill>
          <a:blip r:embed="rId2" cstate="print"/>
          <a:srcRect/>
          <a:stretch>
            <a:fillRect/>
          </a:stretch>
        </p:blipFill>
        <p:spPr bwMode="auto">
          <a:xfrm>
            <a:off x="0" y="0"/>
            <a:ext cx="889248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6 Bulut Belirtme Çizgisi"/>
          <p:cNvSpPr/>
          <p:nvPr/>
        </p:nvSpPr>
        <p:spPr>
          <a:xfrm rot="10800000">
            <a:off x="0" y="2132856"/>
            <a:ext cx="3707904"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2 İçerik Yer Tutucusu"/>
          <p:cNvSpPr>
            <a:spLocks noGrp="1"/>
          </p:cNvSpPr>
          <p:nvPr>
            <p:ph sz="quarter" idx="1"/>
          </p:nvPr>
        </p:nvSpPr>
        <p:spPr>
          <a:xfrm>
            <a:off x="395536" y="2492896"/>
            <a:ext cx="3168352" cy="648072"/>
          </a:xfrm>
        </p:spPr>
        <p:txBody>
          <a:bodyPr/>
          <a:lstStyle/>
          <a:p>
            <a:pPr algn="ctr">
              <a:buNone/>
            </a:pPr>
            <a:r>
              <a:rPr lang="tr-TR" dirty="0" smtClean="0"/>
              <a:t>TEŞEKKÜRLER</a:t>
            </a:r>
            <a:endParaRPr lang="tr-TR" dirty="0"/>
          </a:p>
        </p:txBody>
      </p:sp>
      <p:sp>
        <p:nvSpPr>
          <p:cNvPr id="4" name="3 Slayt Numarası Yer Tutucusu"/>
          <p:cNvSpPr>
            <a:spLocks noGrp="1"/>
          </p:cNvSpPr>
          <p:nvPr>
            <p:ph type="sldNum" sz="quarter" idx="15"/>
          </p:nvPr>
        </p:nvSpPr>
        <p:spPr/>
        <p:txBody>
          <a:bodyPr/>
          <a:lstStyle/>
          <a:p>
            <a:fld id="{B1DEFA8C-F947-479F-BE07-76B6B3F80BF1}" type="slidenum">
              <a:rPr lang="tr-TR" smtClean="0"/>
              <a:pPr/>
              <a:t>40</a:t>
            </a:fld>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1DEFA8C-F947-479F-BE07-76B6B3F80BF1}" type="slidenum">
              <a:rPr lang="tr-TR" smtClean="0"/>
              <a:pPr/>
              <a:t>41</a:t>
            </a:fld>
            <a:endParaRPr lang="tr-TR"/>
          </a:p>
        </p:txBody>
      </p:sp>
      <p:pic>
        <p:nvPicPr>
          <p:cNvPr id="1026" name="Picture 2" descr="C:\Users\USER\Desktop\çilek.jpg"/>
          <p:cNvPicPr>
            <a:picLocks noGrp="1" noChangeAspect="1" noChangeArrowheads="1"/>
          </p:cNvPicPr>
          <p:nvPr>
            <p:ph sz="quarter" idx="1"/>
          </p:nvPr>
        </p:nvPicPr>
        <p:blipFill>
          <a:blip r:embed="rId2" cstate="print"/>
          <a:srcRect/>
          <a:stretch>
            <a:fillRect/>
          </a:stretch>
        </p:blipFill>
        <p:spPr bwMode="auto">
          <a:xfrm>
            <a:off x="0" y="0"/>
            <a:ext cx="9144000" cy="686309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2438</TotalTime>
  <Words>590</Words>
  <Application>Microsoft Office PowerPoint</Application>
  <PresentationFormat>Ekran Gösterisi (4:3)</PresentationFormat>
  <Paragraphs>142</Paragraphs>
  <Slides>41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41</vt:i4>
      </vt:variant>
    </vt:vector>
  </HeadingPairs>
  <TitlesOfParts>
    <vt:vector size="47" baseType="lpstr">
      <vt:lpstr>Arial</vt:lpstr>
      <vt:lpstr>Calibri</vt:lpstr>
      <vt:lpstr>Century Schoolbook</vt:lpstr>
      <vt:lpstr>Wingdings</vt:lpstr>
      <vt:lpstr>Wingdings 2</vt:lpstr>
      <vt:lpstr>Cumba</vt:lpstr>
      <vt:lpstr>ONDOKUZMAYIS ÜNİVERSİTESİ ZİRAAT FAKÜLTESİ TARLA BİTKİLERİ BÖLÜMÜ   Tohum Kaplama</vt:lpstr>
      <vt:lpstr>PowerPoint Sunusu</vt:lpstr>
      <vt:lpstr>PowerPoint Sunusu</vt:lpstr>
      <vt:lpstr>PowerPoint Sunusu</vt:lpstr>
      <vt:lpstr>PowerPoint Sunusu</vt:lpstr>
      <vt:lpstr>PowerPoint Sunusu</vt:lpstr>
      <vt:lpstr>Bant Tohum (Taped Seed)</vt:lpstr>
      <vt:lpstr>PowerPoint Sunusu</vt:lpstr>
      <vt:lpstr>PowerPoint Sunusu</vt:lpstr>
      <vt:lpstr>tohum film kaplama makinesi</vt:lpstr>
      <vt:lpstr>KaplanmIş Tohum (Pelleted Seed)</vt:lpstr>
      <vt:lpstr>PowerPoint Sunusu</vt:lpstr>
      <vt:lpstr>Kaplanmış tohum kullanılmasının birçok nedenleri vardır: </vt:lpstr>
      <vt:lpstr>PowerPoint Sunusu</vt:lpstr>
      <vt:lpstr>PowerPoint Sunusu</vt:lpstr>
      <vt:lpstr>PowerPoint Sunusu</vt:lpstr>
      <vt:lpstr>PowerPoint Sunusu</vt:lpstr>
      <vt:lpstr>PowerPoint Sunusu</vt:lpstr>
      <vt:lpstr>PowerPoint Sunusu</vt:lpstr>
      <vt:lpstr>PowerPoint Sunusu</vt:lpstr>
      <vt:lpstr>Tohum kaplama makinaları </vt:lpstr>
      <vt:lpstr>PowerPoint Sunusu</vt:lpstr>
      <vt:lpstr>PowerPoint Sunusu</vt:lpstr>
      <vt:lpstr>Tohum kaplamadan önce ve sonraki hali </vt:lpstr>
      <vt:lpstr>SORGHUM TOHUMLARI</vt:lpstr>
      <vt:lpstr>Pamuk tohumu kaplama makinesi </vt:lpstr>
      <vt:lpstr>Kws-Şeker Pancarı Kaplanmış Tohumlarının Dokusu</vt:lpstr>
      <vt:lpstr>PowerPoint Sunusu</vt:lpstr>
      <vt:lpstr>PowerPoint Sunusu</vt:lpstr>
      <vt:lpstr>PowerPoint Sunusu</vt:lpstr>
      <vt:lpstr>Şeker pancarında tohum kaplama düzeneği </vt:lpstr>
      <vt:lpstr>Şeker pancarında tohum kaplama </vt:lpstr>
      <vt:lpstr>PowerPoint Sunusu</vt:lpstr>
      <vt:lpstr>Tohum Kaplama Preparatı</vt:lpstr>
      <vt:lpstr>KAPLAMALI KAYSERİ YONCA TOHUMU </vt:lpstr>
      <vt:lpstr>Kaplamalı Sunter Yonca Tohumu Çeşit Özellikleri</vt:lpstr>
      <vt:lpstr>AVANTAJLARI</vt:lpstr>
      <vt:lpstr>PowerPoint Sunusu</vt:lpstr>
      <vt:lpstr>KAYNAKLAR</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elif tuzen</dc:creator>
  <cp:lastModifiedBy>zekiacar</cp:lastModifiedBy>
  <cp:revision>132</cp:revision>
  <dcterms:created xsi:type="dcterms:W3CDTF">2014-05-06T20:09:10Z</dcterms:created>
  <dcterms:modified xsi:type="dcterms:W3CDTF">2020-03-18T10:32:58Z</dcterms:modified>
</cp:coreProperties>
</file>