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8" r:id="rId5"/>
    <p:sldId id="299" r:id="rId6"/>
    <p:sldId id="301" r:id="rId7"/>
    <p:sldId id="300" r:id="rId8"/>
    <p:sldId id="304" r:id="rId9"/>
    <p:sldId id="259" r:id="rId10"/>
    <p:sldId id="302" r:id="rId11"/>
    <p:sldId id="260" r:id="rId12"/>
    <p:sldId id="265" r:id="rId13"/>
    <p:sldId id="266" r:id="rId14"/>
    <p:sldId id="267" r:id="rId15"/>
    <p:sldId id="268" r:id="rId16"/>
    <p:sldId id="270" r:id="rId17"/>
    <p:sldId id="272" r:id="rId18"/>
    <p:sldId id="274" r:id="rId19"/>
    <p:sldId id="275" r:id="rId20"/>
    <p:sldId id="278" r:id="rId21"/>
    <p:sldId id="279" r:id="rId22"/>
    <p:sldId id="280" r:id="rId23"/>
    <p:sldId id="281" r:id="rId24"/>
    <p:sldId id="282" r:id="rId25"/>
    <p:sldId id="283" r:id="rId26"/>
    <p:sldId id="284" r:id="rId27"/>
    <p:sldId id="286" r:id="rId28"/>
    <p:sldId id="288" r:id="rId29"/>
    <p:sldId id="289" r:id="rId30"/>
    <p:sldId id="294" r:id="rId31"/>
    <p:sldId id="290" r:id="rId32"/>
    <p:sldId id="292" r:id="rId33"/>
    <p:sldId id="303"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76B017F-960F-424E-9229-42855A5644E8}"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8A31EEC-3870-412C-BA8B-8FABFDEACBF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6B017F-960F-424E-9229-42855A5644E8}" type="datetimeFigureOut">
              <a:rPr lang="tr-TR" smtClean="0"/>
              <a:pPr/>
              <a:t>18.03.2020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A31EEC-3870-412C-BA8B-8FABFDEACBF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sz="3100" dirty="0" smtClean="0"/>
              <a:t>ONDOKUZ MAYIS ÜNİVERSİTESİ</a:t>
            </a:r>
            <a:r>
              <a:rPr lang="tr-TR" dirty="0" smtClean="0"/>
              <a:t/>
            </a:r>
            <a:br>
              <a:rPr lang="tr-TR" dirty="0" smtClean="0"/>
            </a:br>
            <a:r>
              <a:rPr lang="tr-TR" sz="3600" dirty="0" smtClean="0"/>
              <a:t>ZİRAAT FAKÜLTESİ</a:t>
            </a:r>
            <a:r>
              <a:rPr lang="tr-TR" dirty="0" smtClean="0"/>
              <a:t/>
            </a:r>
            <a:br>
              <a:rPr lang="tr-TR" dirty="0" smtClean="0"/>
            </a:br>
            <a:r>
              <a:rPr lang="tr-TR" sz="3800" dirty="0" smtClean="0"/>
              <a:t>TARLA BİTKİLERİ </a:t>
            </a:r>
            <a:br>
              <a:rPr lang="tr-TR" sz="3800" dirty="0" smtClean="0"/>
            </a:br>
            <a:r>
              <a:rPr lang="tr-TR" smtClean="0"/>
              <a:t/>
            </a:r>
            <a:br>
              <a:rPr lang="tr-TR" smtClean="0"/>
            </a:br>
            <a:r>
              <a:rPr lang="tr-TR" sz="3100" smtClean="0"/>
              <a:t>YEM </a:t>
            </a:r>
            <a:r>
              <a:rPr lang="tr-TR" sz="3100" dirty="0" smtClean="0"/>
              <a:t>BİTKİLERİNİN GENEL ESASLARI</a:t>
            </a:r>
            <a:r>
              <a:rPr lang="tr-TR" dirty="0" smtClean="0"/>
              <a:t/>
            </a:r>
            <a:br>
              <a:rPr lang="tr-TR" dirty="0" smtClean="0"/>
            </a:br>
            <a:r>
              <a:rPr lang="tr-TR" dirty="0" smtClean="0"/>
              <a:t/>
            </a:r>
            <a:br>
              <a:rPr lang="tr-TR" dirty="0" smtClean="0"/>
            </a:br>
            <a:endParaRPr lang="tr-TR" dirty="0"/>
          </a:p>
        </p:txBody>
      </p:sp>
      <p:sp>
        <p:nvSpPr>
          <p:cNvPr id="4" name="3 Metin kutusu"/>
          <p:cNvSpPr txBox="1"/>
          <p:nvPr/>
        </p:nvSpPr>
        <p:spPr>
          <a:xfrm>
            <a:off x="4139952" y="188640"/>
            <a:ext cx="508537" cy="369332"/>
          </a:xfrm>
          <a:prstGeom prst="rect">
            <a:avLst/>
          </a:prstGeom>
          <a:noFill/>
        </p:spPr>
        <p:txBody>
          <a:bodyPr wrap="none" rtlCol="0">
            <a:spAutoFit/>
          </a:bodyPr>
          <a:lstStyle/>
          <a:p>
            <a:r>
              <a:rPr lang="tr-TR" dirty="0" smtClean="0"/>
              <a:t>T.C.</a:t>
            </a: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88640"/>
            <a:ext cx="8229600" cy="1143000"/>
          </a:xfrm>
        </p:spPr>
        <p:txBody>
          <a:bodyPr>
            <a:noAutofit/>
          </a:bodyPr>
          <a:lstStyle/>
          <a:p>
            <a:r>
              <a:rPr lang="tr-TR" sz="3200" dirty="0" smtClean="0">
                <a:solidFill>
                  <a:schemeClr val="accent1">
                    <a:lumMod val="75000"/>
                  </a:schemeClr>
                </a:solidFill>
                <a:latin typeface="+mn-lt"/>
              </a:rPr>
              <a:t>Tarla bitkilerinde uygulanan başlıca ekim yöntemleri;</a:t>
            </a:r>
            <a:endParaRPr lang="tr-TR" sz="3200" dirty="0">
              <a:solidFill>
                <a:schemeClr val="accent1">
                  <a:lumMod val="75000"/>
                </a:schemeClr>
              </a:solidFill>
              <a:latin typeface="+mn-lt"/>
            </a:endParaRPr>
          </a:p>
        </p:txBody>
      </p:sp>
      <p:sp>
        <p:nvSpPr>
          <p:cNvPr id="3" name="2 İçerik Yer Tutucusu"/>
          <p:cNvSpPr>
            <a:spLocks noGrp="1"/>
          </p:cNvSpPr>
          <p:nvPr>
            <p:ph idx="1"/>
          </p:nvPr>
        </p:nvSpPr>
        <p:spPr>
          <a:xfrm>
            <a:off x="395536" y="1484784"/>
            <a:ext cx="8229600" cy="4896544"/>
          </a:xfrm>
        </p:spPr>
        <p:txBody>
          <a:bodyPr>
            <a:noAutofit/>
          </a:bodyPr>
          <a:lstStyle/>
          <a:p>
            <a:pPr>
              <a:buNone/>
            </a:pPr>
            <a:r>
              <a:rPr lang="tr-TR" sz="2100" b="1" dirty="0" smtClean="0"/>
              <a:t>1.Serpme </a:t>
            </a:r>
            <a:r>
              <a:rPr lang="tr-TR" sz="2100" b="1" dirty="0"/>
              <a:t>ekim</a:t>
            </a:r>
          </a:p>
          <a:p>
            <a:pPr>
              <a:buNone/>
            </a:pPr>
            <a:r>
              <a:rPr lang="tr-TR" sz="2100" b="1" dirty="0" smtClean="0"/>
              <a:t>2.Sıraya </a:t>
            </a:r>
            <a:r>
              <a:rPr lang="tr-TR" sz="2100" b="1" dirty="0"/>
              <a:t>ekim</a:t>
            </a:r>
          </a:p>
          <a:p>
            <a:pPr>
              <a:buNone/>
            </a:pPr>
            <a:r>
              <a:rPr lang="tr-TR" sz="2100" dirty="0" smtClean="0"/>
              <a:t>	</a:t>
            </a:r>
            <a:r>
              <a:rPr lang="tr-TR" sz="2100" dirty="0" smtClean="0">
                <a:solidFill>
                  <a:schemeClr val="accent2"/>
                </a:solidFill>
              </a:rPr>
              <a:t>a</a:t>
            </a:r>
            <a:r>
              <a:rPr lang="tr-TR" sz="2100" dirty="0">
                <a:solidFill>
                  <a:schemeClr val="accent2"/>
                </a:solidFill>
              </a:rPr>
              <a:t>. </a:t>
            </a:r>
            <a:r>
              <a:rPr lang="tr-TR" sz="2100" dirty="0"/>
              <a:t>D</a:t>
            </a:r>
            <a:r>
              <a:rPr lang="tr-TR" sz="2100" dirty="0" smtClean="0"/>
              <a:t>üz </a:t>
            </a:r>
            <a:r>
              <a:rPr lang="tr-TR" sz="2100" dirty="0"/>
              <a:t>mibzerlerle </a:t>
            </a:r>
            <a:r>
              <a:rPr lang="tr-TR" sz="2100" dirty="0" smtClean="0"/>
              <a:t>ekim</a:t>
            </a:r>
            <a:endParaRPr lang="tr-TR" sz="2100" dirty="0"/>
          </a:p>
          <a:p>
            <a:pPr>
              <a:buNone/>
            </a:pPr>
            <a:r>
              <a:rPr lang="tr-TR" sz="2100" dirty="0" smtClean="0"/>
              <a:t>	</a:t>
            </a:r>
            <a:r>
              <a:rPr lang="tr-TR" sz="2100" dirty="0" smtClean="0">
                <a:solidFill>
                  <a:schemeClr val="accent2"/>
                </a:solidFill>
              </a:rPr>
              <a:t>b.</a:t>
            </a:r>
            <a:r>
              <a:rPr lang="tr-TR" sz="2100" dirty="0" smtClean="0"/>
              <a:t>Baskılı </a:t>
            </a:r>
            <a:r>
              <a:rPr lang="tr-TR" sz="2100" dirty="0"/>
              <a:t>mibzerlerle </a:t>
            </a:r>
            <a:r>
              <a:rPr lang="tr-TR" sz="2100" dirty="0" smtClean="0"/>
              <a:t>ekim</a:t>
            </a:r>
          </a:p>
          <a:p>
            <a:pPr>
              <a:buFont typeface="Wingdings" pitchFamily="2" charset="2"/>
              <a:buChar char="§"/>
            </a:pPr>
            <a:r>
              <a:rPr lang="tr-TR" sz="2100" dirty="0" smtClean="0"/>
              <a:t>üstten baskılı düz ekim yapan mibzerlerle ekim</a:t>
            </a:r>
          </a:p>
          <a:p>
            <a:pPr>
              <a:buFont typeface="Wingdings" pitchFamily="2" charset="2"/>
              <a:buChar char="§"/>
            </a:pPr>
            <a:r>
              <a:rPr lang="tr-TR" sz="2100" dirty="0" smtClean="0"/>
              <a:t>yandan </a:t>
            </a:r>
            <a:r>
              <a:rPr lang="tr-TR" sz="2100" dirty="0"/>
              <a:t>baskılı mibzerlerle </a:t>
            </a:r>
            <a:r>
              <a:rPr lang="tr-TR" sz="2100" dirty="0" smtClean="0"/>
              <a:t>ekim</a:t>
            </a:r>
          </a:p>
          <a:p>
            <a:pPr>
              <a:buFont typeface="Wingdings" pitchFamily="2" charset="2"/>
              <a:buChar char="§"/>
            </a:pPr>
            <a:r>
              <a:rPr lang="tr-TR" sz="2100" dirty="0" smtClean="0"/>
              <a:t>üstten baskılı mibzerlerle ekim</a:t>
            </a:r>
          </a:p>
          <a:p>
            <a:pPr>
              <a:buNone/>
            </a:pPr>
            <a:r>
              <a:rPr lang="tr-TR" sz="2100" dirty="0" smtClean="0"/>
              <a:t>	</a:t>
            </a:r>
            <a:r>
              <a:rPr lang="tr-TR" sz="2100" dirty="0" smtClean="0">
                <a:solidFill>
                  <a:schemeClr val="accent2"/>
                </a:solidFill>
              </a:rPr>
              <a:t>c.</a:t>
            </a:r>
            <a:r>
              <a:rPr lang="tr-TR" sz="2100" dirty="0" smtClean="0"/>
              <a:t>Gübre </a:t>
            </a:r>
            <a:r>
              <a:rPr lang="tr-TR" sz="2100" dirty="0"/>
              <a:t>ile tohumu beraber veren kombine mibzerle ekim</a:t>
            </a:r>
          </a:p>
          <a:p>
            <a:pPr>
              <a:buFont typeface="Wingdings" pitchFamily="2" charset="2"/>
              <a:buChar char="§"/>
            </a:pPr>
            <a:r>
              <a:rPr lang="tr-TR" sz="2100" dirty="0" smtClean="0"/>
              <a:t>gübre </a:t>
            </a:r>
            <a:r>
              <a:rPr lang="tr-TR" sz="2100" dirty="0"/>
              <a:t>ile tohumu birlikte aynı şeride veren kombine mibzerlerle ekim</a:t>
            </a:r>
          </a:p>
          <a:p>
            <a:pPr>
              <a:buFont typeface="Wingdings" pitchFamily="2" charset="2"/>
              <a:buChar char="§"/>
            </a:pPr>
            <a:r>
              <a:rPr lang="tr-TR" sz="2100" dirty="0" smtClean="0"/>
              <a:t>gübreyi </a:t>
            </a:r>
            <a:r>
              <a:rPr lang="tr-TR" sz="2100" dirty="0"/>
              <a:t>ayrı şeride,tohumu ayrı şeride veren kombine mibzerlerle ekim</a:t>
            </a:r>
          </a:p>
          <a:p>
            <a:pPr>
              <a:buNone/>
            </a:pPr>
            <a:r>
              <a:rPr lang="tr-TR" sz="2100" dirty="0" smtClean="0"/>
              <a:t>	</a:t>
            </a:r>
            <a:r>
              <a:rPr lang="tr-TR" sz="2100" dirty="0" smtClean="0">
                <a:solidFill>
                  <a:schemeClr val="accent2"/>
                </a:solidFill>
              </a:rPr>
              <a:t>d.</a:t>
            </a:r>
            <a:r>
              <a:rPr lang="tr-TR" sz="2100" dirty="0" err="1" smtClean="0"/>
              <a:t>Pnömatik</a:t>
            </a:r>
            <a:r>
              <a:rPr lang="tr-TR" sz="2100" dirty="0" smtClean="0"/>
              <a:t> </a:t>
            </a:r>
            <a:r>
              <a:rPr lang="tr-TR" sz="2100" dirty="0"/>
              <a:t>mibzerlerle </a:t>
            </a:r>
            <a:r>
              <a:rPr lang="tr-TR" sz="2100" dirty="0" smtClean="0"/>
              <a:t>ekim</a:t>
            </a:r>
          </a:p>
          <a:p>
            <a:pPr>
              <a:buNone/>
            </a:pPr>
            <a:r>
              <a:rPr lang="tr-TR" sz="2100" b="1" dirty="0" smtClean="0"/>
              <a:t>3.Ocağa ekim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539552" y="548680"/>
            <a:ext cx="7992888" cy="6186309"/>
          </a:xfrm>
          <a:prstGeom prst="rect">
            <a:avLst/>
          </a:prstGeom>
          <a:noFill/>
        </p:spPr>
        <p:txBody>
          <a:bodyPr wrap="square" rtlCol="0">
            <a:spAutoFit/>
          </a:bodyPr>
          <a:lstStyle/>
          <a:p>
            <a:pPr algn="just">
              <a:lnSpc>
                <a:spcPct val="120000"/>
              </a:lnSpc>
              <a:buFont typeface="Wingdings" pitchFamily="2" charset="2"/>
              <a:buChar char="ü"/>
            </a:pPr>
            <a:r>
              <a:rPr lang="tr-TR" sz="2200" dirty="0" smtClean="0"/>
              <a:t>Serpme ekim daha çok küçük ve eğimli arazilerde ekim makinesinin çalışamadığı koşullarda uygulanır.</a:t>
            </a:r>
          </a:p>
          <a:p>
            <a:pPr algn="just">
              <a:lnSpc>
                <a:spcPct val="120000"/>
              </a:lnSpc>
              <a:buFont typeface="Wingdings" pitchFamily="2" charset="2"/>
              <a:buChar char="ü"/>
            </a:pPr>
            <a:r>
              <a:rPr lang="tr-TR" sz="2200" dirty="0" smtClean="0"/>
              <a:t> Ocakvari ekim daha çok patates ve yerelması gibi yumru veya soğanlarıyla üretilen bitkilerin dikiminde ve bazı endüstri bitkilerinin ekiminde uygulanır. </a:t>
            </a:r>
          </a:p>
          <a:p>
            <a:pPr algn="just">
              <a:lnSpc>
                <a:spcPct val="120000"/>
              </a:lnSpc>
              <a:buFont typeface="Wingdings" pitchFamily="2" charset="2"/>
              <a:buChar char="ü"/>
            </a:pPr>
            <a:r>
              <a:rPr lang="tr-TR" sz="2200" dirty="0" smtClean="0"/>
              <a:t>Tarla bitkileri yetiştiriciliğinde en uygun ekim yöntemi sıraya ekimdir.</a:t>
            </a:r>
          </a:p>
          <a:p>
            <a:pPr algn="just">
              <a:lnSpc>
                <a:spcPct val="120000"/>
              </a:lnSpc>
            </a:pPr>
            <a:r>
              <a:rPr lang="tr-TR" sz="2200" dirty="0" smtClean="0"/>
              <a:t>	Bitkilerin sıraya ekilmesi; </a:t>
            </a:r>
          </a:p>
          <a:p>
            <a:pPr algn="just">
              <a:lnSpc>
                <a:spcPct val="120000"/>
              </a:lnSpc>
              <a:buNone/>
            </a:pPr>
            <a:r>
              <a:rPr lang="tr-TR" sz="2200" b="1" dirty="0" smtClean="0"/>
              <a:t>(1)</a:t>
            </a:r>
            <a:r>
              <a:rPr lang="tr-TR" sz="2200" dirty="0" smtClean="0"/>
              <a:t> bakım işlerini kolaylaştırır, </a:t>
            </a:r>
          </a:p>
          <a:p>
            <a:pPr algn="just">
              <a:lnSpc>
                <a:spcPct val="120000"/>
              </a:lnSpc>
              <a:buNone/>
            </a:pPr>
            <a:r>
              <a:rPr lang="tr-TR" sz="2200" b="1" dirty="0" smtClean="0"/>
              <a:t>(2)</a:t>
            </a:r>
            <a:r>
              <a:rPr lang="tr-TR" sz="2200" dirty="0" smtClean="0"/>
              <a:t>bitkilerin su, besin maddesi ve ışıktan eşit faydalanmasına yardımcı olur;</a:t>
            </a:r>
          </a:p>
          <a:p>
            <a:pPr algn="just">
              <a:lnSpc>
                <a:spcPct val="120000"/>
              </a:lnSpc>
              <a:buNone/>
            </a:pPr>
            <a:r>
              <a:rPr lang="tr-TR" sz="2200" b="1" dirty="0" smtClean="0"/>
              <a:t>(3) </a:t>
            </a:r>
            <a:r>
              <a:rPr lang="tr-TR" sz="2200" dirty="0" smtClean="0"/>
              <a:t>çapalama, gübreleme, ilaçlama gibi bakım işlerinin ve hasadın makine ile yapılmasını sağlar. Sıraya ekimde; düz mibzer, baskılı mibzer, kombine mibzer ve pnömatik mibzer gibi farklı ekim makineleri kullanılır. </a:t>
            </a:r>
            <a:endParaRPr lang="tr-TR" sz="2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accent3">
                    <a:lumMod val="50000"/>
                  </a:schemeClr>
                </a:solidFill>
                <a:latin typeface="+mn-lt"/>
              </a:rPr>
              <a:t>Düz Mibzer</a:t>
            </a:r>
            <a:endParaRPr lang="tr-TR" dirty="0">
              <a:solidFill>
                <a:schemeClr val="accent3">
                  <a:lumMod val="50000"/>
                </a:schemeClr>
              </a:solidFill>
              <a:latin typeface="+mn-lt"/>
            </a:endParaRPr>
          </a:p>
        </p:txBody>
      </p:sp>
      <p:pic>
        <p:nvPicPr>
          <p:cNvPr id="55298" name="Picture 2" descr="C:\Users\Yaren\Desktop\düz.jpg"/>
          <p:cNvPicPr>
            <a:picLocks noChangeAspect="1" noChangeArrowheads="1"/>
          </p:cNvPicPr>
          <p:nvPr/>
        </p:nvPicPr>
        <p:blipFill>
          <a:blip r:embed="rId2" cstate="print"/>
          <a:srcRect/>
          <a:stretch>
            <a:fillRect/>
          </a:stretch>
        </p:blipFill>
        <p:spPr bwMode="auto">
          <a:xfrm>
            <a:off x="107504" y="1844824"/>
            <a:ext cx="8892000" cy="388843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latin typeface="+mn-lt"/>
              </a:rPr>
              <a:t>Baskılı Mibzer</a:t>
            </a:r>
            <a:endParaRPr lang="tr-TR" dirty="0">
              <a:latin typeface="+mn-lt"/>
            </a:endParaRPr>
          </a:p>
        </p:txBody>
      </p:sp>
      <p:pic>
        <p:nvPicPr>
          <p:cNvPr id="56322" name="Picture 2" descr="C:\Users\Yaren\Desktop\baskılı m.jpg"/>
          <p:cNvPicPr>
            <a:picLocks noChangeAspect="1" noChangeArrowheads="1"/>
          </p:cNvPicPr>
          <p:nvPr/>
        </p:nvPicPr>
        <p:blipFill>
          <a:blip r:embed="rId2" cstate="print"/>
          <a:srcRect/>
          <a:stretch>
            <a:fillRect/>
          </a:stretch>
        </p:blipFill>
        <p:spPr bwMode="auto">
          <a:xfrm>
            <a:off x="395536" y="1124744"/>
            <a:ext cx="8391501" cy="546353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3" name="Picture 5" descr="C:\Users\Yaren\Desktop\KOM.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1 Başlık"/>
          <p:cNvSpPr>
            <a:spLocks noGrp="1"/>
          </p:cNvSpPr>
          <p:nvPr>
            <p:ph type="title"/>
          </p:nvPr>
        </p:nvSpPr>
        <p:spPr>
          <a:xfrm>
            <a:off x="0" y="116632"/>
            <a:ext cx="6012160" cy="1143000"/>
          </a:xfrm>
        </p:spPr>
        <p:txBody>
          <a:bodyPr/>
          <a:lstStyle/>
          <a:p>
            <a:r>
              <a:rPr lang="tr-TR" b="1" dirty="0" smtClean="0"/>
              <a:t>Kombine Mibzer</a:t>
            </a:r>
            <a:endParaRPr lang="tr-TR"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Pnömatik</a:t>
            </a:r>
            <a:r>
              <a:rPr lang="tr-TR" dirty="0" smtClean="0"/>
              <a:t> mibzer</a:t>
            </a:r>
            <a:endParaRPr lang="tr-TR" dirty="0"/>
          </a:p>
        </p:txBody>
      </p:sp>
      <p:pic>
        <p:nvPicPr>
          <p:cNvPr id="57346" name="Picture 2" descr="C:\Users\Yaren\Desktop\pnömatik.jpeg"/>
          <p:cNvPicPr>
            <a:picLocks noChangeAspect="1" noChangeArrowheads="1"/>
          </p:cNvPicPr>
          <p:nvPr/>
        </p:nvPicPr>
        <p:blipFill>
          <a:blip r:embed="rId2" cstate="print"/>
          <a:srcRect/>
          <a:stretch>
            <a:fillRect/>
          </a:stretch>
        </p:blipFill>
        <p:spPr bwMode="auto">
          <a:xfrm>
            <a:off x="504056" y="1556792"/>
            <a:ext cx="8100392" cy="427461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Yaren\Desktop\POVERRR.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1 Başlık"/>
          <p:cNvSpPr>
            <a:spLocks noGrp="1"/>
          </p:cNvSpPr>
          <p:nvPr>
            <p:ph type="title"/>
          </p:nvPr>
        </p:nvSpPr>
        <p:spPr/>
        <p:txBody>
          <a:bodyPr>
            <a:normAutofit fontScale="90000"/>
          </a:bodyPr>
          <a:lstStyle/>
          <a:p>
            <a:r>
              <a:rPr lang="tr-TR" dirty="0" smtClean="0"/>
              <a:t>KOMBİNE ŞANZIMANLI HUBUBAT EKİM MAKİNESİ</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836712"/>
            <a:ext cx="8229600" cy="5433467"/>
          </a:xfrm>
        </p:spPr>
        <p:txBody>
          <a:bodyPr>
            <a:normAutofit fontScale="85000" lnSpcReduction="20000"/>
          </a:bodyPr>
          <a:lstStyle/>
          <a:p>
            <a:pPr>
              <a:buNone/>
            </a:pPr>
            <a:r>
              <a:rPr lang="tr-TR" dirty="0" smtClean="0"/>
              <a:t>	</a:t>
            </a:r>
            <a:r>
              <a:rPr lang="tr-TR" dirty="0" smtClean="0">
                <a:solidFill>
                  <a:srgbClr val="C00000"/>
                </a:solidFill>
              </a:rPr>
              <a:t>İyi bir ekim makinesi; </a:t>
            </a:r>
          </a:p>
          <a:p>
            <a:pPr>
              <a:buNone/>
            </a:pPr>
            <a:r>
              <a:rPr lang="tr-TR" dirty="0" smtClean="0"/>
              <a:t>  </a:t>
            </a:r>
            <a:r>
              <a:rPr lang="tr-TR" b="1" dirty="0" smtClean="0"/>
              <a:t>(1)</a:t>
            </a:r>
            <a:r>
              <a:rPr lang="tr-TR" dirty="0" smtClean="0"/>
              <a:t> sıra üzeri ve sıra arası mesafeyi,</a:t>
            </a:r>
          </a:p>
          <a:p>
            <a:pPr>
              <a:buNone/>
            </a:pPr>
            <a:r>
              <a:rPr lang="tr-TR" dirty="0" smtClean="0"/>
              <a:t>  </a:t>
            </a:r>
            <a:r>
              <a:rPr lang="tr-TR" b="1" dirty="0" smtClean="0"/>
              <a:t>(</a:t>
            </a:r>
            <a:r>
              <a:rPr lang="tr-TR" b="1" dirty="0"/>
              <a:t>2)</a:t>
            </a:r>
            <a:r>
              <a:rPr lang="tr-TR" dirty="0"/>
              <a:t> ekim derinliğini, </a:t>
            </a:r>
            <a:endParaRPr lang="tr-TR" dirty="0" smtClean="0"/>
          </a:p>
          <a:p>
            <a:pPr>
              <a:buNone/>
            </a:pPr>
            <a:r>
              <a:rPr lang="tr-TR" dirty="0" smtClean="0"/>
              <a:t>  </a:t>
            </a:r>
            <a:r>
              <a:rPr lang="tr-TR" b="1" dirty="0" smtClean="0"/>
              <a:t>(</a:t>
            </a:r>
            <a:r>
              <a:rPr lang="tr-TR" b="1" dirty="0"/>
              <a:t>3)</a:t>
            </a:r>
            <a:r>
              <a:rPr lang="tr-TR" dirty="0"/>
              <a:t> tohumluk ve gübre miktarını</a:t>
            </a:r>
          </a:p>
          <a:p>
            <a:pPr>
              <a:buNone/>
            </a:pPr>
            <a:r>
              <a:rPr lang="tr-TR" dirty="0" smtClean="0"/>
              <a:t>   ayarlayabilmelidir</a:t>
            </a:r>
            <a:r>
              <a:rPr lang="tr-TR" dirty="0"/>
              <a:t>. </a:t>
            </a:r>
            <a:endParaRPr lang="tr-TR" dirty="0" smtClean="0"/>
          </a:p>
          <a:p>
            <a:pPr algn="just">
              <a:buNone/>
            </a:pPr>
            <a:r>
              <a:rPr lang="tr-TR" dirty="0" smtClean="0"/>
              <a:t>		Kullanılan </a:t>
            </a:r>
            <a:r>
              <a:rPr lang="tr-TR" dirty="0"/>
              <a:t>mibzerin ekici </a:t>
            </a:r>
            <a:r>
              <a:rPr lang="tr-TR" dirty="0" smtClean="0"/>
              <a:t>ayaklarının arkasında </a:t>
            </a:r>
            <a:r>
              <a:rPr lang="tr-TR" dirty="0"/>
              <a:t>tohumun </a:t>
            </a:r>
            <a:r>
              <a:rPr lang="tr-TR" dirty="0" smtClean="0"/>
              <a:t>üzerindeki toprağı bastıran baskı tekerleklerinin </a:t>
            </a:r>
            <a:r>
              <a:rPr lang="tr-TR" dirty="0"/>
              <a:t>olması, hem tohumların toprakla </a:t>
            </a:r>
            <a:r>
              <a:rPr lang="tr-TR" dirty="0" smtClean="0"/>
              <a:t>iyice sıkışması </a:t>
            </a:r>
            <a:r>
              <a:rPr lang="tr-TR" dirty="0"/>
              <a:t>hem de genç sürgünlerin soğuktan </a:t>
            </a:r>
            <a:r>
              <a:rPr lang="tr-TR" dirty="0" smtClean="0"/>
              <a:t>korunmasını sağlayan </a:t>
            </a:r>
            <a:r>
              <a:rPr lang="tr-TR" dirty="0"/>
              <a:t>oluklar oluşması bakımından çok önemlidir. </a:t>
            </a:r>
            <a:r>
              <a:rPr lang="tr-TR" dirty="0" smtClean="0"/>
              <a:t>Ekim makinelerinin </a:t>
            </a:r>
            <a:r>
              <a:rPr lang="tr-TR" dirty="0"/>
              <a:t>iyi çalışabilmesi için tarlanın iyi tesviye </a:t>
            </a:r>
            <a:r>
              <a:rPr lang="tr-TR" dirty="0" smtClean="0"/>
              <a:t>edilmiş ve </a:t>
            </a:r>
            <a:r>
              <a:rPr lang="tr-TR" dirty="0"/>
              <a:t>tohum yatağının iyi hazırlanmış olması gerekir. </a:t>
            </a:r>
            <a:r>
              <a:rPr lang="tr-TR" dirty="0" smtClean="0"/>
              <a:t>Ayrıca ekim </a:t>
            </a:r>
            <a:r>
              <a:rPr lang="tr-TR" dirty="0"/>
              <a:t>derinliğinde tohum çimlenmesine yetecek kadar </a:t>
            </a:r>
            <a:r>
              <a:rPr lang="tr-TR" dirty="0" smtClean="0"/>
              <a:t>nem bulunmalıdır</a:t>
            </a:r>
            <a:r>
              <a:rPr lang="tr-TR" dirty="0"/>
              <a:t>.</a:t>
            </a:r>
            <a:r>
              <a:rPr lang="tr-TR" dirty="0" smtClean="0"/>
              <a:t> </a:t>
            </a:r>
            <a:r>
              <a:rPr lang="tr-TR" dirty="0"/>
              <a:t> </a:t>
            </a:r>
          </a:p>
          <a:p>
            <a:pPr>
              <a:buNone/>
            </a:pP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a:ln w="9525">
            <a:noFill/>
            <a:miter lim="800000"/>
            <a:headEnd/>
            <a:tailEnd/>
          </a:ln>
        </p:spPr>
      </p:pic>
      <p:sp>
        <p:nvSpPr>
          <p:cNvPr id="2" name="1 Başlık"/>
          <p:cNvSpPr>
            <a:spLocks noGrp="1"/>
          </p:cNvSpPr>
          <p:nvPr>
            <p:ph type="title"/>
          </p:nvPr>
        </p:nvSpPr>
        <p:spPr>
          <a:xfrm>
            <a:off x="467544" y="2564904"/>
            <a:ext cx="8229600" cy="1143000"/>
          </a:xfrm>
        </p:spPr>
        <p:txBody>
          <a:bodyPr>
            <a:normAutofit/>
          </a:bodyPr>
          <a:lstStyle/>
          <a:p>
            <a:r>
              <a:rPr lang="tr-TR" sz="5400" b="1" dirty="0" smtClean="0">
                <a:solidFill>
                  <a:srgbClr val="C00000"/>
                </a:solidFill>
              </a:rPr>
              <a:t>AYRIK </a:t>
            </a:r>
            <a:endParaRPr lang="tr-TR" sz="5400" dirty="0">
              <a:solidFill>
                <a:srgbClr val="C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764704"/>
            <a:ext cx="4618856" cy="4392488"/>
          </a:xfrm>
        </p:spPr>
        <p:txBody>
          <a:bodyPr>
            <a:normAutofit fontScale="85000" lnSpcReduction="20000"/>
          </a:bodyPr>
          <a:lstStyle/>
          <a:p>
            <a:pPr algn="ctr">
              <a:buNone/>
            </a:pPr>
            <a:r>
              <a:rPr lang="tr-TR" b="1" dirty="0" smtClean="0">
                <a:solidFill>
                  <a:srgbClr val="C00000"/>
                </a:solidFill>
              </a:rPr>
              <a:t>Toprak hazırlığı</a:t>
            </a:r>
            <a:endParaRPr lang="tr-TR" dirty="0" smtClean="0"/>
          </a:p>
          <a:p>
            <a:pPr marL="324000" indent="-36000" algn="just">
              <a:spcBef>
                <a:spcPts val="0"/>
              </a:spcBef>
              <a:buNone/>
            </a:pPr>
            <a:r>
              <a:rPr lang="tr-TR" dirty="0" smtClean="0"/>
              <a:t>		Ayrık üretiminde </a:t>
            </a:r>
            <a:r>
              <a:rPr lang="tr-TR" dirty="0"/>
              <a:t>sonbaharda </a:t>
            </a:r>
            <a:r>
              <a:rPr lang="tr-TR" dirty="0" smtClean="0"/>
              <a:t>pullukla normal </a:t>
            </a:r>
            <a:r>
              <a:rPr lang="tr-TR" dirty="0"/>
              <a:t>derinlikte toprak işlemesi </a:t>
            </a:r>
            <a:r>
              <a:rPr lang="tr-TR" dirty="0" smtClean="0"/>
              <a:t>yapılmalıdır. Daha </a:t>
            </a:r>
            <a:r>
              <a:rPr lang="tr-TR" dirty="0"/>
              <a:t>sonra ilkbaharda </a:t>
            </a:r>
            <a:r>
              <a:rPr lang="tr-TR" dirty="0" smtClean="0"/>
              <a:t>ekim </a:t>
            </a:r>
            <a:r>
              <a:rPr lang="tr-TR" dirty="0"/>
              <a:t>yapılacak toprağın birkaç </a:t>
            </a:r>
            <a:r>
              <a:rPr lang="tr-TR" dirty="0" err="1"/>
              <a:t>cm’lik</a:t>
            </a:r>
            <a:r>
              <a:rPr lang="tr-TR" dirty="0"/>
              <a:t> yüzeyi ufalanarak tohum yatağı hazırlanmalıdır. Toprak hazırlığında dikkat edilecek en önemli konu yabancı ot mücadelesidir. </a:t>
            </a:r>
          </a:p>
          <a:p>
            <a:pPr>
              <a:buNone/>
            </a:pPr>
            <a:endParaRPr lang="tr-TR" dirty="0"/>
          </a:p>
        </p:txBody>
      </p:sp>
      <p:pic>
        <p:nvPicPr>
          <p:cNvPr id="5" name="Picture 4"/>
          <p:cNvPicPr>
            <a:picLocks noChangeAspect="1" noChangeArrowheads="1"/>
          </p:cNvPicPr>
          <p:nvPr/>
        </p:nvPicPr>
        <p:blipFill>
          <a:blip r:embed="rId2" cstate="print"/>
          <a:srcRect/>
          <a:stretch>
            <a:fillRect/>
          </a:stretch>
        </p:blipFill>
        <p:spPr bwMode="auto">
          <a:xfrm>
            <a:off x="5518990" y="116632"/>
            <a:ext cx="3476625" cy="4752975"/>
          </a:xfrm>
          <a:prstGeom prst="rect">
            <a:avLst/>
          </a:prstGeom>
          <a:ln>
            <a:noFill/>
          </a:ln>
          <a:effectLst>
            <a:softEdge rad="112500"/>
          </a:effectLst>
        </p:spPr>
      </p:pic>
      <p:sp>
        <p:nvSpPr>
          <p:cNvPr id="6" name="5 Metin kutusu"/>
          <p:cNvSpPr txBox="1"/>
          <p:nvPr/>
        </p:nvSpPr>
        <p:spPr>
          <a:xfrm>
            <a:off x="719064" y="4797152"/>
            <a:ext cx="8424936" cy="1815882"/>
          </a:xfrm>
          <a:prstGeom prst="rect">
            <a:avLst/>
          </a:prstGeom>
          <a:noFill/>
        </p:spPr>
        <p:txBody>
          <a:bodyPr wrap="square" rtlCol="0">
            <a:spAutoFit/>
          </a:bodyPr>
          <a:lstStyle/>
          <a:p>
            <a:r>
              <a:rPr lang="tr-TR" sz="2700" dirty="0" smtClean="0"/>
              <a:t>Toprak tavının kaçma ihtimali olan topraklarda ekim öncesi yabancı ot ilacı kullanılmalıdır. Toprak tavının kaçma ihtimali olmayan yerlerde ise ekimden önce </a:t>
            </a:r>
            <a:r>
              <a:rPr lang="tr-TR" sz="2700" dirty="0" err="1" smtClean="0"/>
              <a:t>diskaro</a:t>
            </a:r>
            <a:r>
              <a:rPr lang="tr-TR" sz="2700" dirty="0" smtClean="0"/>
              <a:t> veya kazayağı ile yüzeysel bir sürüm yapılmalıdır.</a:t>
            </a:r>
            <a:endParaRPr lang="tr-TR" sz="27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96011" y="2294874"/>
            <a:ext cx="5988157" cy="4491118"/>
          </a:xfrm>
          <a:prstGeom prst="rect">
            <a:avLst/>
          </a:prstGeom>
          <a:ln>
            <a:noFill/>
          </a:ln>
          <a:effectLst>
            <a:softEdge rad="112500"/>
          </a:effectLst>
        </p:spPr>
      </p:pic>
      <p:sp>
        <p:nvSpPr>
          <p:cNvPr id="3" name="2 İçerik Yer Tutucusu"/>
          <p:cNvSpPr>
            <a:spLocks noGrp="1"/>
          </p:cNvSpPr>
          <p:nvPr>
            <p:ph idx="1"/>
          </p:nvPr>
        </p:nvSpPr>
        <p:spPr>
          <a:xfrm>
            <a:off x="107504" y="188640"/>
            <a:ext cx="9036496" cy="1700807"/>
          </a:xfrm>
        </p:spPr>
        <p:txBody>
          <a:bodyPr>
            <a:normAutofit fontScale="77500" lnSpcReduction="20000"/>
          </a:bodyPr>
          <a:lstStyle/>
          <a:p>
            <a:pPr>
              <a:buNone/>
            </a:pPr>
            <a:r>
              <a:rPr lang="tr-TR" b="1" dirty="0" smtClean="0"/>
              <a:t>Otlak </a:t>
            </a:r>
            <a:r>
              <a:rPr lang="tr-TR" b="1" dirty="0"/>
              <a:t>ayrığı: </a:t>
            </a:r>
            <a:r>
              <a:rPr lang="tr-TR" dirty="0"/>
              <a:t>Otlak ayrığı tohumları küçük olduğu için mutlaka iyi bir tohum yatağı hazırlanmalıdır. </a:t>
            </a:r>
          </a:p>
          <a:p>
            <a:pPr>
              <a:buNone/>
            </a:pPr>
            <a:r>
              <a:rPr lang="tr-TR" b="1" dirty="0" smtClean="0"/>
              <a:t>Sıra </a:t>
            </a:r>
            <a:r>
              <a:rPr lang="tr-TR" b="1" dirty="0"/>
              <a:t>arası mesafe: </a:t>
            </a:r>
            <a:r>
              <a:rPr lang="tr-TR" dirty="0"/>
              <a:t>Kıraç şartlarda ot üretimi amacıyla ekim yapılacaksa 30–40 cm, tohum üretimi amacıyla 50–100 cm sıra arası mesafe ayarlanmalıdır. </a:t>
            </a:r>
          </a:p>
        </p:txBody>
      </p:sp>
      <p:sp>
        <p:nvSpPr>
          <p:cNvPr id="5" name="4 Metin kutusu"/>
          <p:cNvSpPr txBox="1"/>
          <p:nvPr/>
        </p:nvSpPr>
        <p:spPr>
          <a:xfrm>
            <a:off x="6156176" y="1844824"/>
            <a:ext cx="2843808" cy="4524315"/>
          </a:xfrm>
          <a:prstGeom prst="rect">
            <a:avLst/>
          </a:prstGeom>
          <a:noFill/>
        </p:spPr>
        <p:txBody>
          <a:bodyPr wrap="square" rtlCol="0">
            <a:spAutoFit/>
          </a:bodyPr>
          <a:lstStyle/>
          <a:p>
            <a:pPr>
              <a:buNone/>
            </a:pPr>
            <a:r>
              <a:rPr lang="tr-TR" dirty="0" smtClean="0"/>
              <a:t> </a:t>
            </a:r>
            <a:r>
              <a:rPr lang="tr-TR" sz="2400" b="1" dirty="0" smtClean="0"/>
              <a:t>Ekim derinliği</a:t>
            </a:r>
            <a:r>
              <a:rPr lang="tr-TR" sz="2400" dirty="0" smtClean="0"/>
              <a:t>: Ekim derinliği 2–4 cm olmalıdır. </a:t>
            </a:r>
          </a:p>
          <a:p>
            <a:pPr>
              <a:buNone/>
            </a:pPr>
            <a:endParaRPr lang="tr-TR" sz="2400" dirty="0" smtClean="0"/>
          </a:p>
          <a:p>
            <a:pPr>
              <a:buNone/>
            </a:pPr>
            <a:r>
              <a:rPr lang="tr-TR" sz="2400" b="1" dirty="0" smtClean="0"/>
              <a:t>Ekilecek tohum miktarı</a:t>
            </a:r>
            <a:r>
              <a:rPr lang="tr-TR" sz="2400" dirty="0" smtClean="0"/>
              <a:t>: Çayır-mera tesisi amacıyla dekara 0,75–1,2 kg, tohum üretimi amacıyla ise dekara 0,25–0,5 kg tohum ekilmelidir.</a:t>
            </a:r>
            <a:endParaRPr lang="tr-TR"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491880" y="332656"/>
            <a:ext cx="5410944" cy="1143000"/>
          </a:xfrm>
        </p:spPr>
        <p:txBody>
          <a:bodyPr/>
          <a:lstStyle/>
          <a:p>
            <a:r>
              <a:rPr lang="tr-TR" dirty="0" smtClean="0"/>
              <a:t>ÇİM</a:t>
            </a:r>
            <a:endParaRPr lang="tr-TR" dirty="0"/>
          </a:p>
        </p:txBody>
      </p:sp>
      <p:sp>
        <p:nvSpPr>
          <p:cNvPr id="3" name="2 İçerik Yer Tutucusu"/>
          <p:cNvSpPr>
            <a:spLocks noGrp="1"/>
          </p:cNvSpPr>
          <p:nvPr>
            <p:ph idx="1"/>
          </p:nvPr>
        </p:nvSpPr>
        <p:spPr>
          <a:xfrm>
            <a:off x="3995936" y="1628800"/>
            <a:ext cx="5148064" cy="3372619"/>
          </a:xfrm>
        </p:spPr>
        <p:txBody>
          <a:bodyPr>
            <a:normAutofit fontScale="92500" lnSpcReduction="20000"/>
          </a:bodyPr>
          <a:lstStyle/>
          <a:p>
            <a:pPr algn="just">
              <a:buNone/>
            </a:pPr>
            <a:r>
              <a:rPr lang="tr-TR" b="1" dirty="0" smtClean="0">
                <a:solidFill>
                  <a:srgbClr val="C00000"/>
                </a:solidFill>
              </a:rPr>
              <a:t>Toprak </a:t>
            </a:r>
            <a:r>
              <a:rPr lang="tr-TR" b="1" dirty="0">
                <a:solidFill>
                  <a:srgbClr val="C00000"/>
                </a:solidFill>
              </a:rPr>
              <a:t>hazırlığı: </a:t>
            </a:r>
            <a:r>
              <a:rPr lang="tr-TR" dirty="0"/>
              <a:t>Çim ekimi yapılacak tarla sonbaharda normal derinlikte sürülür. İlkbaharda iyi bir tohum yatağı hazırlanmalıdır. Bu amaçla toprak ufalanarak ekime hazır hâle getirilmelidir. </a:t>
            </a:r>
          </a:p>
          <a:p>
            <a:pPr>
              <a:buNone/>
            </a:pPr>
            <a:endParaRPr lang="tr-TR" dirty="0"/>
          </a:p>
        </p:txBody>
      </p:sp>
      <p:pic>
        <p:nvPicPr>
          <p:cNvPr id="31745" name="Picture 1" descr="C:\Users\Yaren\Desktop\lolium.jpg"/>
          <p:cNvPicPr>
            <a:picLocks noChangeAspect="1" noChangeArrowheads="1"/>
          </p:cNvPicPr>
          <p:nvPr/>
        </p:nvPicPr>
        <p:blipFill>
          <a:blip r:embed="rId2" cstate="print"/>
          <a:srcRect/>
          <a:stretch>
            <a:fillRect/>
          </a:stretch>
        </p:blipFill>
        <p:spPr bwMode="auto">
          <a:xfrm>
            <a:off x="72008" y="476672"/>
            <a:ext cx="3995936" cy="30707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4 Metin kutusu"/>
          <p:cNvSpPr txBox="1"/>
          <p:nvPr/>
        </p:nvSpPr>
        <p:spPr>
          <a:xfrm>
            <a:off x="251520" y="4581128"/>
            <a:ext cx="8640960" cy="1384995"/>
          </a:xfrm>
          <a:prstGeom prst="rect">
            <a:avLst/>
          </a:prstGeom>
          <a:noFill/>
        </p:spPr>
        <p:txBody>
          <a:bodyPr wrap="square" rtlCol="0">
            <a:spAutoFit/>
          </a:bodyPr>
          <a:lstStyle/>
          <a:p>
            <a:pPr algn="just"/>
            <a:r>
              <a:rPr lang="tr-TR" sz="2800" dirty="0" smtClean="0"/>
              <a:t>Toprak hazırlığında dikkat edilecek en önemli konu yabancı ot temizliğidir. Sorun oluşturacak yabancı otlar kültürel ve kimyasal yollarla tarladan uzaklaştırılmalıdır. </a:t>
            </a:r>
            <a:endParaRPr lang="tr-TR"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4788024" y="1556792"/>
            <a:ext cx="4147586" cy="4221088"/>
          </a:xfrm>
          <a:prstGeom prst="rect">
            <a:avLst/>
          </a:prstGeom>
          <a:ln>
            <a:noFill/>
          </a:ln>
          <a:effectLst>
            <a:softEdge rad="112500"/>
          </a:effectLst>
        </p:spPr>
      </p:pic>
      <p:sp>
        <p:nvSpPr>
          <p:cNvPr id="3" name="2 İçerik Yer Tutucusu"/>
          <p:cNvSpPr>
            <a:spLocks noGrp="1"/>
          </p:cNvSpPr>
          <p:nvPr>
            <p:ph idx="1"/>
          </p:nvPr>
        </p:nvSpPr>
        <p:spPr>
          <a:xfrm>
            <a:off x="395536" y="548680"/>
            <a:ext cx="5688632" cy="5976664"/>
          </a:xfrm>
        </p:spPr>
        <p:txBody>
          <a:bodyPr>
            <a:normAutofit fontScale="85000" lnSpcReduction="20000"/>
          </a:bodyPr>
          <a:lstStyle/>
          <a:p>
            <a:endParaRPr lang="tr-TR" dirty="0"/>
          </a:p>
          <a:p>
            <a:pPr>
              <a:buNone/>
            </a:pPr>
            <a:r>
              <a:rPr lang="tr-TR" b="1" dirty="0"/>
              <a:t>Ekim: </a:t>
            </a:r>
            <a:r>
              <a:rPr lang="tr-TR" b="1" dirty="0" smtClean="0"/>
              <a:t> </a:t>
            </a:r>
            <a:r>
              <a:rPr lang="tr-TR" dirty="0" smtClean="0"/>
              <a:t>Çim </a:t>
            </a:r>
            <a:r>
              <a:rPr lang="tr-TR" dirty="0"/>
              <a:t>türleri ot üretimi amacıyla yalnız veya karışık şekilde ekilebilir. </a:t>
            </a:r>
          </a:p>
          <a:p>
            <a:pPr>
              <a:buNone/>
            </a:pPr>
            <a:r>
              <a:rPr lang="tr-TR" b="1" dirty="0" smtClean="0"/>
              <a:t>Ekim </a:t>
            </a:r>
            <a:r>
              <a:rPr lang="tr-TR" b="1" dirty="0"/>
              <a:t>zamanı</a:t>
            </a:r>
            <a:r>
              <a:rPr lang="tr-TR" dirty="0"/>
              <a:t>: Çimlerde ekim zamanı bölgenin iklim özellikleri ve ekilecek çeşide bağlı olarak değişir. Kışların çok soğuk geçmediği </a:t>
            </a:r>
            <a:r>
              <a:rPr lang="tr-TR" dirty="0" smtClean="0"/>
              <a:t>bölgelerde </a:t>
            </a:r>
            <a:r>
              <a:rPr lang="tr-TR" dirty="0"/>
              <a:t>sonbahar ekimi, kış aylarının ılık </a:t>
            </a:r>
            <a:r>
              <a:rPr lang="tr-TR" dirty="0" smtClean="0"/>
              <a:t>geçtiği bölgelerde</a:t>
            </a:r>
            <a:r>
              <a:rPr lang="tr-TR" dirty="0"/>
              <a:t>, kış merası amacıyla çim yetiştirilecekse erken sonbahar ekimi ve kış aylarının çok soğuk geçtiği bölgelerde erken ilkbaharda ekim yapılmalıdır. </a:t>
            </a:r>
          </a:p>
          <a:p>
            <a:pPr>
              <a:buNone/>
            </a:pPr>
            <a:r>
              <a:rPr lang="tr-TR" b="1" dirty="0" smtClean="0"/>
              <a:t>Ekim </a:t>
            </a:r>
            <a:r>
              <a:rPr lang="tr-TR" b="1" dirty="0"/>
              <a:t>şekli: </a:t>
            </a:r>
            <a:r>
              <a:rPr lang="tr-TR" dirty="0"/>
              <a:t>Çim ekimi uygun mibzerlerle yapılmalıdır. Peyzaj amaçlı </a:t>
            </a:r>
            <a:r>
              <a:rPr lang="tr-TR" dirty="0" smtClean="0"/>
              <a:t>küçük </a:t>
            </a:r>
            <a:r>
              <a:rPr lang="tr-TR" dirty="0"/>
              <a:t>alan ekimlerinde elle serpme yöntemi ile ekim yapılabilir. </a:t>
            </a:r>
          </a:p>
          <a:p>
            <a:pPr>
              <a:buNone/>
            </a:pPr>
            <a:endParaRPr lang="tr-TR" b="1" dirty="0"/>
          </a:p>
          <a:p>
            <a:pPr>
              <a:buNone/>
            </a:pPr>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755576" y="2924944"/>
            <a:ext cx="3200400" cy="3533775"/>
          </a:xfrm>
          <a:prstGeom prst="rect">
            <a:avLst/>
          </a:prstGeom>
          <a:ln>
            <a:noFill/>
          </a:ln>
          <a:effectLst>
            <a:outerShdw blurRad="292100" dist="139700" dir="2700000" algn="tl" rotWithShape="0">
              <a:srgbClr val="333333">
                <a:alpha val="65000"/>
              </a:srgbClr>
            </a:outerShdw>
          </a:effectLst>
        </p:spPr>
      </p:pic>
      <p:sp>
        <p:nvSpPr>
          <p:cNvPr id="3" name="2 İçerik Yer Tutucusu"/>
          <p:cNvSpPr>
            <a:spLocks noGrp="1"/>
          </p:cNvSpPr>
          <p:nvPr>
            <p:ph idx="1"/>
          </p:nvPr>
        </p:nvSpPr>
        <p:spPr>
          <a:xfrm>
            <a:off x="395536" y="404664"/>
            <a:ext cx="8229600" cy="2592288"/>
          </a:xfrm>
        </p:spPr>
        <p:txBody>
          <a:bodyPr>
            <a:normAutofit/>
          </a:bodyPr>
          <a:lstStyle/>
          <a:p>
            <a:pPr>
              <a:buNone/>
            </a:pPr>
            <a:r>
              <a:rPr lang="tr-TR" sz="2800" b="1" dirty="0" smtClean="0"/>
              <a:t>Sıra </a:t>
            </a:r>
            <a:r>
              <a:rPr lang="tr-TR" sz="2800" b="1" dirty="0"/>
              <a:t>arası mesafe: </a:t>
            </a:r>
            <a:r>
              <a:rPr lang="tr-TR" sz="2800" dirty="0"/>
              <a:t>Çim ekiminde bakım işlerini kolaylaştırmak ve bitkinin gelişimine yardımcı olmak amacıyla 20–40 cm sıra aralığı mesafe bırakılmalıdır. </a:t>
            </a:r>
          </a:p>
          <a:p>
            <a:pPr>
              <a:buNone/>
            </a:pPr>
            <a:r>
              <a:rPr lang="tr-TR" sz="2800" b="1" dirty="0" smtClean="0"/>
              <a:t>Ekim </a:t>
            </a:r>
            <a:r>
              <a:rPr lang="tr-TR" sz="2800" b="1" dirty="0"/>
              <a:t>derinliği: </a:t>
            </a:r>
            <a:r>
              <a:rPr lang="tr-TR" sz="2800" dirty="0"/>
              <a:t>Çimler küçük tohumlara sahip olduğundan ekim derinliği 0,6–1,3 cm </a:t>
            </a:r>
            <a:r>
              <a:rPr lang="tr-TR" sz="2800" dirty="0" smtClean="0"/>
              <a:t>olmalıdır.</a:t>
            </a:r>
          </a:p>
        </p:txBody>
      </p:sp>
      <p:pic>
        <p:nvPicPr>
          <p:cNvPr id="5" name="Picture 2"/>
          <p:cNvPicPr>
            <a:picLocks noChangeAspect="1" noChangeArrowheads="1"/>
          </p:cNvPicPr>
          <p:nvPr/>
        </p:nvPicPr>
        <p:blipFill>
          <a:blip r:embed="rId3" cstate="print"/>
          <a:srcRect/>
          <a:stretch>
            <a:fillRect/>
          </a:stretch>
        </p:blipFill>
        <p:spPr bwMode="auto">
          <a:xfrm>
            <a:off x="4499992" y="3212976"/>
            <a:ext cx="4242506" cy="282319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764704"/>
            <a:ext cx="8229600" cy="4525963"/>
          </a:xfrm>
        </p:spPr>
        <p:txBody>
          <a:bodyPr/>
          <a:lstStyle/>
          <a:p>
            <a:endParaRPr lang="tr-TR" dirty="0"/>
          </a:p>
          <a:p>
            <a:pPr>
              <a:buNone/>
            </a:pPr>
            <a:r>
              <a:rPr lang="tr-TR" b="1" dirty="0"/>
              <a:t>Atılacak tohum miktarı: </a:t>
            </a:r>
            <a:endParaRPr lang="tr-TR" b="1" dirty="0" smtClean="0"/>
          </a:p>
          <a:p>
            <a:pPr algn="just">
              <a:buNone/>
            </a:pPr>
            <a:r>
              <a:rPr lang="tr-TR" dirty="0" smtClean="0"/>
              <a:t>	Ot </a:t>
            </a:r>
            <a:r>
              <a:rPr lang="tr-TR" dirty="0"/>
              <a:t>üretimi amacıyla çim bitkisi yalnız ekilecekse dekara 1,5–2 kg tohum atılır. Toprak koruma amacıyla </a:t>
            </a:r>
            <a:r>
              <a:rPr lang="tr-TR" dirty="0" smtClean="0"/>
              <a:t>ekim de </a:t>
            </a:r>
            <a:r>
              <a:rPr lang="tr-TR" dirty="0"/>
              <a:t>ise dekara 3–3,5 kg tohum atılmalıdır. Karışık ekimlerde kullanılacak tohum miktarı karışım içerisindeki çim oranına göre ayarlanır. </a:t>
            </a:r>
          </a:p>
          <a:p>
            <a:pPr>
              <a:buNone/>
            </a:pP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YUMAK </a:t>
            </a:r>
            <a:endParaRPr lang="tr-TR" dirty="0"/>
          </a:p>
        </p:txBody>
      </p:sp>
      <p:sp>
        <p:nvSpPr>
          <p:cNvPr id="3" name="2 İçerik Yer Tutucusu"/>
          <p:cNvSpPr>
            <a:spLocks noGrp="1"/>
          </p:cNvSpPr>
          <p:nvPr>
            <p:ph idx="1"/>
          </p:nvPr>
        </p:nvSpPr>
        <p:spPr>
          <a:xfrm>
            <a:off x="395536" y="1340768"/>
            <a:ext cx="5040560" cy="5112568"/>
          </a:xfrm>
        </p:spPr>
        <p:txBody>
          <a:bodyPr>
            <a:normAutofit/>
          </a:bodyPr>
          <a:lstStyle/>
          <a:p>
            <a:pPr>
              <a:buNone/>
            </a:pPr>
            <a:r>
              <a:rPr lang="tr-TR" b="1" dirty="0" smtClean="0"/>
              <a:t>Toprak </a:t>
            </a:r>
            <a:r>
              <a:rPr lang="tr-TR" b="1" dirty="0"/>
              <a:t>hazırlığı: </a:t>
            </a:r>
            <a:endParaRPr lang="tr-TR" b="1" dirty="0" smtClean="0"/>
          </a:p>
          <a:p>
            <a:pPr>
              <a:buNone/>
            </a:pPr>
            <a:r>
              <a:rPr lang="tr-TR" b="1" dirty="0" smtClean="0"/>
              <a:t>	</a:t>
            </a:r>
            <a:r>
              <a:rPr lang="tr-TR" dirty="0" smtClean="0"/>
              <a:t>Yumak </a:t>
            </a:r>
            <a:r>
              <a:rPr lang="tr-TR" dirty="0"/>
              <a:t>ekimi yapılacak tarlada sonbaharda normal derinlikte bir sürüm yapılmalı ve ilkbaharda ekimin yapılacağı tarla birkaç </a:t>
            </a:r>
            <a:r>
              <a:rPr lang="tr-TR" dirty="0" err="1"/>
              <a:t>cm’lik</a:t>
            </a:r>
            <a:r>
              <a:rPr lang="tr-TR" dirty="0"/>
              <a:t> yüzeyden ufalanmalıdır. Ekimden önce tohum yatağı merdane ile </a:t>
            </a:r>
            <a:r>
              <a:rPr lang="tr-TR" dirty="0" smtClean="0"/>
              <a:t>bastırılmalıdır. </a:t>
            </a:r>
            <a:endParaRPr lang="tr-TR" dirty="0"/>
          </a:p>
          <a:p>
            <a:pPr>
              <a:buNone/>
            </a:pPr>
            <a:endParaRPr lang="tr-TR" dirty="0"/>
          </a:p>
        </p:txBody>
      </p:sp>
      <p:pic>
        <p:nvPicPr>
          <p:cNvPr id="5" name="Picture 4"/>
          <p:cNvPicPr>
            <a:picLocks noChangeAspect="1" noChangeArrowheads="1"/>
          </p:cNvPicPr>
          <p:nvPr/>
        </p:nvPicPr>
        <p:blipFill>
          <a:blip r:embed="rId2" cstate="print"/>
          <a:srcRect/>
          <a:stretch>
            <a:fillRect/>
          </a:stretch>
        </p:blipFill>
        <p:spPr bwMode="auto">
          <a:xfrm>
            <a:off x="5436096" y="2348880"/>
            <a:ext cx="3514725" cy="2905125"/>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2 İçerik Yer Tutucusu"/>
          <p:cNvSpPr>
            <a:spLocks noGrp="1"/>
          </p:cNvSpPr>
          <p:nvPr>
            <p:ph idx="1"/>
          </p:nvPr>
        </p:nvSpPr>
        <p:spPr>
          <a:xfrm>
            <a:off x="467544" y="1412776"/>
            <a:ext cx="8229600" cy="2908920"/>
          </a:xfrm>
        </p:spPr>
        <p:txBody>
          <a:bodyPr/>
          <a:lstStyle/>
          <a:p>
            <a:pPr>
              <a:buNone/>
            </a:pPr>
            <a:r>
              <a:rPr lang="tr-TR" b="1" dirty="0" smtClean="0"/>
              <a:t>Toprak hazırlığı: </a:t>
            </a:r>
            <a:r>
              <a:rPr lang="tr-TR" dirty="0" smtClean="0">
                <a:solidFill>
                  <a:schemeClr val="bg1"/>
                </a:solidFill>
              </a:rPr>
              <a:t>Yumak ekimi yapılacak tarlada sonbaharda normal derinlikte bir sürüm yapılmalı ve ilkbaharda ekimin yapılacağı tarla birkaç </a:t>
            </a:r>
            <a:r>
              <a:rPr lang="tr-TR" dirty="0" err="1" smtClean="0">
                <a:solidFill>
                  <a:schemeClr val="bg1"/>
                </a:solidFill>
              </a:rPr>
              <a:t>cm’lik</a:t>
            </a:r>
            <a:r>
              <a:rPr lang="tr-TR" dirty="0" smtClean="0">
                <a:solidFill>
                  <a:schemeClr val="bg1"/>
                </a:solidFill>
              </a:rPr>
              <a:t> yüzeyden ufalanmalıdır. Ekimden önce tohum yatağı merdane ile bastırılmalıdır.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4716016" y="4581128"/>
            <a:ext cx="4114800" cy="20859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2 İçerik Yer Tutucusu"/>
          <p:cNvSpPr>
            <a:spLocks noGrp="1"/>
          </p:cNvSpPr>
          <p:nvPr>
            <p:ph idx="1"/>
          </p:nvPr>
        </p:nvSpPr>
        <p:spPr>
          <a:xfrm>
            <a:off x="467544" y="332656"/>
            <a:ext cx="8229600" cy="4968552"/>
          </a:xfrm>
        </p:spPr>
        <p:txBody>
          <a:bodyPr>
            <a:normAutofit lnSpcReduction="10000"/>
          </a:bodyPr>
          <a:lstStyle/>
          <a:p>
            <a:endParaRPr lang="tr-TR" dirty="0" smtClean="0"/>
          </a:p>
          <a:p>
            <a:pPr>
              <a:buNone/>
            </a:pPr>
            <a:r>
              <a:rPr lang="tr-TR" b="1" dirty="0" smtClean="0"/>
              <a:t>Ekim: </a:t>
            </a:r>
            <a:r>
              <a:rPr lang="tr-TR" dirty="0" smtClean="0"/>
              <a:t>Yumak türlerinin ekiminde genel olarak aşağıdaki verilere göre ekim yapılmalıdır. </a:t>
            </a:r>
          </a:p>
          <a:p>
            <a:pPr>
              <a:buNone/>
            </a:pPr>
            <a:r>
              <a:rPr lang="tr-TR" b="1" dirty="0" smtClean="0"/>
              <a:t>Ekim zamanı:  </a:t>
            </a:r>
            <a:r>
              <a:rPr lang="tr-TR" dirty="0" smtClean="0"/>
              <a:t>Yumak türleri kış soğuklarından zarar görmediği için hem ilkbaharda hem de sonbaharda ekim yapılabilir fakat sonbahar ekimi daha uygun olmaktadır. </a:t>
            </a:r>
          </a:p>
          <a:p>
            <a:pPr>
              <a:buNone/>
            </a:pPr>
            <a:r>
              <a:rPr lang="tr-TR" b="1" dirty="0" smtClean="0"/>
              <a:t>Ekim şekli: </a:t>
            </a:r>
            <a:r>
              <a:rPr lang="tr-TR" dirty="0" smtClean="0"/>
              <a:t>Yumak ekiminin mibzerle yapılmalıdır fakat mibzer kullanma imkanının olmadığı yerlerde serpme ekim yapılabilir.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131840" y="404664"/>
            <a:ext cx="5698976" cy="3384376"/>
          </a:xfrm>
        </p:spPr>
        <p:txBody>
          <a:bodyPr>
            <a:noAutofit/>
          </a:bodyPr>
          <a:lstStyle/>
          <a:p>
            <a:pPr>
              <a:buNone/>
            </a:pPr>
            <a:r>
              <a:rPr lang="tr-TR" sz="2800" b="1" dirty="0" smtClean="0"/>
              <a:t>Sıra arası mesafe: </a:t>
            </a:r>
            <a:r>
              <a:rPr lang="tr-TR" sz="2800" dirty="0" smtClean="0"/>
              <a:t>Mibzerle ekimde sıra arası mesafe 30 cm olmalıdır. </a:t>
            </a:r>
          </a:p>
          <a:p>
            <a:endParaRPr lang="tr-TR" sz="2800" dirty="0" smtClean="0"/>
          </a:p>
          <a:p>
            <a:pPr>
              <a:buNone/>
            </a:pPr>
            <a:r>
              <a:rPr lang="tr-TR" sz="2800" b="1" dirty="0" smtClean="0"/>
              <a:t>Ekim derinliği: </a:t>
            </a:r>
            <a:r>
              <a:rPr lang="tr-TR" sz="2800" dirty="0" smtClean="0"/>
              <a:t>Ekim derinliği yumak türlerine bağlı olarak değişebilir. Tohumun büyüklüğüne bağlı olarak 0,6–1 cm derinliğe ekim yapılmalıdır. </a:t>
            </a:r>
          </a:p>
        </p:txBody>
      </p:sp>
      <p:pic>
        <p:nvPicPr>
          <p:cNvPr id="4" name="Picture 3"/>
          <p:cNvPicPr>
            <a:picLocks noChangeAspect="1" noChangeArrowheads="1"/>
          </p:cNvPicPr>
          <p:nvPr/>
        </p:nvPicPr>
        <p:blipFill>
          <a:blip r:embed="rId2" cstate="print"/>
          <a:srcRect/>
          <a:stretch>
            <a:fillRect/>
          </a:stretch>
        </p:blipFill>
        <p:spPr bwMode="auto">
          <a:xfrm>
            <a:off x="179513" y="620688"/>
            <a:ext cx="2952328" cy="26216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4 Metin kutusu"/>
          <p:cNvSpPr txBox="1"/>
          <p:nvPr/>
        </p:nvSpPr>
        <p:spPr>
          <a:xfrm>
            <a:off x="467544" y="4005064"/>
            <a:ext cx="8208912" cy="2246769"/>
          </a:xfrm>
          <a:prstGeom prst="rect">
            <a:avLst/>
          </a:prstGeom>
          <a:noFill/>
        </p:spPr>
        <p:txBody>
          <a:bodyPr wrap="square" rtlCol="0">
            <a:spAutoFit/>
          </a:bodyPr>
          <a:lstStyle/>
          <a:p>
            <a:pPr>
              <a:buNone/>
            </a:pPr>
            <a:r>
              <a:rPr lang="tr-TR" sz="2800" b="1" dirty="0" smtClean="0"/>
              <a:t>Atılacak tohum miktarı: </a:t>
            </a:r>
            <a:r>
              <a:rPr lang="tr-TR" sz="2800" dirty="0" smtClean="0"/>
              <a:t>Yumak bitkisi ot üretimi amacıyla yalnız ekiliyorsa 1,5–2 kg/da, tohum üretimi amacıyla yapılıyorsa 1–1,5 kg/da tohum kullanılmalıdır.</a:t>
            </a:r>
          </a:p>
          <a:p>
            <a:pPr>
              <a:buNone/>
            </a:pPr>
            <a:r>
              <a:rPr lang="tr-TR" sz="2800" dirty="0" smtClean="0"/>
              <a:t>Ekim sonrası toprak ağır bir tapan veya merdane ile bastırılmalıdır.</a:t>
            </a:r>
            <a:endParaRPr lang="tr-TR"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buNone/>
            </a:pPr>
            <a:r>
              <a:rPr lang="tr-TR" dirty="0" smtClean="0"/>
              <a:t>Kılçıksız brom farklı toprak şartlarında yetişebilir fakat killi-tınlı, drenajı iyi, derin yapılı, bitki besin maddelerince zengin ve nemli topraklarda daha iyi gelişir. Alkali topraklara karşı </a:t>
            </a:r>
            <a:r>
              <a:rPr lang="tr-TR" dirty="0" err="1" smtClean="0"/>
              <a:t>dayanıklığı</a:t>
            </a:r>
            <a:r>
              <a:rPr lang="tr-TR" dirty="0" smtClean="0"/>
              <a:t> yüksek, tuzlu topraklara ise orta derecededir. </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pPr>
              <a:buNone/>
            </a:pPr>
            <a:r>
              <a:rPr lang="tr-TR" b="1" dirty="0" smtClean="0"/>
              <a:t>Toprak hazırlığı: </a:t>
            </a:r>
          </a:p>
          <a:p>
            <a:pPr>
              <a:buNone/>
            </a:pPr>
            <a:r>
              <a:rPr lang="tr-TR" b="1" dirty="0" smtClean="0"/>
              <a:t>	</a:t>
            </a:r>
            <a:r>
              <a:rPr lang="tr-TR" dirty="0" smtClean="0"/>
              <a:t>Kılçıksız brom ekilecek tarla sonbaharda normal derinlikte sürülmelidir. Ekim zamanına bağlı olarak ilkbahar veya sonbaharda ekimin yapılacağı birkaç </a:t>
            </a:r>
            <a:r>
              <a:rPr lang="tr-TR" dirty="0" err="1" smtClean="0"/>
              <a:t>cm’lik</a:t>
            </a:r>
            <a:r>
              <a:rPr lang="tr-TR" dirty="0" smtClean="0"/>
              <a:t> toprak yüzeyi ufalanmalıdır. Tarlada yabancı ot oranı fazla ise kılçıksız bromdan bir yıl önce sık bir hububat ekilmelidir. Yabancı otlarla mücadele için toprak tavının kaçma ihtimali olan topraklarda, yabancı otun cinsine göre ekim öncesi yabancı ot ilacı ile ilaçlama yapılmalıdır. </a:t>
            </a:r>
          </a:p>
          <a:p>
            <a:pPr>
              <a:buNone/>
            </a:pPr>
            <a:endParaRPr lang="tr-TR" dirty="0"/>
          </a:p>
        </p:txBody>
      </p:sp>
      <p:sp>
        <p:nvSpPr>
          <p:cNvPr id="4" name="3 Dikdörtgen"/>
          <p:cNvSpPr/>
          <p:nvPr/>
        </p:nvSpPr>
        <p:spPr>
          <a:xfrm>
            <a:off x="3707904" y="692696"/>
            <a:ext cx="2186496" cy="923330"/>
          </a:xfrm>
          <a:prstGeom prst="rect">
            <a:avLst/>
          </a:prstGeom>
        </p:spPr>
        <p:txBody>
          <a:bodyPr wrap="none">
            <a:spAutoFit/>
          </a:bodyPr>
          <a:lstStyle/>
          <a:p>
            <a:r>
              <a:rPr lang="tr-TR" sz="5400" b="1" dirty="0" smtClean="0"/>
              <a:t>BROM </a:t>
            </a:r>
            <a:endParaRPr lang="tr-TR" sz="5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217443"/>
          </a:xfrm>
        </p:spPr>
        <p:txBody>
          <a:bodyPr>
            <a:normAutofit fontScale="92500" lnSpcReduction="20000"/>
          </a:bodyPr>
          <a:lstStyle/>
          <a:p>
            <a:endParaRPr lang="tr-TR" dirty="0" smtClean="0"/>
          </a:p>
          <a:p>
            <a:pPr>
              <a:buNone/>
            </a:pPr>
            <a:r>
              <a:rPr lang="tr-TR" b="1" dirty="0" smtClean="0"/>
              <a:t>Ekim: </a:t>
            </a:r>
            <a:r>
              <a:rPr lang="tr-TR" dirty="0" smtClean="0"/>
              <a:t>Kılçıksız brom ekiminde dikkat edilmesi geren başlıca konular şunlardır:</a:t>
            </a:r>
          </a:p>
          <a:p>
            <a:endParaRPr lang="tr-TR" dirty="0" smtClean="0"/>
          </a:p>
          <a:p>
            <a:pPr>
              <a:buNone/>
            </a:pPr>
            <a:r>
              <a:rPr lang="tr-TR" b="1" dirty="0" smtClean="0"/>
              <a:t>Ekim zamanı: </a:t>
            </a:r>
            <a:r>
              <a:rPr lang="tr-TR" dirty="0" smtClean="0"/>
              <a:t>Kılçıksız brom ekimi iklim şartlarına bağlı olarak ilkbahar veya sonbaharda yapılabilir. Karışık ekim yapılacaksa (baklagil yem bitkileri ile); soğuk iklime sahip bölgelerde ilkbaharda, ılıman iklime sahip bölgelerde sonbaharda ekilebilir fakat her iki ekimin de yapılabildiği bölgelerde yabancı ot rekabetinin azlığından ve kış yağışlarından yeterince faydalanma açısından ekimde sonbahar dönemini tercih edilmelidir. </a:t>
            </a:r>
          </a:p>
          <a:p>
            <a:pPr>
              <a:buNone/>
            </a:pP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764704"/>
            <a:ext cx="8229600" cy="4525963"/>
          </a:xfrm>
        </p:spPr>
        <p:txBody>
          <a:bodyPr/>
          <a:lstStyle/>
          <a:p>
            <a:endParaRPr lang="tr-TR" dirty="0" smtClean="0"/>
          </a:p>
          <a:p>
            <a:pPr>
              <a:buNone/>
            </a:pPr>
            <a:r>
              <a:rPr lang="tr-TR" b="1" dirty="0" smtClean="0"/>
              <a:t>Ekim şekli:</a:t>
            </a:r>
          </a:p>
          <a:p>
            <a:pPr>
              <a:buNone/>
            </a:pPr>
            <a:r>
              <a:rPr lang="tr-TR" b="1" dirty="0" smtClean="0"/>
              <a:t>	 </a:t>
            </a:r>
            <a:r>
              <a:rPr lang="tr-TR" dirty="0" smtClean="0"/>
              <a:t>Kılçıksız brom bitkisi elle serpme veya mibzerle sıraya ekilebilir fakat küçük tohumlu olması, belli derinliğe ve belli miktarda ekilmesi gerektiğinden mibzerle ekilmesi daha uygundur. </a:t>
            </a:r>
          </a:p>
          <a:p>
            <a:pPr>
              <a:buNone/>
            </a:pPr>
            <a:endParaRPr lang="tr-TR" dirty="0"/>
          </a:p>
        </p:txBody>
      </p:sp>
      <p:pic>
        <p:nvPicPr>
          <p:cNvPr id="4098" name="Picture 2"/>
          <p:cNvPicPr>
            <a:picLocks noChangeAspect="1" noChangeArrowheads="1"/>
          </p:cNvPicPr>
          <p:nvPr/>
        </p:nvPicPr>
        <p:blipFill>
          <a:blip r:embed="rId2" cstate="print"/>
          <a:srcRect/>
          <a:stretch>
            <a:fillRect/>
          </a:stretch>
        </p:blipFill>
        <p:spPr bwMode="auto">
          <a:xfrm>
            <a:off x="4139952" y="4005064"/>
            <a:ext cx="3603492" cy="25696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8229600" cy="5577483"/>
          </a:xfrm>
        </p:spPr>
        <p:txBody>
          <a:bodyPr>
            <a:normAutofit fontScale="92500" lnSpcReduction="10000"/>
          </a:bodyPr>
          <a:lstStyle/>
          <a:p>
            <a:endParaRPr lang="tr-TR" dirty="0" smtClean="0"/>
          </a:p>
          <a:p>
            <a:r>
              <a:rPr lang="tr-TR" b="1" dirty="0" smtClean="0"/>
              <a:t>Sıra arası mesafe: </a:t>
            </a:r>
            <a:r>
              <a:rPr lang="tr-TR" dirty="0" smtClean="0"/>
              <a:t>Kılçıksız brom ot üretimi amacıyla yetiştiriliyorsa 50–60 cm, hayvan otlatma amacıyla yetiştiriliyorsa 40–50 cm, tohum üretimi amacıyla yetiştiriliyorsa 70–80 cm sıra arası mesafede ekilmelidir. </a:t>
            </a:r>
          </a:p>
          <a:p>
            <a:r>
              <a:rPr lang="tr-TR" b="1" dirty="0" smtClean="0"/>
              <a:t>Ekim derinliği: </a:t>
            </a:r>
            <a:r>
              <a:rPr lang="tr-TR" dirty="0" smtClean="0"/>
              <a:t>Ekim derinliği 1–1,5 cm olmalıdır </a:t>
            </a:r>
          </a:p>
          <a:p>
            <a:endParaRPr lang="tr-TR" dirty="0" smtClean="0"/>
          </a:p>
          <a:p>
            <a:r>
              <a:rPr lang="tr-TR" b="1" dirty="0" smtClean="0"/>
              <a:t>Atılacak tohum miktarı: </a:t>
            </a:r>
            <a:r>
              <a:rPr lang="tr-TR" dirty="0" smtClean="0"/>
              <a:t>Dekara atılacak tohum miktarı ekim şekline göre değişmektedir. Kılçıksız brom yalnız ekilecekse 1,5–2 kg/da, karışık ekilecekse 1 kg/da tohum kullanılmalıdır. </a:t>
            </a:r>
          </a:p>
          <a:p>
            <a:endParaRPr lang="tr-TR" b="1" dirty="0" smtClean="0"/>
          </a:p>
          <a:p>
            <a:pPr>
              <a:buNone/>
            </a:pP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YONCA</a:t>
            </a:r>
            <a:endParaRPr lang="tr-TR" dirty="0"/>
          </a:p>
        </p:txBody>
      </p:sp>
      <p:sp>
        <p:nvSpPr>
          <p:cNvPr id="3" name="2 İçerik Yer Tutucusu"/>
          <p:cNvSpPr>
            <a:spLocks noGrp="1"/>
          </p:cNvSpPr>
          <p:nvPr>
            <p:ph idx="1"/>
          </p:nvPr>
        </p:nvSpPr>
        <p:spPr/>
        <p:txBody>
          <a:bodyPr>
            <a:normAutofit fontScale="85000" lnSpcReduction="20000"/>
          </a:bodyPr>
          <a:lstStyle/>
          <a:p>
            <a:pPr algn="just"/>
            <a:r>
              <a:rPr lang="tr-TR" b="1" dirty="0" smtClean="0"/>
              <a:t>Toprak hazırlığı: </a:t>
            </a:r>
            <a:r>
              <a:rPr lang="tr-TR" dirty="0" smtClean="0"/>
              <a:t>Kuvvetli ve sağlıklı bir kök gelişimini teşvik için toprak derin işlenmelidir. Derin işlenemiyorsa dip kazan ile toprağın yırtılarak gevşetilmesi gerekmektedir. İyi bir tohum yatağının hazırlanması çok önemlidir. Yonca ekilecek olan tarlanın tesviyesi ve drenajı çok iyi olmadır. Çünkü yonca toprak yüzeyinde biriken sudan zarar görmektedir. Toprak tesviyesi genelde %0,01 meyilli olmalıdır.</a:t>
            </a:r>
          </a:p>
          <a:p>
            <a:pPr algn="just"/>
            <a:r>
              <a:rPr lang="tr-TR" b="1" dirty="0" smtClean="0"/>
              <a:t>Ekim yöntemi: </a:t>
            </a:r>
            <a:r>
              <a:rPr lang="tr-TR" dirty="0" smtClean="0"/>
              <a:t>Yonca ekimi için geliştirilmiş özel ekim mibzerleri vardır. Bunların kullanılması halinde ekim daha kolay ve düzgün bir şekilde yapılır. Bunlar mevcut değilse diğer ekim mibzerlerinden yararlanmak da mümkündür.</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pPr>
              <a:buNone/>
            </a:pPr>
            <a:r>
              <a:rPr lang="tr-TR" b="1" dirty="0" smtClean="0"/>
              <a:t>Ekim derinliği: </a:t>
            </a:r>
            <a:r>
              <a:rPr lang="tr-TR" dirty="0" smtClean="0"/>
              <a:t>Normal ekimde 0,5-2 cm arasındadır. Hafif topraklarda bir miktar daha derine ekim yapılabilir.</a:t>
            </a:r>
          </a:p>
          <a:p>
            <a:pPr>
              <a:buNone/>
            </a:pPr>
            <a:endParaRPr lang="tr-TR" b="1" dirty="0" smtClean="0"/>
          </a:p>
          <a:p>
            <a:pPr>
              <a:buNone/>
            </a:pPr>
            <a:r>
              <a:rPr lang="tr-TR" b="1" dirty="0" smtClean="0"/>
              <a:t>Tohumluk miktarı: </a:t>
            </a:r>
            <a:r>
              <a:rPr lang="tr-TR" dirty="0" smtClean="0"/>
              <a:t>Yaklaşık 2 kg/da tohum miktarı makineli ve sıraya ekimde uygundur. Elle serpme ekimde ise daha yüksek tohumluk miktarları kullanılmalıdır.</a:t>
            </a:r>
          </a:p>
          <a:p>
            <a:pPr>
              <a:buNone/>
            </a:pPr>
            <a:endParaRPr lang="tr-TR" dirty="0" smtClean="0"/>
          </a:p>
          <a:p>
            <a:pPr>
              <a:buNone/>
            </a:pPr>
            <a:r>
              <a:rPr lang="tr-TR" dirty="0" smtClean="0"/>
              <a:t>Ekim yapıldıktan sonra toprağın bastırılması için merdane geçirilmesi yonca tohumlarının toprakla temasını sağlaması açısından çok yerindedir. Sıra arası mesafesinin 10-20 cm olması uygundur.</a:t>
            </a:r>
          </a:p>
          <a:p>
            <a:pPr>
              <a:buNone/>
            </a:pPr>
            <a:endParaRPr lang="tr-TR"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124744"/>
            <a:ext cx="8424936" cy="4525963"/>
          </a:xfrm>
        </p:spPr>
        <p:txBody>
          <a:bodyPr>
            <a:normAutofit fontScale="92500" lnSpcReduction="10000"/>
          </a:bodyPr>
          <a:lstStyle/>
          <a:p>
            <a:pPr>
              <a:buNone/>
            </a:pPr>
            <a:r>
              <a:rPr lang="tr-TR" b="1" dirty="0" smtClean="0"/>
              <a:t>Ekim derinliği: </a:t>
            </a:r>
            <a:r>
              <a:rPr lang="tr-TR" dirty="0" smtClean="0"/>
              <a:t>Normal ekimde 0,5-2 cm arasındadır. Hafif topraklarda bir miktar daha derine ekim yapılabilir.</a:t>
            </a:r>
          </a:p>
          <a:p>
            <a:pPr>
              <a:buNone/>
            </a:pPr>
            <a:r>
              <a:rPr lang="tr-TR" b="1" dirty="0" smtClean="0"/>
              <a:t>Ekim zamanı; </a:t>
            </a:r>
            <a:r>
              <a:rPr lang="tr-TR" dirty="0" smtClean="0"/>
              <a:t>Akdeniz ikliminin hakim olduğu yerlerde ekim zamanı sonbahardır. Ege Bölgesinde ekim için en uygun zaman 1 Ekim-1 Kasım arasıdır.</a:t>
            </a:r>
          </a:p>
          <a:p>
            <a:pPr>
              <a:buNone/>
            </a:pPr>
            <a:r>
              <a:rPr lang="tr-TR" b="1" dirty="0" smtClean="0"/>
              <a:t>Tohumluk miktarı: </a:t>
            </a:r>
            <a:r>
              <a:rPr lang="tr-TR" dirty="0" smtClean="0"/>
              <a:t>Yaklaşık 2 kg/da tohum miktarı makineli ve sıraya ekimde uygundur. Elle serpme ekimde ise daha yüksek tohumluk miktarları kullanılmalıdır.</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476672"/>
            <a:ext cx="8229600" cy="1143000"/>
          </a:xfrm>
        </p:spPr>
        <p:txBody>
          <a:bodyPr>
            <a:normAutofit fontScale="90000"/>
          </a:bodyPr>
          <a:lstStyle/>
          <a:p>
            <a:r>
              <a:rPr lang="tr-TR" b="1" dirty="0" smtClean="0"/>
              <a:t>PM-785 Pnömatik Hassas Ekim </a:t>
            </a:r>
            <a:r>
              <a:rPr lang="tr-TR" b="1" dirty="0" err="1" smtClean="0"/>
              <a:t>Makinası</a:t>
            </a:r>
            <a:r>
              <a:rPr lang="tr-TR" b="1" dirty="0" smtClean="0"/>
              <a:t/>
            </a:r>
            <a:br>
              <a:rPr lang="tr-TR" b="1" dirty="0" smtClean="0"/>
            </a:br>
            <a:endParaRPr lang="tr-TR" dirty="0"/>
          </a:p>
        </p:txBody>
      </p:sp>
      <p:sp>
        <p:nvSpPr>
          <p:cNvPr id="3" name="2 İçerik Yer Tutucusu"/>
          <p:cNvSpPr>
            <a:spLocks noGrp="1"/>
          </p:cNvSpPr>
          <p:nvPr>
            <p:ph idx="1"/>
          </p:nvPr>
        </p:nvSpPr>
        <p:spPr/>
        <p:txBody>
          <a:bodyPr>
            <a:normAutofit lnSpcReduction="10000"/>
          </a:bodyPr>
          <a:lstStyle/>
          <a:p>
            <a:pPr algn="ctr">
              <a:buNone/>
            </a:pPr>
            <a:r>
              <a:rPr lang="tr-TR" dirty="0" smtClean="0"/>
              <a:t>Şeker Pancarı,Kimyon,Yonca,Kırmızı Pancar,Karnabahar,Turp,Yem Pancarı,Kavun,Tütün,Soğan,Karpuz,Ispanak,Havuç,Salatalık,</a:t>
            </a:r>
            <a:r>
              <a:rPr lang="tr-TR" dirty="0" err="1" smtClean="0"/>
              <a:t>Maydonoz</a:t>
            </a:r>
            <a:r>
              <a:rPr lang="tr-TR" dirty="0" smtClean="0"/>
              <a:t>,Susam,Ayçiçeği,Marul,Domates,Bezelye,Hardal,Biber,Bamya,</a:t>
            </a:r>
            <a:r>
              <a:rPr lang="tr-TR" dirty="0" err="1" smtClean="0"/>
              <a:t>Koşkonmaz</a:t>
            </a:r>
            <a:r>
              <a:rPr lang="tr-TR" dirty="0" smtClean="0"/>
              <a:t>,Patlıcan,Soya Fasulyesi,Şalgam,Pırasa,Küçük Fasulye,Acur,Lahana,</a:t>
            </a:r>
            <a:r>
              <a:rPr lang="tr-TR" dirty="0" err="1" smtClean="0"/>
              <a:t>Acebek</a:t>
            </a:r>
            <a:r>
              <a:rPr lang="tr-TR" dirty="0" smtClean="0"/>
              <a:t>,Çiçek Tohumu,Brüksel Lahanası,Nohut,Dere Otu,Kıvırcık Lahana,Frenk</a:t>
            </a: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FİĞ</a:t>
            </a:r>
            <a:endParaRPr lang="tr-TR" dirty="0"/>
          </a:p>
        </p:txBody>
      </p:sp>
      <p:sp>
        <p:nvSpPr>
          <p:cNvPr id="3" name="2 İçerik Yer Tutucusu"/>
          <p:cNvSpPr>
            <a:spLocks noGrp="1"/>
          </p:cNvSpPr>
          <p:nvPr>
            <p:ph idx="1"/>
          </p:nvPr>
        </p:nvSpPr>
        <p:spPr>
          <a:xfrm>
            <a:off x="457200" y="1340768"/>
            <a:ext cx="8229600" cy="5040560"/>
          </a:xfrm>
        </p:spPr>
        <p:txBody>
          <a:bodyPr>
            <a:normAutofit fontScale="77500" lnSpcReduction="20000"/>
          </a:bodyPr>
          <a:lstStyle/>
          <a:p>
            <a:pPr algn="just">
              <a:buNone/>
            </a:pPr>
            <a:r>
              <a:rPr lang="tr-TR" dirty="0" smtClean="0"/>
              <a:t>		Adi fiğ tohumları iri oldukları için ekimi oldukça kolaydır. Bazı yörelerimizde fiğ elle serpilerek ekilmektedir. Ancak, bu tür ekimlerde tohum kaybı fazla olacağı gibi ekim derinliği ayarlanamayacağı için çıkış düzenli olmaz. Bu nedenle fiğin sıraya ekimi tercih edilmelidir. Tohumlarının iriliği nedeni ile fiğ, tahıl ekim makineleri ile kolayca ekilebilir. Fiğ ot üretimi amacıyla sıra arası 20-30 cm olacak şekilde ekilebilir. Ekim oranı ise 10-12 kg/da olmalıdır. Dane üretimi için ise sıra arası 30-50 cm bırakılmalı ve dekara 8-10 kg tohum atılmalıdır. Fiğ+tahıl ekimi biraz güçtür. İki tohum karıştırılarak ekim yapılırsa fiğ genellikle daha hızlı akacağından ekimin başladığı yerlerde fiğ, sona erdiği yerlerde tahıl oranı fazlalaşır. Bunu önlemek için iki bölmeli mibzerlerde tohum gözüne tahıl, gübre gözüne fiğ konularak ekim yapılabilir. Fiğ ve tahılın birbirine dik olarak ayrı ayrı ekilmesi önerilen diğer bir yöntemdir.</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8229600" cy="5649491"/>
          </a:xfrm>
        </p:spPr>
        <p:txBody>
          <a:bodyPr>
            <a:normAutofit fontScale="85000" lnSpcReduction="20000"/>
          </a:bodyPr>
          <a:lstStyle/>
          <a:p>
            <a:pPr>
              <a:buNone/>
            </a:pPr>
            <a:r>
              <a:rPr lang="tr-TR" dirty="0" smtClean="0"/>
              <a:t>		Tohumlarının iri olması nedeniyle 3-4 cm derinliğe ekilebilir. Çıkıştan sonra bir süre dik olarak gelişen fiğ bitkileri gövdelerin zayıf olmaları nedeniyle kolayca yatarlar. Yatan fiğ bitkileri zor biçildiği gibi bitkilerin alt kısımlarında çürümeler başlar. Bu nedenle ot üretimi için fiğin tahıllarla karışık ekilmesi önerilir. Fiğ bitkisi tahıllara sarılarak dik olarak gelişir. Biçim daha kolay olacağı gibi, elde edilen otun verimi ve kalitesi de artar. Karışımlarda tahıl olarak en çok arpa ve yulaf kullanılır. Kurak bölgelerde 6 kg fiğ ile 3 kg yulaf veya 5 kg arpa karıştırılarak ekilmelidir. Kıyı bölgelerimizde ise 7 kg fiğ ile 3 kg yulaf veya 4 kg arpa karıştırılıp ekilirse iyi bir karışım elde edilebilir. Adana’da yapılan bir araştırmada yüksek kuru ot ve protein verimi için karışımdaki fiğ oranının % 50’den fazla olması gerektiği sonucuna ulaşılmıştır.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0"/>
            <a:ext cx="8229600" cy="1143000"/>
          </a:xfrm>
        </p:spPr>
        <p:txBody>
          <a:bodyPr/>
          <a:lstStyle/>
          <a:p>
            <a:r>
              <a:rPr lang="tr-TR" dirty="0" smtClean="0"/>
              <a:t>KORUNGA</a:t>
            </a:r>
            <a:endParaRPr lang="tr-TR" dirty="0"/>
          </a:p>
        </p:txBody>
      </p:sp>
      <p:sp>
        <p:nvSpPr>
          <p:cNvPr id="3" name="2 İçerik Yer Tutucusu"/>
          <p:cNvSpPr>
            <a:spLocks noGrp="1"/>
          </p:cNvSpPr>
          <p:nvPr>
            <p:ph idx="1"/>
          </p:nvPr>
        </p:nvSpPr>
        <p:spPr>
          <a:xfrm>
            <a:off x="179512" y="980728"/>
            <a:ext cx="8640960" cy="5616624"/>
          </a:xfrm>
        </p:spPr>
        <p:txBody>
          <a:bodyPr>
            <a:normAutofit fontScale="77500" lnSpcReduction="20000"/>
          </a:bodyPr>
          <a:lstStyle/>
          <a:p>
            <a:pPr algn="just">
              <a:buNone/>
            </a:pPr>
            <a:r>
              <a:rPr lang="tr-TR" dirty="0" smtClean="0"/>
              <a:t>		Korunga tohumlarının yoncaya göre iri olmasına karşın, iyi hazırlanmamış kesekli topraklarda kolayca çimlenip çıkamaz. Genç fideler ekim yılında yavaş büyüdükleri için yabancı otların fazla olduğu tarlalarda iyi bir şekilde gelişemezler. Bu nedenle, korunga ekilecek tarlanın iyi hazırlanmasına özen gösterilmelidir. Tarla derince sürüldükten sonra toprak yüzeyi çeşitli aletlerle iyice ufalanmalıdır. Korunga ekiminde 5-6 kg/da tohum yeterlidir. Çok iyi hazırlanmış tarlalarda bu oran biraz daha indirilebilir. Buna karşılık iyi hazırlanmamış tarlalarda yapılacak ekimlerde veya tohumun eski olması halinde ekim oranı arttırılmalıdır. Tohum iriliğinin aksine çenek yapraklarının küçük olması nedeniyle korunganın ekim derinliği 1.5-2 cm’ </a:t>
            </a:r>
            <a:r>
              <a:rPr lang="tr-TR" dirty="0" err="1" smtClean="0"/>
              <a:t>yi</a:t>
            </a:r>
            <a:r>
              <a:rPr lang="tr-TR" dirty="0" smtClean="0"/>
              <a:t> geçmemelidir.Korunganın ekimi oldukça kolaydır. Normal tahıl ekim makineleri bu amaçla kullanılabilir. Dekara atılacak tohum miktarı oldukça fazla olduğu için ekim makinesinin ayarı da kolaydır. Ot üretimi için sıra aralığı suluda 15-20 cm, kıraçta ise 40-60 cm bırakılmalıdır. </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9525">
            <a:noFill/>
            <a:miter lim="800000"/>
            <a:headEnd/>
            <a:tailEnd/>
          </a:ln>
        </p:spPr>
      </p:pic>
      <p:sp>
        <p:nvSpPr>
          <p:cNvPr id="2" name="1 Başlık"/>
          <p:cNvSpPr>
            <a:spLocks noGrp="1"/>
          </p:cNvSpPr>
          <p:nvPr>
            <p:ph type="title"/>
          </p:nvPr>
        </p:nvSpPr>
        <p:spPr>
          <a:xfrm>
            <a:off x="611560" y="3789040"/>
            <a:ext cx="8229600" cy="1143000"/>
          </a:xfrm>
        </p:spPr>
        <p:txBody>
          <a:bodyPr/>
          <a:lstStyle/>
          <a:p>
            <a:r>
              <a:rPr lang="tr-TR" b="1" dirty="0" smtClean="0">
                <a:solidFill>
                  <a:srgbClr val="7030A0"/>
                </a:solidFill>
                <a:latin typeface="Arial Black" pitchFamily="34" charset="0"/>
              </a:rPr>
              <a:t>TEŞEKKÜRLER</a:t>
            </a:r>
            <a:endParaRPr lang="tr-TR" b="1" dirty="0">
              <a:solidFill>
                <a:srgbClr val="7030A0"/>
              </a:solidFill>
              <a:latin typeface="Arial Black"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457</TotalTime>
  <Words>941</Words>
  <Application>Microsoft Office PowerPoint</Application>
  <PresentationFormat>Ekran Gösterisi (4:3)</PresentationFormat>
  <Paragraphs>102</Paragraphs>
  <Slides>33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33</vt:i4>
      </vt:variant>
    </vt:vector>
  </HeadingPairs>
  <TitlesOfParts>
    <vt:vector size="38" baseType="lpstr">
      <vt:lpstr>Arial</vt:lpstr>
      <vt:lpstr>Arial Black</vt:lpstr>
      <vt:lpstr>Calibri</vt:lpstr>
      <vt:lpstr>Wingdings</vt:lpstr>
      <vt:lpstr>Ofis Teması</vt:lpstr>
      <vt:lpstr>ONDOKUZ MAYIS ÜNİVERSİTESİ ZİRAAT FAKÜLTESİ TARLA BİTKİLERİ   YEM BİTKİLERİNİN GENEL ESASLARI  </vt:lpstr>
      <vt:lpstr>Tarla bitkilerinde uygulanan başlıca ekim yöntemleri;</vt:lpstr>
      <vt:lpstr>PowerPoint Sunusu</vt:lpstr>
      <vt:lpstr>Düz Mibzer</vt:lpstr>
      <vt:lpstr>Baskılı Mibzer</vt:lpstr>
      <vt:lpstr>Kombine Mibzer</vt:lpstr>
      <vt:lpstr>Pnömatik mibzer</vt:lpstr>
      <vt:lpstr>KOMBİNE ŞANZIMANLI HUBUBAT EKİM MAKİNESİ</vt:lpstr>
      <vt:lpstr>PowerPoint Sunusu</vt:lpstr>
      <vt:lpstr>AYRIK </vt:lpstr>
      <vt:lpstr>PowerPoint Sunusu</vt:lpstr>
      <vt:lpstr>PowerPoint Sunusu</vt:lpstr>
      <vt:lpstr>ÇİM</vt:lpstr>
      <vt:lpstr>PowerPoint Sunusu</vt:lpstr>
      <vt:lpstr>PowerPoint Sunusu</vt:lpstr>
      <vt:lpstr>PowerPoint Sunusu</vt:lpstr>
      <vt:lpstr>YUMAK </vt:lpstr>
      <vt:lpstr>PowerPoint Sunusu</vt:lpstr>
      <vt:lpstr>PowerPoint Sunusu</vt:lpstr>
      <vt:lpstr>PowerPoint Sunusu</vt:lpstr>
      <vt:lpstr>PowerPoint Sunusu</vt:lpstr>
      <vt:lpstr>PowerPoint Sunusu</vt:lpstr>
      <vt:lpstr>PowerPoint Sunusu</vt:lpstr>
      <vt:lpstr>PowerPoint Sunusu</vt:lpstr>
      <vt:lpstr>PowerPoint Sunusu</vt:lpstr>
      <vt:lpstr>YONCA</vt:lpstr>
      <vt:lpstr>PowerPoint Sunusu</vt:lpstr>
      <vt:lpstr>PowerPoint Sunusu</vt:lpstr>
      <vt:lpstr>PM-785 Pnömatik Hassas Ekim Makinası </vt:lpstr>
      <vt:lpstr>FİĞ</vt:lpstr>
      <vt:lpstr>PowerPoint Sunusu</vt:lpstr>
      <vt:lpstr>KORUNGA</vt:lpstr>
      <vt:lpstr>TEŞEKKÜRLER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USER</dc:creator>
  <cp:lastModifiedBy>zekiacar</cp:lastModifiedBy>
  <cp:revision>74</cp:revision>
  <dcterms:created xsi:type="dcterms:W3CDTF">2014-04-09T21:20:01Z</dcterms:created>
  <dcterms:modified xsi:type="dcterms:W3CDTF">2020-03-18T10:31:56Z</dcterms:modified>
</cp:coreProperties>
</file>