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2" r:id="rId6"/>
    <p:sldId id="257" r:id="rId7"/>
    <p:sldId id="258" r:id="rId8"/>
    <p:sldId id="274" r:id="rId9"/>
    <p:sldId id="275" r:id="rId10"/>
    <p:sldId id="276" r:id="rId11"/>
    <p:sldId id="278" r:id="rId12"/>
    <p:sldId id="277" r:id="rId13"/>
    <p:sldId id="259" r:id="rId14"/>
    <p:sldId id="260" r:id="rId15"/>
    <p:sldId id="261" r:id="rId16"/>
    <p:sldId id="273" r:id="rId17"/>
    <p:sldId id="262" r:id="rId18"/>
    <p:sldId id="263" r:id="rId19"/>
    <p:sldId id="272" r:id="rId20"/>
    <p:sldId id="264" r:id="rId21"/>
    <p:sldId id="271" r:id="rId22"/>
    <p:sldId id="265" r:id="rId23"/>
    <p:sldId id="266" r:id="rId24"/>
    <p:sldId id="267" r:id="rId25"/>
    <p:sldId id="268" r:id="rId26"/>
    <p:sldId id="269" r:id="rId27"/>
    <p:sldId id="270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13.02.2018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971600" y="692696"/>
            <a:ext cx="7272808" cy="5400600"/>
          </a:xfrm>
        </p:spPr>
        <p:txBody>
          <a:bodyPr>
            <a:noAutofit/>
          </a:bodyPr>
          <a:lstStyle/>
          <a:p>
            <a:endParaRPr lang="tr-TR" sz="2400" dirty="0" smtClean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tr-TR" sz="24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tr-TR" sz="2400" dirty="0" err="1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</a:t>
            </a:r>
            <a:r>
              <a:rPr lang="tr-TR" sz="24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kurutulmuş bitki örneklerinin belli bir düzen içerisinde saklandığı yer anlamına gelir. </a:t>
            </a:r>
            <a:r>
              <a:rPr lang="tr-TR" sz="24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Buralara kurutulmuş bitki müzesi de denir</a:t>
            </a:r>
            <a:r>
              <a:rPr lang="tr-TR" sz="24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Preslenerek </a:t>
            </a:r>
            <a:r>
              <a:rPr lang="tr-TR" sz="24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kurutulan, kartonlara tespit edilen bitkiler etiketlenerek dolaplar içinde belli bir sıralama ile düzenlenirler. Günümüzde başlıca dört tip </a:t>
            </a:r>
            <a:r>
              <a:rPr lang="tr-TR" sz="2400" dirty="0" err="1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</a:t>
            </a:r>
            <a:r>
              <a:rPr lang="tr-TR" sz="24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vardır. </a:t>
            </a:r>
            <a:r>
              <a:rPr lang="tr-TR" sz="24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Bunlar; 1) genel </a:t>
            </a:r>
            <a:r>
              <a:rPr lang="tr-TR" sz="2400" dirty="0" err="1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herbaryumlar</a:t>
            </a:r>
            <a:r>
              <a:rPr lang="tr-TR" sz="24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tr-TR" sz="24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2) ulusal </a:t>
            </a:r>
            <a:r>
              <a:rPr lang="tr-TR" sz="2400" dirty="0" err="1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herbaryumlar</a:t>
            </a:r>
            <a:r>
              <a:rPr lang="tr-TR" sz="24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tr-TR" sz="24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3) yerel </a:t>
            </a:r>
            <a:r>
              <a:rPr lang="tr-TR" sz="2400" dirty="0" err="1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herbaryumlar</a:t>
            </a:r>
            <a:r>
              <a:rPr lang="tr-TR" sz="24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ve </a:t>
            </a:r>
            <a:r>
              <a:rPr lang="tr-TR" sz="24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4) özel </a:t>
            </a:r>
            <a:r>
              <a:rPr lang="tr-TR" sz="2400" dirty="0" err="1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herbaryumlardır</a:t>
            </a:r>
            <a:r>
              <a:rPr lang="tr-TR" sz="24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Günümüzde Türkiye’de kayıtlı 34 </a:t>
            </a:r>
            <a:r>
              <a:rPr lang="tr-TR" sz="2400" dirty="0" err="1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</a:t>
            </a:r>
            <a:r>
              <a:rPr lang="tr-TR" sz="24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bulunmaktadır.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2400" dirty="0">
                <a:latin typeface="Times New Roman" pitchFamily="18" charset="0"/>
                <a:cs typeface="Times New Roman" pitchFamily="18" charset="0"/>
              </a:rPr>
            </a:br>
            <a:r>
              <a:rPr lang="tr-TR" sz="28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1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48914"/>
              </p:ext>
            </p:extLst>
          </p:nvPr>
        </p:nvGraphicFramePr>
        <p:xfrm>
          <a:off x="776508" y="1844819"/>
          <a:ext cx="7590983" cy="3312372"/>
        </p:xfrm>
        <a:graphic>
          <a:graphicData uri="http://schemas.openxmlformats.org/drawingml/2006/table">
            <a:tbl>
              <a:tblPr/>
              <a:tblGrid>
                <a:gridCol w="417504"/>
                <a:gridCol w="1305649"/>
                <a:gridCol w="3636081"/>
                <a:gridCol w="2231749"/>
              </a:tblGrid>
              <a:tr h="5520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Kew</a:t>
                      </a:r>
                      <a:r>
                        <a:rPr lang="tr-TR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Herbaryumu</a:t>
                      </a:r>
                      <a:r>
                        <a:rPr lang="tr-TR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İngiltere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Leningrad 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Rusya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Paris 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Fransa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Cenevre 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İsviçre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Genova 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İtalya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NY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New York Botanik Bahçesi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A.B.D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1043608" y="142206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err="1" smtClean="0"/>
              <a:t>Dünyada’ki</a:t>
            </a:r>
            <a:r>
              <a:rPr lang="tr-TR" dirty="0" smtClean="0"/>
              <a:t> önemli bazı </a:t>
            </a:r>
            <a:r>
              <a:rPr lang="tr-TR" dirty="0" err="1" smtClean="0"/>
              <a:t>herbaryumlar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2804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528165"/>
              </p:ext>
            </p:extLst>
          </p:nvPr>
        </p:nvGraphicFramePr>
        <p:xfrm>
          <a:off x="395536" y="1340768"/>
          <a:ext cx="7900416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69"/>
                <a:gridCol w="1349661"/>
                <a:gridCol w="3916229"/>
                <a:gridCol w="220465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Herbaryum Kodu</a:t>
                      </a:r>
                      <a:endParaRPr lang="tr-TR" sz="11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Kurum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ADO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Kırıkkale Üniversitesi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Kırıkkale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AEF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Ankara Üniversitesi </a:t>
                      </a:r>
                      <a:endParaRPr lang="tr-TR" sz="1100" dirty="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 dirty="0">
                          <a:effectLst/>
                        </a:rPr>
                        <a:t>Eczacılık Fakültesi</a:t>
                      </a:r>
                      <a:r>
                        <a:rPr lang="tr-TR" sz="1200" dirty="0">
                          <a:effectLst/>
                        </a:rPr>
                        <a:t> </a:t>
                      </a:r>
                      <a:r>
                        <a:rPr lang="tr-TR" sz="1200" dirty="0" err="1">
                          <a:effectLst/>
                        </a:rPr>
                        <a:t>Herbaryumu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3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AIBU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Abant İzzet Baysal Üniversitesi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Bolu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4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ANES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Anadolu Üniversitesi </a:t>
                      </a:r>
                      <a:endParaRPr lang="tr-TR" sz="1100" dirty="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Biyoloji Bölümü </a:t>
                      </a:r>
                      <a:r>
                        <a:rPr lang="tr-TR" sz="1200" dirty="0" err="1">
                          <a:effectLst/>
                        </a:rPr>
                        <a:t>Herbaryumu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Eskişehir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780077"/>
              </p:ext>
            </p:extLst>
          </p:nvPr>
        </p:nvGraphicFramePr>
        <p:xfrm>
          <a:off x="395536" y="3573016"/>
          <a:ext cx="7900416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69"/>
                <a:gridCol w="1349661"/>
                <a:gridCol w="3916229"/>
                <a:gridCol w="220465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5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Ankara Üniversitesi </a:t>
                      </a:r>
                      <a:endParaRPr lang="tr-TR" sz="1100" dirty="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 dirty="0">
                          <a:effectLst/>
                        </a:rPr>
                        <a:t>Fen Fakültesi </a:t>
                      </a:r>
                      <a:r>
                        <a:rPr lang="tr-TR" sz="1200" dirty="0" err="1">
                          <a:effectLst/>
                        </a:rPr>
                        <a:t>Herbaryumu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6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ANKO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Ormancılık Araştırma Enstitüsü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7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ATA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Atatürk Üniversitesi </a:t>
                      </a:r>
                      <a:endParaRPr lang="tr-TR" sz="1100" dirty="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 dirty="0">
                          <a:effectLst/>
                        </a:rPr>
                        <a:t>Fen Fakültesi </a:t>
                      </a:r>
                      <a:r>
                        <a:rPr lang="tr-TR" sz="1200" dirty="0" err="1">
                          <a:effectLst/>
                        </a:rPr>
                        <a:t>Herbaryumu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Erzurum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8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BIA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British Institute of Archaeology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9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BULU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Uludağ Üniversitesi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Bursa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10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CUFH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Cumhuriyet Üniversitesi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Sivas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783759" y="990020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Türkiye’deki indeksli </a:t>
            </a:r>
            <a:r>
              <a:rPr lang="tr-TR" dirty="0" err="1" smtClean="0"/>
              <a:t>herbaryumlar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0334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</p:nvPr>
        </p:nvGraphicFramePr>
        <p:xfrm>
          <a:off x="621792" y="1668621"/>
          <a:ext cx="7900416" cy="4389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69"/>
                <a:gridCol w="1349661"/>
                <a:gridCol w="3916229"/>
                <a:gridCol w="220465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11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DUF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Dicle Üniversitesi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Diyarbakır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12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EGE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Ege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Fen Fakültesi </a:t>
                      </a:r>
                      <a:r>
                        <a:rPr lang="tr-TR" sz="1200">
                          <a:effectLst/>
                        </a:rPr>
                        <a:t>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İzmir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13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ESK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Şeker Enstitüsü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14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ESSE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Anadolu Üniversitesi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Eskişehir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15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FUH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Fırat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Fen Fakültesi </a:t>
                      </a:r>
                      <a:r>
                        <a:rPr lang="tr-TR" sz="1200">
                          <a:effectLst/>
                        </a:rPr>
                        <a:t>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Elazığ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16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GAZI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Gazi Üniversitesi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17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HUB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Hacettepe Üniversitesi</a:t>
                      </a:r>
                      <a:r>
                        <a:rPr lang="tr-TR" sz="1200" u="none" strike="noStrike">
                          <a:effectLst/>
                        </a:rPr>
                        <a:t>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Fen Fakültesi </a:t>
                      </a:r>
                      <a:r>
                        <a:rPr lang="tr-TR" sz="1200">
                          <a:effectLst/>
                        </a:rPr>
                        <a:t>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18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HUEF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Hacettepe Üniversitesi </a:t>
                      </a:r>
                      <a:endParaRPr lang="tr-TR" sz="1100" dirty="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 dirty="0">
                          <a:effectLst/>
                        </a:rPr>
                        <a:t>Eczacılık Fakültesi</a:t>
                      </a:r>
                      <a:r>
                        <a:rPr lang="tr-TR" sz="1200" dirty="0">
                          <a:effectLst/>
                        </a:rPr>
                        <a:t> </a:t>
                      </a:r>
                      <a:r>
                        <a:rPr lang="tr-TR" sz="1200" dirty="0" err="1">
                          <a:effectLst/>
                        </a:rPr>
                        <a:t>Herbaryumu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Ankara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19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ISTE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İstanbul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Eczacılık Fakültesi</a:t>
                      </a:r>
                      <a:r>
                        <a:rPr lang="tr-TR" sz="1200">
                          <a:effectLst/>
                        </a:rPr>
                        <a:t> 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İstanbul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20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ISTF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İstanbul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Fen Fakültesi </a:t>
                      </a:r>
                      <a:r>
                        <a:rPr lang="tr-TR" sz="1200">
                          <a:effectLst/>
                        </a:rPr>
                        <a:t>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İstanbul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13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137078"/>
              </p:ext>
            </p:extLst>
          </p:nvPr>
        </p:nvGraphicFramePr>
        <p:xfrm>
          <a:off x="467544" y="1412776"/>
          <a:ext cx="7900416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69"/>
                <a:gridCol w="1349661"/>
                <a:gridCol w="3916229"/>
                <a:gridCol w="220465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21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ISTO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İstanbul Üniversitesi </a:t>
                      </a:r>
                      <a:endParaRPr lang="tr-TR" sz="1100" dirty="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 dirty="0">
                          <a:effectLst/>
                        </a:rPr>
                        <a:t>Orman </a:t>
                      </a:r>
                      <a:r>
                        <a:rPr lang="tr-TR" sz="1200" dirty="0">
                          <a:effectLst/>
                        </a:rPr>
                        <a:t>Fakültesi </a:t>
                      </a:r>
                      <a:r>
                        <a:rPr lang="tr-TR" sz="1200" dirty="0" err="1">
                          <a:effectLst/>
                        </a:rPr>
                        <a:t>Herbaryumu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İstanbul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22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IZ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Aegean Agricultural Research Institute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İzmir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23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IZEF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Ege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Eczacılık Fakültesi</a:t>
                      </a:r>
                      <a:r>
                        <a:rPr lang="tr-TR" sz="1200">
                          <a:effectLst/>
                        </a:rPr>
                        <a:t> 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İzmir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374385"/>
              </p:ext>
            </p:extLst>
          </p:nvPr>
        </p:nvGraphicFramePr>
        <p:xfrm>
          <a:off x="467544" y="2780928"/>
          <a:ext cx="7900416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69"/>
                <a:gridCol w="1349661"/>
                <a:gridCol w="3916229"/>
                <a:gridCol w="220465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24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KATO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Karadeniz Teknik Üniversitesi </a:t>
                      </a:r>
                      <a:endParaRPr lang="tr-TR" sz="1100" dirty="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 dirty="0">
                          <a:effectLst/>
                        </a:rPr>
                        <a:t>Orman </a:t>
                      </a:r>
                      <a:r>
                        <a:rPr lang="tr-TR" sz="1200" dirty="0">
                          <a:effectLst/>
                        </a:rPr>
                        <a:t>Fakültesi </a:t>
                      </a:r>
                      <a:r>
                        <a:rPr lang="tr-TR" sz="1200" dirty="0" err="1">
                          <a:effectLst/>
                        </a:rPr>
                        <a:t>Herbaryumu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Trabzon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25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KNYA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Selçuk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Fen –Edebiyat Fakültesi </a:t>
                      </a:r>
                      <a:r>
                        <a:rPr lang="tr-TR" sz="1200">
                          <a:effectLst/>
                        </a:rPr>
                        <a:t>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Konya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26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MARE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Marmara Üniversitesi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İstanbul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27</a:t>
                      </a:r>
                      <a:endParaRPr lang="tr-TR" sz="11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MUFE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Marmara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Eczacılık Fakültesi</a:t>
                      </a:r>
                      <a:r>
                        <a:rPr lang="tr-TR" sz="1200">
                          <a:effectLst/>
                        </a:rPr>
                        <a:t> 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İstanbul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28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OMUB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 Ondokuz Mayıs Üniversitesi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 Samsun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29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VANF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Yüzüncü Yıl Üniversitesi </a:t>
                      </a:r>
                      <a:endParaRPr lang="tr-TR" sz="1100"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</a:rPr>
                        <a:t>Fen Fakültesi </a:t>
                      </a:r>
                      <a:r>
                        <a:rPr lang="tr-TR" sz="1200">
                          <a:effectLst/>
                        </a:rPr>
                        <a:t>Herbaryumu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Van 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307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980728"/>
            <a:ext cx="7128792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Herbaryumun</a:t>
            </a:r>
            <a:r>
              <a:rPr lang="tr-TR" sz="2800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iki ana amacı vardır. Biri araştırma merkezi olarak çalışmak, diğeri bir müze gibi koruma görevi </a:t>
            </a:r>
            <a:r>
              <a:rPr lang="tr-TR" sz="28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görmektir</a:t>
            </a:r>
            <a:r>
              <a:rPr lang="tr-TR" sz="28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Eğer bir </a:t>
            </a:r>
            <a:r>
              <a:rPr lang="tr-TR" sz="2800" dirty="0" err="1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</a:t>
            </a:r>
            <a: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yönteme uygun olarak kurulursa zaten bu iki amaca hizmet etmiş olur. </a:t>
            </a:r>
            <a:r>
              <a:rPr lang="tr-TR" sz="28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Bitkileri </a:t>
            </a:r>
            <a: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uygun şartlarda saklayarak özellikle tarihi örnekleri bulundurmak ve sergilemekle müze görevinin en önemli ayağı yerine getirilmiş olur.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139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9592" y="1052736"/>
            <a:ext cx="7272808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İkinci amaç da sistematik botanik bilimi içinde bir araştırma merkezi olarak hizmet etmesidir. Biyoloji, Tıp, Ziraat, Eczacılık ve benzeri bilim dallarına kaynaklık etmek, öğrencileri eğitmek; amaçları içinde sayılabilir. Ayrıca, bir ülkenin, bir bölgenin, bir yörenin </a:t>
            </a:r>
            <a:r>
              <a:rPr lang="tr-TR" sz="2800" dirty="0" err="1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herbaryumları</a:t>
            </a:r>
            <a: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oraların bitki örtüsünün, bitki gruplarının, bitkisel özelliklerinin önemli verilerini oluştururlar. Bitkilerin müzesi diyebileceğimiz </a:t>
            </a:r>
            <a:r>
              <a:rPr lang="tr-TR" sz="2800" dirty="0" err="1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herbaryum</a:t>
            </a:r>
            <a: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aynı zamanda yaşayan bir </a:t>
            </a:r>
            <a:r>
              <a:rPr lang="tr-TR" sz="28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laboratuvardır</a:t>
            </a:r>
            <a: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br>
              <a:rPr lang="tr-TR" sz="28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33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268760"/>
            <a:ext cx="410445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31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76127"/>
            <a:ext cx="4248472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57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548680"/>
            <a:ext cx="446449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38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08720"/>
            <a:ext cx="489654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3008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68760"/>
            <a:ext cx="446449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9302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6840760" cy="439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697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720079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613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836713"/>
            <a:ext cx="727280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898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1124744"/>
            <a:ext cx="597666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742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6840760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148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1052736"/>
            <a:ext cx="5976664" cy="4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194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604867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730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5833703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520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904655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6943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268760"/>
            <a:ext cx="5688632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734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612068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3101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5976664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404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734481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757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1412776"/>
            <a:ext cx="547260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537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196752"/>
            <a:ext cx="612068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49315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444</Words>
  <Application>Microsoft Office PowerPoint</Application>
  <PresentationFormat>Ekran Gösterisi (4:3)</PresentationFormat>
  <Paragraphs>169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Zeki Acar</dc:creator>
  <cp:lastModifiedBy>ASUS</cp:lastModifiedBy>
  <cp:revision>27</cp:revision>
  <dcterms:created xsi:type="dcterms:W3CDTF">2012-02-21T07:51:42Z</dcterms:created>
  <dcterms:modified xsi:type="dcterms:W3CDTF">2018-02-13T09:13:26Z</dcterms:modified>
</cp:coreProperties>
</file>