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3" r:id="rId2"/>
    <p:sldId id="264" r:id="rId3"/>
    <p:sldId id="257" r:id="rId4"/>
    <p:sldId id="269" r:id="rId5"/>
    <p:sldId id="259" r:id="rId6"/>
    <p:sldId id="273" r:id="rId7"/>
    <p:sldId id="274" r:id="rId8"/>
    <p:sldId id="275" r:id="rId9"/>
    <p:sldId id="276" r:id="rId10"/>
    <p:sldId id="277" r:id="rId11"/>
    <p:sldId id="260" r:id="rId12"/>
    <p:sldId id="280" r:id="rId13"/>
    <p:sldId id="282" r:id="rId14"/>
    <p:sldId id="283" r:id="rId15"/>
    <p:sldId id="279" r:id="rId16"/>
    <p:sldId id="284" r:id="rId17"/>
    <p:sldId id="286" r:id="rId18"/>
    <p:sldId id="287" r:id="rId19"/>
    <p:sldId id="288" r:id="rId20"/>
    <p:sldId id="289" r:id="rId21"/>
    <p:sldId id="261" r:id="rId22"/>
    <p:sldId id="292"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EBEF1FC6-6419-46C7-99BA-93A9ABBC5796}" type="slidenum">
              <a:rPr lang="tr-TR" smtClean="0"/>
              <a:pPr/>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EBEF1FC6-6419-46C7-99BA-93A9ABBC5796}"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EBEF1FC6-6419-46C7-99BA-93A9ABBC5796}" type="slidenum">
              <a:rPr lang="tr-TR" smtClean="0"/>
              <a:pPr/>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9092E75-7047-45DA-9DCA-E7C44780D081}"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BEF1FC6-6419-46C7-99BA-93A9ABBC579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9092E75-7047-45DA-9DCA-E7C44780D081}" type="datetimeFigureOut">
              <a:rPr lang="tr-TR" smtClean="0"/>
              <a:pPr/>
              <a:t>14.10.2019</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BEF1FC6-6419-46C7-99BA-93A9ABBC579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066800"/>
            <a:ext cx="5486400" cy="5486400"/>
          </a:xfrm>
        </p:spPr>
        <p:txBody>
          <a:bodyPr>
            <a:noAutofit/>
          </a:bodyPr>
          <a:lstStyle/>
          <a:p>
            <a:pPr>
              <a:lnSpc>
                <a:spcPct val="120000"/>
              </a:lnSpc>
              <a:buNone/>
            </a:pPr>
            <a:endParaRPr lang="tr-TR" sz="2200" b="1" dirty="0" smtClean="0">
              <a:latin typeface="Arabic Typesetting" pitchFamily="66" charset="-78"/>
              <a:cs typeface="Arabic Typesetting" pitchFamily="66" charset="-78"/>
            </a:endParaRPr>
          </a:p>
          <a:p>
            <a:pPr algn="just">
              <a:lnSpc>
                <a:spcPct val="120000"/>
              </a:lnSpc>
              <a:buNone/>
            </a:pPr>
            <a:r>
              <a:rPr lang="tr-TR" sz="2200" i="1" dirty="0" smtClean="0">
                <a:latin typeface="Arabic Typesetting" pitchFamily="66" charset="-78"/>
                <a:cs typeface="Arabic Typesetting" pitchFamily="66" charset="-78"/>
              </a:rPr>
              <a:t>            </a:t>
            </a:r>
            <a:r>
              <a:rPr lang="tr-TR" sz="2200" i="1" dirty="0" err="1" smtClean="0">
                <a:latin typeface="Arabic Typesetting" pitchFamily="66" charset="-78"/>
                <a:cs typeface="Arabic Typesetting" pitchFamily="66" charset="-78"/>
              </a:rPr>
              <a:t>Crucifeare</a:t>
            </a:r>
            <a:r>
              <a:rPr lang="tr-TR" sz="2200" i="1" dirty="0" smtClean="0">
                <a:latin typeface="Arabic Typesetting" pitchFamily="66" charset="-78"/>
                <a:cs typeface="Arabic Typesetting" pitchFamily="66" charset="-78"/>
              </a:rPr>
              <a:t> (</a:t>
            </a:r>
            <a:r>
              <a:rPr lang="tr-TR" sz="2200" i="1" dirty="0" err="1" smtClean="0">
                <a:latin typeface="Arabic Typesetting" pitchFamily="66" charset="-78"/>
                <a:cs typeface="Arabic Typesetting" pitchFamily="66" charset="-78"/>
              </a:rPr>
              <a:t>Brassicaceae</a:t>
            </a:r>
            <a:r>
              <a:rPr lang="tr-TR" sz="2200" i="1" dirty="0" smtClean="0">
                <a:latin typeface="Arabic Typesetting" pitchFamily="66" charset="-78"/>
                <a:cs typeface="Arabic Typesetting" pitchFamily="66" charset="-78"/>
              </a:rPr>
              <a:t>) </a:t>
            </a:r>
            <a:r>
              <a:rPr lang="tr-TR" sz="2200" dirty="0" smtClean="0">
                <a:latin typeface="Arabic Typesetting" pitchFamily="66" charset="-78"/>
                <a:cs typeface="Arabic Typesetting" pitchFamily="66" charset="-78"/>
              </a:rPr>
              <a:t>familyası turpgiller, hardalgiller veya lahanagiller gibi isimlerle bilinmektedir. Çiçeklerinin üstten görünüşü haça benzediğinden </a:t>
            </a:r>
            <a:r>
              <a:rPr lang="tr-TR" sz="2200" dirty="0" err="1" smtClean="0">
                <a:latin typeface="Arabic Typesetting" pitchFamily="66" charset="-78"/>
                <a:cs typeface="Arabic Typesetting" pitchFamily="66" charset="-78"/>
              </a:rPr>
              <a:t>haçlıgiller</a:t>
            </a:r>
            <a:r>
              <a:rPr lang="tr-TR" sz="2200" dirty="0" smtClean="0">
                <a:latin typeface="Arabic Typesetting" pitchFamily="66" charset="-78"/>
                <a:cs typeface="Arabic Typesetting" pitchFamily="66" charset="-78"/>
              </a:rPr>
              <a:t> adı da verilir. Yıllık veya çok yıllık otsu bitkilerdir. </a:t>
            </a:r>
            <a:endParaRPr lang="tr-TR" sz="2200" dirty="0">
              <a:latin typeface="Arabic Typesetting" pitchFamily="66" charset="-78"/>
              <a:cs typeface="Arabic Typesetting" pitchFamily="66" charset="-78"/>
            </a:endParaRPr>
          </a:p>
        </p:txBody>
      </p:sp>
      <p:sp>
        <p:nvSpPr>
          <p:cNvPr id="4" name="3 Metin kutusu"/>
          <p:cNvSpPr txBox="1"/>
          <p:nvPr/>
        </p:nvSpPr>
        <p:spPr>
          <a:xfrm>
            <a:off x="2104494" y="609600"/>
            <a:ext cx="4779898" cy="646331"/>
          </a:xfrm>
          <a:prstGeom prst="rect">
            <a:avLst/>
          </a:prstGeom>
          <a:noFill/>
        </p:spPr>
        <p:txBody>
          <a:bodyPr wrap="none" rtlCol="0">
            <a:spAutoFit/>
          </a:bodyPr>
          <a:lstStyle/>
          <a:p>
            <a:r>
              <a:rPr lang="tr-TR" b="1" dirty="0" smtClean="0">
                <a:latin typeface="Arial" pitchFamily="34" charset="0"/>
                <a:cs typeface="Arial" pitchFamily="34" charset="0"/>
              </a:rPr>
              <a:t>ŞALGAM, LAHANA, KOLZA </a:t>
            </a:r>
            <a:r>
              <a:rPr lang="tr-TR" b="1" i="1" dirty="0" smtClean="0">
                <a:latin typeface="Arial" pitchFamily="34" charset="0"/>
                <a:cs typeface="Arial" pitchFamily="34" charset="0"/>
              </a:rPr>
              <a:t>(</a:t>
            </a:r>
            <a:r>
              <a:rPr lang="tr-TR" b="1" i="1" dirty="0" err="1" smtClean="0">
                <a:latin typeface="Arial" pitchFamily="34" charset="0"/>
                <a:cs typeface="Arial" pitchFamily="34" charset="0"/>
              </a:rPr>
              <a:t>Brassica</a:t>
            </a:r>
            <a:r>
              <a:rPr lang="tr-TR" b="1" i="1" dirty="0" smtClean="0">
                <a:latin typeface="Arial" pitchFamily="34" charset="0"/>
                <a:cs typeface="Arial" pitchFamily="34" charset="0"/>
              </a:rPr>
              <a:t> </a:t>
            </a:r>
            <a:r>
              <a:rPr lang="tr-TR" b="1" dirty="0" err="1" smtClean="0">
                <a:latin typeface="Arial" pitchFamily="34" charset="0"/>
                <a:cs typeface="Arial" pitchFamily="34" charset="0"/>
              </a:rPr>
              <a:t>sp</a:t>
            </a:r>
            <a:r>
              <a:rPr lang="tr-TR" b="1" dirty="0" smtClean="0">
                <a:latin typeface="Arial" pitchFamily="34" charset="0"/>
                <a:cs typeface="Arial" pitchFamily="34" charset="0"/>
              </a:rPr>
              <a:t>.)</a:t>
            </a:r>
          </a:p>
          <a:p>
            <a:endParaRPr lang="tr-TR" dirty="0"/>
          </a:p>
        </p:txBody>
      </p:sp>
      <p:pic>
        <p:nvPicPr>
          <p:cNvPr id="58370" name="Picture 2" descr="http://www.botany.wisc.edu/garden/UW-Botanical_Garden/garden_images_3/Cruciferae.jpg"/>
          <p:cNvPicPr>
            <a:picLocks noChangeAspect="1" noChangeArrowheads="1"/>
          </p:cNvPicPr>
          <p:nvPr/>
        </p:nvPicPr>
        <p:blipFill>
          <a:blip r:embed="rId2" cstate="print"/>
          <a:srcRect/>
          <a:stretch>
            <a:fillRect/>
          </a:stretch>
        </p:blipFill>
        <p:spPr bwMode="auto">
          <a:xfrm>
            <a:off x="5638800" y="1600200"/>
            <a:ext cx="32766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495800" y="609600"/>
            <a:ext cx="4343400" cy="6019800"/>
          </a:xfrm>
        </p:spPr>
        <p:txBody>
          <a:bodyPr>
            <a:normAutofit lnSpcReduction="10000"/>
          </a:bodyPr>
          <a:lstStyle/>
          <a:p>
            <a:pPr algn="just">
              <a:buNone/>
            </a:pPr>
            <a:r>
              <a:rPr lang="tr-TR"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Bu familya içinde serin ve ılıman iklim kuşağında yetişen 40 cins, 200 kadar tür vardır. Önemli cinsleri şunlardır.</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Brassica</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Lahana, Kolza, şalgam</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Sinapis</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Hardal</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İsatis</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Çivit otu</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Capsella</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Çobançantası</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Raphanus</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Turp</a:t>
            </a:r>
          </a:p>
          <a:p>
            <a:pPr algn="just">
              <a:buNone/>
            </a:pP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a:t>
            </a:r>
            <a:r>
              <a:rPr lang="tr-TR" sz="2800" i="1" dirty="0" err="1" smtClean="0">
                <a:latin typeface="Arabic Typesetting" pitchFamily="66" charset="-78"/>
                <a:cs typeface="Arabic Typesetting" pitchFamily="66" charset="-78"/>
              </a:rPr>
              <a:t>Lepidium</a:t>
            </a:r>
            <a:r>
              <a:rPr lang="tr-TR" sz="2800" i="1" dirty="0" smtClean="0">
                <a:latin typeface="Arabic Typesetting" pitchFamily="66" charset="-78"/>
                <a:cs typeface="Arabic Typesetting" pitchFamily="66" charset="-78"/>
              </a:rPr>
              <a:t>: </a:t>
            </a:r>
            <a:r>
              <a:rPr lang="tr-TR" sz="2800" dirty="0" smtClean="0">
                <a:latin typeface="Arabic Typesetting" pitchFamily="66" charset="-78"/>
                <a:cs typeface="Arabic Typesetting" pitchFamily="66" charset="-78"/>
              </a:rPr>
              <a:t>Tere</a:t>
            </a:r>
          </a:p>
          <a:p>
            <a:pPr>
              <a:buNone/>
            </a:pPr>
            <a:endParaRPr lang="tr-TR" dirty="0">
              <a:latin typeface="Arabic Typesetting" pitchFamily="66" charset="-78"/>
              <a:cs typeface="Arabic Typesetting" pitchFamily="66" charset="-78"/>
            </a:endParaRPr>
          </a:p>
        </p:txBody>
      </p:sp>
      <p:pic>
        <p:nvPicPr>
          <p:cNvPr id="57348" name="Picture 4" descr="http://upload.wikimedia.org/wikipedia/commons/c/ce/Brassica_napus_2.jpg"/>
          <p:cNvPicPr>
            <a:picLocks noChangeAspect="1" noChangeArrowheads="1"/>
          </p:cNvPicPr>
          <p:nvPr/>
        </p:nvPicPr>
        <p:blipFill>
          <a:blip r:embed="rId2" cstate="print"/>
          <a:srcRect/>
          <a:stretch>
            <a:fillRect/>
          </a:stretch>
        </p:blipFill>
        <p:spPr bwMode="auto">
          <a:xfrm>
            <a:off x="228600" y="609600"/>
            <a:ext cx="4038600" cy="579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sz="quarter" idx="1"/>
          </p:nvPr>
        </p:nvGraphicFramePr>
        <p:xfrm>
          <a:off x="457200" y="1066800"/>
          <a:ext cx="8229600" cy="5770880"/>
        </p:xfrm>
        <a:graphic>
          <a:graphicData uri="http://schemas.openxmlformats.org/drawingml/2006/table">
            <a:tbl>
              <a:tblPr firstRow="1" bandRow="1">
                <a:tableStyleId>{5C22544A-7EE6-4342-B048-85BDC9FD1C3A}</a:tableStyleId>
              </a:tblPr>
              <a:tblGrid>
                <a:gridCol w="3657600"/>
                <a:gridCol w="2438400"/>
                <a:gridCol w="2133600"/>
              </a:tblGrid>
              <a:tr h="370840">
                <a:tc>
                  <a:txBody>
                    <a:bodyPr/>
                    <a:lstStyle/>
                    <a:p>
                      <a:r>
                        <a:rPr lang="tr-TR" sz="1600" dirty="0" smtClean="0"/>
                        <a:t>Latince</a:t>
                      </a:r>
                      <a:endParaRPr lang="tr-TR" sz="1600" dirty="0"/>
                    </a:p>
                  </a:txBody>
                  <a:tcPr/>
                </a:tc>
                <a:tc>
                  <a:txBody>
                    <a:bodyPr/>
                    <a:lstStyle/>
                    <a:p>
                      <a:r>
                        <a:rPr lang="tr-TR" sz="1600" dirty="0" smtClean="0"/>
                        <a:t>Türkçe</a:t>
                      </a:r>
                      <a:endParaRPr lang="tr-TR" sz="1600" dirty="0"/>
                    </a:p>
                  </a:txBody>
                  <a:tcPr/>
                </a:tc>
                <a:tc>
                  <a:txBody>
                    <a:bodyPr/>
                    <a:lstStyle/>
                    <a:p>
                      <a:r>
                        <a:rPr lang="tr-TR" sz="1600" dirty="0" smtClean="0"/>
                        <a:t>İngilizce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rapa</a:t>
                      </a:r>
                      <a:r>
                        <a:rPr lang="tr-TR" sz="1600" b="1" i="1" dirty="0" smtClean="0"/>
                        <a:t>,</a:t>
                      </a:r>
                      <a:r>
                        <a:rPr lang="tr-TR" sz="1600" b="1" i="1" baseline="0" dirty="0" smtClean="0"/>
                        <a:t> B. </a:t>
                      </a:r>
                      <a:r>
                        <a:rPr lang="tr-TR" sz="1600" b="1" i="1" baseline="0" dirty="0" err="1" smtClean="0"/>
                        <a:t>campestris</a:t>
                      </a:r>
                      <a:endParaRPr lang="tr-TR" sz="1600" b="1" i="1" dirty="0"/>
                    </a:p>
                  </a:txBody>
                  <a:tcPr/>
                </a:tc>
                <a:tc>
                  <a:txBody>
                    <a:bodyPr/>
                    <a:lstStyle/>
                    <a:p>
                      <a:r>
                        <a:rPr lang="tr-TR" sz="1600" dirty="0" smtClean="0"/>
                        <a:t>Şalgam</a:t>
                      </a:r>
                      <a:endParaRPr lang="tr-TR" sz="1600" dirty="0"/>
                    </a:p>
                  </a:txBody>
                  <a:tcPr/>
                </a:tc>
                <a:tc>
                  <a:txBody>
                    <a:bodyPr/>
                    <a:lstStyle/>
                    <a:p>
                      <a:r>
                        <a:rPr lang="tr-TR" sz="1600" dirty="0" err="1" smtClean="0"/>
                        <a:t>Turnip</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rapa</a:t>
                      </a:r>
                      <a:r>
                        <a:rPr lang="tr-TR" sz="1600" b="1" i="1" dirty="0" smtClean="0"/>
                        <a:t> </a:t>
                      </a:r>
                      <a:r>
                        <a:rPr lang="tr-TR" sz="1600" b="1" i="0" dirty="0" err="1" smtClean="0"/>
                        <a:t>subsp</a:t>
                      </a:r>
                      <a:r>
                        <a:rPr lang="tr-TR" sz="1600" b="1" i="1" dirty="0" smtClean="0"/>
                        <a:t>. </a:t>
                      </a:r>
                      <a:r>
                        <a:rPr lang="tr-TR" sz="1600" b="1" i="1" dirty="0" err="1" smtClean="0"/>
                        <a:t>oleifera</a:t>
                      </a:r>
                      <a:endParaRPr lang="tr-TR" sz="1600" b="1" i="1" dirty="0"/>
                    </a:p>
                  </a:txBody>
                  <a:tcPr/>
                </a:tc>
                <a:tc>
                  <a:txBody>
                    <a:bodyPr/>
                    <a:lstStyle/>
                    <a:p>
                      <a:r>
                        <a:rPr lang="tr-TR" sz="1600" dirty="0" smtClean="0"/>
                        <a:t>Şalgam</a:t>
                      </a:r>
                      <a:endParaRPr lang="tr-TR" sz="1600" dirty="0"/>
                    </a:p>
                  </a:txBody>
                  <a:tcPr/>
                </a:tc>
                <a:tc>
                  <a:txBody>
                    <a:bodyPr/>
                    <a:lstStyle/>
                    <a:p>
                      <a:r>
                        <a:rPr lang="tr-TR" sz="1600" dirty="0" err="1" smtClean="0"/>
                        <a:t>Turnipe</a:t>
                      </a:r>
                      <a:r>
                        <a:rPr lang="tr-TR" sz="1600" dirty="0" smtClean="0"/>
                        <a:t> </a:t>
                      </a:r>
                      <a:r>
                        <a:rPr lang="tr-TR" sz="1600" dirty="0" err="1" smtClean="0"/>
                        <a:t>rape</a:t>
                      </a:r>
                      <a:r>
                        <a:rPr lang="tr-TR" sz="1600" dirty="0" smtClean="0"/>
                        <a:t>, </a:t>
                      </a:r>
                      <a:r>
                        <a:rPr lang="tr-TR" sz="1600" dirty="0" err="1" smtClean="0"/>
                        <a:t>Toria</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rapa</a:t>
                      </a:r>
                      <a:r>
                        <a:rPr lang="tr-TR" sz="1600" b="1" i="1" dirty="0" smtClean="0"/>
                        <a:t> </a:t>
                      </a:r>
                      <a:r>
                        <a:rPr lang="tr-TR" sz="1600" b="1" i="0" dirty="0" err="1" smtClean="0"/>
                        <a:t>subsp</a:t>
                      </a:r>
                      <a:r>
                        <a:rPr lang="tr-TR" sz="1600" b="1" i="1" dirty="0" smtClean="0"/>
                        <a:t>. </a:t>
                      </a:r>
                      <a:r>
                        <a:rPr lang="tr-TR" sz="1600" b="1" i="1" dirty="0" err="1" smtClean="0"/>
                        <a:t>pekinensis</a:t>
                      </a:r>
                      <a:endParaRPr lang="tr-TR" sz="1600" b="1" i="1" dirty="0"/>
                    </a:p>
                  </a:txBody>
                  <a:tcPr/>
                </a:tc>
                <a:tc>
                  <a:txBody>
                    <a:bodyPr/>
                    <a:lstStyle/>
                    <a:p>
                      <a:r>
                        <a:rPr lang="tr-TR" sz="1600" dirty="0" smtClean="0"/>
                        <a:t>Çin lahanası</a:t>
                      </a:r>
                      <a:endParaRPr lang="tr-TR" sz="1600" dirty="0"/>
                    </a:p>
                  </a:txBody>
                  <a:tcPr/>
                </a:tc>
                <a:tc>
                  <a:txBody>
                    <a:bodyPr/>
                    <a:lstStyle/>
                    <a:p>
                      <a:r>
                        <a:rPr lang="tr-TR" sz="1600" dirty="0" err="1" smtClean="0"/>
                        <a:t>Chinese</a:t>
                      </a:r>
                      <a:r>
                        <a:rPr lang="tr-TR" sz="1600" dirty="0" smtClean="0"/>
                        <a:t> </a:t>
                      </a:r>
                      <a:r>
                        <a:rPr lang="tr-TR" sz="1600" dirty="0" err="1" smtClean="0"/>
                        <a:t>cabbage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napus</a:t>
                      </a:r>
                      <a:endParaRPr lang="tr-TR" sz="1600" b="1" i="1" dirty="0"/>
                    </a:p>
                  </a:txBody>
                  <a:tcPr/>
                </a:tc>
                <a:tc>
                  <a:txBody>
                    <a:bodyPr/>
                    <a:lstStyle/>
                    <a:p>
                      <a:r>
                        <a:rPr lang="tr-TR" sz="1600" dirty="0" smtClean="0"/>
                        <a:t>Kolza</a:t>
                      </a:r>
                      <a:endParaRPr lang="tr-TR" sz="1600" dirty="0"/>
                    </a:p>
                  </a:txBody>
                  <a:tcPr/>
                </a:tc>
                <a:tc>
                  <a:txBody>
                    <a:bodyPr/>
                    <a:lstStyle/>
                    <a:p>
                      <a:r>
                        <a:rPr lang="tr-TR" sz="1600" dirty="0" err="1" smtClean="0"/>
                        <a:t>Rape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napus</a:t>
                      </a:r>
                      <a:r>
                        <a:rPr lang="tr-TR" sz="1600" b="1" i="1" dirty="0" smtClean="0"/>
                        <a:t> </a:t>
                      </a:r>
                      <a:r>
                        <a:rPr lang="tr-TR" sz="1600" b="1" i="0" dirty="0" err="1" smtClean="0"/>
                        <a:t>subsp</a:t>
                      </a:r>
                      <a:r>
                        <a:rPr lang="tr-TR" sz="1600" b="1" i="1" dirty="0" smtClean="0"/>
                        <a:t>. </a:t>
                      </a:r>
                      <a:r>
                        <a:rPr lang="tr-TR" sz="1600" b="1" i="1" dirty="0" err="1" smtClean="0"/>
                        <a:t>oleifera</a:t>
                      </a:r>
                      <a:endParaRPr lang="tr-TR" sz="1600" b="1" i="1" dirty="0"/>
                    </a:p>
                  </a:txBody>
                  <a:tcPr/>
                </a:tc>
                <a:tc>
                  <a:txBody>
                    <a:bodyPr/>
                    <a:lstStyle/>
                    <a:p>
                      <a:r>
                        <a:rPr lang="tr-TR" sz="1600" dirty="0" smtClean="0"/>
                        <a:t>Kolza</a:t>
                      </a:r>
                      <a:endParaRPr lang="tr-TR" sz="1600" dirty="0"/>
                    </a:p>
                  </a:txBody>
                  <a:tcPr/>
                </a:tc>
                <a:tc>
                  <a:txBody>
                    <a:bodyPr/>
                    <a:lstStyle/>
                    <a:p>
                      <a:r>
                        <a:rPr lang="tr-TR" sz="1600" dirty="0" err="1" smtClean="0"/>
                        <a:t>Oil</a:t>
                      </a:r>
                      <a:r>
                        <a:rPr lang="tr-TR" sz="1600" dirty="0" smtClean="0"/>
                        <a:t> </a:t>
                      </a:r>
                      <a:r>
                        <a:rPr lang="tr-TR" sz="1600" dirty="0" err="1" smtClean="0"/>
                        <a:t>rape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napus</a:t>
                      </a:r>
                      <a:r>
                        <a:rPr lang="tr-TR" sz="1600" b="1" i="1" dirty="0" smtClean="0"/>
                        <a:t> </a:t>
                      </a:r>
                      <a:r>
                        <a:rPr lang="tr-TR" sz="1600" b="1" i="0" dirty="0" err="1" smtClean="0"/>
                        <a:t>subsp</a:t>
                      </a:r>
                      <a:r>
                        <a:rPr lang="tr-TR" sz="1600" b="1" i="0" dirty="0" smtClean="0"/>
                        <a:t>.</a:t>
                      </a:r>
                      <a:r>
                        <a:rPr lang="tr-TR" sz="1600" b="1" i="1" dirty="0" smtClean="0"/>
                        <a:t> </a:t>
                      </a:r>
                      <a:r>
                        <a:rPr lang="tr-TR" sz="1600" b="1" i="1" dirty="0" err="1" smtClean="0"/>
                        <a:t>napobrasicca</a:t>
                      </a:r>
                      <a:endParaRPr lang="tr-TR" sz="1600" b="1" i="1" dirty="0"/>
                    </a:p>
                  </a:txBody>
                  <a:tcPr/>
                </a:tc>
                <a:tc>
                  <a:txBody>
                    <a:bodyPr/>
                    <a:lstStyle/>
                    <a:p>
                      <a:r>
                        <a:rPr lang="tr-TR" sz="1600" dirty="0" smtClean="0"/>
                        <a:t>İsveç şalgamı, Sarı Şalgam</a:t>
                      </a:r>
                      <a:endParaRPr lang="tr-TR" sz="1600" dirty="0"/>
                    </a:p>
                  </a:txBody>
                  <a:tcPr/>
                </a:tc>
                <a:tc>
                  <a:txBody>
                    <a:bodyPr/>
                    <a:lstStyle/>
                    <a:p>
                      <a:r>
                        <a:rPr lang="tr-TR" sz="1600" dirty="0" err="1" smtClean="0"/>
                        <a:t>Swede</a:t>
                      </a:r>
                      <a:r>
                        <a:rPr lang="tr-TR" sz="1600" dirty="0" smtClean="0"/>
                        <a:t>, </a:t>
                      </a:r>
                      <a:r>
                        <a:rPr lang="tr-TR" sz="1600" dirty="0" err="1" smtClean="0"/>
                        <a:t>Rutabaga</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oleracea</a:t>
                      </a:r>
                      <a:endParaRPr lang="tr-TR" sz="1600" b="1" i="1" dirty="0"/>
                    </a:p>
                  </a:txBody>
                  <a:tcPr/>
                </a:tc>
                <a:tc>
                  <a:txBody>
                    <a:bodyPr/>
                    <a:lstStyle/>
                    <a:p>
                      <a:r>
                        <a:rPr lang="tr-TR" sz="1600" dirty="0" smtClean="0"/>
                        <a:t>Lahana</a:t>
                      </a:r>
                      <a:endParaRPr lang="tr-TR" sz="1600" dirty="0"/>
                    </a:p>
                  </a:txBody>
                  <a:tcPr/>
                </a:tc>
                <a:tc>
                  <a:txBody>
                    <a:bodyPr/>
                    <a:lstStyle/>
                    <a:p>
                      <a:r>
                        <a:rPr lang="tr-TR" sz="1600" dirty="0" smtClean="0"/>
                        <a:t>Kale, </a:t>
                      </a:r>
                      <a:r>
                        <a:rPr lang="tr-TR" sz="1600" dirty="0" err="1" smtClean="0"/>
                        <a:t>Cabbage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oleracea</a:t>
                      </a:r>
                      <a:r>
                        <a:rPr lang="tr-TR" sz="1600" b="1" i="1" dirty="0" smtClean="0"/>
                        <a:t> </a:t>
                      </a:r>
                      <a:r>
                        <a:rPr lang="tr-TR" sz="1600" b="1" i="0" dirty="0" smtClean="0"/>
                        <a:t>var</a:t>
                      </a:r>
                      <a:r>
                        <a:rPr lang="tr-TR" sz="1600" b="1" i="1" dirty="0" smtClean="0"/>
                        <a:t>. </a:t>
                      </a:r>
                      <a:r>
                        <a:rPr lang="tr-TR" sz="1600" b="1" i="1" dirty="0" err="1" smtClean="0"/>
                        <a:t>capitata</a:t>
                      </a:r>
                      <a:endParaRPr lang="tr-TR" sz="1600" b="1" i="1" dirty="0"/>
                    </a:p>
                  </a:txBody>
                  <a:tcPr/>
                </a:tc>
                <a:tc>
                  <a:txBody>
                    <a:bodyPr/>
                    <a:lstStyle/>
                    <a:p>
                      <a:r>
                        <a:rPr lang="tr-TR" sz="1600" dirty="0" smtClean="0"/>
                        <a:t>Lahana</a:t>
                      </a:r>
                      <a:endParaRPr lang="tr-TR" sz="1600" dirty="0"/>
                    </a:p>
                  </a:txBody>
                  <a:tcPr/>
                </a:tc>
                <a:tc>
                  <a:txBody>
                    <a:bodyPr/>
                    <a:lstStyle/>
                    <a:p>
                      <a:r>
                        <a:rPr lang="tr-TR" sz="1600" dirty="0" err="1" smtClean="0"/>
                        <a:t>Cabbage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oleracea</a:t>
                      </a:r>
                      <a:r>
                        <a:rPr lang="tr-TR" sz="1600" b="1" i="1" dirty="0" smtClean="0"/>
                        <a:t> </a:t>
                      </a:r>
                      <a:r>
                        <a:rPr lang="tr-TR" sz="1600" b="1" i="0" dirty="0" smtClean="0"/>
                        <a:t>var</a:t>
                      </a:r>
                      <a:r>
                        <a:rPr lang="tr-TR" sz="1600" b="1" i="1" dirty="0" smtClean="0"/>
                        <a:t>. </a:t>
                      </a:r>
                      <a:r>
                        <a:rPr lang="tr-TR" sz="1600" b="1" i="1" dirty="0" err="1" smtClean="0"/>
                        <a:t>acephala</a:t>
                      </a:r>
                      <a:endParaRPr lang="tr-TR" sz="1600" b="1" i="1" dirty="0"/>
                    </a:p>
                  </a:txBody>
                  <a:tcPr/>
                </a:tc>
                <a:tc>
                  <a:txBody>
                    <a:bodyPr/>
                    <a:lstStyle/>
                    <a:p>
                      <a:r>
                        <a:rPr lang="tr-TR" sz="1600" dirty="0" smtClean="0"/>
                        <a:t>Lahana</a:t>
                      </a:r>
                      <a:endParaRPr lang="tr-TR" sz="1600" dirty="0"/>
                    </a:p>
                  </a:txBody>
                  <a:tcPr/>
                </a:tc>
                <a:tc>
                  <a:txBody>
                    <a:bodyPr/>
                    <a:lstStyle/>
                    <a:p>
                      <a:r>
                        <a:rPr lang="tr-TR" sz="1600" dirty="0" smtClean="0"/>
                        <a:t>Kale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oleracea</a:t>
                      </a:r>
                      <a:r>
                        <a:rPr lang="tr-TR" sz="1600" b="1" i="1" dirty="0" smtClean="0"/>
                        <a:t> var. </a:t>
                      </a:r>
                      <a:r>
                        <a:rPr lang="tr-TR" sz="1600" b="1" i="1" dirty="0" err="1" smtClean="0"/>
                        <a:t>botrytis</a:t>
                      </a:r>
                      <a:endParaRPr lang="tr-TR" sz="1600" b="1" i="1" dirty="0"/>
                    </a:p>
                  </a:txBody>
                  <a:tcPr/>
                </a:tc>
                <a:tc>
                  <a:txBody>
                    <a:bodyPr/>
                    <a:lstStyle/>
                    <a:p>
                      <a:r>
                        <a:rPr lang="tr-TR" sz="1600" dirty="0" smtClean="0"/>
                        <a:t>Karnabahar</a:t>
                      </a:r>
                      <a:endParaRPr lang="tr-TR" sz="1600" dirty="0"/>
                    </a:p>
                  </a:txBody>
                  <a:tcPr/>
                </a:tc>
                <a:tc>
                  <a:txBody>
                    <a:bodyPr/>
                    <a:lstStyle/>
                    <a:p>
                      <a:r>
                        <a:rPr lang="tr-TR" sz="1600" dirty="0" err="1" smtClean="0"/>
                        <a:t>Cauliflower</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oleracea</a:t>
                      </a:r>
                      <a:r>
                        <a:rPr lang="tr-TR" sz="1600" b="1" i="1" dirty="0" smtClean="0"/>
                        <a:t> </a:t>
                      </a:r>
                      <a:r>
                        <a:rPr lang="tr-TR" sz="1600" b="1" i="0" dirty="0" smtClean="0"/>
                        <a:t>var</a:t>
                      </a:r>
                      <a:r>
                        <a:rPr lang="tr-TR" sz="1600" b="1" i="1" dirty="0" smtClean="0"/>
                        <a:t>. </a:t>
                      </a:r>
                      <a:r>
                        <a:rPr lang="tr-TR" sz="1600" b="1" i="1" dirty="0" err="1" smtClean="0"/>
                        <a:t>italica</a:t>
                      </a:r>
                      <a:endParaRPr lang="tr-TR" sz="1600" b="1" i="1" dirty="0"/>
                    </a:p>
                  </a:txBody>
                  <a:tcPr/>
                </a:tc>
                <a:tc>
                  <a:txBody>
                    <a:bodyPr/>
                    <a:lstStyle/>
                    <a:p>
                      <a:r>
                        <a:rPr lang="tr-TR" sz="1600" dirty="0" smtClean="0"/>
                        <a:t>Brokoli</a:t>
                      </a:r>
                      <a:endParaRPr lang="tr-TR" sz="1600" dirty="0"/>
                    </a:p>
                  </a:txBody>
                  <a:tcPr/>
                </a:tc>
                <a:tc>
                  <a:txBody>
                    <a:bodyPr/>
                    <a:lstStyle/>
                    <a:p>
                      <a:r>
                        <a:rPr lang="tr-TR" sz="1600" dirty="0" err="1" smtClean="0"/>
                        <a:t>Broccoli</a:t>
                      </a:r>
                      <a:r>
                        <a:rPr lang="tr-TR" sz="1600" dirty="0" smtClean="0"/>
                        <a:t>,</a:t>
                      </a:r>
                      <a:r>
                        <a:rPr lang="tr-TR" sz="1600" baseline="0" dirty="0" smtClean="0"/>
                        <a:t> </a:t>
                      </a:r>
                      <a:r>
                        <a:rPr lang="tr-TR" sz="1600" baseline="0" dirty="0" err="1" smtClean="0"/>
                        <a:t>Calabrese</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nigra</a:t>
                      </a:r>
                      <a:r>
                        <a:rPr lang="tr-TR" sz="1600" b="1" i="1" dirty="0" smtClean="0"/>
                        <a:t>, </a:t>
                      </a:r>
                      <a:r>
                        <a:rPr lang="tr-TR" sz="1600" b="1" i="1" dirty="0" err="1" smtClean="0"/>
                        <a:t>Sinapsis</a:t>
                      </a:r>
                      <a:r>
                        <a:rPr lang="tr-TR" sz="1600" b="1" i="1" baseline="0" dirty="0" smtClean="0"/>
                        <a:t> </a:t>
                      </a:r>
                      <a:r>
                        <a:rPr lang="tr-TR" sz="1600" b="1" i="1" baseline="0" dirty="0" err="1" smtClean="0"/>
                        <a:t>nigra</a:t>
                      </a:r>
                      <a:endParaRPr lang="tr-TR" sz="1600" b="1" i="1" dirty="0"/>
                    </a:p>
                  </a:txBody>
                  <a:tcPr/>
                </a:tc>
                <a:tc>
                  <a:txBody>
                    <a:bodyPr/>
                    <a:lstStyle/>
                    <a:p>
                      <a:r>
                        <a:rPr lang="tr-TR" sz="1600" dirty="0" smtClean="0"/>
                        <a:t>Kara hardal</a:t>
                      </a:r>
                      <a:endParaRPr lang="tr-TR" sz="1600" dirty="0"/>
                    </a:p>
                  </a:txBody>
                  <a:tcPr/>
                </a:tc>
                <a:tc>
                  <a:txBody>
                    <a:bodyPr/>
                    <a:lstStyle/>
                    <a:p>
                      <a:r>
                        <a:rPr lang="tr-TR" sz="1600" dirty="0" err="1" smtClean="0"/>
                        <a:t>Black</a:t>
                      </a:r>
                      <a:r>
                        <a:rPr lang="tr-TR" sz="1600" dirty="0" smtClean="0"/>
                        <a:t> </a:t>
                      </a:r>
                      <a:r>
                        <a:rPr lang="tr-TR" sz="1600" dirty="0" err="1" smtClean="0"/>
                        <a:t>mustard</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juncea</a:t>
                      </a:r>
                      <a:endParaRPr lang="tr-TR" sz="1600" b="1" i="1" dirty="0"/>
                    </a:p>
                  </a:txBody>
                  <a:tcPr/>
                </a:tc>
                <a:tc>
                  <a:txBody>
                    <a:bodyPr/>
                    <a:lstStyle/>
                    <a:p>
                      <a:r>
                        <a:rPr lang="tr-TR" sz="1600" dirty="0" smtClean="0"/>
                        <a:t>Hint hardalı</a:t>
                      </a:r>
                      <a:endParaRPr lang="tr-TR" sz="1600" dirty="0"/>
                    </a:p>
                  </a:txBody>
                  <a:tcPr/>
                </a:tc>
                <a:tc>
                  <a:txBody>
                    <a:bodyPr/>
                    <a:lstStyle/>
                    <a:p>
                      <a:r>
                        <a:rPr lang="tr-TR" sz="1600" dirty="0" smtClean="0"/>
                        <a:t>Brown </a:t>
                      </a:r>
                      <a:r>
                        <a:rPr lang="tr-TR" sz="1600" dirty="0" err="1" smtClean="0"/>
                        <a:t>mustard</a:t>
                      </a:r>
                      <a:r>
                        <a:rPr lang="tr-TR" sz="1600" dirty="0" smtClean="0"/>
                        <a:t>, </a:t>
                      </a:r>
                      <a:r>
                        <a:rPr lang="tr-TR" sz="1600" dirty="0" err="1" smtClean="0"/>
                        <a:t>Rai</a:t>
                      </a:r>
                      <a:endParaRPr lang="tr-TR" sz="1600" dirty="0"/>
                    </a:p>
                  </a:txBody>
                  <a:tcPr/>
                </a:tc>
              </a:tr>
              <a:tr h="370840">
                <a:tc>
                  <a:txBody>
                    <a:bodyPr/>
                    <a:lstStyle/>
                    <a:p>
                      <a:r>
                        <a:rPr lang="tr-TR" sz="1600" b="1" i="1" dirty="0" err="1" smtClean="0"/>
                        <a:t>Brassica</a:t>
                      </a:r>
                      <a:r>
                        <a:rPr lang="tr-TR" sz="1600" b="1" i="1" dirty="0" smtClean="0"/>
                        <a:t> </a:t>
                      </a:r>
                      <a:r>
                        <a:rPr lang="tr-TR" sz="1600" b="1" i="1" dirty="0" err="1" smtClean="0"/>
                        <a:t>carinata</a:t>
                      </a:r>
                      <a:endParaRPr lang="tr-TR" sz="1600" b="1" i="1" dirty="0"/>
                    </a:p>
                  </a:txBody>
                  <a:tcPr/>
                </a:tc>
                <a:tc>
                  <a:txBody>
                    <a:bodyPr/>
                    <a:lstStyle/>
                    <a:p>
                      <a:r>
                        <a:rPr lang="tr-TR" sz="1600" dirty="0" smtClean="0"/>
                        <a:t>Habeş hardalı</a:t>
                      </a:r>
                      <a:endParaRPr lang="tr-TR" sz="1600" dirty="0"/>
                    </a:p>
                  </a:txBody>
                  <a:tcPr/>
                </a:tc>
                <a:tc>
                  <a:txBody>
                    <a:bodyPr/>
                    <a:lstStyle/>
                    <a:p>
                      <a:r>
                        <a:rPr lang="tr-TR" sz="1600" dirty="0" err="1" smtClean="0"/>
                        <a:t>Ethiopian</a:t>
                      </a:r>
                      <a:r>
                        <a:rPr lang="tr-TR" sz="1600" dirty="0" smtClean="0"/>
                        <a:t> </a:t>
                      </a:r>
                      <a:r>
                        <a:rPr lang="tr-TR" sz="1600" dirty="0" err="1" smtClean="0"/>
                        <a:t>mustard</a:t>
                      </a:r>
                      <a:endParaRPr lang="tr-TR" sz="1600" dirty="0"/>
                    </a:p>
                  </a:txBody>
                  <a:tcPr/>
                </a:tc>
              </a:tr>
            </a:tbl>
          </a:graphicData>
        </a:graphic>
      </p:graphicFrame>
      <p:sp>
        <p:nvSpPr>
          <p:cNvPr id="5" name="4 Metin kutusu"/>
          <p:cNvSpPr txBox="1"/>
          <p:nvPr/>
        </p:nvSpPr>
        <p:spPr>
          <a:xfrm>
            <a:off x="1219200" y="381000"/>
            <a:ext cx="6631624" cy="369332"/>
          </a:xfrm>
          <a:prstGeom prst="rect">
            <a:avLst/>
          </a:prstGeom>
          <a:noFill/>
        </p:spPr>
        <p:txBody>
          <a:bodyPr wrap="none" rtlCol="0">
            <a:spAutoFit/>
          </a:bodyPr>
          <a:lstStyle/>
          <a:p>
            <a:r>
              <a:rPr lang="tr-TR" b="1" i="1" dirty="0" err="1" smtClean="0"/>
              <a:t>Brassica</a:t>
            </a:r>
            <a:r>
              <a:rPr lang="tr-TR" b="1" dirty="0" smtClean="0"/>
              <a:t> cinsinde yer alan önemli türlerin Türkçe ve İngilizce isimleri</a:t>
            </a:r>
            <a:endParaRPr lang="tr-TR"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5000" y="274638"/>
            <a:ext cx="4724400" cy="944562"/>
          </a:xfrm>
        </p:spPr>
        <p:txBody>
          <a:bodyPr>
            <a:normAutofit/>
          </a:bodyPr>
          <a:lstStyle/>
          <a:p>
            <a:r>
              <a:rPr lang="tr-TR" sz="2400" b="1" dirty="0" smtClean="0">
                <a:solidFill>
                  <a:schemeClr val="tx1"/>
                </a:solidFill>
                <a:latin typeface="Arial" pitchFamily="34" charset="0"/>
                <a:cs typeface="Arial" pitchFamily="34" charset="0"/>
              </a:rPr>
              <a:t>Yayılış ve Adaptasyon</a:t>
            </a:r>
            <a:endParaRPr lang="tr-TR" sz="2400" dirty="0">
              <a:solidFill>
                <a:schemeClr val="tx1"/>
              </a:solidFill>
              <a:latin typeface="Arial" pitchFamily="34" charset="0"/>
              <a:cs typeface="Arial" pitchFamily="34" charset="0"/>
            </a:endParaRPr>
          </a:p>
        </p:txBody>
      </p:sp>
      <p:sp>
        <p:nvSpPr>
          <p:cNvPr id="3" name="2 İçerik Yer Tutucusu"/>
          <p:cNvSpPr>
            <a:spLocks noGrp="1"/>
          </p:cNvSpPr>
          <p:nvPr>
            <p:ph sz="quarter" idx="1"/>
          </p:nvPr>
        </p:nvSpPr>
        <p:spPr>
          <a:xfrm>
            <a:off x="0" y="1295400"/>
            <a:ext cx="5029200" cy="5562600"/>
          </a:xfrm>
        </p:spPr>
        <p:txBody>
          <a:bodyPr>
            <a:normAutofit fontScale="77500" lnSpcReduction="20000"/>
          </a:bodyPr>
          <a:lstStyle/>
          <a:p>
            <a:pPr algn="just">
              <a:buNone/>
            </a:pPr>
            <a:r>
              <a:rPr lang="tr-TR" dirty="0" smtClean="0">
                <a:latin typeface="Arabic Typesetting" pitchFamily="66" charset="-78"/>
                <a:cs typeface="Arabic Typesetting" pitchFamily="66" charset="-78"/>
              </a:rPr>
              <a:t>           Şalgam, kolza ve lahana gibi önemli </a:t>
            </a:r>
            <a:r>
              <a:rPr lang="tr-TR" i="1" dirty="0" err="1" smtClean="0">
                <a:latin typeface="Arabic Typesetting" pitchFamily="66" charset="-78"/>
                <a:cs typeface="Arabic Typesetting" pitchFamily="66" charset="-78"/>
              </a:rPr>
              <a:t>Brassica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türleri Avrupa'nın birçok yerine, Kuzey Asya'ya, Kuzey Amerika'ya ve Güney Okyanusya'ya dağılmış durumdadır. </a:t>
            </a:r>
            <a:r>
              <a:rPr lang="tr-TR" i="1" dirty="0" smtClean="0">
                <a:latin typeface="Arabic Typesetting" pitchFamily="66" charset="-78"/>
                <a:cs typeface="Arabic Typesetting" pitchFamily="66" charset="-78"/>
              </a:rPr>
              <a:t>B. </a:t>
            </a:r>
            <a:r>
              <a:rPr lang="tr-TR" i="1" dirty="0" err="1" smtClean="0">
                <a:latin typeface="Arabic Typesetting" pitchFamily="66" charset="-78"/>
                <a:cs typeface="Arabic Typesetting" pitchFamily="66" charset="-78"/>
              </a:rPr>
              <a:t>carinata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Etiyopya, </a:t>
            </a:r>
            <a:r>
              <a:rPr lang="tr-TR" i="1" dirty="0" smtClean="0">
                <a:latin typeface="Arabic Typesetting" pitchFamily="66" charset="-78"/>
                <a:cs typeface="Arabic Typesetting" pitchFamily="66" charset="-78"/>
              </a:rPr>
              <a:t>B. </a:t>
            </a:r>
            <a:r>
              <a:rPr lang="tr-TR" i="1" dirty="0" err="1" smtClean="0">
                <a:latin typeface="Arabic Typesetting" pitchFamily="66" charset="-78"/>
                <a:cs typeface="Arabic Typesetting" pitchFamily="66" charset="-78"/>
              </a:rPr>
              <a:t>juncea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ise Hindistan yarımadasında ve Çin'de yaygındır.</a:t>
            </a:r>
          </a:p>
          <a:p>
            <a:pPr algn="just">
              <a:buNone/>
            </a:pPr>
            <a:r>
              <a:rPr lang="tr-TR" i="1" dirty="0" smtClean="0">
                <a:latin typeface="Arabic Typesetting" pitchFamily="66" charset="-78"/>
                <a:cs typeface="Arabic Typesetting" pitchFamily="66" charset="-78"/>
              </a:rPr>
              <a:t>           </a:t>
            </a:r>
            <a:r>
              <a:rPr lang="tr-TR" i="1" dirty="0" err="1" smtClean="0">
                <a:solidFill>
                  <a:schemeClr val="accent1"/>
                </a:solidFill>
                <a:latin typeface="Arabic Typesetting" pitchFamily="66" charset="-78"/>
                <a:cs typeface="Arabic Typesetting" pitchFamily="66" charset="-78"/>
              </a:rPr>
              <a:t>Brassica</a:t>
            </a:r>
            <a:r>
              <a:rPr lang="tr-TR" i="1" dirty="0" smtClean="0">
                <a:solidFill>
                  <a:schemeClr val="accent1"/>
                </a:solidFill>
                <a:latin typeface="Arabic Typesetting" pitchFamily="66" charset="-78"/>
                <a:cs typeface="Arabic Typesetting" pitchFamily="66" charset="-78"/>
              </a:rPr>
              <a:t> </a:t>
            </a:r>
            <a:r>
              <a:rPr lang="tr-TR" dirty="0" smtClean="0">
                <a:solidFill>
                  <a:schemeClr val="accent1"/>
                </a:solidFill>
                <a:latin typeface="Arabic Typesetting" pitchFamily="66" charset="-78"/>
                <a:cs typeface="Arabic Typesetting" pitchFamily="66" charset="-78"/>
              </a:rPr>
              <a:t>türleri nemli ve serin iklimlerde yıl boyu, ılıman iklimlerde ise kışlık bir yem bitkisi olarak yetiştirilirler. </a:t>
            </a:r>
            <a:r>
              <a:rPr lang="tr-TR" dirty="0" smtClean="0">
                <a:latin typeface="Arabic Typesetting" pitchFamily="66" charset="-78"/>
                <a:cs typeface="Arabic Typesetting" pitchFamily="66" charset="-78"/>
              </a:rPr>
              <a:t>Birçoğu soğuğa orta derecede dayanıklıdır (-5 °C). Lahanalar -12 °</a:t>
            </a:r>
            <a:r>
              <a:rPr lang="tr-TR" dirty="0" err="1" smtClean="0">
                <a:latin typeface="Arabic Typesetting" pitchFamily="66" charset="-78"/>
                <a:cs typeface="Arabic Typesetting" pitchFamily="66" charset="-78"/>
              </a:rPr>
              <a:t>C'ye</a:t>
            </a:r>
            <a:r>
              <a:rPr lang="tr-TR" dirty="0" smtClean="0">
                <a:latin typeface="Arabic Typesetting" pitchFamily="66" charset="-78"/>
                <a:cs typeface="Arabic Typesetting" pitchFamily="66" charset="-78"/>
              </a:rPr>
              <a:t>, kolzanın yeni geliştirilmiş varyeteleri ise -15 °</a:t>
            </a:r>
            <a:r>
              <a:rPr lang="tr-TR" dirty="0" err="1" smtClean="0">
                <a:latin typeface="Arabic Typesetting" pitchFamily="66" charset="-78"/>
                <a:cs typeface="Arabic Typesetting" pitchFamily="66" charset="-78"/>
              </a:rPr>
              <a:t>C'ye</a:t>
            </a:r>
            <a:r>
              <a:rPr lang="tr-TR" dirty="0" smtClean="0">
                <a:latin typeface="Arabic Typesetting" pitchFamily="66" charset="-78"/>
                <a:cs typeface="Arabic Typesetting" pitchFamily="66" charset="-78"/>
              </a:rPr>
              <a:t> kadar dayanabilirler (</a:t>
            </a:r>
            <a:r>
              <a:rPr lang="tr-TR" dirty="0" err="1" smtClean="0">
                <a:latin typeface="Arabic Typesetting" pitchFamily="66" charset="-78"/>
                <a:cs typeface="Arabic Typesetting" pitchFamily="66" charset="-78"/>
              </a:rPr>
              <a:t>Lemus</a:t>
            </a:r>
            <a:r>
              <a:rPr lang="tr-TR" dirty="0" smtClean="0">
                <a:latin typeface="Arabic Typesetting" pitchFamily="66" charset="-78"/>
                <a:cs typeface="Arabic Typesetting" pitchFamily="66" charset="-78"/>
              </a:rPr>
              <a:t>, 2009; Geren ve </a:t>
            </a:r>
            <a:r>
              <a:rPr lang="tr-TR" dirty="0" err="1" smtClean="0">
                <a:latin typeface="Arabic Typesetting" pitchFamily="66" charset="-78"/>
                <a:cs typeface="Arabic Typesetting" pitchFamily="66" charset="-78"/>
              </a:rPr>
              <a:t>Avcıoğlu</a:t>
            </a:r>
            <a:r>
              <a:rPr lang="tr-TR" dirty="0" smtClean="0">
                <a:latin typeface="Arabic Typesetting" pitchFamily="66" charset="-78"/>
                <a:cs typeface="Arabic Typesetting" pitchFamily="66" charset="-78"/>
              </a:rPr>
              <a:t>, 2009) Yüksek sıcaklık bitkilerde erken olgunlaşma ve odunlaşmaya sebep olur. Nem istekleri genellikle yüksek olup, kıraç alanlarda kuru tarım teknikleri ile nadiren yeterli verim verebilirler.</a:t>
            </a:r>
          </a:p>
          <a:p>
            <a:pPr algn="just">
              <a:buNone/>
            </a:pPr>
            <a:endParaRPr lang="tr-TR" dirty="0">
              <a:latin typeface="Arabic Typesetting" pitchFamily="66" charset="-78"/>
              <a:cs typeface="Arabic Typesetting" pitchFamily="66" charset="-78"/>
            </a:endParaRPr>
          </a:p>
        </p:txBody>
      </p:sp>
      <p:pic>
        <p:nvPicPr>
          <p:cNvPr id="50178" name="Picture 2" descr="http://archive.nrc-cnrc.gc.ca/obj/nrc-cnrc/images/news-actualites/canola2.jpg"/>
          <p:cNvPicPr>
            <a:picLocks noChangeAspect="1" noChangeArrowheads="1"/>
          </p:cNvPicPr>
          <p:nvPr/>
        </p:nvPicPr>
        <p:blipFill>
          <a:blip r:embed="rId2" cstate="print"/>
          <a:srcRect/>
          <a:stretch>
            <a:fillRect/>
          </a:stretch>
        </p:blipFill>
        <p:spPr bwMode="auto">
          <a:xfrm>
            <a:off x="5181600" y="1524000"/>
            <a:ext cx="3810001" cy="4267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extLst>
              <p:ext uri="{D42A27DB-BD31-4B8C-83A1-F6EECF244321}">
                <p14:modId xmlns:p14="http://schemas.microsoft.com/office/powerpoint/2010/main" val="3304802850"/>
              </p:ext>
            </p:extLst>
          </p:nvPr>
        </p:nvGraphicFramePr>
        <p:xfrm>
          <a:off x="685800" y="1269999"/>
          <a:ext cx="7772400" cy="2844801"/>
        </p:xfrm>
        <a:graphic>
          <a:graphicData uri="http://schemas.openxmlformats.org/drawingml/2006/table">
            <a:tbl>
              <a:tblPr firstRow="1" bandRow="1">
                <a:tableStyleId>{5C22544A-7EE6-4342-B048-85BDC9FD1C3A}</a:tableStyleId>
              </a:tblPr>
              <a:tblGrid>
                <a:gridCol w="1379998"/>
                <a:gridCol w="1633790"/>
                <a:gridCol w="1586204"/>
                <a:gridCol w="1268963"/>
                <a:gridCol w="1903445"/>
              </a:tblGrid>
              <a:tr h="975360">
                <a:tc>
                  <a:txBody>
                    <a:bodyPr/>
                    <a:lstStyle/>
                    <a:p>
                      <a:r>
                        <a:rPr lang="tr-TR" dirty="0" smtClean="0"/>
                        <a:t>Bitki</a:t>
                      </a:r>
                      <a:endParaRPr lang="tr-TR" dirty="0"/>
                    </a:p>
                  </a:txBody>
                  <a:tcPr/>
                </a:tc>
                <a:tc>
                  <a:txBody>
                    <a:bodyPr/>
                    <a:lstStyle/>
                    <a:p>
                      <a:r>
                        <a:rPr lang="tr-TR" dirty="0" smtClean="0"/>
                        <a:t>Üretim</a:t>
                      </a:r>
                      <a:r>
                        <a:rPr lang="tr-TR" baseline="0" dirty="0" smtClean="0"/>
                        <a:t> Şekli</a:t>
                      </a:r>
                      <a:endParaRPr lang="tr-TR" dirty="0"/>
                    </a:p>
                  </a:txBody>
                  <a:tcPr/>
                </a:tc>
                <a:tc>
                  <a:txBody>
                    <a:bodyPr/>
                    <a:lstStyle/>
                    <a:p>
                      <a:r>
                        <a:rPr lang="tr-TR" dirty="0" smtClean="0"/>
                        <a:t>Ekim-Hasat (gün)</a:t>
                      </a:r>
                      <a:endParaRPr lang="tr-TR" dirty="0"/>
                    </a:p>
                  </a:txBody>
                  <a:tcPr/>
                </a:tc>
                <a:tc>
                  <a:txBody>
                    <a:bodyPr/>
                    <a:lstStyle/>
                    <a:p>
                      <a:r>
                        <a:rPr lang="tr-TR" dirty="0" smtClean="0"/>
                        <a:t>Yeniden Büyüme</a:t>
                      </a:r>
                      <a:endParaRPr lang="tr-TR" dirty="0"/>
                    </a:p>
                  </a:txBody>
                  <a:tcPr/>
                </a:tc>
                <a:tc>
                  <a:txBody>
                    <a:bodyPr/>
                    <a:lstStyle/>
                    <a:p>
                      <a:r>
                        <a:rPr lang="tr-TR" dirty="0" smtClean="0"/>
                        <a:t>Potansiyel</a:t>
                      </a:r>
                      <a:r>
                        <a:rPr lang="tr-TR" baseline="0" dirty="0" smtClean="0"/>
                        <a:t> Verim (kg/da)</a:t>
                      </a:r>
                      <a:endParaRPr lang="tr-TR" dirty="0"/>
                    </a:p>
                  </a:txBody>
                  <a:tcPr/>
                </a:tc>
              </a:tr>
              <a:tr h="395563">
                <a:tc>
                  <a:txBody>
                    <a:bodyPr/>
                    <a:lstStyle/>
                    <a:p>
                      <a:pPr algn="ctr"/>
                      <a:r>
                        <a:rPr lang="tr-TR" b="1" dirty="0" smtClean="0"/>
                        <a:t>Lahana</a:t>
                      </a:r>
                      <a:endParaRPr lang="tr-TR" b="1" dirty="0"/>
                    </a:p>
                  </a:txBody>
                  <a:tcPr/>
                </a:tc>
                <a:tc>
                  <a:txBody>
                    <a:bodyPr/>
                    <a:lstStyle/>
                    <a:p>
                      <a:pPr algn="ctr"/>
                      <a:r>
                        <a:rPr lang="tr-TR" dirty="0" smtClean="0"/>
                        <a:t>Ot</a:t>
                      </a:r>
                      <a:endParaRPr lang="tr-TR" dirty="0"/>
                    </a:p>
                  </a:txBody>
                  <a:tcPr/>
                </a:tc>
                <a:tc>
                  <a:txBody>
                    <a:bodyPr/>
                    <a:lstStyle/>
                    <a:p>
                      <a:pPr algn="ctr"/>
                      <a:r>
                        <a:rPr lang="tr-TR" dirty="0" smtClean="0"/>
                        <a:t>150-180</a:t>
                      </a:r>
                      <a:endParaRPr lang="tr-TR" dirty="0"/>
                    </a:p>
                  </a:txBody>
                  <a:tcPr/>
                </a:tc>
                <a:tc>
                  <a:txBody>
                    <a:bodyPr/>
                    <a:lstStyle/>
                    <a:p>
                      <a:pPr algn="ctr"/>
                      <a:r>
                        <a:rPr lang="tr-TR" dirty="0" smtClean="0"/>
                        <a:t>Yok</a:t>
                      </a:r>
                      <a:endParaRPr lang="tr-TR" dirty="0"/>
                    </a:p>
                  </a:txBody>
                  <a:tcPr/>
                </a:tc>
                <a:tc>
                  <a:txBody>
                    <a:bodyPr/>
                    <a:lstStyle/>
                    <a:p>
                      <a:pPr algn="ctr"/>
                      <a:r>
                        <a:rPr lang="tr-TR" dirty="0" smtClean="0"/>
                        <a:t>500-900</a:t>
                      </a:r>
                      <a:endParaRPr lang="tr-TR" dirty="0"/>
                    </a:p>
                  </a:txBody>
                  <a:tcPr/>
                </a:tc>
              </a:tr>
              <a:tr h="395563">
                <a:tc>
                  <a:txBody>
                    <a:bodyPr/>
                    <a:lstStyle/>
                    <a:p>
                      <a:pPr algn="ctr"/>
                      <a:r>
                        <a:rPr lang="tr-TR" b="1" dirty="0" smtClean="0"/>
                        <a:t>Kolza</a:t>
                      </a:r>
                      <a:endParaRPr lang="tr-TR" b="1" dirty="0"/>
                    </a:p>
                  </a:txBody>
                  <a:tcPr/>
                </a:tc>
                <a:tc>
                  <a:txBody>
                    <a:bodyPr/>
                    <a:lstStyle/>
                    <a:p>
                      <a:pPr algn="ctr"/>
                      <a:r>
                        <a:rPr lang="tr-TR" dirty="0" smtClean="0"/>
                        <a:t>Ot</a:t>
                      </a:r>
                      <a:endParaRPr lang="tr-TR" dirty="0"/>
                    </a:p>
                  </a:txBody>
                  <a:tcPr/>
                </a:tc>
                <a:tc>
                  <a:txBody>
                    <a:bodyPr/>
                    <a:lstStyle/>
                    <a:p>
                      <a:pPr algn="ctr"/>
                      <a:r>
                        <a:rPr lang="tr-TR" dirty="0" smtClean="0"/>
                        <a:t>80-90</a:t>
                      </a:r>
                      <a:endParaRPr lang="tr-TR" dirty="0"/>
                    </a:p>
                  </a:txBody>
                  <a:tcPr/>
                </a:tc>
                <a:tc>
                  <a:txBody>
                    <a:bodyPr/>
                    <a:lstStyle/>
                    <a:p>
                      <a:pPr algn="ctr"/>
                      <a:r>
                        <a:rPr lang="tr-TR" dirty="0" smtClean="0"/>
                        <a:t>Var</a:t>
                      </a:r>
                      <a:endParaRPr lang="tr-TR" dirty="0"/>
                    </a:p>
                  </a:txBody>
                  <a:tcPr/>
                </a:tc>
                <a:tc>
                  <a:txBody>
                    <a:bodyPr/>
                    <a:lstStyle/>
                    <a:p>
                      <a:pPr algn="ctr"/>
                      <a:r>
                        <a:rPr lang="tr-TR" dirty="0" smtClean="0"/>
                        <a:t>500-600</a:t>
                      </a:r>
                      <a:endParaRPr lang="tr-TR" dirty="0"/>
                    </a:p>
                  </a:txBody>
                  <a:tcPr/>
                </a:tc>
              </a:tr>
              <a:tr h="682752">
                <a:tc>
                  <a:txBody>
                    <a:bodyPr/>
                    <a:lstStyle/>
                    <a:p>
                      <a:pPr algn="ctr"/>
                      <a:r>
                        <a:rPr lang="tr-TR" b="1" dirty="0" smtClean="0"/>
                        <a:t>İsveç Şalgamı</a:t>
                      </a:r>
                      <a:endParaRPr lang="tr-TR" b="1" dirty="0"/>
                    </a:p>
                  </a:txBody>
                  <a:tcPr/>
                </a:tc>
                <a:tc>
                  <a:txBody>
                    <a:bodyPr/>
                    <a:lstStyle/>
                    <a:p>
                      <a:pPr algn="ctr"/>
                      <a:r>
                        <a:rPr lang="tr-TR" dirty="0" smtClean="0"/>
                        <a:t>Ot-kök</a:t>
                      </a:r>
                      <a:endParaRPr lang="tr-TR" dirty="0"/>
                    </a:p>
                  </a:txBody>
                  <a:tcPr/>
                </a:tc>
                <a:tc>
                  <a:txBody>
                    <a:bodyPr/>
                    <a:lstStyle/>
                    <a:p>
                      <a:pPr algn="ctr"/>
                      <a:r>
                        <a:rPr lang="tr-TR" dirty="0" smtClean="0"/>
                        <a:t>150-180</a:t>
                      </a:r>
                      <a:endParaRPr lang="tr-TR" dirty="0"/>
                    </a:p>
                  </a:txBody>
                  <a:tcPr/>
                </a:tc>
                <a:tc>
                  <a:txBody>
                    <a:bodyPr/>
                    <a:lstStyle/>
                    <a:p>
                      <a:pPr algn="ctr"/>
                      <a:r>
                        <a:rPr lang="tr-TR" dirty="0" smtClean="0"/>
                        <a:t>Yok</a:t>
                      </a:r>
                      <a:endParaRPr lang="tr-TR" dirty="0"/>
                    </a:p>
                  </a:txBody>
                  <a:tcPr/>
                </a:tc>
                <a:tc>
                  <a:txBody>
                    <a:bodyPr/>
                    <a:lstStyle/>
                    <a:p>
                      <a:pPr algn="ctr"/>
                      <a:r>
                        <a:rPr lang="tr-TR" dirty="0" smtClean="0"/>
                        <a:t>900-1200</a:t>
                      </a:r>
                      <a:endParaRPr lang="tr-TR" dirty="0"/>
                    </a:p>
                  </a:txBody>
                  <a:tcPr/>
                </a:tc>
              </a:tr>
              <a:tr h="395563">
                <a:tc>
                  <a:txBody>
                    <a:bodyPr/>
                    <a:lstStyle/>
                    <a:p>
                      <a:pPr algn="ctr"/>
                      <a:r>
                        <a:rPr lang="tr-TR" b="1" dirty="0" smtClean="0"/>
                        <a:t>Şalgam</a:t>
                      </a:r>
                      <a:endParaRPr lang="tr-TR" b="1" dirty="0"/>
                    </a:p>
                  </a:txBody>
                  <a:tcPr/>
                </a:tc>
                <a:tc>
                  <a:txBody>
                    <a:bodyPr/>
                    <a:lstStyle/>
                    <a:p>
                      <a:pPr algn="ctr"/>
                      <a:r>
                        <a:rPr lang="tr-TR" dirty="0" smtClean="0"/>
                        <a:t>Ot-kök</a:t>
                      </a:r>
                      <a:endParaRPr lang="tr-TR" dirty="0"/>
                    </a:p>
                  </a:txBody>
                  <a:tcPr/>
                </a:tc>
                <a:tc>
                  <a:txBody>
                    <a:bodyPr/>
                    <a:lstStyle/>
                    <a:p>
                      <a:pPr algn="ctr"/>
                      <a:r>
                        <a:rPr lang="tr-TR" dirty="0" smtClean="0"/>
                        <a:t>80-90</a:t>
                      </a:r>
                      <a:endParaRPr lang="tr-TR" dirty="0"/>
                    </a:p>
                  </a:txBody>
                  <a:tcPr/>
                </a:tc>
                <a:tc>
                  <a:txBody>
                    <a:bodyPr/>
                    <a:lstStyle/>
                    <a:p>
                      <a:pPr algn="ctr"/>
                      <a:r>
                        <a:rPr lang="tr-TR" dirty="0" smtClean="0"/>
                        <a:t>Var</a:t>
                      </a:r>
                      <a:endParaRPr lang="tr-TR" dirty="0"/>
                    </a:p>
                  </a:txBody>
                  <a:tcPr/>
                </a:tc>
                <a:tc>
                  <a:txBody>
                    <a:bodyPr/>
                    <a:lstStyle/>
                    <a:p>
                      <a:pPr algn="ctr"/>
                      <a:r>
                        <a:rPr lang="tr-TR" dirty="0" smtClean="0"/>
                        <a:t>450-750</a:t>
                      </a:r>
                      <a:endParaRPr lang="tr-TR" dirty="0"/>
                    </a:p>
                  </a:txBody>
                  <a:tcPr/>
                </a:tc>
              </a:tr>
            </a:tbl>
          </a:graphicData>
        </a:graphic>
      </p:graphicFrame>
      <p:sp>
        <p:nvSpPr>
          <p:cNvPr id="3" name="2 Metin kutusu"/>
          <p:cNvSpPr txBox="1"/>
          <p:nvPr/>
        </p:nvSpPr>
        <p:spPr>
          <a:xfrm>
            <a:off x="609600" y="316468"/>
            <a:ext cx="7239000" cy="523220"/>
          </a:xfrm>
          <a:prstGeom prst="rect">
            <a:avLst/>
          </a:prstGeom>
          <a:noFill/>
        </p:spPr>
        <p:txBody>
          <a:bodyPr wrap="square" rtlCol="0">
            <a:spAutoFit/>
          </a:bodyPr>
          <a:lstStyle/>
          <a:p>
            <a:r>
              <a:rPr lang="tr-TR" sz="2800" b="1" dirty="0" smtClean="0">
                <a:latin typeface="Arabic Typesetting" pitchFamily="66" charset="-78"/>
                <a:cs typeface="Arabic Typesetting" pitchFamily="66" charset="-78"/>
              </a:rPr>
              <a:t>Bazı </a:t>
            </a:r>
            <a:r>
              <a:rPr lang="tr-TR" sz="2800" b="1" i="1" dirty="0" err="1" smtClean="0">
                <a:latin typeface="Arabic Typesetting" pitchFamily="66" charset="-78"/>
                <a:cs typeface="Arabic Typesetting" pitchFamily="66" charset="-78"/>
              </a:rPr>
              <a:t>Brassica</a:t>
            </a:r>
            <a:r>
              <a:rPr lang="tr-TR" sz="2800" b="1" dirty="0" err="1" smtClean="0">
                <a:latin typeface="Arabic Typesetting" pitchFamily="66" charset="-78"/>
                <a:cs typeface="Arabic Typesetting" pitchFamily="66" charset="-78"/>
              </a:rPr>
              <a:t>’ların</a:t>
            </a:r>
            <a:r>
              <a:rPr lang="tr-TR" sz="2800" b="1" dirty="0" smtClean="0">
                <a:latin typeface="Arabic Typesetting" pitchFamily="66" charset="-78"/>
                <a:cs typeface="Arabic Typesetting" pitchFamily="66" charset="-78"/>
              </a:rPr>
              <a:t> kullanım özellikleri ve önemli varyeteleri</a:t>
            </a:r>
            <a:endParaRPr lang="tr-TR" sz="2800" b="1" dirty="0">
              <a:latin typeface="Arabic Typesetting" pitchFamily="66" charset="-78"/>
              <a:cs typeface="Arabic Typesetting" pitchFamily="66" charset="-78"/>
            </a:endParaRPr>
          </a:p>
        </p:txBody>
      </p:sp>
      <p:sp>
        <p:nvSpPr>
          <p:cNvPr id="5" name="4 Dikdörtgen"/>
          <p:cNvSpPr/>
          <p:nvPr/>
        </p:nvSpPr>
        <p:spPr>
          <a:xfrm>
            <a:off x="685800" y="4154031"/>
            <a:ext cx="7696200" cy="2739211"/>
          </a:xfrm>
          <a:prstGeom prst="rect">
            <a:avLst/>
          </a:prstGeom>
        </p:spPr>
        <p:txBody>
          <a:bodyPr wrap="square">
            <a:spAutoFit/>
          </a:bodyPr>
          <a:lstStyle/>
          <a:p>
            <a:pPr algn="just"/>
            <a:r>
              <a:rPr lang="tr-TR" sz="2800" i="1" dirty="0" smtClean="0">
                <a:latin typeface="Arabic Typesetting" pitchFamily="66" charset="-78"/>
                <a:cs typeface="Arabic Typesetting" pitchFamily="66" charset="-78"/>
              </a:rPr>
              <a:t>        </a:t>
            </a:r>
            <a:r>
              <a:rPr lang="tr-TR" sz="2400" i="1" dirty="0" err="1" smtClean="0">
                <a:latin typeface="Arial" panose="020B0604020202020204" pitchFamily="34" charset="0"/>
                <a:cs typeface="Arial" panose="020B0604020202020204" pitchFamily="34" charset="0"/>
              </a:rPr>
              <a:t>Brassica'lar</a:t>
            </a:r>
            <a:r>
              <a:rPr lang="tr-TR" sz="2400" i="1" dirty="0" smtClean="0">
                <a:latin typeface="Arial" panose="020B0604020202020204" pitchFamily="34" charset="0"/>
                <a:cs typeface="Arial" panose="020B0604020202020204" pitchFamily="34" charset="0"/>
              </a:rPr>
              <a:t> </a:t>
            </a:r>
            <a:r>
              <a:rPr lang="tr-TR" sz="2400" dirty="0" smtClean="0">
                <a:latin typeface="Arial" panose="020B0604020202020204" pitchFamily="34" charset="0"/>
                <a:cs typeface="Arial" panose="020B0604020202020204" pitchFamily="34" charset="0"/>
              </a:rPr>
              <a:t>yem olarak yaz, sonbahar ve kış aylarında önem taşıyan bitkilerdir. Kuzey Avrupa'da bu mevsimlerde mera olarak kullanılırlar. Şalgam ve kolza sığır ve koyunlar tarafından sevilerek otlanır, serin mevsim buğdaygillerinin ve tahılların üretken olmadığı yaz ortası ve geç sonbahar döneminde ilave otlatma yemi sağlar. </a:t>
            </a:r>
            <a:endParaRPr lang="tr-TR"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04800" y="3581400"/>
            <a:ext cx="8382000" cy="3276600"/>
          </a:xfrm>
        </p:spPr>
        <p:txBody>
          <a:bodyPr>
            <a:normAutofit/>
          </a:bodyPr>
          <a:lstStyle/>
          <a:p>
            <a:pPr algn="just">
              <a:buNone/>
            </a:pPr>
            <a:r>
              <a:rPr lang="tr-TR" dirty="0" smtClean="0">
                <a:latin typeface="Arabic Typesetting" pitchFamily="66" charset="-78"/>
                <a:cs typeface="Arabic Typesetting" pitchFamily="66" charset="-78"/>
              </a:rPr>
              <a:t>     Yüksek besleme değerinden dolayı özellikle besin maddesi ihtiyacı fazla olan hayvanlar için faydalı bir yemdir. Bu bitkilerin kullanımını zorlaştıran başlıca faktör çiğnenme ve ürünün toprakla bulaşmasıdır. </a:t>
            </a:r>
            <a:r>
              <a:rPr lang="tr-TR" i="1" dirty="0" err="1" smtClean="0">
                <a:latin typeface="Arabic Typesetting" pitchFamily="66" charset="-78"/>
                <a:cs typeface="Arabic Typesetting" pitchFamily="66" charset="-78"/>
              </a:rPr>
              <a:t>Brassica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meralarında hayvanların gezmesini azaltmak için elektrikli çitler kullanarak tesislerin bölünmesini ve münavebeli otlatmayı sağlamak gerekir.</a:t>
            </a:r>
            <a:endParaRPr lang="tr-TR" dirty="0">
              <a:latin typeface="Arabic Typesetting" pitchFamily="66" charset="-78"/>
              <a:cs typeface="Arabic Typesetting" pitchFamily="66" charset="-78"/>
            </a:endParaRPr>
          </a:p>
        </p:txBody>
      </p:sp>
      <p:pic>
        <p:nvPicPr>
          <p:cNvPr id="45058" name="Picture 2" descr="http://www.gov.mb.ca/agriculture/crops/weeds/images/fab53s00a.jpg"/>
          <p:cNvPicPr>
            <a:picLocks noChangeAspect="1" noChangeArrowheads="1"/>
          </p:cNvPicPr>
          <p:nvPr/>
        </p:nvPicPr>
        <p:blipFill>
          <a:blip r:embed="rId2" cstate="print"/>
          <a:srcRect/>
          <a:stretch>
            <a:fillRect/>
          </a:stretch>
        </p:blipFill>
        <p:spPr bwMode="auto">
          <a:xfrm>
            <a:off x="1371600" y="228600"/>
            <a:ext cx="6248400" cy="304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066800"/>
            <a:ext cx="4572000" cy="5059363"/>
          </a:xfrm>
        </p:spPr>
        <p:txBody>
          <a:bodyPr>
            <a:normAutofit fontScale="92500" lnSpcReduction="10000"/>
          </a:bodyPr>
          <a:lstStyle/>
          <a:p>
            <a:pPr algn="just">
              <a:buNone/>
            </a:pPr>
            <a:r>
              <a:rPr lang="tr-TR" dirty="0" smtClean="0">
                <a:latin typeface="Arabic Typesetting" pitchFamily="66" charset="-78"/>
                <a:cs typeface="Arabic Typesetting" pitchFamily="66" charset="-78"/>
              </a:rPr>
              <a:t>     Aşırı gelişmelerin biçilip kıyılarak hayvanlara yedirilmesi mümkündür. Çiğnenmede en fazla zarar gören lahanalardır. Kolza ve göbek bağlamayan lahanalarda dik gelişmeden dolayı kök ürünlerine göre toprakla bulaşma tehlikesi daha azdır. Otların toprakla bulaşması toprak tipi ve yağıştan da etkilenir. Şalgam ve kolza 80-90 günde otlatma olgunluğuna gelen ve yeniden büyümesi iyi olan türlerdir.</a:t>
            </a:r>
          </a:p>
          <a:p>
            <a:pPr algn="just">
              <a:buNone/>
            </a:pPr>
            <a:endParaRPr lang="tr-TR" dirty="0">
              <a:latin typeface="Arabic Typesetting" pitchFamily="66" charset="-78"/>
              <a:cs typeface="Arabic Typesetting" pitchFamily="66" charset="-78"/>
            </a:endParaRPr>
          </a:p>
        </p:txBody>
      </p:sp>
      <p:pic>
        <p:nvPicPr>
          <p:cNvPr id="44036" name="Picture 4" descr="http://iancunliffe.net/brassica-napus-2343.JPG"/>
          <p:cNvPicPr>
            <a:picLocks noChangeAspect="1" noChangeArrowheads="1"/>
          </p:cNvPicPr>
          <p:nvPr/>
        </p:nvPicPr>
        <p:blipFill>
          <a:blip r:embed="rId2" cstate="print"/>
          <a:srcRect/>
          <a:stretch>
            <a:fillRect/>
          </a:stretch>
        </p:blipFill>
        <p:spPr bwMode="auto">
          <a:xfrm>
            <a:off x="4876800" y="1143000"/>
            <a:ext cx="3962400" cy="4724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990600"/>
            <a:ext cx="4876800" cy="5181600"/>
          </a:xfrm>
        </p:spPr>
        <p:txBody>
          <a:bodyPr>
            <a:normAutofit fontScale="92500" lnSpcReduction="20000"/>
          </a:bodyPr>
          <a:lstStyle/>
          <a:p>
            <a:pPr algn="just">
              <a:buNone/>
            </a:pPr>
            <a:r>
              <a:rPr lang="tr-TR" i="1" dirty="0" smtClean="0">
                <a:latin typeface="Arabic Typesetting" pitchFamily="66" charset="-78"/>
                <a:cs typeface="Arabic Typesetting" pitchFamily="66" charset="-78"/>
              </a:rPr>
              <a:t>	</a:t>
            </a:r>
            <a:r>
              <a:rPr lang="tr-TR" i="1" dirty="0" err="1" smtClean="0">
                <a:latin typeface="Arabic Typesetting" pitchFamily="66" charset="-78"/>
                <a:cs typeface="Arabic Typesetting" pitchFamily="66" charset="-78"/>
              </a:rPr>
              <a:t>Brassica</a:t>
            </a:r>
            <a:r>
              <a:rPr lang="tr-TR" i="1" dirty="0" smtClean="0">
                <a:latin typeface="Arabic Typesetting" pitchFamily="66" charset="-78"/>
                <a:cs typeface="Arabic Typesetting" pitchFamily="66" charset="-78"/>
              </a:rPr>
              <a:t>’ </a:t>
            </a:r>
            <a:r>
              <a:rPr lang="tr-TR" dirty="0" err="1" smtClean="0">
                <a:latin typeface="Arabic Typesetting" pitchFamily="66" charset="-78"/>
                <a:cs typeface="Arabic Typesetting" pitchFamily="66" charset="-78"/>
              </a:rPr>
              <a:t>ların</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kuru madde ve lif içerikleri düşüktür. Hayvanların diyetlerinde meydana gelen yüksek liften düşük life değişim </a:t>
            </a:r>
            <a:r>
              <a:rPr lang="tr-TR" dirty="0" err="1" smtClean="0">
                <a:latin typeface="Arabic Typesetting" pitchFamily="66" charset="-78"/>
                <a:cs typeface="Arabic Typesetting" pitchFamily="66" charset="-78"/>
              </a:rPr>
              <a:t>rumen</a:t>
            </a:r>
            <a:r>
              <a:rPr lang="tr-TR" dirty="0" smtClean="0">
                <a:latin typeface="Arabic Typesetting" pitchFamily="66" charset="-78"/>
                <a:cs typeface="Arabic Typesetting" pitchFamily="66" charset="-78"/>
              </a:rPr>
              <a:t> </a:t>
            </a:r>
            <a:r>
              <a:rPr lang="tr-TR" dirty="0" err="1" smtClean="0">
                <a:latin typeface="Arabic Typesetting" pitchFamily="66" charset="-78"/>
                <a:cs typeface="Arabic Typesetting" pitchFamily="66" charset="-78"/>
              </a:rPr>
              <a:t>fermentasyonunda</a:t>
            </a:r>
            <a:r>
              <a:rPr lang="tr-TR" dirty="0" smtClean="0">
                <a:latin typeface="Arabic Typesetting" pitchFamily="66" charset="-78"/>
                <a:cs typeface="Arabic Typesetting" pitchFamily="66" charset="-78"/>
              </a:rPr>
              <a:t> anormallikler meydana getirebilir (</a:t>
            </a:r>
            <a:r>
              <a:rPr lang="tr-TR" dirty="0" err="1" smtClean="0">
                <a:latin typeface="Arabic Typesetting" pitchFamily="66" charset="-78"/>
                <a:cs typeface="Arabic Typesetting" pitchFamily="66" charset="-78"/>
              </a:rPr>
              <a:t>Rao</a:t>
            </a:r>
            <a:r>
              <a:rPr lang="tr-TR" dirty="0" smtClean="0">
                <a:latin typeface="Arabic Typesetting" pitchFamily="66" charset="-78"/>
                <a:cs typeface="Arabic Typesetting" pitchFamily="66" charset="-78"/>
              </a:rPr>
              <a:t> ve </a:t>
            </a:r>
            <a:r>
              <a:rPr lang="tr-TR" dirty="0" err="1" smtClean="0">
                <a:latin typeface="Arabic Typesetting" pitchFamily="66" charset="-78"/>
                <a:cs typeface="Arabic Typesetting" pitchFamily="66" charset="-78"/>
              </a:rPr>
              <a:t>Horn</a:t>
            </a:r>
            <a:r>
              <a:rPr lang="tr-TR" dirty="0" smtClean="0">
                <a:latin typeface="Arabic Typesetting" pitchFamily="66" charset="-78"/>
                <a:cs typeface="Arabic Typesetting" pitchFamily="66" charset="-78"/>
              </a:rPr>
              <a:t>, 1995). Bu nedenle </a:t>
            </a:r>
            <a:r>
              <a:rPr lang="tr-TR" i="1" dirty="0" smtClean="0">
                <a:latin typeface="Arabic Typesetting" pitchFamily="66" charset="-78"/>
                <a:cs typeface="Arabic Typesetting" pitchFamily="66" charset="-78"/>
              </a:rPr>
              <a:t>Brassica‘</a:t>
            </a:r>
            <a:r>
              <a:rPr lang="tr-TR" i="1" dirty="0" err="1" smtClean="0">
                <a:latin typeface="Arabic Typesetting" pitchFamily="66" charset="-78"/>
                <a:cs typeface="Arabic Typesetting" pitchFamily="66" charset="-78"/>
              </a:rPr>
              <a:t>larla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yapılan beslemenin kuru ve yüksek lif içeren bir yem programı ile desteklenmesi hayvan performansını artırır. Silaj olarak kullanımda kıyılmış ot, saman ve arpa ilave edilmelidir. Otlak karışımları için yıllık çim ve üçgüllerle karışık ekilebilirler.</a:t>
            </a:r>
          </a:p>
          <a:p>
            <a:pPr algn="just">
              <a:buNone/>
            </a:pPr>
            <a:endParaRPr lang="tr-TR" dirty="0">
              <a:latin typeface="Arabic Typesetting" pitchFamily="66" charset="-78"/>
              <a:cs typeface="Arabic Typesetting" pitchFamily="66" charset="-78"/>
            </a:endParaRPr>
          </a:p>
        </p:txBody>
      </p:sp>
      <p:pic>
        <p:nvPicPr>
          <p:cNvPr id="43010" name="Picture 2" descr="http://img.ehowcdn.com/article-new/ehow/images/a05/da/hd/parts-brassica-flower-800x800.jpg"/>
          <p:cNvPicPr>
            <a:picLocks noChangeAspect="1" noChangeArrowheads="1"/>
          </p:cNvPicPr>
          <p:nvPr/>
        </p:nvPicPr>
        <p:blipFill>
          <a:blip r:embed="rId2" cstate="print"/>
          <a:srcRect/>
          <a:stretch>
            <a:fillRect/>
          </a:stretch>
        </p:blipFill>
        <p:spPr bwMode="auto">
          <a:xfrm>
            <a:off x="5257800" y="1524000"/>
            <a:ext cx="3448050" cy="4038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19400" y="228600"/>
            <a:ext cx="3505200" cy="715962"/>
          </a:xfrm>
        </p:spPr>
        <p:txBody>
          <a:bodyPr>
            <a:normAutofit/>
          </a:bodyPr>
          <a:lstStyle/>
          <a:p>
            <a:r>
              <a:rPr lang="tr-TR" sz="3200" b="1" dirty="0" smtClean="0">
                <a:solidFill>
                  <a:schemeClr val="tx1"/>
                </a:solidFill>
                <a:latin typeface="Arial" pitchFamily="34" charset="0"/>
                <a:cs typeface="Arial" pitchFamily="34" charset="0"/>
              </a:rPr>
              <a:t>Besleme Değeri</a:t>
            </a:r>
            <a:endParaRPr lang="tr-TR" sz="3200" dirty="0">
              <a:solidFill>
                <a:schemeClr val="tx1"/>
              </a:solidFill>
              <a:latin typeface="Arial" pitchFamily="34" charset="0"/>
              <a:cs typeface="Arial" pitchFamily="34" charset="0"/>
            </a:endParaRPr>
          </a:p>
        </p:txBody>
      </p:sp>
      <p:sp>
        <p:nvSpPr>
          <p:cNvPr id="3" name="2 İçerik Yer Tutucusu"/>
          <p:cNvSpPr>
            <a:spLocks noGrp="1"/>
          </p:cNvSpPr>
          <p:nvPr>
            <p:ph sz="quarter" idx="1"/>
          </p:nvPr>
        </p:nvSpPr>
        <p:spPr>
          <a:xfrm>
            <a:off x="304800" y="3505200"/>
            <a:ext cx="8534400" cy="3200400"/>
          </a:xfrm>
        </p:spPr>
        <p:txBody>
          <a:bodyPr>
            <a:normAutofit fontScale="77500" lnSpcReduction="20000"/>
          </a:bodyPr>
          <a:lstStyle/>
          <a:p>
            <a:pPr algn="just">
              <a:buNone/>
            </a:pPr>
            <a:r>
              <a:rPr lang="tr-TR" i="1" dirty="0" smtClean="0">
                <a:latin typeface="Arabic Typesetting" pitchFamily="66" charset="-78"/>
                <a:cs typeface="Arabic Typesetting" pitchFamily="66" charset="-78"/>
              </a:rPr>
              <a:t>            </a:t>
            </a:r>
          </a:p>
          <a:p>
            <a:pPr algn="just">
              <a:buNone/>
            </a:pPr>
            <a:r>
              <a:rPr lang="tr-TR" i="1" dirty="0" smtClean="0">
                <a:latin typeface="Arabic Typesetting" pitchFamily="66" charset="-78"/>
                <a:cs typeface="Arabic Typesetting" pitchFamily="66" charset="-78"/>
              </a:rPr>
              <a:t>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ların</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kuru madde oranları düşüktür, fakat birçok tahıl ve </a:t>
            </a:r>
            <a:r>
              <a:rPr lang="tr-TR" dirty="0" err="1" smtClean="0">
                <a:latin typeface="Arabic Typesetting" pitchFamily="66" charset="-78"/>
                <a:cs typeface="Arabic Typesetting" pitchFamily="66" charset="-78"/>
              </a:rPr>
              <a:t>buğdaygil</a:t>
            </a:r>
            <a:r>
              <a:rPr lang="tr-TR" dirty="0" smtClean="0">
                <a:latin typeface="Arabic Typesetting" pitchFamily="66" charset="-78"/>
                <a:cs typeface="Arabic Typesetting" pitchFamily="66" charset="-78"/>
              </a:rPr>
              <a:t> otuna göre birim alana daha fazla toplam kuru madde üretimi gerçekleştirirler.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ların</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besleme değeri I. toprak üstü/kök oranına, 2. varyetelere ve 3. bitkinin sap ve yaprak gibi organlarına göre değişir.</a:t>
            </a:r>
          </a:p>
          <a:p>
            <a:pPr algn="just">
              <a:buNone/>
            </a:pPr>
            <a:r>
              <a:rPr lang="tr-TR" dirty="0" smtClean="0">
                <a:latin typeface="Arabic Typesetting" pitchFamily="66" charset="-78"/>
                <a:cs typeface="Arabic Typesetting" pitchFamily="66" charset="-78"/>
              </a:rPr>
              <a:t>            Şalgamların ham protein seviyesi yapraklarda kuru maddenin %15-20'si, köklerde ise %6-15'i civarındadır. Sulu ve şekerli olduklarından sevilerek yenirler fakat yalnız olarak fazla yedirildiklerinde ishal yaparlar ve aromaları süte geçer. Kolza ve lahana gibi yapraklı saplara sahip olan ürünlerde ham protein oranı yapraklarda %20-25, gövdede %10 civarındadır.</a:t>
            </a:r>
          </a:p>
          <a:p>
            <a:pPr algn="just">
              <a:buNone/>
            </a:pPr>
            <a:endParaRPr lang="tr-TR" dirty="0">
              <a:latin typeface="Arabic Typesetting" pitchFamily="66" charset="-78"/>
              <a:cs typeface="Arabic Typesetting" pitchFamily="66" charset="-78"/>
            </a:endParaRPr>
          </a:p>
        </p:txBody>
      </p:sp>
      <p:pic>
        <p:nvPicPr>
          <p:cNvPr id="41986" name="Picture 2" descr="http://4.bp.blogspot.com/-6m92PfRWpas/Tm0Qj4IMZ0I/AAAAAAAADgU/_6m__qQDpeA/s1600/brassica+flowers.+%25282%2529.jpg"/>
          <p:cNvPicPr>
            <a:picLocks noChangeAspect="1" noChangeArrowheads="1"/>
          </p:cNvPicPr>
          <p:nvPr/>
        </p:nvPicPr>
        <p:blipFill>
          <a:blip r:embed="rId2" cstate="print"/>
          <a:srcRect/>
          <a:stretch>
            <a:fillRect/>
          </a:stretch>
        </p:blipFill>
        <p:spPr bwMode="auto">
          <a:xfrm>
            <a:off x="1524000" y="1143000"/>
            <a:ext cx="62484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52400" y="1219200"/>
            <a:ext cx="4800600" cy="3429000"/>
          </a:xfrm>
        </p:spPr>
        <p:txBody>
          <a:bodyPr>
            <a:normAutofit fontScale="92500" lnSpcReduction="20000"/>
          </a:bodyPr>
          <a:lstStyle/>
          <a:p>
            <a:pPr algn="just">
              <a:buNone/>
            </a:pPr>
            <a:r>
              <a:rPr lang="tr-TR" dirty="0" smtClean="0">
                <a:latin typeface="Arabic Typesetting" pitchFamily="66" charset="-78"/>
                <a:cs typeface="Arabic Typesetting" pitchFamily="66" charset="-78"/>
              </a:rPr>
              <a:t>        Bitkinin kısımlarına bağlı olmakla birlikte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larda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kuru maddenin sindirimi oldukça yüksek olup %75-95 arasında değişmektedir. Köklü ürünlerde kök kısmının sindirimi yapraklardan 5-7 ünite daha yüksektir. Çünkü kökler yüksek oranda eriyebilir karbonhidrata sahiptir.</a:t>
            </a:r>
          </a:p>
          <a:p>
            <a:pPr algn="just">
              <a:buNone/>
            </a:pPr>
            <a:r>
              <a:rPr lang="tr-TR" i="1" dirty="0" smtClean="0">
                <a:latin typeface="Arabic Typesetting" pitchFamily="66" charset="-78"/>
                <a:cs typeface="Arabic Typesetting" pitchFamily="66" charset="-78"/>
              </a:rPr>
              <a:t>        </a:t>
            </a:r>
            <a:endParaRPr lang="tr-TR" dirty="0">
              <a:latin typeface="Arabic Typesetting" pitchFamily="66" charset="-78"/>
              <a:cs typeface="Arabic Typesetting" pitchFamily="66" charset="-78"/>
            </a:endParaRPr>
          </a:p>
        </p:txBody>
      </p:sp>
      <p:pic>
        <p:nvPicPr>
          <p:cNvPr id="40962" name="Picture 2" descr="http://nathistoc.bio.uci.edu/plants/Brassicaceae/Field%20Mustard%20(Brassica%20rapa)/Field%20Mustard%20(Brassica%20rapa)%20Huntington%20Central%20Park,%20Huntington%20Beach,%20CA%202-23-08%20079.jpg"/>
          <p:cNvPicPr>
            <a:picLocks noChangeAspect="1" noChangeArrowheads="1"/>
          </p:cNvPicPr>
          <p:nvPr/>
        </p:nvPicPr>
        <p:blipFill>
          <a:blip r:embed="rId2" cstate="print"/>
          <a:srcRect/>
          <a:stretch>
            <a:fillRect/>
          </a:stretch>
        </p:blipFill>
        <p:spPr bwMode="auto">
          <a:xfrm>
            <a:off x="5257800" y="1219200"/>
            <a:ext cx="3505200" cy="3733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extLst>
              <p:ext uri="{D42A27DB-BD31-4B8C-83A1-F6EECF244321}">
                <p14:modId xmlns:p14="http://schemas.microsoft.com/office/powerpoint/2010/main" val="3800794135"/>
              </p:ext>
            </p:extLst>
          </p:nvPr>
        </p:nvGraphicFramePr>
        <p:xfrm>
          <a:off x="304800" y="762000"/>
          <a:ext cx="8382000" cy="5867407"/>
        </p:xfrm>
        <a:graphic>
          <a:graphicData uri="http://schemas.openxmlformats.org/drawingml/2006/table">
            <a:tbl>
              <a:tblPr firstRow="1" bandRow="1">
                <a:tableStyleId>{5C22544A-7EE6-4342-B048-85BDC9FD1C3A}</a:tableStyleId>
              </a:tblPr>
              <a:tblGrid>
                <a:gridCol w="3886200"/>
                <a:gridCol w="2286000"/>
                <a:gridCol w="2209800"/>
              </a:tblGrid>
              <a:tr h="613012">
                <a:tc>
                  <a:txBody>
                    <a:bodyPr/>
                    <a:lstStyle/>
                    <a:p>
                      <a:r>
                        <a:rPr lang="tr-TR" sz="1600" dirty="0" smtClean="0"/>
                        <a:t>Besin Maddeleri (Kuru maddenin %’si)</a:t>
                      </a:r>
                      <a:endParaRPr lang="tr-TR" sz="1600" dirty="0"/>
                    </a:p>
                  </a:txBody>
                  <a:tcPr/>
                </a:tc>
                <a:tc>
                  <a:txBody>
                    <a:bodyPr/>
                    <a:lstStyle/>
                    <a:p>
                      <a:r>
                        <a:rPr lang="tr-TR" sz="1600" dirty="0" smtClean="0"/>
                        <a:t>Yemlik Şalgam</a:t>
                      </a:r>
                      <a:endParaRPr lang="tr-TR" sz="1600" dirty="0"/>
                    </a:p>
                  </a:txBody>
                  <a:tcPr/>
                </a:tc>
                <a:tc>
                  <a:txBody>
                    <a:bodyPr/>
                    <a:lstStyle/>
                    <a:p>
                      <a:r>
                        <a:rPr lang="tr-TR" sz="1600" dirty="0" smtClean="0"/>
                        <a:t>Hayvanların İhtiyacı</a:t>
                      </a:r>
                      <a:endParaRPr lang="tr-TR" sz="1600" dirty="0"/>
                    </a:p>
                  </a:txBody>
                  <a:tcPr/>
                </a:tc>
              </a:tr>
              <a:tr h="350293">
                <a:tc>
                  <a:txBody>
                    <a:bodyPr/>
                    <a:lstStyle/>
                    <a:p>
                      <a:r>
                        <a:rPr lang="tr-TR" sz="1600" b="1" dirty="0" smtClean="0"/>
                        <a:t>Sindirilebilir enerji</a:t>
                      </a:r>
                      <a:r>
                        <a:rPr lang="tr-TR" sz="1600" b="1" baseline="0" dirty="0" smtClean="0"/>
                        <a:t> (MJ/kg KM)</a:t>
                      </a:r>
                      <a:endParaRPr lang="tr-TR" sz="1600" b="1" dirty="0"/>
                    </a:p>
                  </a:txBody>
                  <a:tcPr/>
                </a:tc>
                <a:tc>
                  <a:txBody>
                    <a:bodyPr/>
                    <a:lstStyle/>
                    <a:p>
                      <a:pPr algn="ctr"/>
                      <a:r>
                        <a:rPr lang="tr-TR" sz="1600" dirty="0" smtClean="0"/>
                        <a:t>11.5</a:t>
                      </a:r>
                      <a:endParaRPr lang="tr-TR" sz="1600" dirty="0"/>
                    </a:p>
                  </a:txBody>
                  <a:tcPr/>
                </a:tc>
                <a:tc>
                  <a:txBody>
                    <a:bodyPr/>
                    <a:lstStyle/>
                    <a:p>
                      <a:pPr algn="ctr"/>
                      <a:r>
                        <a:rPr lang="tr-TR" sz="1600" dirty="0" smtClean="0"/>
                        <a:t>10.3</a:t>
                      </a:r>
                      <a:endParaRPr lang="tr-TR" sz="1600" dirty="0"/>
                    </a:p>
                  </a:txBody>
                  <a:tcPr/>
                </a:tc>
              </a:tr>
              <a:tr h="350293">
                <a:tc>
                  <a:txBody>
                    <a:bodyPr/>
                    <a:lstStyle/>
                    <a:p>
                      <a:r>
                        <a:rPr lang="tr-TR" sz="1600" b="1" dirty="0" smtClean="0"/>
                        <a:t>Azot (%)</a:t>
                      </a:r>
                      <a:endParaRPr lang="tr-TR" sz="1600" b="1" dirty="0"/>
                    </a:p>
                  </a:txBody>
                  <a:tcPr/>
                </a:tc>
                <a:tc>
                  <a:txBody>
                    <a:bodyPr/>
                    <a:lstStyle/>
                    <a:p>
                      <a:pPr algn="ctr"/>
                      <a:r>
                        <a:rPr lang="tr-TR" sz="1600" dirty="0" smtClean="0"/>
                        <a:t>4.3</a:t>
                      </a:r>
                      <a:endParaRPr lang="tr-TR" sz="1600" dirty="0"/>
                    </a:p>
                  </a:txBody>
                  <a:tcPr/>
                </a:tc>
                <a:tc>
                  <a:txBody>
                    <a:bodyPr/>
                    <a:lstStyle/>
                    <a:p>
                      <a:pPr algn="ctr"/>
                      <a:r>
                        <a:rPr lang="tr-TR" sz="1600" dirty="0" smtClean="0"/>
                        <a:t>2.4</a:t>
                      </a:r>
                      <a:endParaRPr lang="tr-TR" sz="1600" dirty="0"/>
                    </a:p>
                  </a:txBody>
                  <a:tcPr/>
                </a:tc>
              </a:tr>
              <a:tr h="350293">
                <a:tc>
                  <a:txBody>
                    <a:bodyPr/>
                    <a:lstStyle/>
                    <a:p>
                      <a:r>
                        <a:rPr lang="tr-TR" sz="1600" b="1" dirty="0" smtClean="0"/>
                        <a:t>Protein</a:t>
                      </a:r>
                      <a:r>
                        <a:rPr lang="tr-TR" sz="1600" b="1" baseline="0" dirty="0" smtClean="0"/>
                        <a:t> olmayan N (%)</a:t>
                      </a:r>
                      <a:endParaRPr lang="tr-TR" sz="1600" b="1" dirty="0"/>
                    </a:p>
                  </a:txBody>
                  <a:tcPr/>
                </a:tc>
                <a:tc>
                  <a:txBody>
                    <a:bodyPr/>
                    <a:lstStyle/>
                    <a:p>
                      <a:pPr algn="ctr"/>
                      <a:r>
                        <a:rPr lang="tr-TR" sz="1600" dirty="0" smtClean="0"/>
                        <a:t>3.5</a:t>
                      </a:r>
                      <a:endParaRPr lang="tr-TR" sz="1600" dirty="0"/>
                    </a:p>
                  </a:txBody>
                  <a:tcPr/>
                </a:tc>
                <a:tc>
                  <a:txBody>
                    <a:bodyPr/>
                    <a:lstStyle/>
                    <a:p>
                      <a:pPr algn="ctr"/>
                      <a:r>
                        <a:rPr lang="tr-TR" sz="1600" dirty="0" smtClean="0"/>
                        <a:t>-</a:t>
                      </a:r>
                      <a:endParaRPr lang="tr-TR" sz="1600" dirty="0"/>
                    </a:p>
                  </a:txBody>
                  <a:tcPr/>
                </a:tc>
              </a:tr>
              <a:tr h="350293">
                <a:tc>
                  <a:txBody>
                    <a:bodyPr/>
                    <a:lstStyle/>
                    <a:p>
                      <a:r>
                        <a:rPr lang="tr-TR" sz="1600" b="1" dirty="0" smtClean="0"/>
                        <a:t>Nitrat N (%)</a:t>
                      </a:r>
                      <a:endParaRPr lang="tr-TR" sz="1600" b="1" dirty="0"/>
                    </a:p>
                  </a:txBody>
                  <a:tcPr/>
                </a:tc>
                <a:tc>
                  <a:txBody>
                    <a:bodyPr/>
                    <a:lstStyle/>
                    <a:p>
                      <a:pPr algn="ctr"/>
                      <a:r>
                        <a:rPr lang="tr-TR" sz="1600" dirty="0" smtClean="0"/>
                        <a:t>1.2</a:t>
                      </a:r>
                      <a:endParaRPr lang="tr-TR" sz="1600" dirty="0"/>
                    </a:p>
                  </a:txBody>
                  <a:tcPr/>
                </a:tc>
                <a:tc>
                  <a:txBody>
                    <a:bodyPr/>
                    <a:lstStyle/>
                    <a:p>
                      <a:pPr algn="ctr"/>
                      <a:r>
                        <a:rPr lang="tr-TR" sz="1600" dirty="0" smtClean="0"/>
                        <a:t>0.14</a:t>
                      </a:r>
                      <a:endParaRPr lang="tr-TR" sz="1600" dirty="0"/>
                    </a:p>
                  </a:txBody>
                  <a:tcPr/>
                </a:tc>
              </a:tr>
              <a:tr h="350293">
                <a:tc>
                  <a:txBody>
                    <a:bodyPr/>
                    <a:lstStyle/>
                    <a:p>
                      <a:r>
                        <a:rPr lang="tr-TR" sz="1600" b="1" dirty="0" smtClean="0"/>
                        <a:t>Ham protein (%)</a:t>
                      </a:r>
                      <a:endParaRPr lang="tr-TR" sz="1600" b="1" dirty="0"/>
                    </a:p>
                  </a:txBody>
                  <a:tcPr/>
                </a:tc>
                <a:tc>
                  <a:txBody>
                    <a:bodyPr/>
                    <a:lstStyle/>
                    <a:p>
                      <a:pPr algn="ctr"/>
                      <a:r>
                        <a:rPr lang="tr-TR" sz="1600" dirty="0" smtClean="0"/>
                        <a:t>25</a:t>
                      </a:r>
                      <a:endParaRPr lang="tr-TR" sz="1600" dirty="0"/>
                    </a:p>
                  </a:txBody>
                  <a:tcPr/>
                </a:tc>
                <a:tc>
                  <a:txBody>
                    <a:bodyPr/>
                    <a:lstStyle/>
                    <a:p>
                      <a:pPr algn="ctr"/>
                      <a:r>
                        <a:rPr lang="tr-TR" sz="1600" dirty="0" smtClean="0"/>
                        <a:t>15</a:t>
                      </a:r>
                      <a:endParaRPr lang="tr-TR" sz="1600" dirty="0"/>
                    </a:p>
                  </a:txBody>
                  <a:tcPr/>
                </a:tc>
              </a:tr>
              <a:tr h="350293">
                <a:tc>
                  <a:txBody>
                    <a:bodyPr/>
                    <a:lstStyle/>
                    <a:p>
                      <a:r>
                        <a:rPr lang="tr-TR" sz="1600" b="1" dirty="0" smtClean="0"/>
                        <a:t>ADF (%)</a:t>
                      </a:r>
                      <a:endParaRPr lang="tr-TR" sz="1600" b="1" dirty="0"/>
                    </a:p>
                  </a:txBody>
                  <a:tcPr/>
                </a:tc>
                <a:tc>
                  <a:txBody>
                    <a:bodyPr/>
                    <a:lstStyle/>
                    <a:p>
                      <a:pPr algn="ctr"/>
                      <a:r>
                        <a:rPr lang="tr-TR" sz="1600" dirty="0" smtClean="0"/>
                        <a:t>18</a:t>
                      </a:r>
                      <a:endParaRPr lang="tr-TR" sz="1600" dirty="0"/>
                    </a:p>
                  </a:txBody>
                  <a:tcPr/>
                </a:tc>
                <a:tc>
                  <a:txBody>
                    <a:bodyPr/>
                    <a:lstStyle/>
                    <a:p>
                      <a:pPr algn="ctr"/>
                      <a:r>
                        <a:rPr lang="tr-TR" sz="1600" dirty="0" smtClean="0"/>
                        <a:t>18</a:t>
                      </a:r>
                      <a:endParaRPr lang="tr-TR" sz="1600" dirty="0"/>
                    </a:p>
                  </a:txBody>
                  <a:tcPr/>
                </a:tc>
              </a:tr>
              <a:tr h="350293">
                <a:tc>
                  <a:txBody>
                    <a:bodyPr/>
                    <a:lstStyle/>
                    <a:p>
                      <a:r>
                        <a:rPr lang="tr-TR" sz="1600" b="1" dirty="0" smtClean="0"/>
                        <a:t>NDF (%)</a:t>
                      </a:r>
                      <a:endParaRPr lang="tr-TR" sz="1600" b="1" dirty="0"/>
                    </a:p>
                  </a:txBody>
                  <a:tcPr/>
                </a:tc>
                <a:tc>
                  <a:txBody>
                    <a:bodyPr/>
                    <a:lstStyle/>
                    <a:p>
                      <a:pPr algn="ctr"/>
                      <a:r>
                        <a:rPr lang="tr-TR" sz="1600" dirty="0" smtClean="0"/>
                        <a:t>19</a:t>
                      </a:r>
                      <a:endParaRPr lang="tr-TR" sz="1600" dirty="0"/>
                    </a:p>
                  </a:txBody>
                  <a:tcPr/>
                </a:tc>
                <a:tc>
                  <a:txBody>
                    <a:bodyPr/>
                    <a:lstStyle/>
                    <a:p>
                      <a:pPr algn="ctr"/>
                      <a:r>
                        <a:rPr lang="tr-TR" sz="1600" dirty="0" smtClean="0">
                          <a:solidFill>
                            <a:srgbClr val="FF0000"/>
                          </a:solidFill>
                        </a:rPr>
                        <a:t>45</a:t>
                      </a:r>
                      <a:endParaRPr lang="tr-TR" sz="1600" dirty="0">
                        <a:solidFill>
                          <a:srgbClr val="FF0000"/>
                        </a:solidFill>
                      </a:endParaRPr>
                    </a:p>
                  </a:txBody>
                  <a:tcPr/>
                </a:tc>
              </a:tr>
              <a:tr h="350293">
                <a:tc>
                  <a:txBody>
                    <a:bodyPr/>
                    <a:lstStyle/>
                    <a:p>
                      <a:r>
                        <a:rPr lang="tr-TR" sz="1600" b="1" dirty="0" smtClean="0"/>
                        <a:t>Suda eriyebilir karbonhidrat (%)</a:t>
                      </a:r>
                      <a:endParaRPr lang="tr-TR" sz="1600" b="1" dirty="0"/>
                    </a:p>
                  </a:txBody>
                  <a:tcPr/>
                </a:tc>
                <a:tc>
                  <a:txBody>
                    <a:bodyPr/>
                    <a:lstStyle/>
                    <a:p>
                      <a:pPr algn="ctr"/>
                      <a:r>
                        <a:rPr lang="tr-TR" sz="1600" dirty="0" smtClean="0"/>
                        <a:t>15</a:t>
                      </a:r>
                      <a:endParaRPr lang="tr-TR" sz="1600" dirty="0"/>
                    </a:p>
                  </a:txBody>
                  <a:tcPr/>
                </a:tc>
                <a:tc>
                  <a:txBody>
                    <a:bodyPr/>
                    <a:lstStyle/>
                    <a:p>
                      <a:pPr algn="ctr"/>
                      <a:r>
                        <a:rPr lang="tr-TR" sz="1600" dirty="0" smtClean="0"/>
                        <a:t>-</a:t>
                      </a:r>
                      <a:endParaRPr lang="tr-TR" sz="1600" dirty="0"/>
                    </a:p>
                  </a:txBody>
                  <a:tcPr/>
                </a:tc>
              </a:tr>
              <a:tr h="350293">
                <a:tc>
                  <a:txBody>
                    <a:bodyPr/>
                    <a:lstStyle/>
                    <a:p>
                      <a:r>
                        <a:rPr lang="tr-TR" sz="1600" b="1" dirty="0" smtClean="0"/>
                        <a:t>Kalsiyum</a:t>
                      </a:r>
                      <a:r>
                        <a:rPr lang="tr-TR" sz="1600" b="1" baseline="0" dirty="0" smtClean="0"/>
                        <a:t> (%)</a:t>
                      </a:r>
                      <a:endParaRPr lang="tr-TR" sz="1600" b="1" dirty="0"/>
                    </a:p>
                  </a:txBody>
                  <a:tcPr/>
                </a:tc>
                <a:tc>
                  <a:txBody>
                    <a:bodyPr/>
                    <a:lstStyle/>
                    <a:p>
                      <a:pPr algn="ctr"/>
                      <a:r>
                        <a:rPr lang="tr-TR" sz="1600" dirty="0" smtClean="0"/>
                        <a:t>0.9</a:t>
                      </a:r>
                      <a:endParaRPr lang="tr-TR" sz="1600" dirty="0"/>
                    </a:p>
                  </a:txBody>
                  <a:tcPr/>
                </a:tc>
                <a:tc>
                  <a:txBody>
                    <a:bodyPr/>
                    <a:lstStyle/>
                    <a:p>
                      <a:pPr algn="ctr"/>
                      <a:r>
                        <a:rPr lang="tr-TR" sz="1600" dirty="0" smtClean="0"/>
                        <a:t>0.51</a:t>
                      </a:r>
                      <a:endParaRPr lang="tr-TR" sz="1600" dirty="0"/>
                    </a:p>
                  </a:txBody>
                  <a:tcPr/>
                </a:tc>
              </a:tr>
              <a:tr h="350293">
                <a:tc>
                  <a:txBody>
                    <a:bodyPr/>
                    <a:lstStyle/>
                    <a:p>
                      <a:r>
                        <a:rPr lang="tr-TR" sz="1600" b="1" dirty="0" smtClean="0"/>
                        <a:t>Fosfor (%)</a:t>
                      </a:r>
                      <a:endParaRPr lang="tr-TR" sz="1600" b="1" dirty="0"/>
                    </a:p>
                  </a:txBody>
                  <a:tcPr/>
                </a:tc>
                <a:tc>
                  <a:txBody>
                    <a:bodyPr/>
                    <a:lstStyle/>
                    <a:p>
                      <a:pPr algn="ctr"/>
                      <a:r>
                        <a:rPr lang="tr-TR" sz="1600" dirty="0" smtClean="0"/>
                        <a:t>0.3</a:t>
                      </a:r>
                      <a:endParaRPr lang="tr-TR" sz="1600" dirty="0"/>
                    </a:p>
                  </a:txBody>
                  <a:tcPr/>
                </a:tc>
                <a:tc>
                  <a:txBody>
                    <a:bodyPr/>
                    <a:lstStyle/>
                    <a:p>
                      <a:pPr algn="ctr"/>
                      <a:r>
                        <a:rPr lang="tr-TR" sz="1600" dirty="0" smtClean="0"/>
                        <a:t>0.3</a:t>
                      </a:r>
                      <a:endParaRPr lang="tr-TR" sz="1600" dirty="0"/>
                    </a:p>
                  </a:txBody>
                  <a:tcPr/>
                </a:tc>
              </a:tr>
              <a:tr h="350293">
                <a:tc>
                  <a:txBody>
                    <a:bodyPr/>
                    <a:lstStyle/>
                    <a:p>
                      <a:r>
                        <a:rPr lang="tr-TR" sz="1600" b="1" dirty="0" smtClean="0"/>
                        <a:t>Potasyum</a:t>
                      </a:r>
                      <a:r>
                        <a:rPr lang="tr-TR" sz="1600" b="1" baseline="0" dirty="0" smtClean="0"/>
                        <a:t> (%)</a:t>
                      </a:r>
                      <a:endParaRPr lang="tr-TR" sz="1600" b="1" dirty="0"/>
                    </a:p>
                  </a:txBody>
                  <a:tcPr/>
                </a:tc>
                <a:tc>
                  <a:txBody>
                    <a:bodyPr/>
                    <a:lstStyle/>
                    <a:p>
                      <a:pPr algn="ctr"/>
                      <a:r>
                        <a:rPr lang="tr-TR" sz="1600" dirty="0" smtClean="0"/>
                        <a:t>2.5</a:t>
                      </a:r>
                      <a:endParaRPr lang="tr-TR" sz="1600" dirty="0"/>
                    </a:p>
                  </a:txBody>
                  <a:tcPr/>
                </a:tc>
                <a:tc>
                  <a:txBody>
                    <a:bodyPr/>
                    <a:lstStyle/>
                    <a:p>
                      <a:pPr algn="ctr"/>
                      <a:r>
                        <a:rPr lang="tr-TR" sz="1600" dirty="0" smtClean="0"/>
                        <a:t>0.9</a:t>
                      </a:r>
                      <a:endParaRPr lang="tr-TR" sz="1600" dirty="0"/>
                    </a:p>
                  </a:txBody>
                  <a:tcPr/>
                </a:tc>
              </a:tr>
              <a:tr h="350293">
                <a:tc>
                  <a:txBody>
                    <a:bodyPr/>
                    <a:lstStyle/>
                    <a:p>
                      <a:r>
                        <a:rPr lang="tr-TR" sz="1600" b="1" dirty="0" smtClean="0"/>
                        <a:t>Magnezyum (%)</a:t>
                      </a:r>
                      <a:endParaRPr lang="tr-TR" sz="1600" b="1" dirty="0"/>
                    </a:p>
                  </a:txBody>
                  <a:tcPr/>
                </a:tc>
                <a:tc>
                  <a:txBody>
                    <a:bodyPr/>
                    <a:lstStyle/>
                    <a:p>
                      <a:pPr algn="ctr"/>
                      <a:r>
                        <a:rPr lang="tr-TR" sz="1600" dirty="0" smtClean="0"/>
                        <a:t>0.27</a:t>
                      </a:r>
                      <a:endParaRPr lang="tr-TR" sz="1600" dirty="0"/>
                    </a:p>
                  </a:txBody>
                  <a:tcPr/>
                </a:tc>
                <a:tc>
                  <a:txBody>
                    <a:bodyPr/>
                    <a:lstStyle/>
                    <a:p>
                      <a:pPr algn="ctr"/>
                      <a:r>
                        <a:rPr lang="tr-TR" sz="1600" dirty="0" smtClean="0"/>
                        <a:t>0.22</a:t>
                      </a:r>
                      <a:endParaRPr lang="tr-TR" sz="1600" dirty="0"/>
                    </a:p>
                  </a:txBody>
                  <a:tcPr/>
                </a:tc>
              </a:tr>
              <a:tr h="350293">
                <a:tc>
                  <a:txBody>
                    <a:bodyPr/>
                    <a:lstStyle/>
                    <a:p>
                      <a:r>
                        <a:rPr lang="tr-TR" sz="1600" b="1" dirty="0" smtClean="0"/>
                        <a:t>Sodyum (%)</a:t>
                      </a:r>
                      <a:endParaRPr lang="tr-TR" sz="1600" b="1" dirty="0"/>
                    </a:p>
                  </a:txBody>
                  <a:tcPr/>
                </a:tc>
                <a:tc>
                  <a:txBody>
                    <a:bodyPr/>
                    <a:lstStyle/>
                    <a:p>
                      <a:pPr algn="ctr"/>
                      <a:r>
                        <a:rPr lang="tr-TR" sz="1600" dirty="0" smtClean="0"/>
                        <a:t>0.51</a:t>
                      </a:r>
                      <a:endParaRPr lang="tr-TR" sz="1600" dirty="0"/>
                    </a:p>
                  </a:txBody>
                  <a:tcPr/>
                </a:tc>
                <a:tc>
                  <a:txBody>
                    <a:bodyPr/>
                    <a:lstStyle/>
                    <a:p>
                      <a:pPr algn="ctr"/>
                      <a:r>
                        <a:rPr lang="tr-TR" sz="1600" dirty="0" smtClean="0"/>
                        <a:t>0.18</a:t>
                      </a:r>
                      <a:endParaRPr lang="tr-TR" sz="1600" dirty="0"/>
                    </a:p>
                  </a:txBody>
                  <a:tcPr/>
                </a:tc>
              </a:tr>
              <a:tr h="350293">
                <a:tc>
                  <a:txBody>
                    <a:bodyPr/>
                    <a:lstStyle/>
                    <a:p>
                      <a:r>
                        <a:rPr lang="tr-TR" sz="1600" b="1" dirty="0" smtClean="0"/>
                        <a:t>Klor (%)</a:t>
                      </a:r>
                      <a:endParaRPr lang="tr-TR" sz="1600" b="1" dirty="0"/>
                    </a:p>
                  </a:txBody>
                  <a:tcPr/>
                </a:tc>
                <a:tc>
                  <a:txBody>
                    <a:bodyPr/>
                    <a:lstStyle/>
                    <a:p>
                      <a:pPr algn="ctr"/>
                      <a:r>
                        <a:rPr lang="tr-TR" sz="1600" dirty="0" smtClean="0"/>
                        <a:t>2.2</a:t>
                      </a:r>
                      <a:endParaRPr lang="tr-TR" sz="1600" dirty="0"/>
                    </a:p>
                  </a:txBody>
                  <a:tcPr/>
                </a:tc>
                <a:tc>
                  <a:txBody>
                    <a:bodyPr/>
                    <a:lstStyle/>
                    <a:p>
                      <a:pPr algn="ctr"/>
                      <a:r>
                        <a:rPr lang="tr-TR" sz="1600" dirty="0" smtClean="0"/>
                        <a:t>-</a:t>
                      </a:r>
                      <a:endParaRPr lang="tr-TR" sz="1600" dirty="0"/>
                    </a:p>
                  </a:txBody>
                  <a:tcPr/>
                </a:tc>
              </a:tr>
              <a:tr h="350293">
                <a:tc>
                  <a:txBody>
                    <a:bodyPr/>
                    <a:lstStyle/>
                    <a:p>
                      <a:r>
                        <a:rPr lang="tr-TR" sz="1600" b="1" dirty="0" smtClean="0"/>
                        <a:t>Kükürt (%)</a:t>
                      </a:r>
                      <a:endParaRPr lang="tr-TR" sz="1600" b="1" dirty="0"/>
                    </a:p>
                  </a:txBody>
                  <a:tcPr/>
                </a:tc>
                <a:tc>
                  <a:txBody>
                    <a:bodyPr/>
                    <a:lstStyle/>
                    <a:p>
                      <a:pPr algn="ctr"/>
                      <a:r>
                        <a:rPr lang="tr-TR" sz="1600" dirty="0" smtClean="0"/>
                        <a:t>0.5</a:t>
                      </a:r>
                      <a:endParaRPr lang="tr-TR" sz="1600" dirty="0"/>
                    </a:p>
                  </a:txBody>
                  <a:tcPr/>
                </a:tc>
                <a:tc>
                  <a:txBody>
                    <a:bodyPr/>
                    <a:lstStyle/>
                    <a:p>
                      <a:pPr algn="ctr"/>
                      <a:r>
                        <a:rPr lang="tr-TR" sz="1600" dirty="0" smtClean="0"/>
                        <a:t>0.2</a:t>
                      </a:r>
                      <a:endParaRPr lang="tr-TR" sz="1600" dirty="0"/>
                    </a:p>
                  </a:txBody>
                  <a:tcPr/>
                </a:tc>
              </a:tr>
            </a:tbl>
          </a:graphicData>
        </a:graphic>
      </p:graphicFrame>
      <p:sp>
        <p:nvSpPr>
          <p:cNvPr id="5" name="4 Metin kutusu"/>
          <p:cNvSpPr txBox="1"/>
          <p:nvPr/>
        </p:nvSpPr>
        <p:spPr>
          <a:xfrm>
            <a:off x="304800" y="304800"/>
            <a:ext cx="7353360" cy="369332"/>
          </a:xfrm>
          <a:prstGeom prst="rect">
            <a:avLst/>
          </a:prstGeom>
          <a:noFill/>
        </p:spPr>
        <p:txBody>
          <a:bodyPr wrap="none" rtlCol="0">
            <a:spAutoFit/>
          </a:bodyPr>
          <a:lstStyle/>
          <a:p>
            <a:r>
              <a:rPr lang="tr-TR" b="1" dirty="0" err="1" smtClean="0">
                <a:latin typeface="Arial" pitchFamily="34" charset="0"/>
                <a:cs typeface="Arial" pitchFamily="34" charset="0"/>
              </a:rPr>
              <a:t>Vejetatif</a:t>
            </a:r>
            <a:r>
              <a:rPr lang="tr-TR" b="1" dirty="0" smtClean="0">
                <a:latin typeface="Arial" pitchFamily="34" charset="0"/>
                <a:cs typeface="Arial" pitchFamily="34" charset="0"/>
              </a:rPr>
              <a:t> dönemde yemlik şalgamın besin maddesi kompozisyonu</a:t>
            </a:r>
            <a:endParaRPr lang="tr-T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33400" y="1905000"/>
            <a:ext cx="8382000" cy="4221163"/>
          </a:xfrm>
        </p:spPr>
        <p:txBody>
          <a:bodyPr>
            <a:normAutofit fontScale="92500" lnSpcReduction="10000"/>
          </a:bodyPr>
          <a:lstStyle/>
          <a:p>
            <a:pPr lvl="0" algn="just">
              <a:buClr>
                <a:srgbClr val="D34817"/>
              </a:buClr>
              <a:buNone/>
            </a:pPr>
            <a:r>
              <a:rPr lang="tr-TR" dirty="0" smtClean="0">
                <a:latin typeface="Arabic Typesetting" pitchFamily="66" charset="-78"/>
                <a:cs typeface="Arabic Typesetting" pitchFamily="66" charset="-78"/>
              </a:rPr>
              <a:t>     Besleme değerinin yüksek olmasına rağmen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a:t>
            </a:r>
            <a:r>
              <a:rPr lang="tr-TR" dirty="0" smtClean="0">
                <a:latin typeface="Arabic Typesetting" pitchFamily="66" charset="-78"/>
                <a:cs typeface="Arabic Typesetting" pitchFamily="66" charset="-78"/>
              </a:rPr>
              <a:t> anti kalite maddeleri ve hayvan performansını olumsuz etkileyen mineral konsantrasyonlar ihtiva ederler. Otlarının </a:t>
            </a:r>
            <a:r>
              <a:rPr lang="tr-TR" dirty="0" err="1" smtClean="0">
                <a:solidFill>
                  <a:schemeClr val="accent2"/>
                </a:solidFill>
                <a:latin typeface="Arabic Typesetting" pitchFamily="66" charset="-78"/>
                <a:cs typeface="Arabic Typesetting" pitchFamily="66" charset="-78"/>
              </a:rPr>
              <a:t>Ca:P</a:t>
            </a:r>
            <a:r>
              <a:rPr lang="tr-TR" dirty="0" smtClean="0">
                <a:solidFill>
                  <a:schemeClr val="accent2"/>
                </a:solidFill>
                <a:latin typeface="Arabic Typesetting" pitchFamily="66" charset="-78"/>
                <a:cs typeface="Arabic Typesetting" pitchFamily="66" charset="-78"/>
              </a:rPr>
              <a:t> (2:1)</a:t>
            </a:r>
            <a:r>
              <a:rPr lang="tr-TR" dirty="0" smtClean="0">
                <a:latin typeface="Arabic Typesetting" pitchFamily="66" charset="-78"/>
                <a:cs typeface="Arabic Typesetting" pitchFamily="66" charset="-78"/>
              </a:rPr>
              <a:t> oranları </a:t>
            </a:r>
            <a:r>
              <a:rPr lang="tr-TR" dirty="0" err="1" smtClean="0">
                <a:latin typeface="Arabic Typesetting" pitchFamily="66" charset="-78"/>
                <a:cs typeface="Arabic Typesetting" pitchFamily="66" charset="-78"/>
              </a:rPr>
              <a:t>ruminantlar</a:t>
            </a:r>
            <a:r>
              <a:rPr lang="tr-TR" dirty="0" smtClean="0">
                <a:latin typeface="Arabic Typesetting" pitchFamily="66" charset="-78"/>
                <a:cs typeface="Arabic Typesetting" pitchFamily="66" charset="-78"/>
              </a:rPr>
              <a:t> için riskli değerlerde olabilir (</a:t>
            </a:r>
            <a:r>
              <a:rPr lang="tr-TR" dirty="0" smtClean="0">
                <a:solidFill>
                  <a:schemeClr val="accent2"/>
                </a:solidFill>
                <a:latin typeface="Arabic Typesetting" pitchFamily="66" charset="-78"/>
                <a:cs typeface="Arabic Typesetting" pitchFamily="66" charset="-78"/>
              </a:rPr>
              <a:t>Süt humması</a:t>
            </a:r>
            <a:r>
              <a:rPr lang="tr-TR" dirty="0" smtClean="0">
                <a:latin typeface="Arabic Typesetting" pitchFamily="66" charset="-78"/>
                <a:cs typeface="Arabic Typesetting" pitchFamily="66" charset="-78"/>
              </a:rPr>
              <a:t>). Bu değerler köklerde biraz düşük olmakla birlikte yinede risk taşır. Mg oranı ve </a:t>
            </a:r>
            <a:r>
              <a:rPr lang="tr-TR" dirty="0" err="1" smtClean="0">
                <a:latin typeface="Arabic Typesetting" pitchFamily="66" charset="-78"/>
                <a:cs typeface="Arabic Typesetting" pitchFamily="66" charset="-78"/>
              </a:rPr>
              <a:t>ruminantlara</a:t>
            </a:r>
            <a:r>
              <a:rPr lang="tr-TR" dirty="0" smtClean="0">
                <a:latin typeface="Arabic Typesetting" pitchFamily="66" charset="-78"/>
                <a:cs typeface="Arabic Typesetting" pitchFamily="66" charset="-78"/>
              </a:rPr>
              <a:t> yarayışlılığı K, N ve </a:t>
            </a:r>
            <a:r>
              <a:rPr lang="tr-TR" dirty="0" err="1" smtClean="0">
                <a:latin typeface="Arabic Typesetting" pitchFamily="66" charset="-78"/>
                <a:cs typeface="Arabic Typesetting" pitchFamily="66" charset="-78"/>
              </a:rPr>
              <a:t>Ca</a:t>
            </a:r>
            <a:r>
              <a:rPr lang="tr-TR" dirty="0" smtClean="0">
                <a:latin typeface="Arabic Typesetting" pitchFamily="66" charset="-78"/>
                <a:cs typeface="Arabic Typesetting" pitchFamily="66" charset="-78"/>
              </a:rPr>
              <a:t> oranlarına bağlıdır. Genellikle otlarda </a:t>
            </a:r>
            <a:r>
              <a:rPr lang="tr-TR" dirty="0" err="1" smtClean="0">
                <a:latin typeface="Arabic Typesetting" pitchFamily="66" charset="-78"/>
                <a:cs typeface="Arabic Typesetting" pitchFamily="66" charset="-78"/>
              </a:rPr>
              <a:t>ruminantlar</a:t>
            </a:r>
            <a:r>
              <a:rPr lang="tr-TR" dirty="0" smtClean="0">
                <a:latin typeface="Arabic Typesetting" pitchFamily="66" charset="-78"/>
                <a:cs typeface="Arabic Typesetting" pitchFamily="66" charset="-78"/>
              </a:rPr>
              <a:t> için bu elementlerin yüksekliği magnezyum yetersizliği (</a:t>
            </a:r>
            <a:r>
              <a:rPr lang="tr-TR" dirty="0" err="1" smtClean="0">
                <a:solidFill>
                  <a:schemeClr val="accent2"/>
                </a:solidFill>
                <a:latin typeface="Arabic Typesetting" pitchFamily="66" charset="-78"/>
                <a:cs typeface="Arabic Typesetting" pitchFamily="66" charset="-78"/>
              </a:rPr>
              <a:t>hypomagnesia-tetany</a:t>
            </a:r>
            <a:r>
              <a:rPr lang="tr-TR" dirty="0" smtClean="0">
                <a:latin typeface="Arabic Typesetting" pitchFamily="66" charset="-78"/>
                <a:cs typeface="Arabic Typesetting" pitchFamily="66" charset="-78"/>
              </a:rPr>
              <a:t>) sebebidir (</a:t>
            </a:r>
            <a:r>
              <a:rPr lang="tr-TR" dirty="0" smtClean="0">
                <a:solidFill>
                  <a:schemeClr val="accent2"/>
                </a:solidFill>
                <a:latin typeface="Arabic Typesetting" pitchFamily="66" charset="-78"/>
                <a:cs typeface="Arabic Typesetting" pitchFamily="66" charset="-78"/>
              </a:rPr>
              <a:t>K/(</a:t>
            </a:r>
            <a:r>
              <a:rPr lang="tr-TR" dirty="0" err="1" smtClean="0">
                <a:solidFill>
                  <a:schemeClr val="accent2"/>
                </a:solidFill>
                <a:latin typeface="Arabic Typesetting" pitchFamily="66" charset="-78"/>
                <a:cs typeface="Arabic Typesetting" pitchFamily="66" charset="-78"/>
              </a:rPr>
              <a:t>Ca+Mg</a:t>
            </a:r>
            <a:r>
              <a:rPr lang="tr-TR" dirty="0" smtClean="0">
                <a:solidFill>
                  <a:schemeClr val="accent2"/>
                </a:solidFill>
                <a:latin typeface="Arabic Typesetting" pitchFamily="66" charset="-78"/>
                <a:cs typeface="Arabic Typesetting" pitchFamily="66" charset="-78"/>
              </a:rPr>
              <a:t>) </a:t>
            </a:r>
            <a:r>
              <a:rPr lang="tr-TR" dirty="0" smtClean="0">
                <a:solidFill>
                  <a:schemeClr val="accent2"/>
                </a:solidFill>
                <a:latin typeface="Times New Roman"/>
                <a:cs typeface="Times New Roman"/>
              </a:rPr>
              <a:t>≤ 2.2</a:t>
            </a:r>
            <a:r>
              <a:rPr lang="tr-TR" dirty="0" smtClean="0">
                <a:latin typeface="Arabic Typesetting" pitchFamily="66" charset="-78"/>
                <a:cs typeface="Arabic Typesetting" pitchFamily="66" charset="-78"/>
              </a:rPr>
              <a:t>).</a:t>
            </a:r>
            <a:r>
              <a:rPr lang="tr-TR" sz="2400" dirty="0">
                <a:solidFill>
                  <a:prstClr val="black"/>
                </a:solidFill>
                <a:latin typeface="Arabic Typesetting" pitchFamily="66" charset="-78"/>
                <a:cs typeface="Arabic Typesetting" pitchFamily="66" charset="-78"/>
              </a:rPr>
              <a:t> Şalgamdaki K/</a:t>
            </a:r>
            <a:r>
              <a:rPr lang="tr-TR" sz="2400" dirty="0" err="1">
                <a:solidFill>
                  <a:prstClr val="black"/>
                </a:solidFill>
                <a:latin typeface="Arabic Typesetting" pitchFamily="66" charset="-78"/>
                <a:cs typeface="Arabic Typesetting" pitchFamily="66" charset="-78"/>
              </a:rPr>
              <a:t>Ca+Mg</a:t>
            </a:r>
            <a:r>
              <a:rPr lang="tr-TR" sz="2400" dirty="0">
                <a:solidFill>
                  <a:prstClr val="black"/>
                </a:solidFill>
                <a:latin typeface="Arabic Typesetting" pitchFamily="66" charset="-78"/>
                <a:cs typeface="Arabic Typesetting" pitchFamily="66" charset="-78"/>
              </a:rPr>
              <a:t> oranının 5.2'ye kadar yükseldiği bilinmektedir (</a:t>
            </a:r>
            <a:r>
              <a:rPr lang="tr-TR" sz="2400" dirty="0" err="1">
                <a:solidFill>
                  <a:prstClr val="black"/>
                </a:solidFill>
                <a:latin typeface="Arabic Typesetting" pitchFamily="66" charset="-78"/>
                <a:cs typeface="Arabic Typesetting" pitchFamily="66" charset="-78"/>
              </a:rPr>
              <a:t>Guillard</a:t>
            </a:r>
            <a:r>
              <a:rPr lang="tr-TR" sz="2400" dirty="0">
                <a:solidFill>
                  <a:prstClr val="black"/>
                </a:solidFill>
                <a:latin typeface="Arabic Typesetting" pitchFamily="66" charset="-78"/>
                <a:cs typeface="Arabic Typesetting" pitchFamily="66" charset="-78"/>
              </a:rPr>
              <a:t> ve </a:t>
            </a:r>
            <a:r>
              <a:rPr lang="tr-TR" sz="2400" dirty="0" err="1">
                <a:solidFill>
                  <a:prstClr val="black"/>
                </a:solidFill>
                <a:latin typeface="Arabic Typesetting" pitchFamily="66" charset="-78"/>
                <a:cs typeface="Arabic Typesetting" pitchFamily="66" charset="-78"/>
              </a:rPr>
              <a:t>Allinson</a:t>
            </a:r>
            <a:r>
              <a:rPr lang="tr-TR" sz="2400" dirty="0">
                <a:solidFill>
                  <a:prstClr val="black"/>
                </a:solidFill>
                <a:latin typeface="Arabic Typesetting" pitchFamily="66" charset="-78"/>
                <a:cs typeface="Arabic Typesetting" pitchFamily="66" charset="-78"/>
              </a:rPr>
              <a:t>. 1989a; 1989b; Tan ve Özer, 2000).</a:t>
            </a:r>
          </a:p>
          <a:p>
            <a:pPr algn="just">
              <a:buNone/>
            </a:pPr>
            <a:endParaRPr lang="tr-TR" dirty="0" smtClean="0">
              <a:latin typeface="Arabic Typesetting" pitchFamily="66" charset="-78"/>
              <a:cs typeface="Arabic Typesetting" pitchFamily="66" charset="-78"/>
            </a:endParaRPr>
          </a:p>
          <a:p>
            <a:pPr algn="just">
              <a:buNone/>
            </a:pPr>
            <a:endParaRPr lang="tr-TR"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04800" y="990600"/>
            <a:ext cx="4191000" cy="5135563"/>
          </a:xfrm>
        </p:spPr>
        <p:txBody>
          <a:bodyPr>
            <a:normAutofit fontScale="92500" lnSpcReduction="10000"/>
          </a:bodyPr>
          <a:lstStyle/>
          <a:p>
            <a:pPr algn="just">
              <a:buNone/>
            </a:pPr>
            <a:r>
              <a:rPr lang="tr-TR" i="1" dirty="0" smtClean="0">
                <a:latin typeface="Arabic Typesetting" pitchFamily="66" charset="-78"/>
                <a:cs typeface="Arabic Typesetting" pitchFamily="66" charset="-78"/>
              </a:rPr>
              <a:t>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larda</a:t>
            </a:r>
            <a:r>
              <a:rPr lang="tr-TR" dirty="0" smtClean="0">
                <a:latin typeface="Arabic Typesetting" pitchFamily="66" charset="-78"/>
                <a:cs typeface="Arabic Typesetting" pitchFamily="66" charset="-78"/>
              </a:rPr>
              <a:t> nitrat</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NO</a:t>
            </a:r>
            <a:r>
              <a:rPr lang="tr-TR" baseline="-25000" dirty="0" smtClean="0">
                <a:latin typeface="Arabic Typesetting" pitchFamily="66" charset="-78"/>
                <a:cs typeface="Arabic Typesetting" pitchFamily="66" charset="-78"/>
              </a:rPr>
              <a:t>3</a:t>
            </a:r>
            <a:r>
              <a:rPr lang="tr-TR" dirty="0" smtClean="0">
                <a:latin typeface="Calibri"/>
                <a:cs typeface="Arabic Typesetting" pitchFamily="66" charset="-78"/>
              </a:rPr>
              <a:t>-</a:t>
            </a:r>
            <a:r>
              <a:rPr lang="tr-TR" dirty="0" smtClean="0">
                <a:latin typeface="Arabic Typesetting" pitchFamily="66" charset="-78"/>
                <a:cs typeface="Arabic Typesetting" pitchFamily="66" charset="-78"/>
              </a:rPr>
              <a:t>N) birikimi de önemli bir sorundur. Bu durum yine sonbaharda büyüyen türlerde daha yüksektir. Çünkü sonbahar üretimlerinde toprak sıcaklığı düşüktür, ışık yoğunluğu ve süresi azalmaktadır. Yazlık bitkilerin yapraklarındaki N0</a:t>
            </a:r>
            <a:r>
              <a:rPr lang="tr-TR" baseline="-25000" dirty="0" smtClean="0">
                <a:latin typeface="Arabic Typesetting" pitchFamily="66" charset="-78"/>
                <a:cs typeface="Arabic Typesetting" pitchFamily="66" charset="-78"/>
              </a:rPr>
              <a:t>3</a:t>
            </a:r>
            <a:r>
              <a:rPr lang="tr-TR" dirty="0" smtClean="0">
                <a:latin typeface="Arabic Typesetting" pitchFamily="66" charset="-78"/>
                <a:cs typeface="Arabic Typesetting" pitchFamily="66" charset="-78"/>
              </a:rPr>
              <a:t>-N 21-1011 mg/kg iken, kışlıklarda 2293-4750 mg/kg'a kadar çıkmaktadır (</a:t>
            </a:r>
            <a:r>
              <a:rPr lang="tr-TR" dirty="0" err="1" smtClean="0">
                <a:latin typeface="Arabic Typesetting" pitchFamily="66" charset="-78"/>
                <a:cs typeface="Arabic Typesetting" pitchFamily="66" charset="-78"/>
              </a:rPr>
              <a:t>Guillard</a:t>
            </a:r>
            <a:r>
              <a:rPr lang="tr-TR" dirty="0" smtClean="0">
                <a:latin typeface="Arabic Typesetting" pitchFamily="66" charset="-78"/>
                <a:cs typeface="Arabic Typesetting" pitchFamily="66" charset="-78"/>
              </a:rPr>
              <a:t> ve </a:t>
            </a:r>
            <a:r>
              <a:rPr lang="tr-TR" dirty="0" err="1" smtClean="0">
                <a:latin typeface="Arabic Typesetting" pitchFamily="66" charset="-78"/>
                <a:cs typeface="Arabic Typesetting" pitchFamily="66" charset="-78"/>
              </a:rPr>
              <a:t>Allinson</a:t>
            </a:r>
            <a:r>
              <a:rPr lang="tr-TR" dirty="0" smtClean="0">
                <a:latin typeface="Arabic Typesetting" pitchFamily="66" charset="-78"/>
                <a:cs typeface="Arabic Typesetting" pitchFamily="66" charset="-78"/>
              </a:rPr>
              <a:t>, 1989).</a:t>
            </a:r>
          </a:p>
          <a:p>
            <a:pPr algn="just">
              <a:buNone/>
            </a:pPr>
            <a:endParaRPr lang="tr-TR" dirty="0">
              <a:latin typeface="Arabic Typesetting" pitchFamily="66" charset="-78"/>
              <a:cs typeface="Arabic Typesetting" pitchFamily="66" charset="-78"/>
            </a:endParaRPr>
          </a:p>
        </p:txBody>
      </p:sp>
      <p:pic>
        <p:nvPicPr>
          <p:cNvPr id="35842" name="Picture 2" descr="http://images.bidorbuy.co.za/user_images/651/390651_Brassica_nigra.jpg"/>
          <p:cNvPicPr>
            <a:picLocks noChangeAspect="1" noChangeArrowheads="1"/>
          </p:cNvPicPr>
          <p:nvPr/>
        </p:nvPicPr>
        <p:blipFill>
          <a:blip r:embed="rId2" cstate="print"/>
          <a:srcRect/>
          <a:stretch>
            <a:fillRect/>
          </a:stretch>
        </p:blipFill>
        <p:spPr bwMode="auto">
          <a:xfrm>
            <a:off x="4724400" y="1295400"/>
            <a:ext cx="4019550" cy="3905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524000"/>
            <a:ext cx="8991600" cy="5334000"/>
          </a:xfrm>
        </p:spPr>
        <p:txBody>
          <a:bodyPr/>
          <a:lstStyle/>
          <a:p>
            <a:pPr algn="just">
              <a:buNone/>
            </a:pPr>
            <a:r>
              <a:rPr lang="tr-TR" dirty="0" smtClean="0">
                <a:latin typeface="Arabic Typesetting" pitchFamily="66" charset="-78"/>
                <a:cs typeface="Arabic Typesetting" pitchFamily="66" charset="-78"/>
              </a:rPr>
              <a:t>         </a:t>
            </a:r>
            <a:r>
              <a:rPr lang="tr-TR" dirty="0" err="1" smtClean="0">
                <a:latin typeface="Arabic Typesetting" pitchFamily="66" charset="-78"/>
                <a:cs typeface="Arabic Typesetting" pitchFamily="66" charset="-78"/>
              </a:rPr>
              <a:t>Glukosinolates</a:t>
            </a:r>
            <a:r>
              <a:rPr lang="tr-TR" dirty="0" smtClean="0">
                <a:latin typeface="Arabic Typesetting" pitchFamily="66" charset="-78"/>
                <a:cs typeface="Arabic Typesetting" pitchFamily="66" charset="-78"/>
              </a:rPr>
              <a:t> ve S-</a:t>
            </a:r>
            <a:r>
              <a:rPr lang="tr-TR" dirty="0" err="1" smtClean="0">
                <a:latin typeface="Arabic Typesetting" pitchFamily="66" charset="-78"/>
                <a:cs typeface="Arabic Typesetting" pitchFamily="66" charset="-78"/>
              </a:rPr>
              <a:t>methyl</a:t>
            </a:r>
            <a:r>
              <a:rPr lang="tr-TR" dirty="0" smtClean="0">
                <a:latin typeface="Arabic Typesetting" pitchFamily="66" charset="-78"/>
                <a:cs typeface="Arabic Typesetting" pitchFamily="66" charset="-78"/>
              </a:rPr>
              <a:t> </a:t>
            </a:r>
            <a:r>
              <a:rPr lang="tr-TR" dirty="0" err="1" smtClean="0">
                <a:latin typeface="Arabic Typesetting" pitchFamily="66" charset="-78"/>
                <a:cs typeface="Arabic Typesetting" pitchFamily="66" charset="-78"/>
              </a:rPr>
              <a:t>eysteine</a:t>
            </a:r>
            <a:r>
              <a:rPr lang="tr-TR" dirty="0" smtClean="0">
                <a:latin typeface="Arabic Typesetting" pitchFamily="66" charset="-78"/>
                <a:cs typeface="Arabic Typesetting" pitchFamily="66" charset="-78"/>
              </a:rPr>
              <a:t> </a:t>
            </a:r>
            <a:r>
              <a:rPr lang="tr-TR" dirty="0" err="1" smtClean="0">
                <a:latin typeface="Arabic Typesetting" pitchFamily="66" charset="-78"/>
                <a:cs typeface="Arabic Typesetting" pitchFamily="66" charset="-78"/>
              </a:rPr>
              <a:t>sulfoxide</a:t>
            </a:r>
            <a:r>
              <a:rPr lang="tr-TR" dirty="0" smtClean="0">
                <a:latin typeface="Arabic Typesetting" pitchFamily="66" charset="-78"/>
                <a:cs typeface="Arabic Typesetting" pitchFamily="66" charset="-78"/>
              </a:rPr>
              <a:t> </a:t>
            </a:r>
            <a:r>
              <a:rPr lang="tr-TR" i="1" dirty="0" smtClean="0">
                <a:latin typeface="Arabic Typesetting" pitchFamily="66" charset="-78"/>
                <a:cs typeface="Arabic Typesetting" pitchFamily="66" charset="-78"/>
              </a:rPr>
              <a:t>Brassica </a:t>
            </a:r>
            <a:r>
              <a:rPr lang="tr-TR" dirty="0" smtClean="0">
                <a:latin typeface="Arabic Typesetting" pitchFamily="66" charset="-78"/>
                <a:cs typeface="Arabic Typesetting" pitchFamily="66" charset="-78"/>
              </a:rPr>
              <a:t>otlarında potansiyel toksinlerdir, doğal olarak hayvan performansını olumsuz olarak etkilerler. </a:t>
            </a:r>
            <a:r>
              <a:rPr lang="tr-TR" dirty="0" err="1" smtClean="0">
                <a:solidFill>
                  <a:srgbClr val="C00000"/>
                </a:solidFill>
                <a:latin typeface="Arabic Typesetting" pitchFamily="66" charset="-78"/>
                <a:cs typeface="Arabic Typesetting" pitchFamily="66" charset="-78"/>
              </a:rPr>
              <a:t>Glikozinatların</a:t>
            </a:r>
            <a:r>
              <a:rPr lang="tr-TR" dirty="0" smtClean="0">
                <a:solidFill>
                  <a:srgbClr val="C00000"/>
                </a:solidFill>
                <a:latin typeface="Arabic Typesetting" pitchFamily="66" charset="-78"/>
                <a:cs typeface="Arabic Typesetting" pitchFamily="66" charset="-78"/>
              </a:rPr>
              <a:t> hidrolizde bıraktığı </a:t>
            </a:r>
            <a:r>
              <a:rPr lang="tr-TR" dirty="0" err="1" smtClean="0">
                <a:solidFill>
                  <a:srgbClr val="C00000"/>
                </a:solidFill>
                <a:latin typeface="Arabic Typesetting" pitchFamily="66" charset="-78"/>
                <a:cs typeface="Arabic Typesetting" pitchFamily="66" charset="-78"/>
              </a:rPr>
              <a:t>thiocyanate</a:t>
            </a:r>
            <a:r>
              <a:rPr lang="tr-TR" dirty="0" smtClean="0">
                <a:solidFill>
                  <a:srgbClr val="C00000"/>
                </a:solidFill>
                <a:latin typeface="Arabic Typesetting" pitchFamily="66" charset="-78"/>
                <a:cs typeface="Arabic Typesetting" pitchFamily="66" charset="-78"/>
              </a:rPr>
              <a:t> (SCN¯) </a:t>
            </a:r>
            <a:r>
              <a:rPr lang="tr-TR" dirty="0" err="1" smtClean="0">
                <a:solidFill>
                  <a:srgbClr val="C00000"/>
                </a:solidFill>
                <a:latin typeface="Arabic Typesetting" pitchFamily="66" charset="-78"/>
                <a:cs typeface="Arabic Typesetting" pitchFamily="66" charset="-78"/>
              </a:rPr>
              <a:t>throid</a:t>
            </a:r>
            <a:r>
              <a:rPr lang="tr-TR" dirty="0" smtClean="0">
                <a:solidFill>
                  <a:srgbClr val="C00000"/>
                </a:solidFill>
                <a:latin typeface="Arabic Typesetting" pitchFamily="66" charset="-78"/>
                <a:cs typeface="Arabic Typesetting" pitchFamily="66" charset="-78"/>
              </a:rPr>
              <a:t> bezine iyot alınmasını engeller. </a:t>
            </a:r>
            <a:r>
              <a:rPr lang="tr-TR" dirty="0" smtClean="0">
                <a:latin typeface="Arabic Typesetting" pitchFamily="66" charset="-78"/>
                <a:cs typeface="Arabic Typesetting" pitchFamily="66" charset="-78"/>
              </a:rPr>
              <a:t>SCN¯ konsantrasyonu köklerde yapraklardan, kışlıklarda yazlıklardan daha yüksektir. Bu durumda hayvanlara ilave I verilmesi tehlikeyi azaltmaktadır.</a:t>
            </a:r>
          </a:p>
          <a:p>
            <a:pPr algn="just">
              <a:buNone/>
            </a:pPr>
            <a:r>
              <a:rPr lang="tr-TR" dirty="0" smtClean="0">
                <a:latin typeface="Arabic Typesetting" pitchFamily="66" charset="-78"/>
                <a:cs typeface="Arabic Typesetting" pitchFamily="66" charset="-78"/>
              </a:rPr>
              <a:t>          Bunların dışında </a:t>
            </a:r>
            <a:r>
              <a:rPr lang="tr-TR" i="1" dirty="0" smtClean="0">
                <a:latin typeface="Arabic Typesetting" pitchFamily="66" charset="-78"/>
                <a:cs typeface="Arabic Typesetting" pitchFamily="66" charset="-78"/>
              </a:rPr>
              <a:t>Brassica‘ </a:t>
            </a:r>
            <a:r>
              <a:rPr lang="tr-TR" dirty="0" err="1" smtClean="0">
                <a:latin typeface="Arabic Typesetting" pitchFamily="66" charset="-78"/>
                <a:cs typeface="Arabic Typesetting" pitchFamily="66" charset="-78"/>
              </a:rPr>
              <a:t>larla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beslenen hayvanlarda </a:t>
            </a:r>
            <a:r>
              <a:rPr lang="tr-TR" dirty="0" smtClean="0">
                <a:solidFill>
                  <a:srgbClr val="C00000"/>
                </a:solidFill>
                <a:latin typeface="Arabic Typesetting" pitchFamily="66" charset="-78"/>
                <a:cs typeface="Arabic Typesetting" pitchFamily="66" charset="-78"/>
              </a:rPr>
              <a:t>şişme, zatürre, kansızlık (lahanada) ve guatr </a:t>
            </a:r>
            <a:r>
              <a:rPr lang="tr-TR" dirty="0" smtClean="0">
                <a:latin typeface="Arabic Typesetting" pitchFamily="66" charset="-78"/>
                <a:cs typeface="Arabic Typesetting" pitchFamily="66" charset="-78"/>
              </a:rPr>
              <a:t>karşılaşılabilecek diğer </a:t>
            </a:r>
            <a:r>
              <a:rPr lang="tr-TR" dirty="0" smtClean="0">
                <a:latin typeface="Arabic Typesetting" pitchFamily="66" charset="-78"/>
                <a:cs typeface="Arabic Typesetting" pitchFamily="66" charset="-78"/>
              </a:rPr>
              <a:t>sorunlardır</a:t>
            </a:r>
            <a:r>
              <a:rPr lang="tr-TR" dirty="0" smtClean="0">
                <a:latin typeface="Arabic Typesetting" pitchFamily="66" charset="-78"/>
                <a:cs typeface="Arabic Typesetting" pitchFamily="66" charset="-78"/>
              </a:rPr>
              <a:t>.</a:t>
            </a:r>
          </a:p>
          <a:p>
            <a:pPr algn="just">
              <a:buNone/>
            </a:pPr>
            <a:endParaRPr lang="tr-TR" dirty="0" smtClean="0">
              <a:latin typeface="Arabic Typesetting" pitchFamily="66" charset="-78"/>
              <a:cs typeface="Arabic Typesetting" pitchFamily="66" charset="-78"/>
            </a:endParaRPr>
          </a:p>
          <a:p>
            <a:pPr algn="just">
              <a:buNone/>
            </a:pPr>
            <a:endParaRPr lang="tr-TR"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28600" y="609600"/>
            <a:ext cx="8915400" cy="4832092"/>
          </a:xfrm>
          <a:prstGeom prst="rect">
            <a:avLst/>
          </a:prstGeom>
        </p:spPr>
        <p:txBody>
          <a:bodyPr wrap="square">
            <a:spAutoFit/>
          </a:bodyPr>
          <a:lstStyle/>
          <a:p>
            <a:pPr algn="just"/>
            <a:r>
              <a:rPr lang="tr-TR" sz="2000" dirty="0" smtClean="0">
                <a:latin typeface="Arabic Typesetting" pitchFamily="66" charset="-78"/>
                <a:cs typeface="Arabic Typesetting" pitchFamily="66" charset="-78"/>
              </a:rPr>
              <a:t>Araştırıcılar </a:t>
            </a:r>
            <a:r>
              <a:rPr lang="tr-TR" sz="2000" i="1" dirty="0" err="1" smtClean="0">
                <a:latin typeface="Arabic Typesetting" pitchFamily="66" charset="-78"/>
                <a:cs typeface="Arabic Typesetting" pitchFamily="66" charset="-78"/>
              </a:rPr>
              <a:t>Brassica‘</a:t>
            </a:r>
            <a:r>
              <a:rPr lang="tr-TR" sz="2000" dirty="0" err="1" smtClean="0">
                <a:latin typeface="Arabic Typesetting" pitchFamily="66" charset="-78"/>
                <a:cs typeface="Arabic Typesetting" pitchFamily="66" charset="-78"/>
              </a:rPr>
              <a:t>larla</a:t>
            </a:r>
            <a:r>
              <a:rPr lang="tr-TR" sz="2000" i="1" dirty="0" smtClean="0">
                <a:latin typeface="Arabic Typesetting" pitchFamily="66" charset="-78"/>
                <a:cs typeface="Arabic Typesetting" pitchFamily="66" charset="-78"/>
              </a:rPr>
              <a:t> </a:t>
            </a:r>
            <a:r>
              <a:rPr lang="tr-TR" sz="2000" dirty="0" smtClean="0">
                <a:latin typeface="Arabic Typesetting" pitchFamily="66" charset="-78"/>
                <a:cs typeface="Arabic Typesetting" pitchFamily="66" charset="-78"/>
              </a:rPr>
              <a:t>hayvan beslemede bazı kullanım kurallarına bağlı kalınarak bahsedilen </a:t>
            </a:r>
            <a:r>
              <a:rPr lang="tr-TR" sz="2000" dirty="0" smtClean="0">
                <a:latin typeface="Arabic Typesetting" pitchFamily="66" charset="-78"/>
                <a:cs typeface="Arabic Typesetting" pitchFamily="66" charset="-78"/>
              </a:rPr>
              <a:t>sorunların </a:t>
            </a:r>
            <a:r>
              <a:rPr lang="tr-TR" sz="2000" dirty="0" smtClean="0">
                <a:latin typeface="Arabic Typesetting" pitchFamily="66" charset="-78"/>
                <a:cs typeface="Arabic Typesetting" pitchFamily="66" charset="-78"/>
              </a:rPr>
              <a:t>ortadan kaldırılabileceğini veya hafifletilebileceğini ifade </a:t>
            </a:r>
            <a:r>
              <a:rPr lang="tr-TR" sz="2000" dirty="0">
                <a:latin typeface="Arabic Typesetting" pitchFamily="66" charset="-78"/>
                <a:cs typeface="Arabic Typesetting" pitchFamily="66" charset="-78"/>
              </a:rPr>
              <a:t>etmişlerdir </a:t>
            </a:r>
            <a:r>
              <a:rPr lang="tr-TR" sz="2000" dirty="0" smtClean="0">
                <a:latin typeface="Arabic Typesetting" pitchFamily="66" charset="-78"/>
                <a:cs typeface="Arabic Typesetting" pitchFamily="66" charset="-78"/>
              </a:rPr>
              <a:t>(</a:t>
            </a:r>
            <a:r>
              <a:rPr lang="tr-TR" sz="2000" dirty="0">
                <a:latin typeface="Arabic Typesetting" pitchFamily="66" charset="-78"/>
                <a:cs typeface="Arabic Typesetting" pitchFamily="66" charset="-78"/>
              </a:rPr>
              <a:t>Tan ve Özer, 2000; </a:t>
            </a:r>
            <a:r>
              <a:rPr lang="tr-TR" sz="2000" dirty="0" err="1">
                <a:latin typeface="Arabic Typesetting" pitchFamily="66" charset="-78"/>
                <a:cs typeface="Arabic Typesetting" pitchFamily="66" charset="-78"/>
              </a:rPr>
              <a:t>Lemus</a:t>
            </a:r>
            <a:r>
              <a:rPr lang="tr-TR" sz="2000" dirty="0">
                <a:latin typeface="Arabic Typesetting" pitchFamily="66" charset="-78"/>
                <a:cs typeface="Arabic Typesetting" pitchFamily="66" charset="-78"/>
              </a:rPr>
              <a:t>. 2009</a:t>
            </a:r>
            <a:r>
              <a:rPr lang="tr-TR" sz="2000" dirty="0" smtClean="0">
                <a:latin typeface="Arabic Typesetting" pitchFamily="66" charset="-78"/>
                <a:cs typeface="Arabic Typesetting" pitchFamily="66" charset="-78"/>
              </a:rPr>
              <a:t>). Bunlar;</a:t>
            </a:r>
          </a:p>
          <a:p>
            <a:pPr lvl="0"/>
            <a:r>
              <a:rPr lang="tr-TR" sz="2000" i="1" dirty="0" smtClean="0">
                <a:latin typeface="Arabic Typesetting" pitchFamily="66" charset="-78"/>
                <a:cs typeface="Arabic Typesetting" pitchFamily="66" charset="-78"/>
              </a:rPr>
              <a:t>» Brassica‘ </a:t>
            </a:r>
            <a:r>
              <a:rPr lang="tr-TR" sz="2000" dirty="0" err="1" smtClean="0">
                <a:latin typeface="Arabic Typesetting" pitchFamily="66" charset="-78"/>
                <a:cs typeface="Arabic Typesetting" pitchFamily="66" charset="-78"/>
              </a:rPr>
              <a:t>ların</a:t>
            </a:r>
            <a:r>
              <a:rPr lang="tr-TR" sz="2000" dirty="0" smtClean="0">
                <a:latin typeface="Arabic Typesetting" pitchFamily="66" charset="-78"/>
                <a:cs typeface="Arabic Typesetting" pitchFamily="66" charset="-78"/>
              </a:rPr>
              <a:t> hayvan diyetlerindeki oranını %75'ten fazla tutmamak.</a:t>
            </a:r>
          </a:p>
          <a:p>
            <a:pPr lvl="0"/>
            <a:r>
              <a:rPr lang="tr-TR" sz="2000" i="1" dirty="0" smtClean="0">
                <a:latin typeface="Arabic Typesetting" pitchFamily="66" charset="-78"/>
                <a:cs typeface="Arabic Typesetting" pitchFamily="66" charset="-78"/>
              </a:rPr>
              <a:t>» Brassica </a:t>
            </a:r>
            <a:r>
              <a:rPr lang="tr-TR" sz="2000" dirty="0" smtClean="0">
                <a:latin typeface="Arabic Typesetting" pitchFamily="66" charset="-78"/>
                <a:cs typeface="Arabic Typesetting" pitchFamily="66" charset="-78"/>
              </a:rPr>
              <a:t>meralarında sürekli otlayan hayvanları kuru otlarla desteklemek.</a:t>
            </a:r>
          </a:p>
          <a:p>
            <a:pPr lvl="0"/>
            <a:r>
              <a:rPr lang="tr-TR" sz="2000" i="1" dirty="0" smtClean="0">
                <a:latin typeface="Arabic Typesetting" pitchFamily="66" charset="-78"/>
                <a:cs typeface="Arabic Typesetting" pitchFamily="66" charset="-78"/>
              </a:rPr>
              <a:t>» Brassica’ </a:t>
            </a:r>
            <a:r>
              <a:rPr lang="tr-TR" sz="2000" dirty="0" err="1" smtClean="0">
                <a:latin typeface="Arabic Typesetting" pitchFamily="66" charset="-78"/>
                <a:cs typeface="Arabic Typesetting" pitchFamily="66" charset="-78"/>
              </a:rPr>
              <a:t>larla</a:t>
            </a:r>
            <a:r>
              <a:rPr lang="tr-TR" sz="2000" dirty="0" smtClean="0">
                <a:latin typeface="Arabic Typesetting" pitchFamily="66" charset="-78"/>
                <a:cs typeface="Arabic Typesetting" pitchFamily="66" charset="-78"/>
              </a:rPr>
              <a:t> beslenen kuzuları ara sıra tahıl taneleri ile beslemek.</a:t>
            </a:r>
          </a:p>
          <a:p>
            <a:pPr lvl="0"/>
            <a:r>
              <a:rPr lang="tr-TR" sz="2000" i="1" dirty="0" smtClean="0">
                <a:latin typeface="Arabic Typesetting" pitchFamily="66" charset="-78"/>
                <a:cs typeface="Arabic Typesetting" pitchFamily="66" charset="-78"/>
              </a:rPr>
              <a:t>» Brassica’ </a:t>
            </a:r>
            <a:r>
              <a:rPr lang="tr-TR" sz="2000" dirty="0" err="1" smtClean="0">
                <a:latin typeface="Arabic Typesetting" pitchFamily="66" charset="-78"/>
                <a:cs typeface="Arabic Typesetting" pitchFamily="66" charset="-78"/>
              </a:rPr>
              <a:t>larda</a:t>
            </a:r>
            <a:r>
              <a:rPr lang="en-US" sz="2000" i="1" dirty="0" smtClean="0">
                <a:latin typeface="Arabic Typesetting" pitchFamily="66" charset="-78"/>
                <a:cs typeface="Arabic Typesetting" pitchFamily="66" charset="-78"/>
              </a:rPr>
              <a:t> </a:t>
            </a:r>
            <a:r>
              <a:rPr lang="tr-TR" sz="2000" dirty="0" smtClean="0">
                <a:latin typeface="Arabic Typesetting" pitchFamily="66" charset="-78"/>
                <a:cs typeface="Arabic Typesetting" pitchFamily="66" charset="-78"/>
              </a:rPr>
              <a:t>otlayan hayvanları ara sıra </a:t>
            </a:r>
            <a:r>
              <a:rPr lang="tr-TR" sz="2000" dirty="0" err="1" smtClean="0">
                <a:latin typeface="Arabic Typesetting" pitchFamily="66" charset="-78"/>
                <a:cs typeface="Arabic Typesetting" pitchFamily="66" charset="-78"/>
              </a:rPr>
              <a:t>buğdaygil</a:t>
            </a:r>
            <a:r>
              <a:rPr lang="tr-TR" sz="2000" dirty="0" smtClean="0">
                <a:latin typeface="Arabic Typesetting" pitchFamily="66" charset="-78"/>
                <a:cs typeface="Arabic Typesetting" pitchFamily="66" charset="-78"/>
              </a:rPr>
              <a:t> meralarına sokmak.</a:t>
            </a:r>
          </a:p>
          <a:p>
            <a:pPr lvl="0"/>
            <a:r>
              <a:rPr lang="tr-TR" sz="2000" i="1" dirty="0" smtClean="0">
                <a:latin typeface="Arabic Typesetting" pitchFamily="66" charset="-78"/>
                <a:cs typeface="Arabic Typesetting" pitchFamily="66" charset="-78"/>
              </a:rPr>
              <a:t>»  </a:t>
            </a:r>
            <a:r>
              <a:rPr lang="tr-TR" sz="2000" dirty="0" smtClean="0">
                <a:latin typeface="Arabic Typesetting" pitchFamily="66" charset="-78"/>
                <a:cs typeface="Arabic Typesetting" pitchFamily="66" charset="-78"/>
              </a:rPr>
              <a:t>Şişmeyi  önlemek  için  özellikle aç  sığırları   doğrudan  </a:t>
            </a:r>
            <a:r>
              <a:rPr lang="tr-TR" sz="2000" i="1" dirty="0" smtClean="0">
                <a:latin typeface="Arabic Typesetting" pitchFamily="66" charset="-78"/>
                <a:cs typeface="Arabic Typesetting" pitchFamily="66" charset="-78"/>
              </a:rPr>
              <a:t>Brassica  </a:t>
            </a:r>
            <a:r>
              <a:rPr lang="tr-TR" sz="2000" dirty="0" smtClean="0">
                <a:latin typeface="Arabic Typesetting" pitchFamily="66" charset="-78"/>
                <a:cs typeface="Arabic Typesetting" pitchFamily="66" charset="-78"/>
              </a:rPr>
              <a:t>merasına sokmamak.</a:t>
            </a:r>
          </a:p>
          <a:p>
            <a:pPr lvl="0"/>
            <a:r>
              <a:rPr lang="tr-TR" sz="2000" i="1" dirty="0" smtClean="0">
                <a:latin typeface="Arabic Typesetting" pitchFamily="66" charset="-78"/>
                <a:cs typeface="Arabic Typesetting" pitchFamily="66" charset="-78"/>
              </a:rPr>
              <a:t>» </a:t>
            </a:r>
            <a:r>
              <a:rPr lang="tr-TR" sz="2000" dirty="0" smtClean="0">
                <a:latin typeface="Arabic Typesetting" pitchFamily="66" charset="-78"/>
                <a:cs typeface="Arabic Typesetting" pitchFamily="66" charset="-78"/>
              </a:rPr>
              <a:t>Kuru yaz merasından sulu </a:t>
            </a:r>
            <a:r>
              <a:rPr lang="tr-TR" sz="2000" i="1" dirty="0" smtClean="0">
                <a:latin typeface="Arabic Typesetting" pitchFamily="66" charset="-78"/>
                <a:cs typeface="Arabic Typesetting" pitchFamily="66" charset="-78"/>
              </a:rPr>
              <a:t>Brassica </a:t>
            </a:r>
            <a:r>
              <a:rPr lang="tr-TR" sz="2000" dirty="0" smtClean="0">
                <a:latin typeface="Arabic Typesetting" pitchFamily="66" charset="-78"/>
                <a:cs typeface="Arabic Typesetting" pitchFamily="66" charset="-78"/>
              </a:rPr>
              <a:t>merasına hemen geçmemek ve hayvanları </a:t>
            </a:r>
            <a:r>
              <a:rPr lang="tr-TR" sz="2000" i="1" dirty="0" smtClean="0">
                <a:latin typeface="Arabic Typesetting" pitchFamily="66" charset="-78"/>
                <a:cs typeface="Arabic Typesetting" pitchFamily="66" charset="-78"/>
              </a:rPr>
              <a:t>Brassica </a:t>
            </a:r>
            <a:r>
              <a:rPr lang="tr-TR" sz="2000" dirty="0" smtClean="0">
                <a:latin typeface="Arabic Typesetting" pitchFamily="66" charset="-78"/>
                <a:cs typeface="Arabic Typesetting" pitchFamily="66" charset="-78"/>
              </a:rPr>
              <a:t>meralarına yavaş yavaş sokmak.</a:t>
            </a:r>
          </a:p>
          <a:p>
            <a:pPr lvl="0"/>
            <a:r>
              <a:rPr lang="tr-TR" sz="2000" i="1" dirty="0" smtClean="0">
                <a:latin typeface="Arabic Typesetting" pitchFamily="66" charset="-78"/>
                <a:cs typeface="Arabic Typesetting" pitchFamily="66" charset="-78"/>
              </a:rPr>
              <a:t>» Brassica‘ </a:t>
            </a:r>
            <a:r>
              <a:rPr lang="tr-TR" sz="2000" dirty="0" err="1" smtClean="0">
                <a:latin typeface="Arabic Typesetting" pitchFamily="66" charset="-78"/>
                <a:cs typeface="Arabic Typesetting" pitchFamily="66" charset="-78"/>
              </a:rPr>
              <a:t>ların</a:t>
            </a:r>
            <a:r>
              <a:rPr lang="tr-TR" sz="2000" dirty="0" smtClean="0">
                <a:latin typeface="Arabic Typesetting" pitchFamily="66" charset="-78"/>
                <a:cs typeface="Arabic Typesetting" pitchFamily="66" charset="-78"/>
              </a:rPr>
              <a:t> yetiştirildiği  topraklarda eksiklik varsa özellikle mikro besin elementleri ilavesi yapmak.</a:t>
            </a:r>
          </a:p>
          <a:p>
            <a:pPr algn="just"/>
            <a:endParaRPr lang="tr-TR" sz="2800"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solidFill>
                  <a:schemeClr val="tx1"/>
                </a:solidFill>
                <a:latin typeface="Arial" pitchFamily="34" charset="0"/>
                <a:cs typeface="Arial" pitchFamily="34" charset="0"/>
              </a:rPr>
              <a:t>Yetiştiriciliği</a:t>
            </a:r>
            <a:r>
              <a:rPr lang="tr-TR" sz="3200" dirty="0" smtClean="0">
                <a:solidFill>
                  <a:schemeClr val="tx1"/>
                </a:solidFill>
                <a:latin typeface="Arial" pitchFamily="34" charset="0"/>
                <a:cs typeface="Arial" pitchFamily="34" charset="0"/>
              </a:rPr>
              <a:t/>
            </a:r>
            <a:br>
              <a:rPr lang="tr-TR" sz="3200" dirty="0" smtClean="0">
                <a:solidFill>
                  <a:schemeClr val="tx1"/>
                </a:solidFill>
                <a:latin typeface="Arial" pitchFamily="34" charset="0"/>
                <a:cs typeface="Arial" pitchFamily="34" charset="0"/>
              </a:rPr>
            </a:br>
            <a:endParaRPr lang="tr-TR" sz="3200" dirty="0">
              <a:solidFill>
                <a:schemeClr val="tx1"/>
              </a:solidFill>
              <a:latin typeface="Arial" pitchFamily="34" charset="0"/>
              <a:cs typeface="Arial" pitchFamily="34" charset="0"/>
            </a:endParaRPr>
          </a:p>
        </p:txBody>
      </p:sp>
      <p:sp>
        <p:nvSpPr>
          <p:cNvPr id="3" name="2 İçerik Yer Tutucusu"/>
          <p:cNvSpPr>
            <a:spLocks noGrp="1"/>
          </p:cNvSpPr>
          <p:nvPr>
            <p:ph sz="quarter" idx="1"/>
          </p:nvPr>
        </p:nvSpPr>
        <p:spPr>
          <a:xfrm>
            <a:off x="0" y="1066800"/>
            <a:ext cx="4495800" cy="5486400"/>
          </a:xfrm>
        </p:spPr>
        <p:txBody>
          <a:bodyPr>
            <a:normAutofit/>
          </a:bodyPr>
          <a:lstStyle/>
          <a:p>
            <a:pPr algn="just">
              <a:buNone/>
            </a:pPr>
            <a:r>
              <a:rPr lang="tr-TR" i="1" dirty="0" smtClean="0">
                <a:latin typeface="Arabic Typesetting" pitchFamily="66" charset="-78"/>
                <a:cs typeface="Arabic Typesetting" pitchFamily="66" charset="-78"/>
              </a:rPr>
              <a:t>            Brassica’ </a:t>
            </a:r>
            <a:r>
              <a:rPr lang="tr-TR" dirty="0" err="1" smtClean="0">
                <a:latin typeface="Arabic Typesetting" pitchFamily="66" charset="-78"/>
                <a:cs typeface="Arabic Typesetting" pitchFamily="66" charset="-78"/>
              </a:rPr>
              <a:t>larda</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yüksek verim yüksek bitki yoğunluğu, bunun içinde hızlı bir çimlenme ve iyi bir fide tesisi gereklidir. Çimlenme için en uygun sıcaklıklar 10-35 °C'ler </a:t>
            </a:r>
            <a:r>
              <a:rPr lang="tr-TR" dirty="0" smtClean="0">
                <a:latin typeface="Arabic Typesetting" pitchFamily="66" charset="-78"/>
                <a:cs typeface="Arabic Typesetting" pitchFamily="66" charset="-78"/>
              </a:rPr>
              <a:t>arasıdır (</a:t>
            </a:r>
            <a:r>
              <a:rPr lang="tr-TR" dirty="0" err="1" smtClean="0">
                <a:latin typeface="Arabic Typesetting" pitchFamily="66" charset="-78"/>
                <a:cs typeface="Arabic Typesetting" pitchFamily="66" charset="-78"/>
              </a:rPr>
              <a:t>Rao</a:t>
            </a:r>
            <a:r>
              <a:rPr lang="tr-TR" dirty="0" smtClean="0">
                <a:latin typeface="Arabic Typesetting" pitchFamily="66" charset="-78"/>
                <a:cs typeface="Arabic Typesetting" pitchFamily="66" charset="-78"/>
              </a:rPr>
              <a:t> ve </a:t>
            </a:r>
            <a:r>
              <a:rPr lang="tr-TR" dirty="0" err="1" smtClean="0">
                <a:latin typeface="Arabic Typesetting" pitchFamily="66" charset="-78"/>
                <a:cs typeface="Arabic Typesetting" pitchFamily="66" charset="-78"/>
              </a:rPr>
              <a:t>Horn</a:t>
            </a:r>
            <a:r>
              <a:rPr lang="tr-TR" dirty="0" smtClean="0">
                <a:latin typeface="Arabic Typesetting" pitchFamily="66" charset="-78"/>
                <a:cs typeface="Arabic Typesetting" pitchFamily="66" charset="-78"/>
              </a:rPr>
              <a:t>, 1995; </a:t>
            </a:r>
            <a:r>
              <a:rPr lang="tr-TR" dirty="0" err="1" smtClean="0">
                <a:latin typeface="Arabic Typesetting" pitchFamily="66" charset="-78"/>
                <a:cs typeface="Arabic Typesetting" pitchFamily="66" charset="-78"/>
              </a:rPr>
              <a:t>Lemus</a:t>
            </a:r>
            <a:r>
              <a:rPr lang="tr-TR" dirty="0" smtClean="0">
                <a:latin typeface="Arabic Typesetting" pitchFamily="66" charset="-78"/>
                <a:cs typeface="Arabic Typesetting" pitchFamily="66" charset="-78"/>
              </a:rPr>
              <a:t>, 2000).</a:t>
            </a:r>
          </a:p>
          <a:p>
            <a:pPr algn="just">
              <a:buNone/>
            </a:pPr>
            <a:endParaRPr lang="tr-TR" dirty="0">
              <a:latin typeface="Arabic Typesetting" pitchFamily="66" charset="-78"/>
              <a:cs typeface="Arabic Typesetting" pitchFamily="66" charset="-78"/>
            </a:endParaRPr>
          </a:p>
        </p:txBody>
      </p:sp>
      <p:pic>
        <p:nvPicPr>
          <p:cNvPr id="32770" name="Picture 2" descr="http://www.celtnet.org.uk/images/black_mustard_seeds.gif"/>
          <p:cNvPicPr>
            <a:picLocks noChangeAspect="1" noChangeArrowheads="1"/>
          </p:cNvPicPr>
          <p:nvPr/>
        </p:nvPicPr>
        <p:blipFill>
          <a:blip r:embed="rId2" cstate="print"/>
          <a:srcRect/>
          <a:stretch>
            <a:fillRect/>
          </a:stretch>
        </p:blipFill>
        <p:spPr bwMode="auto">
          <a:xfrm>
            <a:off x="4648200" y="838200"/>
            <a:ext cx="2286000" cy="1981200"/>
          </a:xfrm>
          <a:prstGeom prst="ellipse">
            <a:avLst/>
          </a:prstGeom>
          <a:ln>
            <a:noFill/>
          </a:ln>
          <a:effectLst>
            <a:softEdge rad="112500"/>
          </a:effectLst>
        </p:spPr>
      </p:pic>
      <p:pic>
        <p:nvPicPr>
          <p:cNvPr id="32772" name="Picture 4" descr="http://1.bp.blogspot.com/_PuoJ2BG8mkc/TUQQhGnGPfI/AAAAAAAAC_4/LbwYEe43L2s/s1600/cabbage%2Bseedlings.jpg"/>
          <p:cNvPicPr>
            <a:picLocks noChangeAspect="1" noChangeArrowheads="1"/>
          </p:cNvPicPr>
          <p:nvPr/>
        </p:nvPicPr>
        <p:blipFill>
          <a:blip r:embed="rId3" cstate="print"/>
          <a:srcRect/>
          <a:stretch>
            <a:fillRect/>
          </a:stretch>
        </p:blipFill>
        <p:spPr bwMode="auto">
          <a:xfrm>
            <a:off x="7010400" y="2133600"/>
            <a:ext cx="2057400" cy="2057400"/>
          </a:xfrm>
          <a:prstGeom prst="ellipse">
            <a:avLst/>
          </a:prstGeom>
          <a:ln>
            <a:noFill/>
          </a:ln>
          <a:effectLst>
            <a:softEdge rad="112500"/>
          </a:effectLst>
        </p:spPr>
      </p:pic>
      <p:pic>
        <p:nvPicPr>
          <p:cNvPr id="32774" name="Picture 6" descr="http://www.minnesotawildflowers.info/udata/r9ndp23q/pd2/brassica-rapa-15.jpg"/>
          <p:cNvPicPr>
            <a:picLocks noChangeAspect="1" noChangeArrowheads="1"/>
          </p:cNvPicPr>
          <p:nvPr/>
        </p:nvPicPr>
        <p:blipFill>
          <a:blip r:embed="rId4" cstate="print"/>
          <a:srcRect/>
          <a:stretch>
            <a:fillRect/>
          </a:stretch>
        </p:blipFill>
        <p:spPr bwMode="auto">
          <a:xfrm>
            <a:off x="4648200" y="2971800"/>
            <a:ext cx="2362200" cy="373380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762000"/>
            <a:ext cx="8915400" cy="6096000"/>
          </a:xfrm>
        </p:spPr>
        <p:txBody>
          <a:bodyPr>
            <a:normAutofit lnSpcReduction="10000"/>
          </a:bodyPr>
          <a:lstStyle/>
          <a:p>
            <a:pPr algn="just">
              <a:buNone/>
            </a:pPr>
            <a:r>
              <a:rPr lang="tr-TR" i="1" dirty="0" smtClean="0">
                <a:latin typeface="Arabic Typesetting" pitchFamily="66" charset="-78"/>
                <a:cs typeface="Arabic Typesetting" pitchFamily="66" charset="-78"/>
              </a:rPr>
              <a:t>        </a:t>
            </a:r>
          </a:p>
          <a:p>
            <a:pPr algn="just">
              <a:buNone/>
            </a:pPr>
            <a:r>
              <a:rPr lang="tr-TR" i="1" dirty="0" smtClean="0">
                <a:latin typeface="Arabic Typesetting" pitchFamily="66" charset="-78"/>
                <a:cs typeface="Arabic Typesetting" pitchFamily="66" charset="-78"/>
              </a:rPr>
              <a:t>    	</a:t>
            </a:r>
            <a:r>
              <a:rPr lang="tr-TR" i="1" dirty="0" err="1" smtClean="0">
                <a:latin typeface="Arabic Typesetting" pitchFamily="66" charset="-78"/>
                <a:cs typeface="Arabic Typesetting" pitchFamily="66" charset="-78"/>
              </a:rPr>
              <a:t>Brassica‘</a:t>
            </a:r>
            <a:r>
              <a:rPr lang="tr-TR" dirty="0" err="1" smtClean="0">
                <a:latin typeface="Arabic Typesetting" pitchFamily="66" charset="-78"/>
                <a:cs typeface="Arabic Typesetting" pitchFamily="66" charset="-78"/>
              </a:rPr>
              <a:t>lar</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hem </a:t>
            </a:r>
            <a:r>
              <a:rPr lang="tr-TR" dirty="0" smtClean="0">
                <a:latin typeface="Arabic Typesetting" pitchFamily="66" charset="-78"/>
                <a:cs typeface="Arabic Typesetting" pitchFamily="66" charset="-78"/>
              </a:rPr>
              <a:t>sonbaharda, </a:t>
            </a:r>
            <a:r>
              <a:rPr lang="tr-TR" dirty="0" smtClean="0">
                <a:latin typeface="Arabic Typesetting" pitchFamily="66" charset="-78"/>
                <a:cs typeface="Arabic Typesetting" pitchFamily="66" charset="-78"/>
              </a:rPr>
              <a:t>hem de ilkbaharda ekilebilir. Fakat ekim tarihi, büyüme sezonunun uzunluğu ve çevre şartları bu yüksek verimli türlerin kuru madde verimini ve kalitesini etkilemektedir. Eğer güzlük ekim gecikirse bitkinin ekimi ile hasadı arasındaki elverişli zaman sınırlanacağından kuru madde verimi azalmaktadır. Ege bölgesi sahil kuşağında yemlik şalgam ekimleri Ağustos-Kasım döneminde yapılabilir, erken ekim verimi arttırmakta, ancak sulama masraflarını yükseltmektedir (Geren, 2002). Samsun'da yapılan bir çalışmada ise Aydın ve ark. (1994) yemlik lahananın kışlık ekimi için 15 Eylül ve daha öncesini tavsiye etmişlerdir. Erken ilkbahar ekimi için toprak sıcaklığı göz önüne alınmalıdır. Güvenilir bir sıklıkta tesise ulaşmak için toprak sıcaklığının 15-25 °C arasında olması gerekir.</a:t>
            </a:r>
          </a:p>
          <a:p>
            <a:pPr>
              <a:buNone/>
            </a:pPr>
            <a:endParaRPr lang="tr-TR"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04800" y="1447800"/>
            <a:ext cx="8382000" cy="4572000"/>
          </a:xfrm>
        </p:spPr>
        <p:txBody>
          <a:bodyPr>
            <a:normAutofit/>
          </a:bodyPr>
          <a:lstStyle/>
          <a:p>
            <a:pPr algn="just">
              <a:buNone/>
            </a:pPr>
            <a:r>
              <a:rPr lang="tr-TR" dirty="0" smtClean="0">
                <a:latin typeface="Arabic Typesetting" pitchFamily="66" charset="-78"/>
                <a:cs typeface="Arabic Typesetting" pitchFamily="66" charset="-78"/>
              </a:rPr>
              <a:t>           Yemlik  </a:t>
            </a:r>
            <a:r>
              <a:rPr lang="tr-TR" i="1" dirty="0" smtClean="0">
                <a:latin typeface="Arabic Typesetting" pitchFamily="66" charset="-78"/>
                <a:cs typeface="Arabic Typesetting" pitchFamily="66" charset="-78"/>
              </a:rPr>
              <a:t>Brassica' </a:t>
            </a:r>
            <a:r>
              <a:rPr lang="tr-TR" i="1" dirty="0" err="1" smtClean="0">
                <a:latin typeface="Arabic Typesetting" pitchFamily="66" charset="-78"/>
                <a:cs typeface="Arabic Typesetting" pitchFamily="66" charset="-78"/>
              </a:rPr>
              <a:t>lar</a:t>
            </a:r>
            <a:r>
              <a:rPr lang="tr-TR" i="1" dirty="0" smtClean="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orta derecede dona ve kısa süreli kuraklıklara dayanıklıdır. Genel olarak çok ağır olmayan süzek topraklar </a:t>
            </a:r>
            <a:r>
              <a:rPr lang="tr-TR" i="1" dirty="0" smtClean="0">
                <a:latin typeface="Arabic Typesetting" pitchFamily="66" charset="-78"/>
                <a:cs typeface="Arabic Typesetting" pitchFamily="66" charset="-78"/>
              </a:rPr>
              <a:t>Brassica </a:t>
            </a:r>
            <a:r>
              <a:rPr lang="tr-TR" dirty="0" smtClean="0">
                <a:latin typeface="Arabic Typesetting" pitchFamily="66" charset="-78"/>
                <a:cs typeface="Arabic Typesetting" pitchFamily="66" charset="-78"/>
              </a:rPr>
              <a:t>yetiştiriciliği için uygundur. Hafif asidik karakterli topraklarda (</a:t>
            </a:r>
            <a:r>
              <a:rPr lang="tr-TR" dirty="0" err="1" smtClean="0">
                <a:latin typeface="Arabic Typesetting" pitchFamily="66" charset="-78"/>
                <a:cs typeface="Arabic Typesetting" pitchFamily="66" charset="-78"/>
              </a:rPr>
              <a:t>pH</a:t>
            </a:r>
            <a:r>
              <a:rPr lang="tr-TR" dirty="0" smtClean="0">
                <a:latin typeface="Arabic Typesetting" pitchFamily="66" charset="-78"/>
                <a:cs typeface="Arabic Typesetting" pitchFamily="66" charset="-78"/>
              </a:rPr>
              <a:t>: 5.5-6.5) rahatlıkla yetişirler. Kolza nötr yapılı, organik maddece zengin, verimli ve killi-kumlu toprakları sever. Kolza ve lahanalar kanaatkar bitkiler olduğundan fakir topraklarda da yetişebilirler. Kök-yumru oluşturan şalgam varyeteleri daha hafif bünyeli, gevşek, derin ve tınlı-kumlu topraklarda verimli olur.</a:t>
            </a:r>
          </a:p>
          <a:p>
            <a:pPr algn="just">
              <a:buNone/>
            </a:pPr>
            <a:endParaRPr lang="tr-TR"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33400"/>
            <a:ext cx="8382000" cy="3048000"/>
          </a:xfrm>
        </p:spPr>
        <p:txBody>
          <a:bodyPr>
            <a:normAutofit fontScale="92500" lnSpcReduction="20000"/>
          </a:bodyPr>
          <a:lstStyle/>
          <a:p>
            <a:pPr algn="just">
              <a:buNone/>
            </a:pPr>
            <a:r>
              <a:rPr lang="tr-TR" dirty="0" smtClean="0">
                <a:latin typeface="Arabic Typesetting" pitchFamily="66" charset="-78"/>
                <a:cs typeface="Arabic Typesetting" pitchFamily="66" charset="-78"/>
              </a:rPr>
              <a:t>           Ekimde kullanılacak tohumluk miktarı ekimin metoduna ve sıra aralığına göre değişir. Sıraya hassas olarak ekildikleri zaman genelde dekara şalgamlardan </a:t>
            </a:r>
            <a:r>
              <a:rPr lang="tr-TR" dirty="0" smtClean="0">
                <a:solidFill>
                  <a:srgbClr val="C00000"/>
                </a:solidFill>
                <a:latin typeface="Arabic Typesetting" pitchFamily="66" charset="-78"/>
                <a:cs typeface="Arabic Typesetting" pitchFamily="66" charset="-78"/>
              </a:rPr>
              <a:t>200-300 g, kolza ve lahanalardan 300-500 g tohum </a:t>
            </a:r>
            <a:r>
              <a:rPr lang="tr-TR" dirty="0" smtClean="0">
                <a:latin typeface="Arabic Typesetting" pitchFamily="66" charset="-78"/>
                <a:cs typeface="Arabic Typesetting" pitchFamily="66" charset="-78"/>
              </a:rPr>
              <a:t>kullanılmalıdır (</a:t>
            </a:r>
            <a:r>
              <a:rPr lang="tr-TR" dirty="0" err="1" smtClean="0">
                <a:latin typeface="Arabic Typesetting" pitchFamily="66" charset="-78"/>
                <a:cs typeface="Arabic Typesetting" pitchFamily="66" charset="-78"/>
              </a:rPr>
              <a:t>Lemus</a:t>
            </a:r>
            <a:r>
              <a:rPr lang="tr-TR" dirty="0" smtClean="0">
                <a:latin typeface="Arabic Typesetting" pitchFamily="66" charset="-78"/>
                <a:cs typeface="Arabic Typesetting" pitchFamily="66" charset="-78"/>
              </a:rPr>
              <a:t>, 2009; </a:t>
            </a:r>
            <a:r>
              <a:rPr lang="tr-TR" dirty="0" err="1" smtClean="0">
                <a:latin typeface="Arabic Typesetting" pitchFamily="66" charset="-78"/>
                <a:cs typeface="Arabic Typesetting" pitchFamily="66" charset="-78"/>
              </a:rPr>
              <a:t>Fulkerson</a:t>
            </a:r>
            <a:r>
              <a:rPr lang="tr-TR" dirty="0" smtClean="0">
                <a:latin typeface="Arabic Typesetting" pitchFamily="66" charset="-78"/>
                <a:cs typeface="Arabic Typesetting" pitchFamily="66" charset="-78"/>
              </a:rPr>
              <a:t> ve ark., 2011; </a:t>
            </a:r>
            <a:r>
              <a:rPr lang="tr-TR" dirty="0" err="1" smtClean="0">
                <a:latin typeface="Arabic Typesetting" pitchFamily="66" charset="-78"/>
                <a:cs typeface="Arabic Typesetting" pitchFamily="66" charset="-78"/>
              </a:rPr>
              <a:t>Jankoviak</a:t>
            </a:r>
            <a:r>
              <a:rPr lang="tr-TR" dirty="0" smtClean="0">
                <a:latin typeface="Arabic Typesetting" pitchFamily="66" charset="-78"/>
                <a:cs typeface="Arabic Typesetting" pitchFamily="66" charset="-78"/>
              </a:rPr>
              <a:t> ve ark, 1991). Tohum yatağının durumuna göre tohumluk </a:t>
            </a:r>
            <a:r>
              <a:rPr lang="tr-TR" dirty="0" smtClean="0">
                <a:solidFill>
                  <a:srgbClr val="C00000"/>
                </a:solidFill>
                <a:latin typeface="Arabic Typesetting" pitchFamily="66" charset="-78"/>
                <a:cs typeface="Arabic Typesetting" pitchFamily="66" charset="-78"/>
              </a:rPr>
              <a:t>miktarları 1 kg/</a:t>
            </a:r>
            <a:r>
              <a:rPr lang="tr-TR" dirty="0" err="1" smtClean="0">
                <a:solidFill>
                  <a:srgbClr val="C00000"/>
                </a:solidFill>
                <a:latin typeface="Arabic Typesetting" pitchFamily="66" charset="-78"/>
                <a:cs typeface="Arabic Typesetting" pitchFamily="66" charset="-78"/>
              </a:rPr>
              <a:t>da'a</a:t>
            </a:r>
            <a:r>
              <a:rPr lang="tr-TR" dirty="0" smtClean="0">
                <a:solidFill>
                  <a:srgbClr val="C00000"/>
                </a:solidFill>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çıkarılabilir. Şalgamlardaki ekim oranının düşüklüğü tohumlarının küçük olmasından ve </a:t>
            </a:r>
            <a:r>
              <a:rPr lang="tr-TR" dirty="0" smtClean="0">
                <a:solidFill>
                  <a:srgbClr val="C00000"/>
                </a:solidFill>
                <a:latin typeface="Arabic Typesetting" pitchFamily="66" charset="-78"/>
                <a:cs typeface="Arabic Typesetting" pitchFamily="66" charset="-78"/>
              </a:rPr>
              <a:t>kök bitkilerinde sık ekimlerin toprak üstü aksamı artırarak toprak altı yapıların üretimini azaltmasındandır</a:t>
            </a:r>
            <a:r>
              <a:rPr lang="tr-TR" dirty="0" smtClean="0">
                <a:latin typeface="Arabic Typesetting" pitchFamily="66" charset="-78"/>
                <a:cs typeface="Arabic Typesetting" pitchFamily="66" charset="-78"/>
              </a:rPr>
              <a:t>.</a:t>
            </a:r>
            <a:endParaRPr lang="tr-TR" dirty="0">
              <a:latin typeface="Arabic Typesetting" pitchFamily="66" charset="-78"/>
              <a:cs typeface="Arabic Typesetting" pitchFamily="66" charset="-78"/>
            </a:endParaRPr>
          </a:p>
        </p:txBody>
      </p:sp>
      <p:pic>
        <p:nvPicPr>
          <p:cNvPr id="28674" name="Picture 2" descr="http://www.realseeds.co.uk/images/brassicaseedpods.jpg"/>
          <p:cNvPicPr>
            <a:picLocks noChangeAspect="1" noChangeArrowheads="1"/>
          </p:cNvPicPr>
          <p:nvPr/>
        </p:nvPicPr>
        <p:blipFill>
          <a:blip r:embed="rId2" cstate="print"/>
          <a:srcRect/>
          <a:stretch>
            <a:fillRect/>
          </a:stretch>
        </p:blipFill>
        <p:spPr bwMode="auto">
          <a:xfrm>
            <a:off x="685800" y="3733800"/>
            <a:ext cx="3733800" cy="2057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8676" name="Picture 4" descr="http://aggie-horticulture.tamu.edu/seeds/brusselssprouts.jpeg"/>
          <p:cNvPicPr>
            <a:picLocks noChangeAspect="1" noChangeArrowheads="1"/>
          </p:cNvPicPr>
          <p:nvPr/>
        </p:nvPicPr>
        <p:blipFill>
          <a:blip r:embed="rId3" cstate="print"/>
          <a:srcRect/>
          <a:stretch>
            <a:fillRect/>
          </a:stretch>
        </p:blipFill>
        <p:spPr bwMode="auto">
          <a:xfrm>
            <a:off x="4800600" y="3733800"/>
            <a:ext cx="3733800" cy="2057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3124200"/>
            <a:ext cx="8991600" cy="3581400"/>
          </a:xfrm>
        </p:spPr>
        <p:txBody>
          <a:bodyPr>
            <a:normAutofit/>
          </a:bodyPr>
          <a:lstStyle/>
          <a:p>
            <a:pPr algn="just">
              <a:buNone/>
            </a:pPr>
            <a:r>
              <a:rPr lang="tr-TR" dirty="0" smtClean="0">
                <a:solidFill>
                  <a:srgbClr val="C00000"/>
                </a:solidFill>
                <a:latin typeface="Arabic Typesetting" pitchFamily="66" charset="-78"/>
                <a:cs typeface="Arabic Typesetting" pitchFamily="66" charset="-78"/>
              </a:rPr>
              <a:t>      </a:t>
            </a:r>
            <a:r>
              <a:rPr lang="tr-TR" sz="2000" dirty="0" smtClean="0">
                <a:solidFill>
                  <a:srgbClr val="C00000"/>
                </a:solidFill>
                <a:latin typeface="Arabic Typesetting" pitchFamily="66" charset="-78"/>
                <a:cs typeface="Arabic Typesetting" pitchFamily="66" charset="-78"/>
              </a:rPr>
              <a:t>Ekim derinliği 2-3 </a:t>
            </a:r>
            <a:r>
              <a:rPr lang="tr-TR" sz="2000" dirty="0" smtClean="0">
                <a:latin typeface="Arabic Typesetting" pitchFamily="66" charset="-78"/>
                <a:cs typeface="Arabic Typesetting" pitchFamily="66" charset="-78"/>
              </a:rPr>
              <a:t>cm‘ den daha fazla olmamalıdır. Tür ve varyetelere bağlı olarak </a:t>
            </a:r>
            <a:r>
              <a:rPr lang="tr-TR" sz="2000" dirty="0" smtClean="0">
                <a:solidFill>
                  <a:srgbClr val="C00000"/>
                </a:solidFill>
                <a:latin typeface="Arabic Typesetting" pitchFamily="66" charset="-78"/>
                <a:cs typeface="Arabic Typesetting" pitchFamily="66" charset="-78"/>
              </a:rPr>
              <a:t>15-40 cm sıra aralığı ve 15-20 cm sıra üzeri </a:t>
            </a:r>
            <a:r>
              <a:rPr lang="tr-TR" sz="2000" dirty="0" smtClean="0">
                <a:latin typeface="Arabic Typesetting" pitchFamily="66" charset="-78"/>
                <a:cs typeface="Arabic Typesetting" pitchFamily="66" charset="-78"/>
              </a:rPr>
              <a:t>mesafeler tavsiye edilmektedir (Altınok ve ark., 2009a, 2009b; Geren ve Avcıoğlu, 2009; Geren, 2002; Bilgili ve ark., 2003). </a:t>
            </a:r>
            <a:endParaRPr lang="tr-TR" sz="2000" dirty="0">
              <a:latin typeface="Arabic Typesetting" pitchFamily="66" charset="-78"/>
              <a:cs typeface="Arabic Typesetting" pitchFamily="66" charset="-78"/>
            </a:endParaRPr>
          </a:p>
        </p:txBody>
      </p:sp>
      <p:pic>
        <p:nvPicPr>
          <p:cNvPr id="27650" name="Picture 2" descr="http://www.botanicalgarden.ubc.ca/potd/brassica-napus2.jpg"/>
          <p:cNvPicPr>
            <a:picLocks noChangeAspect="1" noChangeArrowheads="1"/>
          </p:cNvPicPr>
          <p:nvPr/>
        </p:nvPicPr>
        <p:blipFill>
          <a:blip r:embed="rId2" cstate="print"/>
          <a:srcRect/>
          <a:stretch>
            <a:fillRect/>
          </a:stretch>
        </p:blipFill>
        <p:spPr bwMode="auto">
          <a:xfrm>
            <a:off x="1447800" y="304800"/>
            <a:ext cx="64008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152400" y="990600"/>
          <a:ext cx="8991600" cy="4846320"/>
        </p:xfrm>
        <a:graphic>
          <a:graphicData uri="http://schemas.openxmlformats.org/drawingml/2006/table">
            <a:tbl>
              <a:tblPr firstRow="1" bandRow="1">
                <a:tableStyleId>{5C22544A-7EE6-4342-B048-85BDC9FD1C3A}</a:tableStyleId>
              </a:tblPr>
              <a:tblGrid>
                <a:gridCol w="1798320"/>
                <a:gridCol w="1554480"/>
                <a:gridCol w="1676400"/>
                <a:gridCol w="1600200"/>
                <a:gridCol w="2362200"/>
              </a:tblGrid>
              <a:tr h="370840">
                <a:tc>
                  <a:txBody>
                    <a:bodyPr/>
                    <a:lstStyle/>
                    <a:p>
                      <a:r>
                        <a:rPr lang="tr-TR" i="1" dirty="0" err="1" smtClean="0"/>
                        <a:t>Brassica</a:t>
                      </a:r>
                      <a:endParaRPr lang="tr-TR" i="1" dirty="0"/>
                    </a:p>
                  </a:txBody>
                  <a:tcPr/>
                </a:tc>
                <a:tc>
                  <a:txBody>
                    <a:bodyPr/>
                    <a:lstStyle/>
                    <a:p>
                      <a:r>
                        <a:rPr lang="tr-TR" dirty="0" smtClean="0"/>
                        <a:t>Azot</a:t>
                      </a:r>
                      <a:r>
                        <a:rPr lang="tr-TR" baseline="0" dirty="0" smtClean="0"/>
                        <a:t> (kg N/da)</a:t>
                      </a:r>
                      <a:endParaRPr lang="tr-TR" dirty="0"/>
                    </a:p>
                  </a:txBody>
                  <a:tcPr/>
                </a:tc>
                <a:tc>
                  <a:txBody>
                    <a:bodyPr/>
                    <a:lstStyle/>
                    <a:p>
                      <a:r>
                        <a:rPr lang="tr-TR" dirty="0" smtClean="0"/>
                        <a:t>Fosfor (kg P₂O₅/da)</a:t>
                      </a:r>
                      <a:endParaRPr lang="tr-TR" dirty="0"/>
                    </a:p>
                  </a:txBody>
                  <a:tcPr/>
                </a:tc>
                <a:tc>
                  <a:txBody>
                    <a:bodyPr/>
                    <a:lstStyle/>
                    <a:p>
                      <a:r>
                        <a:rPr lang="tr-TR" dirty="0" smtClean="0"/>
                        <a:t>Potasyum</a:t>
                      </a:r>
                      <a:r>
                        <a:rPr lang="tr-TR" baseline="0" dirty="0" smtClean="0"/>
                        <a:t> (kg K₂O/da)</a:t>
                      </a:r>
                      <a:endParaRPr lang="tr-TR" dirty="0"/>
                    </a:p>
                  </a:txBody>
                  <a:tcPr/>
                </a:tc>
                <a:tc>
                  <a:txBody>
                    <a:bodyPr/>
                    <a:lstStyle/>
                    <a:p>
                      <a:r>
                        <a:rPr lang="tr-TR" dirty="0" smtClean="0"/>
                        <a:t>Azot Uygulama Zamanı</a:t>
                      </a:r>
                      <a:endParaRPr lang="tr-TR" dirty="0"/>
                    </a:p>
                  </a:txBody>
                  <a:tcPr/>
                </a:tc>
              </a:tr>
              <a:tr h="370840">
                <a:tc>
                  <a:txBody>
                    <a:bodyPr/>
                    <a:lstStyle/>
                    <a:p>
                      <a:r>
                        <a:rPr lang="tr-TR" b="1" dirty="0" smtClean="0"/>
                        <a:t>Lahana</a:t>
                      </a:r>
                      <a:endParaRPr lang="tr-TR" b="1" dirty="0"/>
                    </a:p>
                  </a:txBody>
                  <a:tcPr/>
                </a:tc>
                <a:tc>
                  <a:txBody>
                    <a:bodyPr/>
                    <a:lstStyle/>
                    <a:p>
                      <a:r>
                        <a:rPr lang="tr-TR" dirty="0" smtClean="0"/>
                        <a:t>10-13</a:t>
                      </a:r>
                      <a:endParaRPr lang="tr-TR" dirty="0"/>
                    </a:p>
                  </a:txBody>
                  <a:tcPr/>
                </a:tc>
                <a:tc>
                  <a:txBody>
                    <a:bodyPr/>
                    <a:lstStyle/>
                    <a:p>
                      <a:r>
                        <a:rPr lang="tr-TR" dirty="0" smtClean="0"/>
                        <a:t>10-11</a:t>
                      </a:r>
                      <a:endParaRPr lang="tr-TR" dirty="0"/>
                    </a:p>
                  </a:txBody>
                  <a:tcPr/>
                </a:tc>
                <a:tc>
                  <a:txBody>
                    <a:bodyPr/>
                    <a:lstStyle/>
                    <a:p>
                      <a:r>
                        <a:rPr lang="tr-TR" dirty="0" smtClean="0"/>
                        <a:t>10-11</a:t>
                      </a:r>
                      <a:endParaRPr lang="tr-TR" dirty="0"/>
                    </a:p>
                  </a:txBody>
                  <a:tcPr/>
                </a:tc>
                <a:tc>
                  <a:txBody>
                    <a:bodyPr/>
                    <a:lstStyle/>
                    <a:p>
                      <a:r>
                        <a:rPr lang="tr-TR" dirty="0" smtClean="0"/>
                        <a:t>Yarısı</a:t>
                      </a:r>
                      <a:r>
                        <a:rPr lang="tr-TR" baseline="0" dirty="0" smtClean="0"/>
                        <a:t> ekimle birlikte, diğer yarısı 10-12. haftalarda</a:t>
                      </a:r>
                      <a:endParaRPr lang="tr-TR" dirty="0"/>
                    </a:p>
                  </a:txBody>
                  <a:tcPr/>
                </a:tc>
              </a:tr>
              <a:tr h="370840">
                <a:tc>
                  <a:txBody>
                    <a:bodyPr/>
                    <a:lstStyle/>
                    <a:p>
                      <a:r>
                        <a:rPr lang="tr-TR" b="1" dirty="0" smtClean="0"/>
                        <a:t>Kolza</a:t>
                      </a:r>
                      <a:endParaRPr lang="tr-TR" b="1" dirty="0"/>
                    </a:p>
                  </a:txBody>
                  <a:tcPr/>
                </a:tc>
                <a:tc>
                  <a:txBody>
                    <a:bodyPr/>
                    <a:lstStyle/>
                    <a:p>
                      <a:r>
                        <a:rPr lang="tr-TR" dirty="0" smtClean="0"/>
                        <a:t>5-10</a:t>
                      </a:r>
                      <a:endParaRPr lang="tr-TR" dirty="0"/>
                    </a:p>
                  </a:txBody>
                  <a:tcPr/>
                </a:tc>
                <a:tc>
                  <a:txBody>
                    <a:bodyPr/>
                    <a:lstStyle/>
                    <a:p>
                      <a:r>
                        <a:rPr lang="tr-TR" dirty="0" smtClean="0"/>
                        <a:t>5-7</a:t>
                      </a:r>
                      <a:endParaRPr lang="tr-TR" dirty="0"/>
                    </a:p>
                  </a:txBody>
                  <a:tcPr/>
                </a:tc>
                <a:tc>
                  <a:txBody>
                    <a:bodyPr/>
                    <a:lstStyle/>
                    <a:p>
                      <a:r>
                        <a:rPr lang="tr-TR" dirty="0" smtClean="0"/>
                        <a:t>5-7</a:t>
                      </a:r>
                      <a:endParaRPr lang="tr-TR" dirty="0"/>
                    </a:p>
                  </a:txBody>
                  <a:tcPr/>
                </a:tc>
                <a:tc>
                  <a:txBody>
                    <a:bodyPr/>
                    <a:lstStyle/>
                    <a:p>
                      <a:r>
                        <a:rPr lang="tr-TR" dirty="0" smtClean="0"/>
                        <a:t>Tamamı ekimle birlikte. Yeniden büyüme olursa ilave gübre uygulanabilir.</a:t>
                      </a:r>
                      <a:endParaRPr lang="tr-TR" dirty="0"/>
                    </a:p>
                  </a:txBody>
                  <a:tcPr/>
                </a:tc>
              </a:tr>
              <a:tr h="370840">
                <a:tc>
                  <a:txBody>
                    <a:bodyPr/>
                    <a:lstStyle/>
                    <a:p>
                      <a:r>
                        <a:rPr lang="tr-TR" b="1" dirty="0" smtClean="0"/>
                        <a:t>Otlak tipi şalgam</a:t>
                      </a:r>
                      <a:endParaRPr lang="tr-TR" b="1" dirty="0"/>
                    </a:p>
                  </a:txBody>
                  <a:tcPr/>
                </a:tc>
                <a:tc>
                  <a:txBody>
                    <a:bodyPr/>
                    <a:lstStyle/>
                    <a:p>
                      <a:r>
                        <a:rPr lang="tr-TR" dirty="0" smtClean="0"/>
                        <a:t>5-7</a:t>
                      </a:r>
                      <a:endParaRPr lang="tr-TR" dirty="0"/>
                    </a:p>
                  </a:txBody>
                  <a:tcPr/>
                </a:tc>
                <a:tc>
                  <a:txBody>
                    <a:bodyPr/>
                    <a:lstStyle/>
                    <a:p>
                      <a:r>
                        <a:rPr lang="tr-TR" dirty="0" smtClean="0"/>
                        <a:t>4-5</a:t>
                      </a:r>
                      <a:endParaRPr lang="tr-TR" dirty="0"/>
                    </a:p>
                  </a:txBody>
                  <a:tcPr/>
                </a:tc>
                <a:tc>
                  <a:txBody>
                    <a:bodyPr/>
                    <a:lstStyle/>
                    <a:p>
                      <a:r>
                        <a:rPr lang="tr-TR" dirty="0" smtClean="0"/>
                        <a:t>4-5</a:t>
                      </a:r>
                      <a:endParaRPr lang="tr-TR" dirty="0"/>
                    </a:p>
                  </a:txBody>
                  <a:tcPr/>
                </a:tc>
                <a:tc>
                  <a:txBody>
                    <a:bodyPr/>
                    <a:lstStyle/>
                    <a:p>
                      <a:r>
                        <a:rPr lang="tr-TR" dirty="0" smtClean="0"/>
                        <a:t>Tamamı ekimle birlikte. Yeniden büyüme olursa ilave gübre uygulanabilir.</a:t>
                      </a:r>
                      <a:endParaRPr lang="tr-TR" dirty="0"/>
                    </a:p>
                  </a:txBody>
                  <a:tcPr/>
                </a:tc>
              </a:tr>
              <a:tr h="370840">
                <a:tc>
                  <a:txBody>
                    <a:bodyPr/>
                    <a:lstStyle/>
                    <a:p>
                      <a:r>
                        <a:rPr lang="tr-TR" b="1" dirty="0" smtClean="0"/>
                        <a:t>Biçenek tipi şalgam</a:t>
                      </a:r>
                      <a:endParaRPr lang="tr-TR" b="1" dirty="0"/>
                    </a:p>
                  </a:txBody>
                  <a:tcPr/>
                </a:tc>
                <a:tc>
                  <a:txBody>
                    <a:bodyPr/>
                    <a:lstStyle/>
                    <a:p>
                      <a:r>
                        <a:rPr lang="tr-TR" dirty="0" smtClean="0"/>
                        <a:t>5-10</a:t>
                      </a:r>
                      <a:endParaRPr lang="tr-TR" dirty="0"/>
                    </a:p>
                  </a:txBody>
                  <a:tcPr/>
                </a:tc>
                <a:tc>
                  <a:txBody>
                    <a:bodyPr/>
                    <a:lstStyle/>
                    <a:p>
                      <a:r>
                        <a:rPr lang="tr-TR" dirty="0" smtClean="0"/>
                        <a:t>7-8</a:t>
                      </a:r>
                      <a:endParaRPr lang="tr-TR" dirty="0"/>
                    </a:p>
                  </a:txBody>
                  <a:tcPr/>
                </a:tc>
                <a:tc>
                  <a:txBody>
                    <a:bodyPr/>
                    <a:lstStyle/>
                    <a:p>
                      <a:r>
                        <a:rPr lang="tr-TR" dirty="0" smtClean="0"/>
                        <a:t>7-8</a:t>
                      </a:r>
                      <a:endParaRPr lang="tr-TR" dirty="0"/>
                    </a:p>
                  </a:txBody>
                  <a:tcPr/>
                </a:tc>
                <a:tc>
                  <a:txBody>
                    <a:bodyPr/>
                    <a:lstStyle/>
                    <a:p>
                      <a:r>
                        <a:rPr lang="tr-TR" dirty="0" smtClean="0"/>
                        <a:t>%60’ı ekimle birlikte, g</a:t>
                      </a:r>
                      <a:r>
                        <a:rPr lang="tr-TR" baseline="0" dirty="0" smtClean="0"/>
                        <a:t>eri kalanı 6-8. haftalarda.</a:t>
                      </a:r>
                      <a:endParaRPr lang="tr-TR" dirty="0"/>
                    </a:p>
                  </a:txBody>
                  <a:tcPr/>
                </a:tc>
              </a:tr>
            </a:tbl>
          </a:graphicData>
        </a:graphic>
      </p:graphicFrame>
      <p:sp>
        <p:nvSpPr>
          <p:cNvPr id="5" name="4 Metin kutusu"/>
          <p:cNvSpPr txBox="1"/>
          <p:nvPr/>
        </p:nvSpPr>
        <p:spPr>
          <a:xfrm>
            <a:off x="2819400" y="457200"/>
            <a:ext cx="3516668" cy="369332"/>
          </a:xfrm>
          <a:prstGeom prst="rect">
            <a:avLst/>
          </a:prstGeom>
          <a:noFill/>
        </p:spPr>
        <p:txBody>
          <a:bodyPr wrap="none" rtlCol="0">
            <a:spAutoFit/>
          </a:bodyPr>
          <a:lstStyle/>
          <a:p>
            <a:r>
              <a:rPr lang="tr-TR" b="1" i="1" dirty="0" err="1" smtClean="0"/>
              <a:t>Brassica</a:t>
            </a:r>
            <a:r>
              <a:rPr lang="tr-TR" b="1" dirty="0" err="1" smtClean="0"/>
              <a:t>’larda</a:t>
            </a:r>
            <a:r>
              <a:rPr lang="tr-TR" b="1" dirty="0" smtClean="0"/>
              <a:t> gübreleme programı</a:t>
            </a:r>
            <a:endParaRPr lang="tr-TR"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28600" y="1295400"/>
            <a:ext cx="8458200" cy="4343400"/>
          </a:xfrm>
        </p:spPr>
        <p:txBody>
          <a:bodyPr>
            <a:normAutofit/>
          </a:bodyPr>
          <a:lstStyle/>
          <a:p>
            <a:pPr algn="just">
              <a:buNone/>
            </a:pPr>
            <a:r>
              <a:rPr lang="tr-TR" dirty="0" smtClean="0">
                <a:latin typeface="Arabic Typesetting" pitchFamily="66" charset="-78"/>
                <a:cs typeface="Arabic Typesetting" pitchFamily="66" charset="-78"/>
              </a:rPr>
              <a:t>		</a:t>
            </a:r>
            <a:r>
              <a:rPr lang="tr-TR" dirty="0" err="1" smtClean="0">
                <a:solidFill>
                  <a:srgbClr val="C00000"/>
                </a:solidFill>
                <a:latin typeface="Arabic Typesetting" pitchFamily="66" charset="-78"/>
                <a:cs typeface="Arabic Typesetting" pitchFamily="66" charset="-78"/>
              </a:rPr>
              <a:t>Brassica'larda</a:t>
            </a:r>
            <a:r>
              <a:rPr lang="tr-TR" dirty="0" smtClean="0">
                <a:solidFill>
                  <a:srgbClr val="C00000"/>
                </a:solidFill>
                <a:latin typeface="Arabic Typesetting" pitchFamily="66" charset="-78"/>
                <a:cs typeface="Arabic Typesetting" pitchFamily="66" charset="-78"/>
              </a:rPr>
              <a:t> ot hasadı genellikle çiçeklenme başlangıcında yapılır</a:t>
            </a:r>
            <a:r>
              <a:rPr lang="tr-TR" dirty="0" smtClean="0">
                <a:latin typeface="Arabic Typesetting" pitchFamily="66" charset="-78"/>
                <a:cs typeface="Arabic Typesetting" pitchFamily="66" charset="-78"/>
              </a:rPr>
              <a:t>. Hasat zamanı gelen bitkiler günlük ihtiyaç kadar sökülerek hayvanlara yedirilir veya hasat edilen yumrular yapraklarından ayrılarak birkaç ay depolanabilir. Ortalama olarak kuru madde verimleri şalgamlarda 450-750, kolza ve lahanalarda 500-900 kg/da civarındadır.</a:t>
            </a:r>
          </a:p>
          <a:p>
            <a:pPr algn="just">
              <a:buNone/>
            </a:pPr>
            <a:endParaRPr lang="tr-TR"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791</TotalTime>
  <Words>1480</Words>
  <Application>Microsoft Office PowerPoint</Application>
  <PresentationFormat>Ekran Gösterisi (4:3)</PresentationFormat>
  <Paragraphs>190</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Hisse Senedi</vt:lpstr>
      <vt:lpstr>PowerPoint Sunusu</vt:lpstr>
      <vt:lpstr>PowerPoint Sunusu</vt:lpstr>
      <vt:lpstr>PowerPoint Sunusu</vt:lpstr>
      <vt:lpstr>Yayılış ve Adaptasyon</vt:lpstr>
      <vt:lpstr>PowerPoint Sunusu</vt:lpstr>
      <vt:lpstr>PowerPoint Sunusu</vt:lpstr>
      <vt:lpstr>PowerPoint Sunusu</vt:lpstr>
      <vt:lpstr>PowerPoint Sunusu</vt:lpstr>
      <vt:lpstr>Besleme Değeri</vt:lpstr>
      <vt:lpstr>PowerPoint Sunusu</vt:lpstr>
      <vt:lpstr>PowerPoint Sunusu</vt:lpstr>
      <vt:lpstr>PowerPoint Sunusu</vt:lpstr>
      <vt:lpstr>PowerPoint Sunusu</vt:lpstr>
      <vt:lpstr>PowerPoint Sunusu</vt:lpstr>
      <vt:lpstr>PowerPoint Sunusu</vt:lpstr>
      <vt:lpstr>Yetiştiriciliği </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Şehzade</dc:creator>
  <cp:lastModifiedBy>ASUS</cp:lastModifiedBy>
  <cp:revision>92</cp:revision>
  <dcterms:created xsi:type="dcterms:W3CDTF">2012-12-13T10:47:39Z</dcterms:created>
  <dcterms:modified xsi:type="dcterms:W3CDTF">2019-10-14T12:00:56Z</dcterms:modified>
</cp:coreProperties>
</file>