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58" r:id="rId3"/>
    <p:sldId id="275" r:id="rId4"/>
    <p:sldId id="260" r:id="rId5"/>
    <p:sldId id="276" r:id="rId6"/>
    <p:sldId id="261" r:id="rId7"/>
    <p:sldId id="277" r:id="rId8"/>
    <p:sldId id="264" r:id="rId9"/>
    <p:sldId id="265" r:id="rId10"/>
    <p:sldId id="267" r:id="rId11"/>
    <p:sldId id="268" r:id="rId12"/>
    <p:sldId id="278" r:id="rId13"/>
    <p:sldId id="270" r:id="rId14"/>
    <p:sldId id="271" r:id="rId15"/>
    <p:sldId id="272" r:id="rId16"/>
    <p:sldId id="279" r:id="rId17"/>
    <p:sldId id="273" r:id="rId1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4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3">
        <a:schemeClr val="bg1"/>
      </p:bgRef>
    </p:bg>
    <p:spTree>
      <p:nvGrpSpPr>
        <p:cNvPr id="1" name=""/>
        <p:cNvGrpSpPr/>
        <p:nvPr/>
      </p:nvGrpSpPr>
      <p:grpSpPr>
        <a:xfrm>
          <a:off x="0" y="0"/>
          <a:ext cx="0" cy="0"/>
          <a:chOff x="0" y="0"/>
          <a:chExt cx="0" cy="0"/>
        </a:xfrm>
      </p:grpSpPr>
      <p:sp>
        <p:nvSpPr>
          <p:cNvPr id="12" name="11 Dikdörtgen"/>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12 Yuvarlatılmış Dikdörtgen"/>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8 Alt Başlık"/>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27 Veri Yer Tutucusu"/>
          <p:cNvSpPr>
            <a:spLocks noGrp="1"/>
          </p:cNvSpPr>
          <p:nvPr>
            <p:ph type="dt" sz="half" idx="10"/>
          </p:nvPr>
        </p:nvSpPr>
        <p:spPr/>
        <p:txBody>
          <a:bodyPr/>
          <a:lstStyle/>
          <a:p>
            <a:fld id="{3A80D771-8F12-4C07-B889-3D19D5A6F555}" type="datetimeFigureOut">
              <a:rPr lang="tr-TR" smtClean="0"/>
              <a:t>16.12.2019</a:t>
            </a:fld>
            <a:endParaRPr lang="tr-TR"/>
          </a:p>
        </p:txBody>
      </p:sp>
      <p:sp>
        <p:nvSpPr>
          <p:cNvPr id="17" name="16 Altbilgi Yer Tutucusu"/>
          <p:cNvSpPr>
            <a:spLocks noGrp="1"/>
          </p:cNvSpPr>
          <p:nvPr>
            <p:ph type="ftr" sz="quarter" idx="11"/>
          </p:nvPr>
        </p:nvSpPr>
        <p:spPr/>
        <p:txBody>
          <a:bodyPr/>
          <a:lstStyle/>
          <a:p>
            <a:endParaRPr lang="tr-TR"/>
          </a:p>
        </p:txBody>
      </p:sp>
      <p:sp>
        <p:nvSpPr>
          <p:cNvPr id="29" name="28 Slayt Numarası Yer Tutucusu"/>
          <p:cNvSpPr>
            <a:spLocks noGrp="1"/>
          </p:cNvSpPr>
          <p:nvPr>
            <p:ph type="sldNum" sz="quarter" idx="12"/>
          </p:nvPr>
        </p:nvSpPr>
        <p:spPr/>
        <p:txBody>
          <a:bodyPr lIns="0" tIns="0" rIns="0" bIns="0">
            <a:noAutofit/>
          </a:bodyPr>
          <a:lstStyle>
            <a:lvl1pPr>
              <a:defRPr sz="1400">
                <a:solidFill>
                  <a:srgbClr val="FFFFFF"/>
                </a:solidFill>
              </a:defRPr>
            </a:lvl1pPr>
          </a:lstStyle>
          <a:p>
            <a:fld id="{C9AC2386-C5D0-4357-8E7A-794827CE0043}" type="slidenum">
              <a:rPr lang="tr-TR" smtClean="0"/>
              <a:t>‹#›</a:t>
            </a:fld>
            <a:endParaRPr lang="tr-TR"/>
          </a:p>
        </p:txBody>
      </p:sp>
      <p:sp>
        <p:nvSpPr>
          <p:cNvPr id="7" name="6 Dikdörtgen"/>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Dikdörtgen"/>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ikdörtgen"/>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Başlık"/>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tr-TR" smtClean="0"/>
              <a:t>Asıl başlık stili için tıklatın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4" name="3 Veri Yer Tutucusu"/>
          <p:cNvSpPr>
            <a:spLocks noGrp="1"/>
          </p:cNvSpPr>
          <p:nvPr>
            <p:ph type="dt" sz="half" idx="10"/>
          </p:nvPr>
        </p:nvSpPr>
        <p:spPr/>
        <p:txBody>
          <a:bodyPr/>
          <a:lstStyle/>
          <a:p>
            <a:fld id="{3A80D771-8F12-4C07-B889-3D19D5A6F555}" type="datetimeFigureOut">
              <a:rPr lang="tr-TR" smtClean="0"/>
              <a:t>16.12.2019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C9AC2386-C5D0-4357-8E7A-794827CE0043}" type="slidenum">
              <a:rPr lang="tr-TR" smtClean="0"/>
              <a:t>‹#›</a:t>
            </a:fld>
            <a:endParaRPr lang="tr-TR"/>
          </a:p>
        </p:txBody>
      </p:sp>
      <p:sp>
        <p:nvSpPr>
          <p:cNvPr id="8" name="7 İçerik Yer Tutucusu"/>
          <p:cNvSpPr>
            <a:spLocks noGrp="1"/>
          </p:cNvSpPr>
          <p:nvPr>
            <p:ph sz="quarter" idx="1"/>
          </p:nvPr>
        </p:nvSpPr>
        <p:spPr>
          <a:xfrm>
            <a:off x="914400" y="1447800"/>
            <a:ext cx="7772400" cy="45720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3">
        <a:schemeClr val="bg1"/>
      </p:bgRef>
    </p:bg>
    <p:spTree>
      <p:nvGrpSpPr>
        <p:cNvPr id="1" name=""/>
        <p:cNvGrpSpPr/>
        <p:nvPr/>
      </p:nvGrpSpPr>
      <p:grpSpPr>
        <a:xfrm>
          <a:off x="0" y="0"/>
          <a:ext cx="0" cy="0"/>
          <a:chOff x="0" y="0"/>
          <a:chExt cx="0" cy="0"/>
        </a:xfrm>
      </p:grpSpPr>
      <p:sp>
        <p:nvSpPr>
          <p:cNvPr id="11" name="10 Dikdörtgen"/>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9 Yuvarlatılmış Dikdörtgen"/>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1 Başlık"/>
          <p:cNvSpPr>
            <a:spLocks noGrp="1"/>
          </p:cNvSpPr>
          <p:nvPr>
            <p:ph type="title"/>
          </p:nvPr>
        </p:nvSpPr>
        <p:spPr>
          <a:xfrm>
            <a:off x="722313" y="952500"/>
            <a:ext cx="7772400" cy="1362075"/>
          </a:xfrm>
        </p:spPr>
        <p:txBody>
          <a:bodyPr anchor="b" anchorCtr="0"/>
          <a:lstStyle>
            <a:lvl1pPr algn="l">
              <a:buNone/>
              <a:defRPr sz="4000" b="0" cap="none"/>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3A80D771-8F12-4C07-B889-3D19D5A6F555}" type="datetimeFigureOut">
              <a:rPr lang="tr-TR" smtClean="0"/>
              <a:t>16.12.2019</a:t>
            </a:fld>
            <a:endParaRPr lang="tr-TR"/>
          </a:p>
        </p:txBody>
      </p:sp>
      <p:sp>
        <p:nvSpPr>
          <p:cNvPr id="5" name="4 Altbilgi Yer Tutucusu"/>
          <p:cNvSpPr>
            <a:spLocks noGrp="1"/>
          </p:cNvSpPr>
          <p:nvPr>
            <p:ph type="ftr" sz="quarter" idx="11"/>
          </p:nvPr>
        </p:nvSpPr>
        <p:spPr>
          <a:xfrm>
            <a:off x="800100" y="6172200"/>
            <a:ext cx="4000500" cy="457200"/>
          </a:xfrm>
        </p:spPr>
        <p:txBody>
          <a:bodyPr/>
          <a:lstStyle/>
          <a:p>
            <a:endParaRPr lang="tr-TR"/>
          </a:p>
        </p:txBody>
      </p:sp>
      <p:sp>
        <p:nvSpPr>
          <p:cNvPr id="7" name="6 Dikdörtgen"/>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Dikdörtgen"/>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Dikdörtgen"/>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5 Slayt Numarası Yer Tutucusu"/>
          <p:cNvSpPr>
            <a:spLocks noGrp="1"/>
          </p:cNvSpPr>
          <p:nvPr>
            <p:ph type="sldNum" sz="quarter" idx="12"/>
          </p:nvPr>
        </p:nvSpPr>
        <p:spPr>
          <a:xfrm>
            <a:off x="146304" y="6208776"/>
            <a:ext cx="457200" cy="457200"/>
          </a:xfrm>
        </p:spPr>
        <p:txBody>
          <a:bodyPr/>
          <a:lstStyle/>
          <a:p>
            <a:fld id="{C9AC2386-C5D0-4357-8E7A-794827CE0043}" type="slidenum">
              <a:rPr lang="tr-TR" smtClean="0"/>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5" name="4 Veri Yer Tutucusu"/>
          <p:cNvSpPr>
            <a:spLocks noGrp="1"/>
          </p:cNvSpPr>
          <p:nvPr>
            <p:ph type="dt" sz="half" idx="10"/>
          </p:nvPr>
        </p:nvSpPr>
        <p:spPr/>
        <p:txBody>
          <a:bodyPr/>
          <a:lstStyle/>
          <a:p>
            <a:fld id="{3A80D771-8F12-4C07-B889-3D19D5A6F555}" type="datetimeFigureOut">
              <a:rPr lang="tr-TR" smtClean="0"/>
              <a:t>16.12.2019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C9AC2386-C5D0-4357-8E7A-794827CE0043}" type="slidenum">
              <a:rPr lang="tr-TR" smtClean="0"/>
              <a:t>‹#›</a:t>
            </a:fld>
            <a:endParaRPr lang="tr-TR"/>
          </a:p>
        </p:txBody>
      </p:sp>
      <p:sp>
        <p:nvSpPr>
          <p:cNvPr id="9" name="8 İçerik Yer Tutucusu"/>
          <p:cNvSpPr>
            <a:spLocks noGrp="1"/>
          </p:cNvSpPr>
          <p:nvPr>
            <p:ph sz="quarter" idx="1"/>
          </p:nvPr>
        </p:nvSpPr>
        <p:spPr>
          <a:xfrm>
            <a:off x="914400" y="1447800"/>
            <a:ext cx="3749040" cy="45720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1" name="10 İçerik Yer Tutucusu"/>
          <p:cNvSpPr>
            <a:spLocks noGrp="1"/>
          </p:cNvSpPr>
          <p:nvPr>
            <p:ph sz="quarter" idx="2"/>
          </p:nvPr>
        </p:nvSpPr>
        <p:spPr>
          <a:xfrm>
            <a:off x="4933950" y="1447800"/>
            <a:ext cx="3749040" cy="45720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914400" y="273050"/>
            <a:ext cx="7772400" cy="1143000"/>
          </a:xfrm>
        </p:spPr>
        <p:txBody>
          <a:bodyPr anchor="b" anchorCtr="0"/>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7" name="6 Veri Yer Tutucusu"/>
          <p:cNvSpPr>
            <a:spLocks noGrp="1"/>
          </p:cNvSpPr>
          <p:nvPr>
            <p:ph type="dt" sz="half" idx="10"/>
          </p:nvPr>
        </p:nvSpPr>
        <p:spPr/>
        <p:txBody>
          <a:bodyPr/>
          <a:lstStyle/>
          <a:p>
            <a:fld id="{3A80D771-8F12-4C07-B889-3D19D5A6F555}" type="datetimeFigureOut">
              <a:rPr lang="tr-TR" smtClean="0"/>
              <a:t>16.12.2019</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C9AC2386-C5D0-4357-8E7A-794827CE0043}" type="slidenum">
              <a:rPr lang="tr-TR" smtClean="0"/>
              <a:t>‹#›</a:t>
            </a:fld>
            <a:endParaRPr lang="tr-TR"/>
          </a:p>
        </p:txBody>
      </p:sp>
      <p:sp>
        <p:nvSpPr>
          <p:cNvPr id="11" name="10 İçerik Yer Tutucusu"/>
          <p:cNvSpPr>
            <a:spLocks noGrp="1"/>
          </p:cNvSpPr>
          <p:nvPr>
            <p:ph sz="half" idx="2"/>
          </p:nvPr>
        </p:nvSpPr>
        <p:spPr>
          <a:xfrm>
            <a:off x="914400" y="2247900"/>
            <a:ext cx="3733800" cy="38862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3" name="12 İçerik Yer Tutucusu"/>
          <p:cNvSpPr>
            <a:spLocks noGrp="1"/>
          </p:cNvSpPr>
          <p:nvPr>
            <p:ph sz="half" idx="4"/>
          </p:nvPr>
        </p:nvSpPr>
        <p:spPr>
          <a:xfrm>
            <a:off x="4953000" y="2247900"/>
            <a:ext cx="3733800" cy="38862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3A80D771-8F12-4C07-B889-3D19D5A6F555}" type="datetimeFigureOut">
              <a:rPr lang="tr-TR" smtClean="0"/>
              <a:t>16.12.2019</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C9AC2386-C5D0-4357-8E7A-794827CE0043}"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3A80D771-8F12-4C07-B889-3D19D5A6F555}" type="datetimeFigureOut">
              <a:rPr lang="tr-TR" smtClean="0"/>
              <a:t>16.12.2019</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C9AC2386-C5D0-4357-8E7A-794827CE0043}"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8" name="7 Dikdörtgen"/>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8 Yuvarlatılmış Dikdörtgen"/>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1 Başlık"/>
          <p:cNvSpPr>
            <a:spLocks noGrp="1"/>
          </p:cNvSpPr>
          <p:nvPr>
            <p:ph type="title"/>
          </p:nvPr>
        </p:nvSpPr>
        <p:spPr>
          <a:xfrm>
            <a:off x="914400" y="273050"/>
            <a:ext cx="7772400" cy="1143000"/>
          </a:xfrm>
        </p:spPr>
        <p:txBody>
          <a:bodyPr anchor="b" anchorCtr="0"/>
          <a:lstStyle>
            <a:lvl1pPr algn="l">
              <a:buNone/>
              <a:defRPr sz="4000" b="0"/>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3A80D771-8F12-4C07-B889-3D19D5A6F555}" type="datetimeFigureOut">
              <a:rPr lang="tr-TR" smtClean="0"/>
              <a:t>16.12.2019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C9AC2386-C5D0-4357-8E7A-794827CE0043}" type="slidenum">
              <a:rPr lang="tr-TR" smtClean="0"/>
              <a:t>‹#›</a:t>
            </a:fld>
            <a:endParaRPr lang="tr-TR"/>
          </a:p>
        </p:txBody>
      </p:sp>
      <p:sp>
        <p:nvSpPr>
          <p:cNvPr id="11" name="10 İçerik Yer Tutucusu"/>
          <p:cNvSpPr>
            <a:spLocks noGrp="1"/>
          </p:cNvSpPr>
          <p:nvPr>
            <p:ph sz="quarter" idx="1"/>
          </p:nvPr>
        </p:nvSpPr>
        <p:spPr>
          <a:xfrm>
            <a:off x="2971800" y="1600200"/>
            <a:ext cx="5715000" cy="44958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914400" y="4900550"/>
            <a:ext cx="7315200" cy="522288"/>
          </a:xfrm>
        </p:spPr>
        <p:txBody>
          <a:bodyPr anchor="ctr">
            <a:noAutofit/>
          </a:bodyPr>
          <a:lstStyle>
            <a:lvl1pPr algn="l">
              <a:buNone/>
              <a:defRPr sz="2800" b="0"/>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3A80D771-8F12-4C07-B889-3D19D5A6F555}" type="datetimeFigureOut">
              <a:rPr lang="tr-TR" smtClean="0"/>
              <a:t>16.12.2019</a:t>
            </a:fld>
            <a:endParaRPr lang="tr-TR"/>
          </a:p>
        </p:txBody>
      </p:sp>
      <p:sp>
        <p:nvSpPr>
          <p:cNvPr id="6" name="5 Altbilgi Yer Tutucusu"/>
          <p:cNvSpPr>
            <a:spLocks noGrp="1"/>
          </p:cNvSpPr>
          <p:nvPr>
            <p:ph type="ftr" sz="quarter" idx="11"/>
          </p:nvPr>
        </p:nvSpPr>
        <p:spPr>
          <a:xfrm>
            <a:off x="914400" y="6172200"/>
            <a:ext cx="3886200" cy="457200"/>
          </a:xfrm>
        </p:spPr>
        <p:txBody>
          <a:bodyPr/>
          <a:lstStyle/>
          <a:p>
            <a:endParaRPr lang="tr-TR"/>
          </a:p>
        </p:txBody>
      </p:sp>
      <p:sp>
        <p:nvSpPr>
          <p:cNvPr id="7" name="6 Slayt Numarası Yer Tutucusu"/>
          <p:cNvSpPr>
            <a:spLocks noGrp="1"/>
          </p:cNvSpPr>
          <p:nvPr>
            <p:ph type="sldNum" sz="quarter" idx="12"/>
          </p:nvPr>
        </p:nvSpPr>
        <p:spPr>
          <a:xfrm>
            <a:off x="146304" y="6208776"/>
            <a:ext cx="457200" cy="457200"/>
          </a:xfrm>
        </p:spPr>
        <p:txBody>
          <a:bodyPr/>
          <a:lstStyle/>
          <a:p>
            <a:fld id="{C9AC2386-C5D0-4357-8E7A-794827CE0043}" type="slidenum">
              <a:rPr lang="tr-TR" smtClean="0"/>
              <a:t>‹#›</a:t>
            </a:fld>
            <a:endParaRPr lang="tr-TR"/>
          </a:p>
        </p:txBody>
      </p:sp>
      <p:sp>
        <p:nvSpPr>
          <p:cNvPr id="11" name="10 Dikdörtgen"/>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ikdörtgen"/>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Dikdörtgen"/>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2 Resim Yer Tutucusu"/>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tr-TR" smtClean="0"/>
              <a:t>Resim eklemek için simgeyi tıklatın</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3A80D771-8F12-4C07-B889-3D19D5A6F555}" type="datetimeFigureOut">
              <a:rPr lang="tr-TR" smtClean="0"/>
              <a:t>16.12.2019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C9AC2386-C5D0-4357-8E7A-794827CE0043}"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41"/>
            <a:ext cx="2011680" cy="5851525"/>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914400" y="274640"/>
            <a:ext cx="55626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3A80D771-8F12-4C07-B889-3D19D5A6F555}" type="datetimeFigureOut">
              <a:rPr lang="tr-TR" smtClean="0"/>
              <a:t>16.12.2019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C9AC2386-C5D0-4357-8E7A-794827CE0043}"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8 Dikdörtgen"/>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7 Yuvarlatılmış Dikdörtgen"/>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21 Başlık Yer Tutucusu"/>
          <p:cNvSpPr>
            <a:spLocks noGrp="1"/>
          </p:cNvSpPr>
          <p:nvPr>
            <p:ph type="title"/>
          </p:nvPr>
        </p:nvSpPr>
        <p:spPr>
          <a:xfrm>
            <a:off x="914400" y="274638"/>
            <a:ext cx="7772400" cy="1143000"/>
          </a:xfrm>
          <a:prstGeom prst="rect">
            <a:avLst/>
          </a:prstGeom>
        </p:spPr>
        <p:txBody>
          <a:bodyPr bIns="91440" anchor="b" anchorCtr="0">
            <a:normAutofit/>
          </a:bodyPr>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13 Veri Yer Tutucusu"/>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3A80D771-8F12-4C07-B889-3D19D5A6F555}" type="datetimeFigureOut">
              <a:rPr lang="tr-TR" smtClean="0"/>
              <a:t>16.12.2019</a:t>
            </a:fld>
            <a:endParaRPr lang="tr-TR"/>
          </a:p>
        </p:txBody>
      </p:sp>
      <p:sp>
        <p:nvSpPr>
          <p:cNvPr id="3" name="2 Altbilgi Yer Tutucusu"/>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tr-TR"/>
          </a:p>
        </p:txBody>
      </p:sp>
      <p:sp>
        <p:nvSpPr>
          <p:cNvPr id="23" name="22 Slayt Numarası Yer Tutucusu"/>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C9AC2386-C5D0-4357-8E7A-794827CE0043}"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google.com.tr/imgres?q=atriplex+sp&amp;um=1&amp;hl=tr&amp;sa=N&amp;biw=1280&amp;bih=598&amp;tbm=isch&amp;tbnid=uG_htjnWBZRkmM:&amp;imgrefurl=http://www.envirovector.com/Renewable.htm&amp;docid=hoBr1axWzeiN6M&amp;imgurl=http://www.envirovector.com/Trans%20cows.jpg&amp;w=648&amp;h=486&amp;ei=lmumTuqUEozbsgbQnc3pDQ&amp;zoom=1"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09600" y="304800"/>
            <a:ext cx="7772400" cy="1143000"/>
          </a:xfrm>
        </p:spPr>
        <p:txBody>
          <a:bodyPr/>
          <a:lstStyle/>
          <a:p>
            <a:pPr algn="ctr"/>
            <a:r>
              <a:rPr lang="tr-TR" b="1" dirty="0" smtClean="0"/>
              <a:t>TUZ ÇALISI: ATRİPLEX SPP.</a:t>
            </a:r>
            <a:endParaRPr lang="tr-TR" b="1" dirty="0"/>
          </a:p>
        </p:txBody>
      </p:sp>
      <p:sp>
        <p:nvSpPr>
          <p:cNvPr id="3" name="2 İçerik Yer Tutucusu"/>
          <p:cNvSpPr>
            <a:spLocks noGrp="1"/>
          </p:cNvSpPr>
          <p:nvPr>
            <p:ph sz="quarter" idx="1"/>
          </p:nvPr>
        </p:nvSpPr>
        <p:spPr>
          <a:xfrm>
            <a:off x="685800" y="1828800"/>
            <a:ext cx="5029200" cy="5638800"/>
          </a:xfrm>
        </p:spPr>
        <p:txBody>
          <a:bodyPr>
            <a:normAutofit/>
          </a:bodyPr>
          <a:lstStyle/>
          <a:p>
            <a:pPr>
              <a:buNone/>
            </a:pPr>
            <a:r>
              <a:rPr lang="tr-TR" b="1" dirty="0" smtClean="0"/>
              <a:t>    </a:t>
            </a:r>
          </a:p>
          <a:p>
            <a:pPr>
              <a:buNone/>
            </a:pPr>
            <a:r>
              <a:rPr lang="tr-TR" b="1" dirty="0"/>
              <a:t> </a:t>
            </a:r>
            <a:r>
              <a:rPr lang="tr-TR" b="1" dirty="0" smtClean="0"/>
              <a:t>    ORİJİNİ VE TAKSONOMİSİ</a:t>
            </a:r>
            <a:endParaRPr lang="tr-TR" dirty="0" smtClean="0"/>
          </a:p>
          <a:p>
            <a:r>
              <a:rPr lang="tr-TR" b="1" dirty="0" smtClean="0"/>
              <a:t>Sınıf</a:t>
            </a:r>
            <a:r>
              <a:rPr lang="tr-TR" dirty="0" smtClean="0"/>
              <a:t>: </a:t>
            </a:r>
            <a:r>
              <a:rPr lang="tr-TR" dirty="0" err="1" smtClean="0"/>
              <a:t>Magnoliopsida</a:t>
            </a:r>
            <a:r>
              <a:rPr lang="tr-TR" dirty="0" smtClean="0"/>
              <a:t> (iki çenekliler) </a:t>
            </a:r>
          </a:p>
          <a:p>
            <a:r>
              <a:rPr lang="tr-TR" b="1" dirty="0" smtClean="0"/>
              <a:t>Alt sınıf</a:t>
            </a:r>
            <a:r>
              <a:rPr lang="tr-TR" dirty="0" smtClean="0"/>
              <a:t>: </a:t>
            </a:r>
            <a:r>
              <a:rPr lang="tr-TR" dirty="0" err="1"/>
              <a:t>Caryophyllidae</a:t>
            </a:r>
            <a:r>
              <a:rPr lang="tr-TR" dirty="0"/>
              <a:t> </a:t>
            </a:r>
          </a:p>
          <a:p>
            <a:r>
              <a:rPr lang="tr-TR" b="1" dirty="0" smtClean="0"/>
              <a:t>Takım: </a:t>
            </a:r>
            <a:r>
              <a:rPr lang="tr-TR" dirty="0" err="1" smtClean="0"/>
              <a:t>Caryophyllales</a:t>
            </a:r>
            <a:r>
              <a:rPr lang="tr-TR" dirty="0" smtClean="0"/>
              <a:t> </a:t>
            </a:r>
            <a:endParaRPr lang="tr-TR" dirty="0"/>
          </a:p>
          <a:p>
            <a:r>
              <a:rPr lang="tr-TR" b="1" dirty="0" smtClean="0"/>
              <a:t>Familya</a:t>
            </a:r>
            <a:r>
              <a:rPr lang="tr-TR" dirty="0" smtClean="0"/>
              <a:t>:</a:t>
            </a:r>
            <a:r>
              <a:rPr lang="tr-TR" dirty="0" err="1" smtClean="0"/>
              <a:t>Chenopodiaceae</a:t>
            </a:r>
            <a:r>
              <a:rPr lang="tr-TR" dirty="0" smtClean="0"/>
              <a:t>  </a:t>
            </a:r>
            <a:endParaRPr lang="tr-TR" dirty="0"/>
          </a:p>
          <a:p>
            <a:r>
              <a:rPr lang="tr-TR" b="1" dirty="0" smtClean="0"/>
              <a:t>Cins: </a:t>
            </a:r>
            <a:r>
              <a:rPr lang="tr-TR" dirty="0" err="1"/>
              <a:t>Atriplex</a:t>
            </a:r>
            <a:r>
              <a:rPr lang="tr-TR" dirty="0"/>
              <a:t> L.</a:t>
            </a:r>
          </a:p>
          <a:p>
            <a:pPr>
              <a:buNone/>
            </a:pPr>
            <a:endParaRPr lang="tr-TR" dirty="0"/>
          </a:p>
        </p:txBody>
      </p:sp>
      <p:pic>
        <p:nvPicPr>
          <p:cNvPr id="26626" name="Picture 2" descr="http://upload.wikimedia.org/wikipedia/commons/thumb/c/c9/Atriplex_hortensis_cleaned_Sturm.png/250px-Atriplex_hortensis_cleaned_Sturm.png"/>
          <p:cNvPicPr>
            <a:picLocks noChangeAspect="1" noChangeArrowheads="1"/>
          </p:cNvPicPr>
          <p:nvPr/>
        </p:nvPicPr>
        <p:blipFill>
          <a:blip r:embed="rId2" cstate="print"/>
          <a:srcRect/>
          <a:stretch>
            <a:fillRect/>
          </a:stretch>
        </p:blipFill>
        <p:spPr bwMode="auto">
          <a:xfrm>
            <a:off x="5943600" y="1600200"/>
            <a:ext cx="2381250" cy="5067301"/>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57200" y="914400"/>
            <a:ext cx="4572000" cy="4800600"/>
          </a:xfrm>
        </p:spPr>
        <p:txBody>
          <a:bodyPr>
            <a:normAutofit fontScale="92500" lnSpcReduction="20000"/>
          </a:bodyPr>
          <a:lstStyle/>
          <a:p>
            <a:pPr algn="just">
              <a:buNone/>
            </a:pPr>
            <a:r>
              <a:rPr lang="tr-TR" i="1" dirty="0"/>
              <a:t> </a:t>
            </a:r>
            <a:r>
              <a:rPr lang="tr-TR" i="1" dirty="0" smtClean="0"/>
              <a:t>        </a:t>
            </a:r>
          </a:p>
          <a:p>
            <a:pPr>
              <a:buNone/>
            </a:pPr>
            <a:r>
              <a:rPr lang="tr-TR" sz="1900" i="1" dirty="0"/>
              <a:t> </a:t>
            </a:r>
            <a:r>
              <a:rPr lang="tr-TR" sz="1900" i="1" dirty="0" smtClean="0"/>
              <a:t>         </a:t>
            </a:r>
            <a:r>
              <a:rPr lang="tr-TR" sz="2800" dirty="0" smtClean="0">
                <a:latin typeface="Times New Roman" pitchFamily="18" charset="0"/>
                <a:cs typeface="Times New Roman" pitchFamily="18" charset="0"/>
              </a:rPr>
              <a:t>Bu cinsin  </a:t>
            </a:r>
            <a:r>
              <a:rPr lang="tr-TR" sz="2800" dirty="0">
                <a:latin typeface="Times New Roman" pitchFamily="18" charset="0"/>
                <a:cs typeface="Times New Roman" pitchFamily="18" charset="0"/>
              </a:rPr>
              <a:t>en önemli türlerinden  biri </a:t>
            </a:r>
            <a:r>
              <a:rPr lang="tr-TR" sz="2800" i="1" dirty="0" err="1">
                <a:latin typeface="Times New Roman" pitchFamily="18" charset="0"/>
                <a:cs typeface="Times New Roman" pitchFamily="18" charset="0"/>
              </a:rPr>
              <a:t>Atriplex</a:t>
            </a:r>
            <a:r>
              <a:rPr lang="tr-TR" sz="2800" i="1" dirty="0">
                <a:latin typeface="Times New Roman" pitchFamily="18" charset="0"/>
                <a:cs typeface="Times New Roman" pitchFamily="18" charset="0"/>
              </a:rPr>
              <a:t> </a:t>
            </a:r>
            <a:r>
              <a:rPr lang="tr-TR" sz="2800" i="1" dirty="0" err="1">
                <a:latin typeface="Times New Roman" pitchFamily="18" charset="0"/>
                <a:cs typeface="Times New Roman" pitchFamily="18" charset="0"/>
              </a:rPr>
              <a:t>canescens</a:t>
            </a:r>
            <a:r>
              <a:rPr lang="tr-TR" sz="2800" i="1" dirty="0">
                <a:latin typeface="Times New Roman" pitchFamily="18" charset="0"/>
                <a:cs typeface="Times New Roman" pitchFamily="18" charset="0"/>
              </a:rPr>
              <a:t> </a:t>
            </a:r>
            <a:r>
              <a:rPr lang="tr-TR" sz="2800" dirty="0" smtClean="0">
                <a:latin typeface="Times New Roman" pitchFamily="18" charset="0"/>
                <a:cs typeface="Times New Roman" pitchFamily="18" charset="0"/>
              </a:rPr>
              <a:t>‘</a:t>
            </a:r>
            <a:r>
              <a:rPr lang="tr-TR" sz="2800" dirty="0" err="1" smtClean="0">
                <a:latin typeface="Times New Roman" pitchFamily="18" charset="0"/>
                <a:cs typeface="Times New Roman" pitchFamily="18" charset="0"/>
              </a:rPr>
              <a:t>dir</a:t>
            </a:r>
            <a:r>
              <a:rPr lang="tr-TR" sz="2800" dirty="0">
                <a:latin typeface="Times New Roman" pitchFamily="18" charset="0"/>
                <a:cs typeface="Times New Roman" pitchFamily="18" charset="0"/>
              </a:rPr>
              <a:t>. </a:t>
            </a:r>
            <a:r>
              <a:rPr lang="tr-TR" sz="2800" i="1" dirty="0">
                <a:latin typeface="Times New Roman" pitchFamily="18" charset="0"/>
                <a:cs typeface="Times New Roman" pitchFamily="18" charset="0"/>
              </a:rPr>
              <a:t>A. </a:t>
            </a:r>
            <a:r>
              <a:rPr lang="tr-TR" sz="2800" i="1" dirty="0" err="1">
                <a:latin typeface="Times New Roman" pitchFamily="18" charset="0"/>
                <a:cs typeface="Times New Roman" pitchFamily="18" charset="0"/>
              </a:rPr>
              <a:t>canescens</a:t>
            </a:r>
            <a:r>
              <a:rPr lang="tr-TR" sz="2800" dirty="0" err="1">
                <a:latin typeface="Times New Roman" pitchFamily="18" charset="0"/>
                <a:cs typeface="Times New Roman" pitchFamily="18" charset="0"/>
              </a:rPr>
              <a:t>’in</a:t>
            </a:r>
            <a:r>
              <a:rPr lang="tr-TR" sz="2800" dirty="0">
                <a:latin typeface="Times New Roman" pitchFamily="18" charset="0"/>
                <a:cs typeface="Times New Roman" pitchFamily="18" charset="0"/>
              </a:rPr>
              <a:t> orijini Amerika Kıtası olup, </a:t>
            </a:r>
            <a:r>
              <a:rPr lang="tr-TR" sz="2800" dirty="0" smtClean="0">
                <a:latin typeface="Times New Roman" pitchFamily="18" charset="0"/>
                <a:cs typeface="Times New Roman" pitchFamily="18" charset="0"/>
              </a:rPr>
              <a:t>Amerika Birleşik </a:t>
            </a:r>
            <a:r>
              <a:rPr lang="tr-TR" sz="2800" dirty="0">
                <a:latin typeface="Times New Roman" pitchFamily="18" charset="0"/>
                <a:cs typeface="Times New Roman" pitchFamily="18" charset="0"/>
              </a:rPr>
              <a:t>Devletleri’nin batısında doğal olarak bulunmaktadır. Uzun ömürlü çok yıllıktır. Avrupa  ve Avustralya kıtalarında da çeşitli bölgelerde yetiştirilmekte olan bitki  ülkemizde pek tanınmamaktadır. </a:t>
            </a:r>
          </a:p>
        </p:txBody>
      </p:sp>
      <p:pic>
        <p:nvPicPr>
          <p:cNvPr id="25602" name="Picture 2" descr="http://www.baynatives.com/plants/Atriplex-canescens/_DSC5728.jpg"/>
          <p:cNvPicPr>
            <a:picLocks noChangeAspect="1" noChangeArrowheads="1"/>
          </p:cNvPicPr>
          <p:nvPr/>
        </p:nvPicPr>
        <p:blipFill>
          <a:blip r:embed="rId2" cstate="print"/>
          <a:srcRect/>
          <a:stretch>
            <a:fillRect/>
          </a:stretch>
        </p:blipFill>
        <p:spPr bwMode="auto">
          <a:xfrm>
            <a:off x="5257800" y="914400"/>
            <a:ext cx="3419475" cy="4838701"/>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57200" y="838200"/>
            <a:ext cx="4267200" cy="5287963"/>
          </a:xfrm>
        </p:spPr>
        <p:txBody>
          <a:bodyPr>
            <a:normAutofit fontScale="85000" lnSpcReduction="10000"/>
          </a:bodyPr>
          <a:lstStyle/>
          <a:p>
            <a:pPr>
              <a:buNone/>
            </a:pPr>
            <a:r>
              <a:rPr lang="tr-TR" dirty="0" smtClean="0">
                <a:latin typeface="Times New Roman" pitchFamily="18" charset="0"/>
                <a:cs typeface="Times New Roman" pitchFamily="18" charset="0"/>
              </a:rPr>
              <a:t>         Dünya genelinde çalı formundaki bitkiler özellikle kurak ve yarı kurak alanlardaki meralar ile bazı sorunlu alanlarda (Aşırı tuzlu, maden çıkarılan vb.) toprak ıslahı ve bitkisel çeşitliliğin artırılmasında yaygın olarak kullanılmaktadır. Ülkemizde giderek artan  erozyon sorununun çözümünde de bu bitkiler umut ışığı olabilir. Dünya genelinde  çalı bitkilerinin erozyon kontrolünde, bataklık meraların iyileştirilmesinde ve merada gölgelik ve kısmi rüzgar kıran olarak kullanıldığı bildirilmektedir.</a:t>
            </a:r>
            <a:endParaRPr lang="tr-TR" dirty="0">
              <a:latin typeface="Times New Roman" pitchFamily="18" charset="0"/>
              <a:cs typeface="Times New Roman" pitchFamily="18" charset="0"/>
            </a:endParaRPr>
          </a:p>
        </p:txBody>
      </p:sp>
      <p:pic>
        <p:nvPicPr>
          <p:cNvPr id="32770" name="Picture 2" descr="C:\Users\toshiba\Desktop\Adsız.png"/>
          <p:cNvPicPr>
            <a:picLocks noChangeAspect="1" noChangeArrowheads="1"/>
          </p:cNvPicPr>
          <p:nvPr/>
        </p:nvPicPr>
        <p:blipFill>
          <a:blip r:embed="rId2" cstate="print"/>
          <a:srcRect/>
          <a:stretch>
            <a:fillRect/>
          </a:stretch>
        </p:blipFill>
        <p:spPr bwMode="auto">
          <a:xfrm>
            <a:off x="5105400" y="838200"/>
            <a:ext cx="3716252" cy="5116993"/>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0" y="1295400"/>
            <a:ext cx="4953000" cy="4343400"/>
          </a:xfrm>
        </p:spPr>
        <p:txBody>
          <a:bodyPr>
            <a:normAutofit lnSpcReduction="10000"/>
          </a:bodyPr>
          <a:lstStyle/>
          <a:p>
            <a:pPr>
              <a:buNone/>
            </a:pPr>
            <a:r>
              <a:rPr lang="tr-TR" sz="2000" i="1" dirty="0" smtClean="0"/>
              <a:t>          </a:t>
            </a:r>
            <a:r>
              <a:rPr lang="tr-TR" sz="2200" dirty="0" err="1" smtClean="0">
                <a:latin typeface="Times New Roman" pitchFamily="18" charset="0"/>
                <a:cs typeface="Times New Roman" pitchFamily="18" charset="0"/>
              </a:rPr>
              <a:t>Atriplex</a:t>
            </a:r>
            <a:r>
              <a:rPr lang="tr-TR" sz="2200" dirty="0" smtClean="0">
                <a:latin typeface="Times New Roman" pitchFamily="18" charset="0"/>
                <a:cs typeface="Times New Roman" pitchFamily="18" charset="0"/>
              </a:rPr>
              <a:t> </a:t>
            </a:r>
            <a:r>
              <a:rPr lang="tr-TR" sz="2200" dirty="0">
                <a:latin typeface="Times New Roman" pitchFamily="18" charset="0"/>
                <a:cs typeface="Times New Roman" pitchFamily="18" charset="0"/>
              </a:rPr>
              <a:t>çalı türlerinin Orta Doğu’ da yaygın olarak </a:t>
            </a:r>
            <a:r>
              <a:rPr lang="tr-TR" sz="2200" dirty="0" smtClean="0">
                <a:latin typeface="Times New Roman" pitchFamily="18" charset="0"/>
                <a:cs typeface="Times New Roman" pitchFamily="18" charset="0"/>
              </a:rPr>
              <a:t>yetiştirildiği </a:t>
            </a:r>
            <a:r>
              <a:rPr lang="tr-TR" sz="2200" dirty="0">
                <a:latin typeface="Times New Roman" pitchFamily="18" charset="0"/>
                <a:cs typeface="Times New Roman" pitchFamily="18" charset="0"/>
              </a:rPr>
              <a:t>ve otlatmaya ve kuraklığa karşı toleranslı olan bu bitkilerin hayvan </a:t>
            </a:r>
            <a:r>
              <a:rPr lang="tr-TR" sz="2200" dirty="0" smtClean="0">
                <a:latin typeface="Times New Roman" pitchFamily="18" charset="0"/>
                <a:cs typeface="Times New Roman" pitchFamily="18" charset="0"/>
              </a:rPr>
              <a:t>için önemli </a:t>
            </a:r>
            <a:r>
              <a:rPr lang="tr-TR" sz="2200" dirty="0">
                <a:latin typeface="Times New Roman" pitchFamily="18" charset="0"/>
                <a:cs typeface="Times New Roman" pitchFamily="18" charset="0"/>
              </a:rPr>
              <a:t>bir ham protein ve enerji kaynağı olarak </a:t>
            </a:r>
            <a:r>
              <a:rPr lang="tr-TR" sz="2200" dirty="0" smtClean="0">
                <a:latin typeface="Times New Roman" pitchFamily="18" charset="0"/>
                <a:cs typeface="Times New Roman" pitchFamily="18" charset="0"/>
              </a:rPr>
              <a:t>değerlendirildikleri bildirilmektedir</a:t>
            </a:r>
            <a:r>
              <a:rPr lang="tr-TR" sz="2200" dirty="0">
                <a:latin typeface="Times New Roman" pitchFamily="18" charset="0"/>
                <a:cs typeface="Times New Roman" pitchFamily="18" charset="0"/>
              </a:rPr>
              <a:t>. İran’da çayır-mera </a:t>
            </a:r>
            <a:r>
              <a:rPr lang="tr-TR" sz="2200" dirty="0" smtClean="0">
                <a:latin typeface="Times New Roman" pitchFamily="18" charset="0"/>
                <a:cs typeface="Times New Roman" pitchFamily="18" charset="0"/>
              </a:rPr>
              <a:t>alanları </a:t>
            </a:r>
            <a:r>
              <a:rPr lang="tr-TR" sz="2200" dirty="0">
                <a:latin typeface="Times New Roman" pitchFamily="18" charset="0"/>
                <a:cs typeface="Times New Roman" pitchFamily="18" charset="0"/>
              </a:rPr>
              <a:t>ile bazı marjinal alanlarda hayvancılık sektörünün ihtiyaç duyduğu kaba yemlerin yeterince </a:t>
            </a:r>
            <a:r>
              <a:rPr lang="tr-TR" sz="2200" dirty="0" smtClean="0">
                <a:latin typeface="Times New Roman" pitchFamily="18" charset="0"/>
                <a:cs typeface="Times New Roman" pitchFamily="18" charset="0"/>
              </a:rPr>
              <a:t>üretilebilmesi, </a:t>
            </a:r>
            <a:r>
              <a:rPr lang="tr-TR" sz="2200" dirty="0">
                <a:latin typeface="Times New Roman" pitchFamily="18" charset="0"/>
                <a:cs typeface="Times New Roman" pitchFamily="18" charset="0"/>
              </a:rPr>
              <a:t>toprakların korunması ve ıslahı amaçlarıyla çalı bitkileri yıllardır kullanılmaktadır. </a:t>
            </a:r>
          </a:p>
          <a:p>
            <a:pPr>
              <a:buNone/>
            </a:pPr>
            <a:endParaRPr lang="tr-TR" sz="2000" dirty="0"/>
          </a:p>
        </p:txBody>
      </p:sp>
      <p:pic>
        <p:nvPicPr>
          <p:cNvPr id="4" name="3 Resim" descr="http://t1.gstatic.com/images?q=tbn:ANd9GcSRjWdH6NGfrCvuEa78A7HLPK6PgYYzqRQu-xLI6HdVzDYtlfaQzA">
            <a:hlinkClick r:id="rId2"/>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3000" y="1219200"/>
            <a:ext cx="3886200" cy="464820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228600" y="1600200"/>
            <a:ext cx="4267200" cy="4525963"/>
          </a:xfrm>
        </p:spPr>
        <p:txBody>
          <a:bodyPr>
            <a:normAutofit fontScale="92500" lnSpcReduction="20000"/>
          </a:bodyPr>
          <a:lstStyle/>
          <a:p>
            <a:pPr>
              <a:buNone/>
            </a:pPr>
            <a:r>
              <a:rPr lang="tr-TR" i="1" dirty="0" smtClean="0"/>
              <a:t>         </a:t>
            </a:r>
            <a:r>
              <a:rPr lang="tr-TR" dirty="0" smtClean="0">
                <a:latin typeface="Times New Roman" pitchFamily="18" charset="0"/>
                <a:cs typeface="Times New Roman" pitchFamily="18" charset="0"/>
              </a:rPr>
              <a:t>Ülkemizde </a:t>
            </a:r>
            <a:r>
              <a:rPr lang="tr-TR" i="1" dirty="0" err="1" smtClean="0">
                <a:latin typeface="Times New Roman" pitchFamily="18" charset="0"/>
                <a:cs typeface="Times New Roman" pitchFamily="18" charset="0"/>
              </a:rPr>
              <a:t>Atriplex</a:t>
            </a:r>
            <a:r>
              <a:rPr lang="tr-TR" i="1" dirty="0" smtClean="0">
                <a:latin typeface="Times New Roman" pitchFamily="18" charset="0"/>
                <a:cs typeface="Times New Roman" pitchFamily="18" charset="0"/>
              </a:rPr>
              <a:t> </a:t>
            </a:r>
            <a:r>
              <a:rPr lang="tr-TR" i="1" dirty="0" err="1" smtClean="0">
                <a:latin typeface="Times New Roman" pitchFamily="18" charset="0"/>
                <a:cs typeface="Times New Roman" pitchFamily="18" charset="0"/>
              </a:rPr>
              <a:t>canescens</a:t>
            </a:r>
            <a:r>
              <a:rPr lang="tr-TR" i="1" dirty="0" smtClean="0">
                <a:latin typeface="Times New Roman" pitchFamily="18" charset="0"/>
                <a:cs typeface="Times New Roman" pitchFamily="18" charset="0"/>
              </a:rPr>
              <a:t> </a:t>
            </a:r>
            <a:r>
              <a:rPr lang="tr-TR" dirty="0" smtClean="0">
                <a:latin typeface="Times New Roman" pitchFamily="18" charset="0"/>
                <a:cs typeface="Times New Roman" pitchFamily="18" charset="0"/>
              </a:rPr>
              <a:t>(</a:t>
            </a:r>
            <a:r>
              <a:rPr lang="tr-TR" dirty="0" err="1" smtClean="0">
                <a:latin typeface="Times New Roman" pitchFamily="18" charset="0"/>
                <a:cs typeface="Times New Roman" pitchFamily="18" charset="0"/>
              </a:rPr>
              <a:t>Four</a:t>
            </a:r>
            <a:r>
              <a:rPr lang="tr-TR" dirty="0" smtClean="0">
                <a:latin typeface="Times New Roman" pitchFamily="18" charset="0"/>
                <a:cs typeface="Times New Roman" pitchFamily="18" charset="0"/>
              </a:rPr>
              <a:t>-</a:t>
            </a:r>
            <a:r>
              <a:rPr lang="tr-TR" dirty="0" err="1" smtClean="0">
                <a:latin typeface="Times New Roman" pitchFamily="18" charset="0"/>
                <a:cs typeface="Times New Roman" pitchFamily="18" charset="0"/>
              </a:rPr>
              <a:t>wing</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saltbush</a:t>
            </a:r>
            <a:r>
              <a:rPr lang="tr-TR" dirty="0" smtClean="0">
                <a:latin typeface="Times New Roman" pitchFamily="18" charset="0"/>
                <a:cs typeface="Times New Roman" pitchFamily="18" charset="0"/>
              </a:rPr>
              <a:t>) çalısının doğal alanlarda toprak ıslahı, erozyon önleme ve kaba yem üretimi gibi amaçlarla kullanımı konusunda yapılmış araştırma yoktur. Belirtilen özellikleri nedeniyle bilinen yem bitkilerinin yanı sıra </a:t>
            </a:r>
            <a:r>
              <a:rPr lang="tr-TR" i="1" dirty="0" err="1" smtClean="0">
                <a:latin typeface="Times New Roman" pitchFamily="18" charset="0"/>
                <a:cs typeface="Times New Roman" pitchFamily="18" charset="0"/>
              </a:rPr>
              <a:t>Atriplex</a:t>
            </a:r>
            <a:r>
              <a:rPr lang="tr-TR" i="1" dirty="0" smtClean="0">
                <a:latin typeface="Times New Roman" pitchFamily="18" charset="0"/>
                <a:cs typeface="Times New Roman" pitchFamily="18" charset="0"/>
              </a:rPr>
              <a:t> </a:t>
            </a:r>
            <a:r>
              <a:rPr lang="tr-TR" i="1" dirty="0" err="1" smtClean="0">
                <a:latin typeface="Times New Roman" pitchFamily="18" charset="0"/>
                <a:cs typeface="Times New Roman" pitchFamily="18" charset="0"/>
              </a:rPr>
              <a:t>canescens</a:t>
            </a:r>
            <a:r>
              <a:rPr lang="tr-TR" dirty="0" err="1" smtClean="0">
                <a:latin typeface="Times New Roman" pitchFamily="18" charset="0"/>
                <a:cs typeface="Times New Roman" pitchFamily="18" charset="0"/>
              </a:rPr>
              <a:t>’in</a:t>
            </a:r>
            <a:r>
              <a:rPr lang="tr-TR" dirty="0" smtClean="0">
                <a:latin typeface="Times New Roman" pitchFamily="18" charset="0"/>
                <a:cs typeface="Times New Roman" pitchFamily="18" charset="0"/>
              </a:rPr>
              <a:t> ülkemiz ekolojisinde performansı mutlaka belirlenmeli ve uygun alanlarda yaygınlaştırılmasına çalışılmalıdır.</a:t>
            </a:r>
            <a:endParaRPr lang="tr-TR" dirty="0">
              <a:latin typeface="Times New Roman" pitchFamily="18" charset="0"/>
              <a:cs typeface="Times New Roman" pitchFamily="18" charset="0"/>
            </a:endParaRPr>
          </a:p>
        </p:txBody>
      </p:sp>
      <p:pic>
        <p:nvPicPr>
          <p:cNvPr id="33794" name="Picture 2" descr="http://www.plantsystematics.org/reveal/pbio/slides13/13326a.jpg"/>
          <p:cNvPicPr>
            <a:picLocks noChangeAspect="1" noChangeArrowheads="1"/>
          </p:cNvPicPr>
          <p:nvPr/>
        </p:nvPicPr>
        <p:blipFill>
          <a:blip r:embed="rId2" cstate="print"/>
          <a:srcRect/>
          <a:stretch>
            <a:fillRect/>
          </a:stretch>
        </p:blipFill>
        <p:spPr bwMode="auto">
          <a:xfrm>
            <a:off x="4800600" y="1600200"/>
            <a:ext cx="4038600" cy="419100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a:solidFill>
                  <a:schemeClr val="tx1"/>
                </a:solidFill>
              </a:rPr>
              <a:t>BİTKİNİN BAZI ÖZELLİKLERİ ve EKOLOJİSİ</a:t>
            </a:r>
          </a:p>
        </p:txBody>
      </p:sp>
      <p:sp>
        <p:nvSpPr>
          <p:cNvPr id="3" name="2 İçerik Yer Tutucusu"/>
          <p:cNvSpPr>
            <a:spLocks noGrp="1"/>
          </p:cNvSpPr>
          <p:nvPr>
            <p:ph sz="quarter" idx="1"/>
          </p:nvPr>
        </p:nvSpPr>
        <p:spPr>
          <a:xfrm>
            <a:off x="228600" y="1600200"/>
            <a:ext cx="4267200" cy="4800600"/>
          </a:xfrm>
        </p:spPr>
        <p:txBody>
          <a:bodyPr>
            <a:normAutofit fontScale="85000" lnSpcReduction="20000"/>
          </a:bodyPr>
          <a:lstStyle/>
          <a:p>
            <a:pPr>
              <a:buNone/>
            </a:pPr>
            <a:r>
              <a:rPr lang="tr-TR" dirty="0" smtClean="0">
                <a:latin typeface="Times New Roman" pitchFamily="18" charset="0"/>
                <a:cs typeface="Times New Roman" pitchFamily="18" charset="0"/>
              </a:rPr>
              <a:t>        En </a:t>
            </a:r>
            <a:r>
              <a:rPr lang="tr-TR" dirty="0">
                <a:latin typeface="Times New Roman" pitchFamily="18" charset="0"/>
                <a:cs typeface="Times New Roman" pitchFamily="18" charset="0"/>
              </a:rPr>
              <a:t>yaygın olarak görülen </a:t>
            </a:r>
            <a:r>
              <a:rPr lang="tr-TR" dirty="0" err="1">
                <a:latin typeface="Times New Roman" pitchFamily="18" charset="0"/>
                <a:cs typeface="Times New Roman" pitchFamily="18" charset="0"/>
              </a:rPr>
              <a:t>Atriplex</a:t>
            </a:r>
            <a:r>
              <a:rPr lang="tr-TR" dirty="0">
                <a:latin typeface="Times New Roman" pitchFamily="18" charset="0"/>
                <a:cs typeface="Times New Roman" pitchFamily="18" charset="0"/>
              </a:rPr>
              <a:t> türü olan </a:t>
            </a:r>
            <a:r>
              <a:rPr lang="tr-TR" dirty="0" err="1">
                <a:latin typeface="Times New Roman" pitchFamily="18" charset="0"/>
                <a:cs typeface="Times New Roman" pitchFamily="18" charset="0"/>
              </a:rPr>
              <a:t>Atriplex</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canescens</a:t>
            </a:r>
            <a:r>
              <a:rPr lang="tr-TR" dirty="0">
                <a:latin typeface="Times New Roman" pitchFamily="18" charset="0"/>
                <a:cs typeface="Times New Roman" pitchFamily="18" charset="0"/>
              </a:rPr>
              <a:t>, çok farklı toprak tiplerine uyum sağlayabilmektedir.  İyi drenajlı kumlu, çakıllı, bazik ve tuzlu topraklarda yetişmektedir. Aşırı meyilli ve marjinal alanlarda bile başarı ile yetişebilen bitki, özellikle tuzlu ve borlu alanların ıslahında başarılı sonuçlar vermektedir. Soğuğa ve kurağa dayanımı yüksektir. Toprak tuzlarının bitkinin büyüme ve gelişmesini teşvik ettiği bildirilmektedir (</a:t>
            </a:r>
            <a:r>
              <a:rPr lang="tr-TR" dirty="0" err="1" smtClean="0">
                <a:latin typeface="Times New Roman" pitchFamily="18" charset="0"/>
                <a:cs typeface="Times New Roman" pitchFamily="18" charset="0"/>
              </a:rPr>
              <a:t>Glenn</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ve </a:t>
            </a:r>
            <a:r>
              <a:rPr lang="tr-TR" dirty="0" smtClean="0">
                <a:latin typeface="Times New Roman" pitchFamily="18" charset="0"/>
                <a:cs typeface="Times New Roman" pitchFamily="18" charset="0"/>
              </a:rPr>
              <a:t>Brown, </a:t>
            </a:r>
            <a:r>
              <a:rPr lang="tr-TR" dirty="0">
                <a:latin typeface="Times New Roman" pitchFamily="18" charset="0"/>
                <a:cs typeface="Times New Roman" pitchFamily="18" charset="0"/>
              </a:rPr>
              <a:t>1998). </a:t>
            </a:r>
          </a:p>
        </p:txBody>
      </p:sp>
      <p:pic>
        <p:nvPicPr>
          <p:cNvPr id="22530" name="Picture 2" descr="http://upload.wikimedia.org/wikipedia/commons/2/2c/Atriplex_canescens_var_canescens_4.jpg"/>
          <p:cNvPicPr>
            <a:picLocks noChangeAspect="1" noChangeArrowheads="1"/>
          </p:cNvPicPr>
          <p:nvPr/>
        </p:nvPicPr>
        <p:blipFill>
          <a:blip r:embed="rId2" cstate="print"/>
          <a:srcRect/>
          <a:stretch>
            <a:fillRect/>
          </a:stretch>
        </p:blipFill>
        <p:spPr bwMode="auto">
          <a:xfrm>
            <a:off x="4800600" y="1524000"/>
            <a:ext cx="3581400" cy="472440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2590800" y="838200"/>
            <a:ext cx="3810000" cy="5364163"/>
          </a:xfrm>
        </p:spPr>
        <p:txBody>
          <a:bodyPr>
            <a:normAutofit fontScale="62500" lnSpcReduction="20000"/>
          </a:bodyPr>
          <a:lstStyle/>
          <a:p>
            <a:pPr>
              <a:buNone/>
            </a:pPr>
            <a:r>
              <a:rPr lang="tr-TR" i="1" dirty="0" smtClean="0"/>
              <a:t>        </a:t>
            </a:r>
          </a:p>
          <a:p>
            <a:pPr>
              <a:buNone/>
            </a:pPr>
            <a:r>
              <a:rPr lang="tr-TR" sz="3800" i="1" dirty="0"/>
              <a:t> </a:t>
            </a:r>
            <a:r>
              <a:rPr lang="tr-TR" sz="3800" i="1" dirty="0" smtClean="0"/>
              <a:t>        </a:t>
            </a:r>
            <a:r>
              <a:rPr lang="tr-TR" sz="3800" dirty="0" smtClean="0">
                <a:latin typeface="Times New Roman" pitchFamily="18" charset="0"/>
                <a:cs typeface="Times New Roman" pitchFamily="18" charset="0"/>
              </a:rPr>
              <a:t>Ayrıca bitki başta </a:t>
            </a:r>
            <a:r>
              <a:rPr lang="tr-TR" sz="3800" dirty="0" err="1" smtClean="0">
                <a:latin typeface="Times New Roman" pitchFamily="18" charset="0"/>
                <a:cs typeface="Times New Roman" pitchFamily="18" charset="0"/>
              </a:rPr>
              <a:t>buğdaygil</a:t>
            </a:r>
            <a:r>
              <a:rPr lang="tr-TR" sz="3800" dirty="0" smtClean="0">
                <a:latin typeface="Times New Roman" pitchFamily="18" charset="0"/>
                <a:cs typeface="Times New Roman" pitchFamily="18" charset="0"/>
              </a:rPr>
              <a:t> yem bitkileri ve diğer çalı türleri olmak üzere, çeşitli bitkilerle birlikte yetiştirilebilmektedir. Bitki genelde gümüşümsü gri renktedir. Ortalama olarak bitki boyu 1.8 m, tohum uzunluğu 1.5-2 </a:t>
            </a:r>
            <a:r>
              <a:rPr lang="tr-TR" sz="3800" dirty="0" err="1" smtClean="0">
                <a:latin typeface="Times New Roman" pitchFamily="18" charset="0"/>
                <a:cs typeface="Times New Roman" pitchFamily="18" charset="0"/>
              </a:rPr>
              <a:t>mm’dir</a:t>
            </a:r>
            <a:r>
              <a:rPr lang="tr-TR" sz="3800" dirty="0" smtClean="0">
                <a:latin typeface="Times New Roman" pitchFamily="18" charset="0"/>
                <a:cs typeface="Times New Roman" pitchFamily="18" charset="0"/>
              </a:rPr>
              <a:t>. </a:t>
            </a:r>
            <a:r>
              <a:rPr lang="tr-TR" sz="3800" dirty="0" smtClean="0">
                <a:solidFill>
                  <a:srgbClr val="FF0000"/>
                </a:solidFill>
                <a:latin typeface="Times New Roman" pitchFamily="18" charset="0"/>
                <a:cs typeface="Times New Roman" pitchFamily="18" charset="0"/>
              </a:rPr>
              <a:t>Başağımsı yapıda ve küçük olan erkek ve dişi çiçekleri genellikle farklı bitkilerde bulunur. Erkek çiçekler yeşil, dişiler ise sarı renkli olur.</a:t>
            </a:r>
          </a:p>
          <a:p>
            <a:pPr>
              <a:buNone/>
            </a:pPr>
            <a:endParaRPr lang="tr-TR" dirty="0"/>
          </a:p>
        </p:txBody>
      </p:sp>
      <p:pic>
        <p:nvPicPr>
          <p:cNvPr id="34818" name="Picture 2" descr="http://swbiodiversity.org/imglib/seinet/Chenopodiaceae/photos/Atriplex_canescens_male_tn.jpg"/>
          <p:cNvPicPr>
            <a:picLocks noChangeAspect="1" noChangeArrowheads="1"/>
          </p:cNvPicPr>
          <p:nvPr/>
        </p:nvPicPr>
        <p:blipFill>
          <a:blip r:embed="rId2" cstate="print"/>
          <a:srcRect/>
          <a:stretch>
            <a:fillRect/>
          </a:stretch>
        </p:blipFill>
        <p:spPr bwMode="auto">
          <a:xfrm>
            <a:off x="0" y="914400"/>
            <a:ext cx="2971800" cy="4572000"/>
          </a:xfrm>
          <a:prstGeom prst="ellipse">
            <a:avLst/>
          </a:prstGeom>
          <a:ln>
            <a:noFill/>
          </a:ln>
          <a:effectLst>
            <a:softEdge rad="112500"/>
          </a:effectLst>
        </p:spPr>
      </p:pic>
      <p:pic>
        <p:nvPicPr>
          <p:cNvPr id="6" name="Picture 4" descr="http://www.abdnha.org/images/03_flora/family/amaranthaceae/atriplex_canescens_8605.jpg"/>
          <p:cNvPicPr>
            <a:picLocks noChangeAspect="1" noChangeArrowheads="1"/>
          </p:cNvPicPr>
          <p:nvPr/>
        </p:nvPicPr>
        <p:blipFill>
          <a:blip r:embed="rId3" cstate="print"/>
          <a:srcRect/>
          <a:stretch>
            <a:fillRect/>
          </a:stretch>
        </p:blipFill>
        <p:spPr bwMode="auto">
          <a:xfrm>
            <a:off x="6172200" y="914400"/>
            <a:ext cx="2971800" cy="4581526"/>
          </a:xfrm>
          <a:prstGeom prst="ellipse">
            <a:avLst/>
          </a:prstGeom>
          <a:ln>
            <a:noFill/>
          </a:ln>
          <a:effectLst>
            <a:softEdge rad="112500"/>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57200" y="914400"/>
            <a:ext cx="3810000" cy="5211763"/>
          </a:xfrm>
        </p:spPr>
        <p:txBody>
          <a:bodyPr>
            <a:normAutofit/>
          </a:bodyPr>
          <a:lstStyle/>
          <a:p>
            <a:pPr>
              <a:buNone/>
            </a:pPr>
            <a:r>
              <a:rPr lang="tr-TR" dirty="0"/>
              <a:t> </a:t>
            </a:r>
            <a:r>
              <a:rPr lang="tr-TR" dirty="0" smtClean="0"/>
              <a:t>       </a:t>
            </a:r>
            <a:r>
              <a:rPr lang="tr-TR" dirty="0" err="1" smtClean="0">
                <a:latin typeface="Times New Roman" pitchFamily="18" charset="0"/>
                <a:cs typeface="Times New Roman" pitchFamily="18" charset="0"/>
              </a:rPr>
              <a:t>Atriplex</a:t>
            </a:r>
            <a:r>
              <a:rPr lang="tr-TR" dirty="0" smtClean="0">
                <a:latin typeface="Times New Roman" pitchFamily="18" charset="0"/>
                <a:cs typeface="Times New Roman" pitchFamily="18" charset="0"/>
              </a:rPr>
              <a:t> </a:t>
            </a:r>
            <a:r>
              <a:rPr lang="tr-TR" dirty="0" err="1">
                <a:latin typeface="Times New Roman" pitchFamily="18" charset="0"/>
                <a:cs typeface="Times New Roman" pitchFamily="18" charset="0"/>
              </a:rPr>
              <a:t>canascens</a:t>
            </a:r>
            <a:r>
              <a:rPr lang="tr-TR" dirty="0">
                <a:latin typeface="Times New Roman" pitchFamily="18" charset="0"/>
                <a:cs typeface="Times New Roman" pitchFamily="18" charset="0"/>
              </a:rPr>
              <a:t>’ in yapraklarındaki protein içeriği Nisan ayında % 25 seviyelerinden  azalarak Ağustos ayında % 10 civarına düşmüş, kış süresinde ise yavaş yavaş artarak % 20 seviyelerine ulaşmıştır. </a:t>
            </a:r>
          </a:p>
          <a:p>
            <a:pPr>
              <a:buNone/>
            </a:pPr>
            <a:r>
              <a:rPr lang="tr-TR" dirty="0" smtClean="0">
                <a:latin typeface="Times New Roman" pitchFamily="18" charset="0"/>
                <a:cs typeface="Times New Roman" pitchFamily="18" charset="0"/>
              </a:rPr>
              <a:t>        </a:t>
            </a:r>
            <a:endParaRPr lang="tr-TR" dirty="0"/>
          </a:p>
        </p:txBody>
      </p:sp>
      <p:pic>
        <p:nvPicPr>
          <p:cNvPr id="19458" name="Picture 2" descr="http://www.northumberlandmoths.org.uk/admin/getplantimage.php?taxon=Atriplex%20spp"/>
          <p:cNvPicPr>
            <a:picLocks noChangeAspect="1" noChangeArrowheads="1"/>
          </p:cNvPicPr>
          <p:nvPr/>
        </p:nvPicPr>
        <p:blipFill>
          <a:blip r:embed="rId2" cstate="print"/>
          <a:srcRect/>
          <a:stretch>
            <a:fillRect/>
          </a:stretch>
        </p:blipFill>
        <p:spPr bwMode="auto">
          <a:xfrm>
            <a:off x="4343400" y="914400"/>
            <a:ext cx="4267200" cy="5076826"/>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i="1" dirty="0"/>
              <a:t> </a:t>
            </a:r>
            <a:r>
              <a:rPr lang="tr-TR" b="1" dirty="0">
                <a:solidFill>
                  <a:schemeClr val="tx1"/>
                </a:solidFill>
              </a:rPr>
              <a:t>YETİŞTİRİLME AMAÇLARI</a:t>
            </a:r>
          </a:p>
        </p:txBody>
      </p:sp>
      <p:sp>
        <p:nvSpPr>
          <p:cNvPr id="3" name="2 İçerik Yer Tutucusu"/>
          <p:cNvSpPr>
            <a:spLocks noGrp="1"/>
          </p:cNvSpPr>
          <p:nvPr>
            <p:ph sz="quarter" idx="1"/>
          </p:nvPr>
        </p:nvSpPr>
        <p:spPr/>
        <p:txBody>
          <a:bodyPr>
            <a:normAutofit fontScale="92500"/>
          </a:bodyPr>
          <a:lstStyle/>
          <a:p>
            <a:pPr>
              <a:buNone/>
            </a:pPr>
            <a:r>
              <a:rPr lang="tr-TR" i="1" dirty="0" smtClean="0"/>
              <a:t>        </a:t>
            </a:r>
            <a:r>
              <a:rPr lang="tr-TR" i="1" dirty="0" err="1">
                <a:latin typeface="Times New Roman" pitchFamily="18" charset="0"/>
                <a:cs typeface="Times New Roman" pitchFamily="18" charset="0"/>
              </a:rPr>
              <a:t>Atriplex</a:t>
            </a:r>
            <a:r>
              <a:rPr lang="tr-TR" i="1" dirty="0">
                <a:latin typeface="Times New Roman" pitchFamily="18" charset="0"/>
                <a:cs typeface="Times New Roman" pitchFamily="18" charset="0"/>
              </a:rPr>
              <a:t> </a:t>
            </a:r>
            <a:r>
              <a:rPr lang="tr-TR" i="1" dirty="0" err="1">
                <a:latin typeface="Times New Roman" pitchFamily="18" charset="0"/>
                <a:cs typeface="Times New Roman" pitchFamily="18" charset="0"/>
              </a:rPr>
              <a:t>canescens</a:t>
            </a:r>
            <a:r>
              <a:rPr lang="tr-TR" i="1" dirty="0">
                <a:latin typeface="Times New Roman" pitchFamily="18" charset="0"/>
                <a:cs typeface="Times New Roman" pitchFamily="18" charset="0"/>
              </a:rPr>
              <a:t> </a:t>
            </a:r>
            <a:r>
              <a:rPr lang="tr-TR" dirty="0">
                <a:latin typeface="Times New Roman" pitchFamily="18" charset="0"/>
                <a:cs typeface="Times New Roman" pitchFamily="18" charset="0"/>
              </a:rPr>
              <a:t>çalı bitkisinin kışın sindirilebilir protein ve </a:t>
            </a:r>
            <a:r>
              <a:rPr lang="tr-TR" dirty="0" err="1">
                <a:latin typeface="Times New Roman" pitchFamily="18" charset="0"/>
                <a:cs typeface="Times New Roman" pitchFamily="18" charset="0"/>
              </a:rPr>
              <a:t>karoten</a:t>
            </a:r>
            <a:r>
              <a:rPr lang="tr-TR" dirty="0">
                <a:latin typeface="Times New Roman" pitchFamily="18" charset="0"/>
                <a:cs typeface="Times New Roman" pitchFamily="18" charset="0"/>
              </a:rPr>
              <a:t> miktarı yüksektir. Pek çok önemli mera bitkisinin yem değerini kaybettiği dönemlerde otlayan hayvanlar için önemli bir kaba yem kaynağıdır. Tohumlarının hasat olgunluğuna gelmesi yönünden de bitkide geniş bir varyasyon görülmektedir. Yapraklarındaki protein oranı % 18’in üzerine çıkabilmektedir. Atlar dışında tüm çiftlik hayvanları tarafından otlanır. Doğal alanlarda bitkinin varlığı çiftlik hayvanları yanında yaban hayvanları için de önem taşımaktadır. Bu bitki geyik, küçük memeliler, tavşan ve çeşitli ötücü kuşlar gibi yaban hayvanları için yaşam alanı ve yem kaynağı özelliği taşımaktadır</a:t>
            </a:r>
            <a:r>
              <a:rPr lang="tr-TR" i="1" dirty="0">
                <a:latin typeface="Times New Roman" pitchFamily="18" charset="0"/>
                <a:cs typeface="Times New Roman" pitchFamily="18" charset="0"/>
              </a:rPr>
              <a:t>.</a:t>
            </a:r>
            <a:r>
              <a:rPr lang="tr-TR" dirty="0">
                <a:latin typeface="Times New Roman" pitchFamily="18" charset="0"/>
                <a:cs typeface="Times New Roman" pitchFamily="18" charset="0"/>
              </a:rPr>
              <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0" y="609600"/>
            <a:ext cx="4572000" cy="6248400"/>
          </a:xfrm>
        </p:spPr>
        <p:txBody>
          <a:bodyPr>
            <a:normAutofit fontScale="85000" lnSpcReduction="20000"/>
          </a:bodyPr>
          <a:lstStyle/>
          <a:p>
            <a:pPr>
              <a:buNone/>
            </a:pPr>
            <a:r>
              <a:rPr lang="tr-TR" dirty="0" smtClean="0">
                <a:latin typeface="Times New Roman" pitchFamily="18" charset="0"/>
                <a:cs typeface="Times New Roman" pitchFamily="18" charset="0"/>
              </a:rPr>
              <a:t>      Bitki </a:t>
            </a:r>
            <a:r>
              <a:rPr lang="tr-TR" dirty="0">
                <a:latin typeface="Times New Roman" pitchFamily="18" charset="0"/>
                <a:cs typeface="Times New Roman" pitchFamily="18" charset="0"/>
              </a:rPr>
              <a:t>erozyon kontrolü yönünden çok iyi bir engel ve çit etkisi sağlamaktadır. Kuraklığa çok dayanıklı olup, marjinal alanlarda bile başarı ile yetiştirilebilmektedir. Geniş kök sistemi sayesinde toprak stabilizasyonu sağlamakta ve erozyon kontrolünde iyi sonuç vermektedir. Maden çıkarılan alanlar gibi çeşitli nedenlerle toprak yapısı ve bitki örtüsü büyük oranda tahrip olmuş alanların  restorasyonunda da yurt dışında yaygın olarak kullanılmaktadır (</a:t>
            </a:r>
            <a:r>
              <a:rPr lang="tr-TR" dirty="0" err="1" smtClean="0">
                <a:latin typeface="Times New Roman" pitchFamily="18" charset="0"/>
                <a:cs typeface="Times New Roman" pitchFamily="18" charset="0"/>
              </a:rPr>
              <a:t>Glenn</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vd., 2001). </a:t>
            </a:r>
            <a:r>
              <a:rPr lang="tr-TR" i="1" dirty="0" err="1">
                <a:latin typeface="Times New Roman" pitchFamily="18" charset="0"/>
                <a:cs typeface="Times New Roman" pitchFamily="18" charset="0"/>
              </a:rPr>
              <a:t>Atriplex</a:t>
            </a:r>
            <a:r>
              <a:rPr lang="tr-TR" i="1" dirty="0">
                <a:latin typeface="Times New Roman" pitchFamily="18" charset="0"/>
                <a:cs typeface="Times New Roman" pitchFamily="18" charset="0"/>
              </a:rPr>
              <a:t> </a:t>
            </a:r>
            <a:r>
              <a:rPr lang="tr-TR" i="1" dirty="0" err="1">
                <a:latin typeface="Times New Roman" pitchFamily="18" charset="0"/>
                <a:cs typeface="Times New Roman" pitchFamily="18" charset="0"/>
              </a:rPr>
              <a:t>canescens</a:t>
            </a:r>
            <a:r>
              <a:rPr lang="tr-TR" i="1" dirty="0">
                <a:latin typeface="Times New Roman" pitchFamily="18" charset="0"/>
                <a:cs typeface="Times New Roman" pitchFamily="18" charset="0"/>
              </a:rPr>
              <a:t> </a:t>
            </a:r>
            <a:r>
              <a:rPr lang="tr-TR" dirty="0">
                <a:latin typeface="Times New Roman" pitchFamily="18" charset="0"/>
                <a:cs typeface="Times New Roman" pitchFamily="18" charset="0"/>
              </a:rPr>
              <a:t>plantasyonundan sonra bu tür alanlarda bitkisel tür çeşitliliğinin arttığı gözlemlenmiştir. Süs bitkisi özelliği de taşıyan bitki bahçelerde kullanıldığında kuşları ve kelebekleri </a:t>
            </a:r>
            <a:r>
              <a:rPr lang="tr-TR" dirty="0" err="1">
                <a:latin typeface="Times New Roman" pitchFamily="18" charset="0"/>
                <a:cs typeface="Times New Roman" pitchFamily="18" charset="0"/>
              </a:rPr>
              <a:t>cezbetmektedir</a:t>
            </a:r>
            <a:r>
              <a:rPr lang="tr-TR" dirty="0">
                <a:latin typeface="Times New Roman" pitchFamily="18" charset="0"/>
                <a:cs typeface="Times New Roman" pitchFamily="18" charset="0"/>
              </a:rPr>
              <a:t>.</a:t>
            </a:r>
          </a:p>
          <a:p>
            <a:endParaRPr lang="tr-TR" dirty="0"/>
          </a:p>
        </p:txBody>
      </p:sp>
      <p:pic>
        <p:nvPicPr>
          <p:cNvPr id="16386" name="Picture 2" descr="http://www.stridvall.se/flowers/albums/Familiae_variae_2/MINA2974.jpg"/>
          <p:cNvPicPr>
            <a:picLocks noChangeAspect="1" noChangeArrowheads="1"/>
          </p:cNvPicPr>
          <p:nvPr/>
        </p:nvPicPr>
        <p:blipFill>
          <a:blip r:embed="rId2" cstate="print"/>
          <a:srcRect/>
          <a:stretch>
            <a:fillRect/>
          </a:stretch>
        </p:blipFill>
        <p:spPr bwMode="auto">
          <a:xfrm>
            <a:off x="4724400" y="762000"/>
            <a:ext cx="4191000" cy="5486400"/>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b="1" dirty="0"/>
              <a:t>ÇOĞALTILMA YÖNTEMLERİ</a:t>
            </a:r>
          </a:p>
        </p:txBody>
      </p:sp>
      <p:sp>
        <p:nvSpPr>
          <p:cNvPr id="3" name="2 İçerik Yer Tutucusu"/>
          <p:cNvSpPr>
            <a:spLocks noGrp="1"/>
          </p:cNvSpPr>
          <p:nvPr>
            <p:ph sz="quarter" idx="1"/>
          </p:nvPr>
        </p:nvSpPr>
        <p:spPr/>
        <p:txBody>
          <a:bodyPr>
            <a:normAutofit/>
          </a:bodyPr>
          <a:lstStyle/>
          <a:p>
            <a:pPr>
              <a:buNone/>
            </a:pPr>
            <a:r>
              <a:rPr lang="tr-TR" i="1" dirty="0" smtClean="0"/>
              <a:t>       </a:t>
            </a:r>
            <a:r>
              <a:rPr lang="tr-TR" dirty="0" err="1" smtClean="0">
                <a:latin typeface="Times New Roman" pitchFamily="18" charset="0"/>
                <a:cs typeface="Times New Roman" pitchFamily="18" charset="0"/>
              </a:rPr>
              <a:t>Atriplex</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bitkisi tohumla ve </a:t>
            </a:r>
            <a:r>
              <a:rPr lang="tr-TR" dirty="0" err="1">
                <a:latin typeface="Times New Roman" pitchFamily="18" charset="0"/>
                <a:cs typeface="Times New Roman" pitchFamily="18" charset="0"/>
              </a:rPr>
              <a:t>vejetatif</a:t>
            </a:r>
            <a:r>
              <a:rPr lang="tr-TR" dirty="0">
                <a:latin typeface="Times New Roman" pitchFamily="18" charset="0"/>
                <a:cs typeface="Times New Roman" pitchFamily="18" charset="0"/>
              </a:rPr>
              <a:t> yolla çoğaltılabilmektedir. Bitkide zayıf bir </a:t>
            </a:r>
            <a:r>
              <a:rPr lang="tr-TR" dirty="0" err="1">
                <a:latin typeface="Times New Roman" pitchFamily="18" charset="0"/>
                <a:cs typeface="Times New Roman" pitchFamily="18" charset="0"/>
              </a:rPr>
              <a:t>rizom</a:t>
            </a:r>
            <a:r>
              <a:rPr lang="tr-TR" dirty="0">
                <a:latin typeface="Times New Roman" pitchFamily="18" charset="0"/>
                <a:cs typeface="Times New Roman" pitchFamily="18" charset="0"/>
              </a:rPr>
              <a:t> gelişimi vardır. Ancak </a:t>
            </a:r>
            <a:r>
              <a:rPr lang="tr-TR" dirty="0" err="1" smtClean="0">
                <a:latin typeface="Times New Roman" pitchFamily="18" charset="0"/>
                <a:cs typeface="Times New Roman" pitchFamily="18" charset="0"/>
              </a:rPr>
              <a:t>rizomla</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yayılması son derece sınırlıdır. Tohumla çoğaltılmasında </a:t>
            </a:r>
            <a:r>
              <a:rPr lang="tr-TR" dirty="0" err="1">
                <a:latin typeface="Times New Roman" pitchFamily="18" charset="0"/>
                <a:cs typeface="Times New Roman" pitchFamily="18" charset="0"/>
              </a:rPr>
              <a:t>dormansi</a:t>
            </a:r>
            <a:r>
              <a:rPr lang="tr-TR" dirty="0">
                <a:latin typeface="Times New Roman" pitchFamily="18" charset="0"/>
                <a:cs typeface="Times New Roman" pitchFamily="18" charset="0"/>
              </a:rPr>
              <a:t> sorunu ile karşılaşılmaktadır. Bu durumun yanı sıra tohumla üretiminde içi boş ve çimlenme yeteneği olmayan tohum oranının yüksekliği de sorun yaratmaktadır.  İran’da kurak alanların restorasyonu çalışmalarında tohumla üretimden çok, fideleme yönteminden başarılı sonuçlar alınmıştır.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57200" y="1143000"/>
            <a:ext cx="4267200" cy="4983163"/>
          </a:xfrm>
        </p:spPr>
        <p:txBody>
          <a:bodyPr>
            <a:normAutofit/>
          </a:bodyPr>
          <a:lstStyle/>
          <a:p>
            <a:pPr>
              <a:buNone/>
            </a:pPr>
            <a:r>
              <a:rPr lang="tr-TR" i="1" dirty="0" smtClean="0"/>
              <a:t>        </a:t>
            </a:r>
            <a:r>
              <a:rPr lang="tr-TR" dirty="0" smtClean="0">
                <a:latin typeface="Times New Roman" pitchFamily="18" charset="0"/>
                <a:cs typeface="Times New Roman" pitchFamily="18" charset="0"/>
              </a:rPr>
              <a:t>Tohumla üretiminde optimum ekim derinliği 1 cm’dir. Yurt dışında saf olarak yetiştirildiği gibi çeşitli buğdaygiller ve diğer familyalardan çalı bitkileri ile karışım halinde de yetiştirilmektedir (</a:t>
            </a:r>
            <a:r>
              <a:rPr lang="tr-TR" dirty="0" err="1" smtClean="0">
                <a:latin typeface="Times New Roman" pitchFamily="18" charset="0"/>
                <a:cs typeface="Times New Roman" pitchFamily="18" charset="0"/>
              </a:rPr>
              <a:t>Glenn</a:t>
            </a:r>
            <a:r>
              <a:rPr lang="tr-TR" dirty="0" smtClean="0">
                <a:latin typeface="Times New Roman" pitchFamily="18" charset="0"/>
                <a:cs typeface="Times New Roman" pitchFamily="18" charset="0"/>
              </a:rPr>
              <a:t> vd., 2001).</a:t>
            </a:r>
            <a:endParaRPr lang="tr-TR" dirty="0">
              <a:latin typeface="Times New Roman" pitchFamily="18" charset="0"/>
              <a:cs typeface="Times New Roman" pitchFamily="18" charset="0"/>
            </a:endParaRPr>
          </a:p>
        </p:txBody>
      </p:sp>
      <p:pic>
        <p:nvPicPr>
          <p:cNvPr id="35842" name="Picture 2" descr="http://www.vilmorin-tree-seeds.com/images/documents/images/atriplex_halimus.jpg"/>
          <p:cNvPicPr>
            <a:picLocks noChangeAspect="1" noChangeArrowheads="1"/>
          </p:cNvPicPr>
          <p:nvPr/>
        </p:nvPicPr>
        <p:blipFill>
          <a:blip r:embed="rId2" cstate="print"/>
          <a:srcRect/>
          <a:stretch>
            <a:fillRect/>
          </a:stretch>
        </p:blipFill>
        <p:spPr bwMode="auto">
          <a:xfrm>
            <a:off x="4953000" y="1066800"/>
            <a:ext cx="3810000" cy="528637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28600" y="457200"/>
            <a:ext cx="8686800" cy="1417638"/>
          </a:xfrm>
        </p:spPr>
        <p:txBody>
          <a:bodyPr>
            <a:normAutofit fontScale="90000"/>
          </a:bodyPr>
          <a:lstStyle/>
          <a:p>
            <a:pPr algn="ctr"/>
            <a:r>
              <a:rPr lang="tr-TR" dirty="0"/>
              <a:t/>
            </a:r>
            <a:br>
              <a:rPr lang="tr-TR" dirty="0"/>
            </a:br>
            <a:r>
              <a:rPr lang="tr-TR" sz="3600" b="1" dirty="0" smtClean="0"/>
              <a:t>ATRİPLEX TÜRÜ VE DİĞER ÇALI TÜRLERİNİN ÜLKEMİZDEKİ POTANSİYEL                                                               KULLANIMI</a:t>
            </a:r>
            <a:endParaRPr lang="tr-TR" sz="3600" b="1" dirty="0"/>
          </a:p>
        </p:txBody>
      </p:sp>
      <p:sp>
        <p:nvSpPr>
          <p:cNvPr id="3" name="2 İçerik Yer Tutucusu"/>
          <p:cNvSpPr>
            <a:spLocks noGrp="1"/>
          </p:cNvSpPr>
          <p:nvPr>
            <p:ph sz="quarter" idx="1"/>
          </p:nvPr>
        </p:nvSpPr>
        <p:spPr>
          <a:xfrm>
            <a:off x="304800" y="2133600"/>
            <a:ext cx="8077200" cy="4525963"/>
          </a:xfrm>
        </p:spPr>
        <p:txBody>
          <a:bodyPr>
            <a:normAutofit/>
          </a:bodyPr>
          <a:lstStyle/>
          <a:p>
            <a:pPr>
              <a:buNone/>
            </a:pPr>
            <a:r>
              <a:rPr lang="tr-TR" dirty="0" smtClean="0"/>
              <a:t>       </a:t>
            </a:r>
            <a:r>
              <a:rPr lang="tr-TR" dirty="0" smtClean="0">
                <a:latin typeface="Times New Roman" pitchFamily="18" charset="0"/>
                <a:cs typeface="Times New Roman" pitchFamily="18" charset="0"/>
              </a:rPr>
              <a:t>Çalıların </a:t>
            </a:r>
            <a:r>
              <a:rPr lang="tr-TR" dirty="0">
                <a:latin typeface="Times New Roman" pitchFamily="18" charset="0"/>
                <a:cs typeface="Times New Roman" pitchFamily="18" charset="0"/>
              </a:rPr>
              <a:t>ekolojik sistemdeki rolleri sadece yem kaynağı olmakla sınırlı değildir.  Özellikle iklim değişikliklerine bağlı olarak ülkemizde ivmesini artıran erozyonun önlenmesinde önemli işlevlere sahip olan </a:t>
            </a:r>
            <a:r>
              <a:rPr lang="tr-TR" dirty="0" smtClean="0">
                <a:latin typeface="Times New Roman" pitchFamily="18" charset="0"/>
                <a:cs typeface="Times New Roman" pitchFamily="18" charset="0"/>
              </a:rPr>
              <a:t>çalılar, </a:t>
            </a:r>
            <a:r>
              <a:rPr lang="tr-TR" dirty="0">
                <a:latin typeface="Times New Roman" pitchFamily="18" charset="0"/>
                <a:cs typeface="Times New Roman" pitchFamily="18" charset="0"/>
              </a:rPr>
              <a:t>aynı zamanda </a:t>
            </a:r>
            <a:r>
              <a:rPr lang="tr-TR" dirty="0" err="1">
                <a:latin typeface="Times New Roman" pitchFamily="18" charset="0"/>
                <a:cs typeface="Times New Roman" pitchFamily="18" charset="0"/>
              </a:rPr>
              <a:t>biyoçeşitliliğin</a:t>
            </a:r>
            <a:r>
              <a:rPr lang="tr-TR" dirty="0">
                <a:latin typeface="Times New Roman" pitchFamily="18" charset="0"/>
                <a:cs typeface="Times New Roman" pitchFamily="18" charset="0"/>
              </a:rPr>
              <a:t> korunması ve yaban hayatının gelişmesini sağlayacak mikro çevrelerin oluşturulmasında temel yapı malzemeleridir.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304800" y="3276600"/>
            <a:ext cx="8229600" cy="3429000"/>
          </a:xfrm>
        </p:spPr>
        <p:txBody>
          <a:bodyPr>
            <a:normAutofit/>
          </a:bodyPr>
          <a:lstStyle/>
          <a:p>
            <a:pPr>
              <a:buNone/>
            </a:pPr>
            <a:r>
              <a:rPr lang="tr-TR" dirty="0" smtClean="0"/>
              <a:t>         </a:t>
            </a:r>
            <a:r>
              <a:rPr lang="tr-TR" sz="2400" dirty="0" smtClean="0">
                <a:latin typeface="Times New Roman" pitchFamily="18" charset="0"/>
                <a:cs typeface="Times New Roman" pitchFamily="18" charset="0"/>
              </a:rPr>
              <a:t>Ülkemizde </a:t>
            </a:r>
            <a:r>
              <a:rPr lang="tr-TR" sz="2400" dirty="0">
                <a:latin typeface="Times New Roman" pitchFamily="18" charset="0"/>
                <a:cs typeface="Times New Roman" pitchFamily="18" charset="0"/>
              </a:rPr>
              <a:t>mera ıslah ve yönetim çalışmalarında ağaçların ve </a:t>
            </a:r>
            <a:r>
              <a:rPr lang="tr-TR" sz="2400" dirty="0" smtClean="0">
                <a:latin typeface="Times New Roman" pitchFamily="18" charset="0"/>
                <a:cs typeface="Times New Roman" pitchFamily="18" charset="0"/>
              </a:rPr>
              <a:t>özellikle de </a:t>
            </a:r>
            <a:r>
              <a:rPr lang="tr-TR" sz="2400" dirty="0">
                <a:latin typeface="Times New Roman" pitchFamily="18" charset="0"/>
                <a:cs typeface="Times New Roman" pitchFamily="18" charset="0"/>
              </a:rPr>
              <a:t>çalımsı yem bitkilerinin bu pozitif katkısının yeterince kavrandığı söylenemez. Bu durum, ülkemizde bu alanda yapılan çalışmaların yetersizliğine ve dünyadaki gelişmelerin yeterince izlenmemesine atfedilebilir. Belki ülkemizde gerçek anlamda çöl yoktur, </a:t>
            </a:r>
            <a:r>
              <a:rPr lang="tr-TR" sz="2400" dirty="0" smtClean="0">
                <a:latin typeface="Times New Roman" pitchFamily="18" charset="0"/>
                <a:cs typeface="Times New Roman" pitchFamily="18" charset="0"/>
              </a:rPr>
              <a:t>ancak </a:t>
            </a:r>
            <a:r>
              <a:rPr lang="tr-TR" sz="2400" dirty="0">
                <a:latin typeface="Times New Roman" pitchFamily="18" charset="0"/>
                <a:cs typeface="Times New Roman" pitchFamily="18" charset="0"/>
              </a:rPr>
              <a:t>mevcut iklim ve arazi yapısının da etkisi ile, aşırı ve yanlış arazi kullanımları sonucu </a:t>
            </a:r>
            <a:r>
              <a:rPr lang="tr-TR" sz="2400" dirty="0" smtClean="0">
                <a:latin typeface="Times New Roman" pitchFamily="18" charset="0"/>
                <a:cs typeface="Times New Roman" pitchFamily="18" charset="0"/>
              </a:rPr>
              <a:t>çölleşmeye doğru giden </a:t>
            </a:r>
            <a:r>
              <a:rPr lang="tr-TR" sz="2400" dirty="0">
                <a:latin typeface="Times New Roman" pitchFamily="18" charset="0"/>
                <a:cs typeface="Times New Roman" pitchFamily="18" charset="0"/>
              </a:rPr>
              <a:t>bir çok </a:t>
            </a:r>
            <a:r>
              <a:rPr lang="tr-TR" sz="2400" dirty="0" smtClean="0">
                <a:latin typeface="Times New Roman" pitchFamily="18" charset="0"/>
                <a:cs typeface="Times New Roman" pitchFamily="18" charset="0"/>
              </a:rPr>
              <a:t>sahamız vardır</a:t>
            </a:r>
            <a:r>
              <a:rPr lang="tr-TR" sz="2400" dirty="0">
                <a:latin typeface="Times New Roman" pitchFamily="18" charset="0"/>
                <a:cs typeface="Times New Roman" pitchFamily="18" charset="0"/>
              </a:rPr>
              <a:t>.</a:t>
            </a:r>
          </a:p>
        </p:txBody>
      </p:sp>
      <p:pic>
        <p:nvPicPr>
          <p:cNvPr id="12290" name="Picture 2" descr="http://www.intersemillas.es/uploads/revegetacion/atriplex_halimusJPG.jpg"/>
          <p:cNvPicPr>
            <a:picLocks noChangeAspect="1" noChangeArrowheads="1"/>
          </p:cNvPicPr>
          <p:nvPr/>
        </p:nvPicPr>
        <p:blipFill>
          <a:blip r:embed="rId2" cstate="print"/>
          <a:srcRect/>
          <a:stretch>
            <a:fillRect/>
          </a:stretch>
        </p:blipFill>
        <p:spPr bwMode="auto">
          <a:xfrm>
            <a:off x="1752600" y="152400"/>
            <a:ext cx="5400675" cy="29432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57200" y="2971800"/>
            <a:ext cx="8229600" cy="3733800"/>
          </a:xfrm>
        </p:spPr>
        <p:txBody>
          <a:bodyPr>
            <a:normAutofit/>
          </a:bodyPr>
          <a:lstStyle/>
          <a:p>
            <a:pPr>
              <a:buNone/>
            </a:pPr>
            <a:r>
              <a:rPr lang="tr-TR" i="1" dirty="0" smtClean="0"/>
              <a:t>      </a:t>
            </a:r>
            <a:r>
              <a:rPr lang="tr-TR" dirty="0" smtClean="0">
                <a:latin typeface="Times New Roman" pitchFamily="18" charset="0"/>
                <a:cs typeface="Times New Roman" pitchFamily="18" charset="0"/>
              </a:rPr>
              <a:t>Nitekim </a:t>
            </a:r>
            <a:r>
              <a:rPr lang="tr-TR" dirty="0">
                <a:latin typeface="Times New Roman" pitchFamily="18" charset="0"/>
                <a:cs typeface="Times New Roman" pitchFamily="18" charset="0"/>
              </a:rPr>
              <a:t>Dünya çölleşme haritasında Orta Anadolu ve çevresi çölleşmeye karşı ileri derecede hassas bölgeler olarak </a:t>
            </a:r>
            <a:r>
              <a:rPr lang="tr-TR" dirty="0" smtClean="0">
                <a:latin typeface="Times New Roman" pitchFamily="18" charset="0"/>
                <a:cs typeface="Times New Roman" pitchFamily="18" charset="0"/>
              </a:rPr>
              <a:t>gösterilmektedir. </a:t>
            </a:r>
            <a:r>
              <a:rPr lang="tr-TR" dirty="0">
                <a:latin typeface="Times New Roman" pitchFamily="18" charset="0"/>
                <a:cs typeface="Times New Roman" pitchFamily="18" charset="0"/>
              </a:rPr>
              <a:t>Bunun yanında; ülke topraklarının % 53,4’ünde şiddetli ve çok şiddetli erozyonun hüküm sürmesi başka bir problem olarak karşımıza çıkmaktadır. Ülkemizde İç Anadolu, Güneydoğu Anadolu, geçit bölgeleri meralarının yarıdan fazlası,  Doğu Anadolu meralarının ise önemli bir kısmı çölleşme tehdidi altındadır</a:t>
            </a:r>
            <a:r>
              <a:rPr lang="tr-TR" dirty="0" smtClean="0">
                <a:latin typeface="Times New Roman" pitchFamily="18" charset="0"/>
                <a:cs typeface="Times New Roman" pitchFamily="18" charset="0"/>
              </a:rPr>
              <a:t>. </a:t>
            </a:r>
            <a:endParaRPr lang="tr-TR" dirty="0">
              <a:latin typeface="Times New Roman" pitchFamily="18" charset="0"/>
              <a:cs typeface="Times New Roman" pitchFamily="18" charset="0"/>
            </a:endParaRPr>
          </a:p>
          <a:p>
            <a:endParaRPr lang="tr-TR" dirty="0"/>
          </a:p>
        </p:txBody>
      </p:sp>
      <p:pic>
        <p:nvPicPr>
          <p:cNvPr id="11267" name="Picture 3" descr="C:\Users\toshiba\Desktop\Adsız.png"/>
          <p:cNvPicPr>
            <a:picLocks noChangeAspect="1" noChangeArrowheads="1"/>
          </p:cNvPicPr>
          <p:nvPr/>
        </p:nvPicPr>
        <p:blipFill>
          <a:blip r:embed="rId2" cstate="print"/>
          <a:srcRect/>
          <a:stretch>
            <a:fillRect/>
          </a:stretch>
        </p:blipFill>
        <p:spPr bwMode="auto">
          <a:xfrm>
            <a:off x="1828800" y="228600"/>
            <a:ext cx="5181600" cy="26101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p:txBody>
          <a:bodyPr>
            <a:normAutofit lnSpcReduction="10000"/>
          </a:bodyPr>
          <a:lstStyle/>
          <a:p>
            <a:pPr>
              <a:buNone/>
            </a:pPr>
            <a:r>
              <a:rPr lang="tr-TR" i="1" dirty="0" smtClean="0">
                <a:latin typeface="Times New Roman" pitchFamily="18" charset="0"/>
                <a:cs typeface="Times New Roman" pitchFamily="18" charset="0"/>
              </a:rPr>
              <a:t>         </a:t>
            </a:r>
            <a:r>
              <a:rPr lang="tr-TR" dirty="0" smtClean="0">
                <a:latin typeface="Times New Roman" pitchFamily="18" charset="0"/>
                <a:cs typeface="Times New Roman" pitchFamily="18" charset="0"/>
              </a:rPr>
              <a:t>Hayvan sayısında, özellikle de küçükbaş sayısında son yıllarda yaşanan dramatik azalmalar dahi önemli ölçüde tahrip olmuş bu meralardaki dejenerasyon sürecini durduramamıştır. Erozyon ve çölleşme riski altında bulunan meralarımızda uygulamaya konulabilecek ilk işlem, bu alanlardaki toprak ve su kayıplarını durdurmaktır. Merada çalımsı yem bitkileri vasıtasıyla toprak ve su kaybının önlenmesi ile zaman içerisinde bir mikro çevre oluşacak ve bu sistemin dengeli bir otlatma modeli ile desteklenmesi ile de merada sürdürülebilir bir mera yönetim sistemi tesis edilmiş olacaktır.</a:t>
            </a:r>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p:txBody>
          <a:bodyPr>
            <a:normAutofit/>
          </a:bodyPr>
          <a:lstStyle/>
          <a:p>
            <a:pPr>
              <a:buNone/>
            </a:pPr>
            <a:r>
              <a:rPr lang="tr-TR" dirty="0" smtClean="0"/>
              <a:t>        </a:t>
            </a:r>
            <a:r>
              <a:rPr lang="tr-TR" dirty="0" smtClean="0">
                <a:latin typeface="Times New Roman" pitchFamily="18" charset="0"/>
                <a:cs typeface="Times New Roman" pitchFamily="18" charset="0"/>
              </a:rPr>
              <a:t>Geleneksel </a:t>
            </a:r>
            <a:r>
              <a:rPr lang="tr-TR" dirty="0">
                <a:latin typeface="Times New Roman" pitchFamily="18" charset="0"/>
                <a:cs typeface="Times New Roman" pitchFamily="18" charset="0"/>
              </a:rPr>
              <a:t>sistemde Akdeniz Bölgesindeki makiliklerin ve diğer çalımsı yem bitkilerinin yaygın olduğu bozuk orman alanlarının otlatılması oldukça yaygın bir uygulamadır. </a:t>
            </a:r>
          </a:p>
          <a:p>
            <a:pPr>
              <a:buNone/>
            </a:pPr>
            <a:r>
              <a:rPr lang="tr-TR" dirty="0" smtClean="0">
                <a:latin typeface="Times New Roman" pitchFamily="18" charset="0"/>
                <a:cs typeface="Times New Roman" pitchFamily="18" charset="0"/>
              </a:rPr>
              <a:t>        Hatta </a:t>
            </a:r>
            <a:r>
              <a:rPr lang="tr-TR" dirty="0">
                <a:latin typeface="Times New Roman" pitchFamily="18" charset="0"/>
                <a:cs typeface="Times New Roman" pitchFamily="18" charset="0"/>
              </a:rPr>
              <a:t>bazı çalı türlerinin (meşe gibi) kışlık hayvan beslenmesinde kullanılmak üzere kesilerek depolandığı bilinen bir gerçektir. Ancak ülkemizde yem değeri yüksek çalımsı türlerin tespit edilmesi, bunların çoğaltım tekniklerinin belirlenmesi ve bu türlerle tesis edilecek meraların yönetimi konusundaki </a:t>
            </a:r>
            <a:r>
              <a:rPr lang="tr-TR" dirty="0" smtClean="0">
                <a:latin typeface="Times New Roman" pitchFamily="18" charset="0"/>
                <a:cs typeface="Times New Roman" pitchFamily="18" charset="0"/>
              </a:rPr>
              <a:t>çalışmalara son yıllarda başlanmıştır.</a:t>
            </a:r>
            <a:endParaRPr lang="tr-TR" dirty="0">
              <a:latin typeface="Times New Roman" pitchFamily="18" charset="0"/>
              <a:cs typeface="Times New Roman" pitchFamily="18" charset="0"/>
            </a:endParaRPr>
          </a:p>
          <a:p>
            <a:endParaRPr lang="tr-TR"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isse Senedi">
  <a:themeElements>
    <a:clrScheme name="Hisse Senedi">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Hisse Senedi">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Hisse Senedi">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364</TotalTime>
  <Words>1049</Words>
  <Application>Microsoft Office PowerPoint</Application>
  <PresentationFormat>Ekran Gösterisi (4:3)</PresentationFormat>
  <Paragraphs>32</Paragraphs>
  <Slides>17</Slides>
  <Notes>0</Notes>
  <HiddenSlides>0</HiddenSlides>
  <MMClips>0</MMClips>
  <ScaleCrop>false</ScaleCrop>
  <HeadingPairs>
    <vt:vector size="4" baseType="variant">
      <vt:variant>
        <vt:lpstr>Tema</vt:lpstr>
      </vt:variant>
      <vt:variant>
        <vt:i4>1</vt:i4>
      </vt:variant>
      <vt:variant>
        <vt:lpstr>Slayt Başlıkları</vt:lpstr>
      </vt:variant>
      <vt:variant>
        <vt:i4>17</vt:i4>
      </vt:variant>
    </vt:vector>
  </HeadingPairs>
  <TitlesOfParts>
    <vt:vector size="18" baseType="lpstr">
      <vt:lpstr>Hisse Senedi</vt:lpstr>
      <vt:lpstr>TUZ ÇALISI: ATRİPLEX SPP.</vt:lpstr>
      <vt:lpstr>PowerPoint Sunusu</vt:lpstr>
      <vt:lpstr>PowerPoint Sunusu</vt:lpstr>
      <vt:lpstr>PowerPoint Sunusu</vt:lpstr>
      <vt:lpstr>PowerPoint Sunusu</vt:lpstr>
      <vt:lpstr>BİTKİNİN BAZI ÖZELLİKLERİ ve EKOLOJİSİ</vt:lpstr>
      <vt:lpstr>PowerPoint Sunusu</vt:lpstr>
      <vt:lpstr>PowerPoint Sunusu</vt:lpstr>
      <vt:lpstr> YETİŞTİRİLME AMAÇLARI</vt:lpstr>
      <vt:lpstr>PowerPoint Sunusu</vt:lpstr>
      <vt:lpstr>ÇOĞALTILMA YÖNTEMLERİ</vt:lpstr>
      <vt:lpstr>PowerPoint Sunusu</vt:lpstr>
      <vt:lpstr> ATRİPLEX TÜRÜ VE DİĞER ÇALI TÜRLERİNİN ÜLKEMİZDEKİ POTANSİYEL                                                               KULLANIMI</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Şehzade</dc:creator>
  <cp:lastModifiedBy>ASUS</cp:lastModifiedBy>
  <cp:revision>23</cp:revision>
  <dcterms:created xsi:type="dcterms:W3CDTF">2012-11-19T13:11:34Z</dcterms:created>
  <dcterms:modified xsi:type="dcterms:W3CDTF">2019-12-16T08:19:22Z</dcterms:modified>
</cp:coreProperties>
</file>