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301" r:id="rId1"/>
  </p:sldMasterIdLst>
  <p:sldIdLst>
    <p:sldId id="256" r:id="rId2"/>
    <p:sldId id="258" r:id="rId3"/>
    <p:sldId id="259" r:id="rId4"/>
    <p:sldId id="260" r:id="rId5"/>
    <p:sldId id="261" r:id="rId6"/>
    <p:sldId id="262" r:id="rId7"/>
    <p:sldId id="263" r:id="rId8"/>
    <p:sldId id="363" r:id="rId9"/>
    <p:sldId id="264" r:id="rId10"/>
    <p:sldId id="265" r:id="rId11"/>
    <p:sldId id="268" r:id="rId12"/>
    <p:sldId id="267" r:id="rId13"/>
    <p:sldId id="314" r:id="rId14"/>
    <p:sldId id="315" r:id="rId15"/>
    <p:sldId id="269" r:id="rId16"/>
    <p:sldId id="270" r:id="rId17"/>
    <p:sldId id="271" r:id="rId18"/>
    <p:sldId id="272" r:id="rId19"/>
    <p:sldId id="274" r:id="rId20"/>
    <p:sldId id="275" r:id="rId21"/>
    <p:sldId id="276" r:id="rId22"/>
    <p:sldId id="283" r:id="rId23"/>
    <p:sldId id="278" r:id="rId24"/>
    <p:sldId id="279" r:id="rId25"/>
    <p:sldId id="316" r:id="rId26"/>
    <p:sldId id="280" r:id="rId27"/>
    <p:sldId id="281" r:id="rId28"/>
    <p:sldId id="282" r:id="rId29"/>
    <p:sldId id="349" r:id="rId30"/>
    <p:sldId id="284" r:id="rId31"/>
    <p:sldId id="285" r:id="rId32"/>
    <p:sldId id="287" r:id="rId33"/>
    <p:sldId id="286" r:id="rId34"/>
    <p:sldId id="288" r:id="rId35"/>
    <p:sldId id="289" r:id="rId36"/>
    <p:sldId id="290" r:id="rId37"/>
    <p:sldId id="292" r:id="rId38"/>
    <p:sldId id="293" r:id="rId39"/>
    <p:sldId id="294" r:id="rId40"/>
    <p:sldId id="295" r:id="rId41"/>
    <p:sldId id="352" r:id="rId42"/>
    <p:sldId id="296" r:id="rId43"/>
    <p:sldId id="297" r:id="rId44"/>
    <p:sldId id="354" r:id="rId45"/>
    <p:sldId id="298" r:id="rId46"/>
    <p:sldId id="299" r:id="rId47"/>
    <p:sldId id="356" r:id="rId48"/>
    <p:sldId id="301" r:id="rId49"/>
    <p:sldId id="302" r:id="rId50"/>
    <p:sldId id="303" r:id="rId51"/>
    <p:sldId id="304" r:id="rId52"/>
    <p:sldId id="334" r:id="rId53"/>
    <p:sldId id="358" r:id="rId54"/>
    <p:sldId id="340" r:id="rId55"/>
    <p:sldId id="306" r:id="rId56"/>
    <p:sldId id="305" r:id="rId57"/>
    <p:sldId id="307" r:id="rId58"/>
    <p:sldId id="308" r:id="rId59"/>
    <p:sldId id="309" r:id="rId60"/>
    <p:sldId id="310" r:id="rId61"/>
    <p:sldId id="311" r:id="rId62"/>
    <p:sldId id="312" r:id="rId63"/>
    <p:sldId id="313" r:id="rId64"/>
    <p:sldId id="361" r:id="rId65"/>
    <p:sldId id="350" r:id="rId66"/>
    <p:sldId id="344" r:id="rId67"/>
    <p:sldId id="346" r:id="rId68"/>
    <p:sldId id="348" r:id="rId69"/>
    <p:sldId id="347" r:id="rId70"/>
    <p:sldId id="345"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38" autoAdjust="0"/>
    <p:restoredTop sz="94719" autoAdjust="0"/>
  </p:normalViewPr>
  <p:slideViewPr>
    <p:cSldViewPr snapToGrid="0">
      <p:cViewPr varScale="1">
        <p:scale>
          <a:sx n="110" d="100"/>
          <a:sy n="110" d="100"/>
        </p:scale>
        <p:origin x="63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161A37D1-FBBB-4360-9F95-70B37D9D0185}"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77089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61A37D1-FBBB-4360-9F95-70B37D9D0185}"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1307491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1A37D1-FBBB-4360-9F95-70B37D9D0185}"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3705480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161A37D1-FBBB-4360-9F95-70B37D9D0185}" type="datetimeFigureOut">
              <a:rPr lang="tr-TR" smtClean="0"/>
              <a:t>10.1.2020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3743302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61A37D1-FBBB-4360-9F95-70B37D9D0185}" type="datetimeFigureOut">
              <a:rPr lang="tr-TR" smtClean="0"/>
              <a:t>10.1.2020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2940107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161A37D1-FBBB-4360-9F95-70B37D9D0185}" type="datetimeFigureOut">
              <a:rPr lang="tr-TR" smtClean="0"/>
              <a:t>10.1.2020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4164594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1A37D1-FBBB-4360-9F95-70B37D9D0185}" type="datetimeFigureOut">
              <a:rPr lang="tr-TR" smtClean="0"/>
              <a:t>10.1.2020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498869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161A37D1-FBBB-4360-9F95-70B37D9D0185}" type="datetimeFigureOut">
              <a:rPr lang="tr-TR" smtClean="0"/>
              <a:t>10.1.2020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2247141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161A37D1-FBBB-4360-9F95-70B37D9D0185}" type="datetimeFigureOut">
              <a:rPr lang="tr-TR" smtClean="0"/>
              <a:t>10.1.2020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3678549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1A37D1-FBBB-4360-9F95-70B37D9D0185}"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610812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1A37D1-FBBB-4360-9F95-70B37D9D0185}"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9C7930-75F3-4854-B447-494DAE609119}"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58937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1A37D1-FBBB-4360-9F95-70B37D9D0185}"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2727362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1A37D1-FBBB-4360-9F95-70B37D9D0185}"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9C7930-75F3-4854-B447-494DAE609119}"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79670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1A37D1-FBBB-4360-9F95-70B37D9D0185}"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904414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61A37D1-FBBB-4360-9F95-70B37D9D0185}"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998088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61A37D1-FBBB-4360-9F95-70B37D9D0185}"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9C7930-75F3-4854-B447-494DAE609119}" type="slidenum">
              <a:rPr lang="tr-TR" smtClean="0"/>
              <a:t>‹#›</a:t>
            </a:fld>
            <a:endParaRPr lang="tr-TR"/>
          </a:p>
        </p:txBody>
      </p:sp>
    </p:spTree>
    <p:extLst>
      <p:ext uri="{BB962C8B-B14F-4D97-AF65-F5344CB8AC3E}">
        <p14:creationId xmlns:p14="http://schemas.microsoft.com/office/powerpoint/2010/main" val="392790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61A37D1-FBBB-4360-9F95-70B37D9D0185}" type="datetimeFigureOut">
              <a:rPr lang="tr-TR" smtClean="0"/>
              <a:t>10.1.2020</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59C7930-75F3-4854-B447-494DAE609119}" type="slidenum">
              <a:rPr lang="tr-TR" smtClean="0"/>
              <a:t>‹#›</a:t>
            </a:fld>
            <a:endParaRPr lang="tr-TR"/>
          </a:p>
        </p:txBody>
      </p:sp>
    </p:spTree>
    <p:extLst>
      <p:ext uri="{BB962C8B-B14F-4D97-AF65-F5344CB8AC3E}">
        <p14:creationId xmlns:p14="http://schemas.microsoft.com/office/powerpoint/2010/main" val="1203584119"/>
      </p:ext>
    </p:extLst>
  </p:cSld>
  <p:clrMap bg1="lt1" tx1="dk1" bg2="lt2" tx2="dk2" accent1="accent1" accent2="accent2" accent3="accent3" accent4="accent4" accent5="accent5" accent6="accent6" hlink="hlink" folHlink="folHlink"/>
  <p:sldLayoutIdLst>
    <p:sldLayoutId id="2147485302" r:id="rId1"/>
    <p:sldLayoutId id="2147485303" r:id="rId2"/>
    <p:sldLayoutId id="2147485304" r:id="rId3"/>
    <p:sldLayoutId id="2147485305" r:id="rId4"/>
    <p:sldLayoutId id="2147485306" r:id="rId5"/>
    <p:sldLayoutId id="2147485307" r:id="rId6"/>
    <p:sldLayoutId id="2147485308" r:id="rId7"/>
    <p:sldLayoutId id="2147485309" r:id="rId8"/>
    <p:sldLayoutId id="2147485310" r:id="rId9"/>
    <p:sldLayoutId id="2147485311" r:id="rId10"/>
    <p:sldLayoutId id="2147485312" r:id="rId11"/>
    <p:sldLayoutId id="2147485313" r:id="rId12"/>
    <p:sldLayoutId id="2147485314" r:id="rId13"/>
    <p:sldLayoutId id="2147485315" r:id="rId14"/>
    <p:sldLayoutId id="2147485316" r:id="rId15"/>
    <p:sldLayoutId id="214748531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69.xml.rels><?xml version="1.0" encoding="UTF-8" standalone="yes"?>
<Relationships xmlns="http://schemas.openxmlformats.org/package/2006/relationships"><Relationship Id="rId3" Type="http://schemas.openxmlformats.org/officeDocument/2006/relationships/hyperlink" Target="http://www.mta.gov.tr/v3.0/sayfalar/hizmetler/images/b_h/perlit_pomza.jpg" TargetMode="External"/><Relationship Id="rId7" Type="http://schemas.openxmlformats.org/officeDocument/2006/relationships/hyperlink" Target="https://www.cimsa.com.tr/ca/docs/4FE58AA58E3A4B7B85FA9E4EE011A8/412A5D673669457EA62A4DF862CDD6A8.pdf" TargetMode="External"/><Relationship Id="rId2" Type="http://schemas.openxmlformats.org/officeDocument/2006/relationships/hyperlink" Target="http://www.mta.gov.tr/v3.0/bilgi-merkezi/pomza" TargetMode="External"/><Relationship Id="rId1" Type="http://schemas.openxmlformats.org/officeDocument/2006/relationships/slideLayout" Target="../slideLayouts/slideLayout2.xml"/><Relationship Id="rId6" Type="http://schemas.openxmlformats.org/officeDocument/2006/relationships/hyperlink" Target="http://www.imo.org.tr/resimler/dosya_ekler/9f0c716e9367bcb_ek.pdf?dergi=168" TargetMode="External"/><Relationship Id="rId5" Type="http://schemas.openxmlformats.org/officeDocument/2006/relationships/hyperlink" Target="http://www.yapicozumleri.net/Hafif%20Beton%20NedirKullan&#305;m%20Alanlar&#305;.html" TargetMode="External"/><Relationship Id="rId4" Type="http://schemas.openxmlformats.org/officeDocument/2006/relationships/hyperlink" Target="http://kisi.deu.edu.tr/halit.yazici/OZEL%20BETON/ozelbeton-ders1-HAFIFBET.pdf"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800100" y="-596900"/>
            <a:ext cx="12001500" cy="5400245"/>
          </a:xfrm>
        </p:spPr>
        <p:txBody>
          <a:bodyPr>
            <a:normAutofit/>
          </a:bodyPr>
          <a:lstStyle/>
          <a:p>
            <a:pPr algn="ctr"/>
            <a:r>
              <a:rPr lang="tr-TR" dirty="0"/>
              <a:t>HAFİF BETON ÜRETİMİ,</a:t>
            </a:r>
            <a:br>
              <a:rPr lang="tr-TR" dirty="0"/>
            </a:br>
            <a:r>
              <a:rPr lang="tr-TR" dirty="0"/>
              <a:t>KULLANIM ALANLARI VE </a:t>
            </a:r>
            <a:br>
              <a:rPr lang="tr-TR" dirty="0"/>
            </a:br>
            <a:r>
              <a:rPr lang="tr-TR" dirty="0"/>
              <a:t>GELENEKSEL BETON İLE KARŞILAŞTIRILMASI</a:t>
            </a:r>
          </a:p>
        </p:txBody>
      </p:sp>
    </p:spTree>
    <p:extLst>
      <p:ext uri="{BB962C8B-B14F-4D97-AF65-F5344CB8AC3E}">
        <p14:creationId xmlns:p14="http://schemas.microsoft.com/office/powerpoint/2010/main" val="1125720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790832" y="854469"/>
            <a:ext cx="8587946" cy="4927118"/>
          </a:xfrm>
          <a:prstGeom prst="rect">
            <a:avLst/>
          </a:prstGeom>
        </p:spPr>
        <p:txBody>
          <a:bodyPr wrap="square">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      </a:t>
            </a:r>
            <a:r>
              <a:rPr lang="tr-TR" sz="54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HAFİF BETON TANIMI</a:t>
            </a:r>
          </a:p>
          <a:p>
            <a:pPr>
              <a:lnSpc>
                <a:spcPct val="107000"/>
              </a:lnSpc>
              <a:spcAft>
                <a:spcPts val="800"/>
              </a:spcAft>
            </a:pPr>
            <a:r>
              <a:rPr lang="tr-TR" sz="2400" dirty="0">
                <a:latin typeface="Arial" panose="020B0604020202020204" pitchFamily="34" charset="0"/>
                <a:ea typeface="Calibri" panose="020F0502020204030204" pitchFamily="34" charset="0"/>
                <a:cs typeface="Times New Roman" panose="02020603050405020304" pitchFamily="18" charset="0"/>
              </a:rPr>
              <a:t>  Hafif betonlar: çimento hamurunun genleştirilmesi (havalı ve hücreli gibi) ya da sadece iri agrega kullanılarak üretilebileceği gibi beton bileşiminde, geleneksel agrega yerine hafif agregalar kullanılarak da üretilen betonlardır. Özellikle taşıyıcı hafif betonların üretiminde hafif agregaların kullanımı tercih edilmektedir.</a:t>
            </a:r>
          </a:p>
          <a:p>
            <a:r>
              <a:rPr lang="tr-TR" sz="2400" dirty="0">
                <a:latin typeface="Arial" panose="020B0604020202020204" pitchFamily="34" charset="0"/>
                <a:ea typeface="Calibri" panose="020F0502020204030204" pitchFamily="34" charset="0"/>
                <a:cs typeface="Times New Roman" panose="02020603050405020304" pitchFamily="18" charset="0"/>
              </a:rPr>
              <a:t> </a:t>
            </a:r>
            <a:r>
              <a:rPr lang="tr-TR" sz="2400" dirty="0">
                <a:latin typeface="Arial" panose="020B0604020202020204" pitchFamily="34" charset="0"/>
              </a:rPr>
              <a:t>Yoğunluğu 2000 kg/m3 ’ün altında olan betonlar “hafif beton” olarak adlandırılmaktadır.</a:t>
            </a:r>
          </a:p>
          <a:p>
            <a:endParaRPr lang="tr-TR" dirty="0"/>
          </a:p>
          <a:p>
            <a:endParaRPr lang="tr-TR" dirty="0"/>
          </a:p>
        </p:txBody>
      </p:sp>
    </p:spTree>
    <p:extLst>
      <p:ext uri="{BB962C8B-B14F-4D97-AF65-F5344CB8AC3E}">
        <p14:creationId xmlns:p14="http://schemas.microsoft.com/office/powerpoint/2010/main" val="17225534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HAFİF BETONUN TARİHÇESİ</a:t>
            </a:r>
          </a:p>
        </p:txBody>
      </p:sp>
      <p:sp>
        <p:nvSpPr>
          <p:cNvPr id="3" name="İçerik Yer Tutucusu 2"/>
          <p:cNvSpPr>
            <a:spLocks noGrp="1"/>
          </p:cNvSpPr>
          <p:nvPr>
            <p:ph idx="1"/>
          </p:nvPr>
        </p:nvSpPr>
        <p:spPr>
          <a:xfrm>
            <a:off x="677334" y="1423989"/>
            <a:ext cx="8596668" cy="3880773"/>
          </a:xfrm>
        </p:spPr>
        <p:txBody>
          <a:bodyPr>
            <a:normAutofit/>
          </a:bodyPr>
          <a:lstStyle/>
          <a:p>
            <a:pPr marL="0" indent="0">
              <a:buNone/>
            </a:pPr>
            <a:r>
              <a:rPr lang="tr-TR" sz="2400" dirty="0" smtClean="0">
                <a:solidFill>
                  <a:schemeClr val="tx1"/>
                </a:solidFill>
              </a:rPr>
              <a:t>   </a:t>
            </a:r>
            <a:r>
              <a:rPr lang="tr-TR" sz="2400" dirty="0" smtClean="0">
                <a:solidFill>
                  <a:schemeClr val="tx1"/>
                </a:solidFill>
                <a:latin typeface="Arial" panose="020B0604020202020204" pitchFamily="34" charset="0"/>
                <a:cs typeface="Arial" panose="020B0604020202020204" pitchFamily="34" charset="0"/>
              </a:rPr>
              <a:t>Hafif </a:t>
            </a:r>
            <a:r>
              <a:rPr lang="tr-TR" sz="2400" dirty="0">
                <a:solidFill>
                  <a:schemeClr val="tx1"/>
                </a:solidFill>
                <a:latin typeface="Arial" panose="020B0604020202020204" pitchFamily="34" charset="0"/>
                <a:cs typeface="Arial" panose="020B0604020202020204" pitchFamily="34" charset="0"/>
              </a:rPr>
              <a:t>agregalı beton, beton teknolojisinde yeni bir gelişme değildir. Antik zamandan beri </a:t>
            </a:r>
            <a:r>
              <a:rPr lang="tr-TR" sz="2400" dirty="0" err="1">
                <a:solidFill>
                  <a:schemeClr val="tx1"/>
                </a:solidFill>
                <a:latin typeface="Arial" panose="020B0604020202020204" pitchFamily="34" charset="0"/>
                <a:cs typeface="Arial" panose="020B0604020202020204" pitchFamily="34" charset="0"/>
              </a:rPr>
              <a:t>pomza</a:t>
            </a:r>
            <a:r>
              <a:rPr lang="tr-TR" sz="2400" dirty="0">
                <a:solidFill>
                  <a:schemeClr val="tx1"/>
                </a:solidFill>
                <a:latin typeface="Arial" panose="020B0604020202020204" pitchFamily="34" charset="0"/>
                <a:cs typeface="Arial" panose="020B0604020202020204" pitchFamily="34" charset="0"/>
              </a:rPr>
              <a:t>, tüf gibi volkanik doğal agregalar hafif beton ve harç üretiminde kullanılmıştır. M.Ö 3000’li yıllarda Sümerler, Babil’in inşasında hafif beton kullanmışlardır. Romalılar ve Yunanlılar da bina yapımında </a:t>
            </a:r>
            <a:r>
              <a:rPr lang="tr-TR" sz="2400" dirty="0" err="1">
                <a:solidFill>
                  <a:schemeClr val="tx1"/>
                </a:solidFill>
                <a:latin typeface="Arial" panose="020B0604020202020204" pitchFamily="34" charset="0"/>
                <a:cs typeface="Arial" panose="020B0604020202020204" pitchFamily="34" charset="0"/>
              </a:rPr>
              <a:t>pomza</a:t>
            </a:r>
            <a:r>
              <a:rPr lang="tr-TR" sz="2400" dirty="0">
                <a:solidFill>
                  <a:schemeClr val="tx1"/>
                </a:solidFill>
                <a:latin typeface="Arial" panose="020B0604020202020204" pitchFamily="34" charset="0"/>
                <a:cs typeface="Arial" panose="020B0604020202020204" pitchFamily="34" charset="0"/>
              </a:rPr>
              <a:t> </a:t>
            </a:r>
            <a:r>
              <a:rPr lang="tr-TR" sz="2400" dirty="0" smtClean="0">
                <a:solidFill>
                  <a:schemeClr val="tx1"/>
                </a:solidFill>
                <a:latin typeface="Arial" panose="020B0604020202020204" pitchFamily="34" charset="0"/>
                <a:cs typeface="Arial" panose="020B0604020202020204" pitchFamily="34" charset="0"/>
              </a:rPr>
              <a:t>kullanmıştır. </a:t>
            </a:r>
            <a:r>
              <a:rPr lang="tr-TR" sz="2400" dirty="0">
                <a:solidFill>
                  <a:schemeClr val="tx1"/>
                </a:solidFill>
                <a:latin typeface="Arial" panose="020B0604020202020204" pitchFamily="34" charset="0"/>
                <a:cs typeface="Arial" panose="020B0604020202020204" pitchFamily="34" charset="0"/>
              </a:rPr>
              <a:t>İstanbul’da Ayasofya, Roma imparatorluğu eserlerinden, Meksika’da Maya Piramitleri hafif betonun kullanıldığı ve günümüze kadar gelen görkemli antik eserlerden birkaçıdır.  </a:t>
            </a:r>
          </a:p>
        </p:txBody>
      </p:sp>
    </p:spTree>
    <p:extLst>
      <p:ext uri="{BB962C8B-B14F-4D97-AF65-F5344CB8AC3E}">
        <p14:creationId xmlns:p14="http://schemas.microsoft.com/office/powerpoint/2010/main" val="32040115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269" y="1615258"/>
            <a:ext cx="8979495" cy="3735595"/>
          </a:xfrm>
          <a:prstGeom prst="rect">
            <a:avLst/>
          </a:prstGeom>
        </p:spPr>
      </p:pic>
      <p:sp>
        <p:nvSpPr>
          <p:cNvPr id="5" name="Dikdörtgen 4"/>
          <p:cNvSpPr/>
          <p:nvPr/>
        </p:nvSpPr>
        <p:spPr>
          <a:xfrm>
            <a:off x="-215718" y="5586967"/>
            <a:ext cx="9719482" cy="646331"/>
          </a:xfrm>
          <a:prstGeom prst="rect">
            <a:avLst/>
          </a:prstGeom>
        </p:spPr>
        <p:txBody>
          <a:bodyPr wrap="square">
            <a:spAutoFit/>
          </a:bodyPr>
          <a:lstStyle/>
          <a:p>
            <a:pPr algn="ctr"/>
            <a:r>
              <a:rPr lang="tr-TR" dirty="0"/>
              <a:t> Hafif beton kullanılarak </a:t>
            </a:r>
            <a:r>
              <a:rPr lang="tr-TR" dirty="0" err="1"/>
              <a:t>inşaa</a:t>
            </a:r>
            <a:r>
              <a:rPr lang="tr-TR" dirty="0"/>
              <a:t> edilmiş yapı  örnekleri</a:t>
            </a:r>
          </a:p>
          <a:p>
            <a:pPr algn="ctr"/>
            <a:r>
              <a:rPr lang="tr-TR" dirty="0"/>
              <a:t>  Romalılardan kalma (solda </a:t>
            </a:r>
            <a:r>
              <a:rPr lang="tr-TR" dirty="0" err="1"/>
              <a:t>Pantheon</a:t>
            </a:r>
            <a:r>
              <a:rPr lang="tr-TR" dirty="0"/>
              <a:t>, sağda </a:t>
            </a:r>
            <a:r>
              <a:rPr lang="tr-TR" dirty="0" err="1"/>
              <a:t>Colosseum</a:t>
            </a:r>
            <a:r>
              <a:rPr lang="tr-TR" dirty="0"/>
              <a:t> ) </a:t>
            </a:r>
          </a:p>
        </p:txBody>
      </p:sp>
    </p:spTree>
    <p:extLst>
      <p:ext uri="{BB962C8B-B14F-4D97-AF65-F5344CB8AC3E}">
        <p14:creationId xmlns:p14="http://schemas.microsoft.com/office/powerpoint/2010/main" val="22842977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834" y="937743"/>
            <a:ext cx="8720306" cy="3589455"/>
          </a:xfrm>
          <a:prstGeom prst="rect">
            <a:avLst/>
          </a:prstGeom>
        </p:spPr>
      </p:pic>
      <p:sp>
        <p:nvSpPr>
          <p:cNvPr id="3" name="Metin kutusu 2"/>
          <p:cNvSpPr txBox="1"/>
          <p:nvPr/>
        </p:nvSpPr>
        <p:spPr>
          <a:xfrm>
            <a:off x="2250711" y="4942701"/>
            <a:ext cx="6314303" cy="646331"/>
          </a:xfrm>
          <a:prstGeom prst="rect">
            <a:avLst/>
          </a:prstGeom>
          <a:noFill/>
        </p:spPr>
        <p:txBody>
          <a:bodyPr wrap="square" rtlCol="0">
            <a:spAutoFit/>
          </a:bodyPr>
          <a:lstStyle/>
          <a:p>
            <a:r>
              <a:rPr lang="tr-TR" dirty="0">
                <a:latin typeface="Arial" panose="020B0604020202020204" pitchFamily="34" charset="0"/>
                <a:cs typeface="Arial" panose="020B0604020202020204" pitchFamily="34" charset="0"/>
              </a:rPr>
              <a:t>Hafif beton kullanılarak inşa edilmiş yapı örnekleri (solda Meksika’da Maya Piramitleri sağda İstanbul Ayasofya)</a:t>
            </a:r>
          </a:p>
        </p:txBody>
      </p:sp>
    </p:spTree>
    <p:extLst>
      <p:ext uri="{BB962C8B-B14F-4D97-AF65-F5344CB8AC3E}">
        <p14:creationId xmlns:p14="http://schemas.microsoft.com/office/powerpoint/2010/main" val="8240847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2233" y="415951"/>
            <a:ext cx="9933440" cy="6217087"/>
          </a:xfrm>
          <a:prstGeom prst="rect">
            <a:avLst/>
          </a:prstGeom>
        </p:spPr>
        <p:txBody>
          <a:bodyPr wrap="square">
            <a:spAutoFit/>
          </a:bodyPr>
          <a:lstStyle/>
          <a:p>
            <a:r>
              <a:rPr lang="tr-TR" sz="2000" dirty="0"/>
              <a:t>    </a:t>
            </a:r>
            <a:r>
              <a:rPr lang="tr-TR" sz="2400" dirty="0"/>
              <a:t>Gelişmiş ülkeler son kırk yıl içerisine hafif beton teknolojilerini </a:t>
            </a:r>
            <a:r>
              <a:rPr lang="tr-TR" sz="2400" dirty="0" smtClean="0"/>
              <a:t>geliştirerek kullanım alanlarını </a:t>
            </a:r>
            <a:r>
              <a:rPr lang="tr-TR" sz="2400" dirty="0"/>
              <a:t>arttırmışlardır. Hafif betonun hızlı bir şekilde </a:t>
            </a:r>
            <a:r>
              <a:rPr lang="tr-TR" sz="2400" dirty="0" smtClean="0"/>
              <a:t>yaygınlaştığı ülkeler</a:t>
            </a:r>
            <a:r>
              <a:rPr lang="tr-TR" sz="2400" dirty="0"/>
              <a:t>; İtalya, Almanya, Belçika, Hollanda, ABD, İngiltere Fransa ve Japonya’dır </a:t>
            </a:r>
            <a:r>
              <a:rPr lang="tr-TR" sz="2400" dirty="0" smtClean="0"/>
              <a:t>.</a:t>
            </a:r>
          </a:p>
          <a:p>
            <a:r>
              <a:rPr lang="tr-TR" sz="2400" dirty="0" smtClean="0"/>
              <a:t>    Hafif agregalı beton Japonya’da 30 yıla yakın bir zamandır binalar ve diğer mühendislik Yapılarında kullanılmaktadır. Benzer biçimde Avustralya bu tür malzemelerin kullanımında en az 20 yıllık geçmişe sahiptir.</a:t>
            </a:r>
          </a:p>
          <a:p>
            <a:r>
              <a:rPr lang="tr-TR" sz="2400" dirty="0" smtClean="0"/>
              <a:t>1950’lerde birçok katlı yapı taşıyıcı hafif betonun sağladığı azalmış ölü yüklerin avantajıyla dizayn edilip inşa edilmiştir. Chicago da çerçeve sistemi ve döşemeleri taşıcı hafif beton kullanılarak inşa edilmiş 42 katlı bir bina ve Dallas’ da yapılmış 18 katlı Hilton Otel’i bunlara örnek olarak gösterilmiştir.</a:t>
            </a:r>
          </a:p>
          <a:p>
            <a:r>
              <a:rPr lang="tr-TR" sz="2400" dirty="0" smtClean="0"/>
              <a:t>İlk hafif betonla yapılmış geleneksel bina Londra’da 1958 yılında inşa edilmiştir.</a:t>
            </a:r>
          </a:p>
          <a:p>
            <a:endParaRPr lang="tr-TR" sz="2000" dirty="0" smtClean="0"/>
          </a:p>
          <a:p>
            <a:endParaRPr lang="tr-TR" dirty="0"/>
          </a:p>
        </p:txBody>
      </p:sp>
    </p:spTree>
    <p:extLst>
      <p:ext uri="{BB962C8B-B14F-4D97-AF65-F5344CB8AC3E}">
        <p14:creationId xmlns:p14="http://schemas.microsoft.com/office/powerpoint/2010/main" val="5360532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226" y="531233"/>
            <a:ext cx="8495411" cy="4806614"/>
          </a:xfrm>
          <a:prstGeom prst="rect">
            <a:avLst/>
          </a:prstGeom>
        </p:spPr>
      </p:pic>
      <p:sp>
        <p:nvSpPr>
          <p:cNvPr id="3" name="Dikdörtgen 2"/>
          <p:cNvSpPr/>
          <p:nvPr/>
        </p:nvSpPr>
        <p:spPr>
          <a:xfrm>
            <a:off x="809226" y="5572625"/>
            <a:ext cx="8678563" cy="646331"/>
          </a:xfrm>
          <a:prstGeom prst="rect">
            <a:avLst/>
          </a:prstGeom>
        </p:spPr>
        <p:txBody>
          <a:bodyPr wrap="square">
            <a:spAutoFit/>
          </a:bodyPr>
          <a:lstStyle/>
          <a:p>
            <a:r>
              <a:rPr lang="tr-TR" dirty="0"/>
              <a:t>Hafif beton kullanılarak inşa edilmiş yapı örnekleri (solda Dallas Hilton Oteli, sağda Marina City </a:t>
            </a:r>
            <a:r>
              <a:rPr lang="tr-TR" dirty="0" err="1"/>
              <a:t>Towers</a:t>
            </a:r>
            <a:r>
              <a:rPr lang="tr-TR" dirty="0"/>
              <a:t>, Chicago –USA)</a:t>
            </a:r>
          </a:p>
        </p:txBody>
      </p:sp>
    </p:spTree>
    <p:extLst>
      <p:ext uri="{BB962C8B-B14F-4D97-AF65-F5344CB8AC3E}">
        <p14:creationId xmlns:p14="http://schemas.microsoft.com/office/powerpoint/2010/main" val="30538698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61424" y="1091642"/>
            <a:ext cx="8596668" cy="3880773"/>
          </a:xfrm>
        </p:spPr>
        <p:txBody>
          <a:bodyPr>
            <a:noAutofit/>
          </a:bodyPr>
          <a:lstStyle/>
          <a:p>
            <a:pPr marL="0" indent="0">
              <a:buNone/>
            </a:pPr>
            <a:r>
              <a:rPr lang="tr-TR" sz="3200" dirty="0"/>
              <a:t>Türkiye topraklarının yaklaşık </a:t>
            </a:r>
            <a:r>
              <a:rPr lang="tr-TR" sz="3200" dirty="0" smtClean="0"/>
              <a:t>1/5’i </a:t>
            </a:r>
            <a:r>
              <a:rPr lang="tr-TR" sz="3200" dirty="0"/>
              <a:t>volkanik kayaçlardan oluşmaktadır. Bu </a:t>
            </a:r>
            <a:r>
              <a:rPr lang="tr-TR" sz="3200" dirty="0" smtClean="0"/>
              <a:t>kayaçlar dünyanın </a:t>
            </a:r>
            <a:r>
              <a:rPr lang="tr-TR" sz="3200" dirty="0"/>
              <a:t>en zengin ve kaliteli doğal hafif agrega kaynaklarını teşkil etmektedir. </a:t>
            </a:r>
            <a:r>
              <a:rPr lang="tr-TR" sz="3200" dirty="0" smtClean="0"/>
              <a:t>Buna karşılık</a:t>
            </a:r>
            <a:r>
              <a:rPr lang="tr-TR" sz="3200" dirty="0"/>
              <a:t>, bugün </a:t>
            </a:r>
            <a:r>
              <a:rPr lang="tr-TR" sz="3200" dirty="0" smtClean="0"/>
              <a:t>Türkiye’de </a:t>
            </a:r>
            <a:r>
              <a:rPr lang="tr-TR" sz="3200" dirty="0"/>
              <a:t>hafif beton üretimi arzulanan düzeyde değildir. Bunun </a:t>
            </a:r>
            <a:r>
              <a:rPr lang="tr-TR" sz="3200" dirty="0" smtClean="0"/>
              <a:t>başlıca nedeni</a:t>
            </a:r>
            <a:r>
              <a:rPr lang="tr-TR" sz="3200" dirty="0"/>
              <a:t>, bu betonların özeliklerinin geleneksel betonunkiler </a:t>
            </a:r>
            <a:r>
              <a:rPr lang="tr-TR" sz="3200" dirty="0" smtClean="0"/>
              <a:t>kadar bilinmemesidir</a:t>
            </a:r>
            <a:r>
              <a:rPr lang="tr-TR" sz="3200" dirty="0"/>
              <a:t>.</a:t>
            </a:r>
          </a:p>
        </p:txBody>
      </p:sp>
    </p:spTree>
    <p:extLst>
      <p:ext uri="{BB962C8B-B14F-4D97-AF65-F5344CB8AC3E}">
        <p14:creationId xmlns:p14="http://schemas.microsoft.com/office/powerpoint/2010/main" val="30813912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531339" y="292088"/>
            <a:ext cx="9255211" cy="5816977"/>
          </a:xfrm>
          <a:prstGeom prst="rect">
            <a:avLst/>
          </a:prstGeom>
        </p:spPr>
        <p:txBody>
          <a:bodyPr wrap="square">
            <a:spAutoFit/>
          </a:bodyPr>
          <a:lstStyle/>
          <a:p>
            <a:r>
              <a:rPr lang="tr-TR" sz="3200" dirty="0">
                <a:solidFill>
                  <a:schemeClr val="accent1"/>
                </a:solidFill>
              </a:rPr>
              <a:t>HAFİF BETON YAPIMINDA KULLANILAN AGREGALAR</a:t>
            </a:r>
          </a:p>
          <a:p>
            <a:endParaRPr lang="tr-TR" sz="2000" dirty="0"/>
          </a:p>
          <a:p>
            <a:r>
              <a:rPr lang="tr-TR" sz="2000" dirty="0"/>
              <a:t>    Hafif beton yapımında kullanılan agregalar doğal ya da suni olabilmektedir.</a:t>
            </a:r>
          </a:p>
          <a:p>
            <a:pPr>
              <a:buClr>
                <a:schemeClr val="accent1"/>
              </a:buClr>
            </a:pPr>
            <a:r>
              <a:rPr lang="tr-TR" sz="2000" dirty="0"/>
              <a:t>Doğal hafif agregalar; genelde bir </a:t>
            </a:r>
            <a:r>
              <a:rPr lang="tr-TR" sz="2000" dirty="0" err="1"/>
              <a:t>volkanizma</a:t>
            </a:r>
            <a:r>
              <a:rPr lang="tr-TR" sz="2000" dirty="0"/>
              <a:t> ürünü olarak oluşmuş gözenekli ve geniş kütlesel dağılımlar gösteren endüstriyel hammaddelerdir.</a:t>
            </a:r>
          </a:p>
          <a:p>
            <a:pPr marL="342900" indent="-342900">
              <a:buClr>
                <a:schemeClr val="accent1"/>
              </a:buClr>
              <a:buFont typeface="Wingdings" panose="05000000000000000000" pitchFamily="2" charset="2"/>
              <a:buChar char="Ø"/>
            </a:pPr>
            <a:r>
              <a:rPr lang="tr-TR" sz="2000" dirty="0"/>
              <a:t>Pomza</a:t>
            </a:r>
          </a:p>
          <a:p>
            <a:pPr marL="342900" indent="-342900">
              <a:buClr>
                <a:schemeClr val="accent1"/>
              </a:buClr>
              <a:buFont typeface="Wingdings" panose="05000000000000000000" pitchFamily="2" charset="2"/>
              <a:buChar char="Ø"/>
            </a:pPr>
            <a:r>
              <a:rPr lang="tr-TR" sz="2000" dirty="0" err="1"/>
              <a:t>Diyamotit</a:t>
            </a:r>
            <a:endParaRPr lang="tr-TR" sz="2000" dirty="0"/>
          </a:p>
          <a:p>
            <a:pPr marL="342900" indent="-342900">
              <a:buClr>
                <a:schemeClr val="accent1"/>
              </a:buClr>
              <a:buFont typeface="Wingdings" panose="05000000000000000000" pitchFamily="2" charset="2"/>
              <a:buChar char="Ø"/>
            </a:pPr>
            <a:r>
              <a:rPr lang="tr-TR" sz="2000" dirty="0" err="1"/>
              <a:t>Vermikülit</a:t>
            </a:r>
            <a:r>
              <a:rPr lang="tr-TR" sz="2000" dirty="0"/>
              <a:t>  </a:t>
            </a:r>
          </a:p>
          <a:p>
            <a:pPr marL="342900" indent="-342900">
              <a:buClr>
                <a:schemeClr val="accent1"/>
              </a:buClr>
              <a:buFont typeface="Wingdings" panose="05000000000000000000" pitchFamily="2" charset="2"/>
              <a:buChar char="Ø"/>
            </a:pPr>
            <a:r>
              <a:rPr lang="tr-TR" sz="2000" dirty="0" err="1"/>
              <a:t>Puzolanlar</a:t>
            </a:r>
            <a:r>
              <a:rPr lang="tr-TR" sz="2000" dirty="0"/>
              <a:t> </a:t>
            </a:r>
          </a:p>
          <a:p>
            <a:pPr marL="342900" indent="-342900">
              <a:buClr>
                <a:schemeClr val="accent1"/>
              </a:buClr>
              <a:buFont typeface="Wingdings" panose="05000000000000000000" pitchFamily="2" charset="2"/>
              <a:buChar char="Ø"/>
            </a:pPr>
            <a:r>
              <a:rPr lang="tr-TR" sz="2000" dirty="0"/>
              <a:t>Tüf </a:t>
            </a:r>
          </a:p>
          <a:p>
            <a:pPr marL="342900" indent="-342900">
              <a:buClr>
                <a:schemeClr val="accent1"/>
              </a:buClr>
              <a:buFont typeface="Wingdings" panose="05000000000000000000" pitchFamily="2" charset="2"/>
              <a:buChar char="Ø"/>
            </a:pPr>
            <a:r>
              <a:rPr lang="tr-TR" sz="2000" dirty="0"/>
              <a:t>Volkanik cüruflar </a:t>
            </a:r>
          </a:p>
          <a:p>
            <a:r>
              <a:rPr lang="tr-TR" sz="2000" dirty="0"/>
              <a:t>   Bu kapsamda değerlendirilen ve güncel oluşumları bilinen doğal hafif agrega türleri olarak sayılabilir. Türkiye’de taşıyıcı hafif beton için gerekli olan yapay agregaların üretimiyle ilgili henüz bir sanayi kolu kurulmamıştır. Ancak yurt dışında </a:t>
            </a:r>
            <a:r>
              <a:rPr lang="tr-TR" sz="2000" dirty="0" smtClean="0"/>
              <a:t>yaygın </a:t>
            </a:r>
            <a:r>
              <a:rPr lang="tr-TR" sz="2000" dirty="0"/>
              <a:t>bir kullanıma sahiptir</a:t>
            </a:r>
            <a:r>
              <a:rPr lang="tr-TR" sz="2400" dirty="0"/>
              <a:t>.</a:t>
            </a:r>
          </a:p>
          <a:p>
            <a:endParaRPr lang="tr-TR" sz="2400" dirty="0"/>
          </a:p>
        </p:txBody>
      </p:sp>
    </p:spTree>
    <p:extLst>
      <p:ext uri="{BB962C8B-B14F-4D97-AF65-F5344CB8AC3E}">
        <p14:creationId xmlns:p14="http://schemas.microsoft.com/office/powerpoint/2010/main" val="941528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03189" y="473327"/>
            <a:ext cx="8835082" cy="5693866"/>
          </a:xfrm>
          <a:prstGeom prst="rect">
            <a:avLst/>
          </a:prstGeom>
        </p:spPr>
        <p:txBody>
          <a:bodyPr wrap="square">
            <a:spAutoFit/>
          </a:bodyPr>
          <a:lstStyle/>
          <a:p>
            <a:pPr>
              <a:buClr>
                <a:schemeClr val="accent1"/>
              </a:buClr>
            </a:pPr>
            <a:r>
              <a:rPr lang="tr-TR" sz="2800" dirty="0"/>
              <a:t>Yapay hafif agregalar;</a:t>
            </a:r>
          </a:p>
          <a:p>
            <a:pPr marL="457200" indent="-457200">
              <a:buClr>
                <a:schemeClr val="accent1"/>
              </a:buClr>
              <a:buFont typeface="Wingdings" panose="05000000000000000000" pitchFamily="2" charset="2"/>
              <a:buChar char="Ø"/>
            </a:pPr>
            <a:r>
              <a:rPr lang="tr-TR" sz="2800" dirty="0"/>
              <a:t>Yüksek fırın cürufu</a:t>
            </a:r>
          </a:p>
          <a:p>
            <a:pPr marL="457200" indent="-457200">
              <a:buClr>
                <a:schemeClr val="accent1"/>
              </a:buClr>
              <a:buFont typeface="Wingdings" panose="05000000000000000000" pitchFamily="2" charset="2"/>
              <a:buChar char="Ø"/>
            </a:pPr>
            <a:r>
              <a:rPr lang="tr-TR" sz="2800" dirty="0" err="1"/>
              <a:t>Kalsine</a:t>
            </a:r>
            <a:r>
              <a:rPr lang="tr-TR" sz="2800" dirty="0"/>
              <a:t> </a:t>
            </a:r>
            <a:r>
              <a:rPr lang="tr-TR" sz="2800" dirty="0" err="1"/>
              <a:t>edilmis</a:t>
            </a:r>
            <a:r>
              <a:rPr lang="tr-TR" sz="2800" dirty="0"/>
              <a:t> kil</a:t>
            </a:r>
          </a:p>
          <a:p>
            <a:pPr marL="457200" indent="-457200">
              <a:buClr>
                <a:schemeClr val="accent1"/>
              </a:buClr>
              <a:buFont typeface="Wingdings" panose="05000000000000000000" pitchFamily="2" charset="2"/>
              <a:buChar char="Ø"/>
            </a:pPr>
            <a:r>
              <a:rPr lang="tr-TR" sz="2800" dirty="0"/>
              <a:t>Uçucu kül</a:t>
            </a:r>
          </a:p>
          <a:p>
            <a:pPr marL="457200" indent="-457200">
              <a:buClr>
                <a:schemeClr val="accent1"/>
              </a:buClr>
              <a:buFont typeface="Wingdings" panose="05000000000000000000" pitchFamily="2" charset="2"/>
              <a:buChar char="Ø"/>
            </a:pPr>
            <a:r>
              <a:rPr lang="tr-TR" sz="2800" dirty="0"/>
              <a:t>Kuvarsit </a:t>
            </a:r>
          </a:p>
          <a:p>
            <a:pPr marL="457200" indent="-457200">
              <a:buClr>
                <a:schemeClr val="accent1"/>
              </a:buClr>
              <a:buFont typeface="Wingdings" panose="05000000000000000000" pitchFamily="2" charset="2"/>
              <a:buChar char="Ø"/>
            </a:pPr>
            <a:r>
              <a:rPr lang="tr-TR" sz="2800" dirty="0"/>
              <a:t>Perlit </a:t>
            </a:r>
          </a:p>
          <a:p>
            <a:pPr marL="457200" indent="-457200">
              <a:buClr>
                <a:schemeClr val="accent1"/>
              </a:buClr>
              <a:buFont typeface="Wingdings" panose="05000000000000000000" pitchFamily="2" charset="2"/>
              <a:buChar char="Ø"/>
            </a:pPr>
            <a:r>
              <a:rPr lang="tr-TR" sz="2800" dirty="0" err="1"/>
              <a:t>Obsidiyen</a:t>
            </a:r>
            <a:endParaRPr lang="tr-TR" sz="2800" dirty="0"/>
          </a:p>
          <a:p>
            <a:pPr marL="457200" indent="-457200">
              <a:buClr>
                <a:schemeClr val="accent1"/>
              </a:buClr>
              <a:buFont typeface="Wingdings" panose="05000000000000000000" pitchFamily="2" charset="2"/>
              <a:buChar char="Ø"/>
            </a:pPr>
            <a:r>
              <a:rPr lang="tr-TR" sz="2800" dirty="0" err="1"/>
              <a:t>Vermikülit</a:t>
            </a:r>
            <a:endParaRPr lang="tr-TR" sz="2800" dirty="0"/>
          </a:p>
          <a:p>
            <a:pPr marL="457200" indent="-457200">
              <a:buClr>
                <a:schemeClr val="accent1"/>
              </a:buClr>
              <a:buFont typeface="Wingdings" panose="05000000000000000000" pitchFamily="2" charset="2"/>
              <a:buChar char="Ø"/>
            </a:pPr>
            <a:r>
              <a:rPr lang="tr-TR" sz="2800" dirty="0" err="1"/>
              <a:t>Sist</a:t>
            </a:r>
            <a:r>
              <a:rPr lang="tr-TR" sz="2800" dirty="0"/>
              <a:t> </a:t>
            </a:r>
          </a:p>
          <a:p>
            <a:pPr marL="457200" indent="-457200">
              <a:buClr>
                <a:schemeClr val="accent1"/>
              </a:buClr>
              <a:buFont typeface="Wingdings" panose="05000000000000000000" pitchFamily="2" charset="2"/>
              <a:buChar char="Ø"/>
            </a:pPr>
            <a:r>
              <a:rPr lang="tr-TR" sz="2800" dirty="0" err="1"/>
              <a:t>Arduvaz</a:t>
            </a:r>
            <a:endParaRPr lang="tr-TR" sz="2800" dirty="0"/>
          </a:p>
          <a:p>
            <a:r>
              <a:rPr lang="tr-TR" sz="2800" dirty="0"/>
              <a:t> vb. inorganik elemanlardan genellikle ısıtma, gaz veya köpük oluşturma yoluyla </a:t>
            </a:r>
            <a:r>
              <a:rPr lang="tr-TR" sz="2800" dirty="0" err="1"/>
              <a:t>gözenekleştirilerek</a:t>
            </a:r>
            <a:r>
              <a:rPr lang="tr-TR" sz="2800" dirty="0"/>
              <a:t> elde edilen kırılmış veya kırılmamış agregalardır.</a:t>
            </a:r>
          </a:p>
        </p:txBody>
      </p:sp>
    </p:spTree>
    <p:extLst>
      <p:ext uri="{BB962C8B-B14F-4D97-AF65-F5344CB8AC3E}">
        <p14:creationId xmlns:p14="http://schemas.microsoft.com/office/powerpoint/2010/main" val="36099783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0405" y="259492"/>
            <a:ext cx="9319282" cy="951467"/>
          </a:xfrm>
        </p:spPr>
        <p:txBody>
          <a:bodyPr>
            <a:normAutofit fontScale="90000"/>
          </a:bodyPr>
          <a:lstStyle/>
          <a:p>
            <a:r>
              <a:rPr lang="tr-TR" sz="4400" dirty="0"/>
              <a:t>1.DOĞAL HAFİF AGREGALAR</a:t>
            </a:r>
            <a:br>
              <a:rPr lang="tr-TR" sz="4400" dirty="0"/>
            </a:br>
            <a:r>
              <a:rPr lang="tr-TR" sz="4000" dirty="0"/>
              <a:t/>
            </a:r>
            <a:br>
              <a:rPr lang="tr-TR" sz="4000" dirty="0"/>
            </a:br>
            <a:endParaRPr lang="tr-TR" sz="4000" dirty="0"/>
          </a:p>
        </p:txBody>
      </p:sp>
      <p:sp>
        <p:nvSpPr>
          <p:cNvPr id="3" name="Dikdörtgen 2"/>
          <p:cNvSpPr/>
          <p:nvPr/>
        </p:nvSpPr>
        <p:spPr>
          <a:xfrm>
            <a:off x="510405" y="2049298"/>
            <a:ext cx="8861856" cy="2677656"/>
          </a:xfrm>
          <a:prstGeom prst="rect">
            <a:avLst/>
          </a:prstGeom>
        </p:spPr>
        <p:txBody>
          <a:bodyPr wrap="square">
            <a:spAutoFit/>
          </a:bodyPr>
          <a:lstStyle/>
          <a:p>
            <a:r>
              <a:rPr lang="tr-TR" sz="2800" dirty="0" smtClean="0"/>
              <a:t>   </a:t>
            </a:r>
            <a:r>
              <a:rPr lang="tr-TR" sz="2800" dirty="0" err="1" smtClean="0"/>
              <a:t>Pomza</a:t>
            </a:r>
            <a:r>
              <a:rPr lang="tr-TR" sz="2800" dirty="0" smtClean="0"/>
              <a:t> </a:t>
            </a:r>
            <a:r>
              <a:rPr lang="tr-TR" sz="2800" dirty="0"/>
              <a:t>gözenekli yapıda, açık renkli sünger taşı sınıfına giren hafif bir kayaçtır. Bu kayaç esas itibariyle volkanik olaylar sırasında doğal olarak genleşmiş bir perlittir. Pomza %70 kapalı ve çok küçük boşluklar içerdiğinden birim kütlesi geleneksel agregalara göre çok düşük olmaktadır. </a:t>
            </a:r>
          </a:p>
        </p:txBody>
      </p:sp>
      <p:sp>
        <p:nvSpPr>
          <p:cNvPr id="4" name="Dikdörtgen 3"/>
          <p:cNvSpPr/>
          <p:nvPr/>
        </p:nvSpPr>
        <p:spPr>
          <a:xfrm>
            <a:off x="510405" y="1125968"/>
            <a:ext cx="2257349" cy="584775"/>
          </a:xfrm>
          <a:prstGeom prst="rect">
            <a:avLst/>
          </a:prstGeom>
        </p:spPr>
        <p:txBody>
          <a:bodyPr wrap="none">
            <a:spAutoFit/>
          </a:bodyPr>
          <a:lstStyle/>
          <a:p>
            <a:r>
              <a:rPr lang="tr-TR" sz="3200" dirty="0" smtClean="0">
                <a:solidFill>
                  <a:schemeClr val="accent1"/>
                </a:solidFill>
              </a:rPr>
              <a:t> 1.1 </a:t>
            </a:r>
            <a:r>
              <a:rPr lang="tr-TR" sz="3200" dirty="0">
                <a:solidFill>
                  <a:schemeClr val="accent1"/>
                </a:solidFill>
              </a:rPr>
              <a:t>Pomza</a:t>
            </a:r>
          </a:p>
        </p:txBody>
      </p:sp>
      <p:sp>
        <p:nvSpPr>
          <p:cNvPr id="5" name="Dikdörtgen 4"/>
          <p:cNvSpPr/>
          <p:nvPr/>
        </p:nvSpPr>
        <p:spPr>
          <a:xfrm>
            <a:off x="510405" y="1046611"/>
            <a:ext cx="9319282" cy="923330"/>
          </a:xfrm>
          <a:prstGeom prst="rect">
            <a:avLst/>
          </a:prstGeom>
        </p:spPr>
        <p:txBody>
          <a:bodyPr wrap="square">
            <a:spAutoFit/>
          </a:bodyPr>
          <a:lstStyle/>
          <a:p>
            <a:r>
              <a:rPr lang="tr-TR" dirty="0"/>
              <a:t/>
            </a:r>
            <a:br>
              <a:rPr lang="tr-TR" dirty="0"/>
            </a:br>
            <a:r>
              <a:rPr lang="tr-TR" dirty="0"/>
              <a:t/>
            </a:r>
            <a:br>
              <a:rPr lang="tr-TR" dirty="0"/>
            </a:br>
            <a:endParaRPr lang="tr-TR" dirty="0"/>
          </a:p>
        </p:txBody>
      </p:sp>
    </p:spTree>
    <p:extLst>
      <p:ext uri="{BB962C8B-B14F-4D97-AF65-F5344CB8AC3E}">
        <p14:creationId xmlns:p14="http://schemas.microsoft.com/office/powerpoint/2010/main" val="11067753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345298" y="715299"/>
            <a:ext cx="6895910" cy="3877056"/>
          </a:xfrm>
          <a:prstGeom prst="rect">
            <a:avLst/>
          </a:prstGeom>
        </p:spPr>
      </p:pic>
      <p:sp>
        <p:nvSpPr>
          <p:cNvPr id="5" name="Metin kutusu 4"/>
          <p:cNvSpPr txBox="1"/>
          <p:nvPr/>
        </p:nvSpPr>
        <p:spPr>
          <a:xfrm>
            <a:off x="1345298" y="4901273"/>
            <a:ext cx="7887465" cy="369332"/>
          </a:xfrm>
          <a:prstGeom prst="rect">
            <a:avLst/>
          </a:prstGeom>
          <a:noFill/>
        </p:spPr>
        <p:txBody>
          <a:bodyPr wrap="square" rtlCol="0">
            <a:spAutoFit/>
          </a:bodyPr>
          <a:lstStyle/>
          <a:p>
            <a:r>
              <a:rPr lang="tr-TR" dirty="0"/>
              <a:t>MTA (Maden Teknik </a:t>
            </a:r>
            <a:r>
              <a:rPr lang="tr-TR" dirty="0" smtClean="0"/>
              <a:t>Arama</a:t>
            </a:r>
            <a:r>
              <a:rPr lang="tr-TR" dirty="0"/>
              <a:t>) Genel Müdürlüğünden alınan bir görüntü</a:t>
            </a:r>
          </a:p>
        </p:txBody>
      </p:sp>
    </p:spTree>
    <p:extLst>
      <p:ext uri="{BB962C8B-B14F-4D97-AF65-F5344CB8AC3E}">
        <p14:creationId xmlns:p14="http://schemas.microsoft.com/office/powerpoint/2010/main" val="11963611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734180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695080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68643" y="216843"/>
            <a:ext cx="9207843" cy="5788540"/>
          </a:xfrm>
        </p:spPr>
        <p:txBody>
          <a:bodyPr>
            <a:normAutofit/>
          </a:bodyPr>
          <a:lstStyle/>
          <a:p>
            <a:r>
              <a:rPr lang="tr-TR" dirty="0"/>
              <a:t>1.2 </a:t>
            </a:r>
            <a:r>
              <a:rPr lang="tr-TR" dirty="0" err="1"/>
              <a:t>Diyatomit</a:t>
            </a:r>
            <a:r>
              <a:rPr lang="tr-TR" dirty="0"/>
              <a:t> </a:t>
            </a:r>
            <a:r>
              <a:rPr lang="tr-TR" sz="2700" dirty="0"/>
              <a:t/>
            </a:r>
            <a:br>
              <a:rPr lang="tr-TR" sz="2700" dirty="0"/>
            </a:br>
            <a:r>
              <a:rPr lang="tr-TR" sz="2700" dirty="0"/>
              <a:t/>
            </a:r>
            <a:br>
              <a:rPr lang="tr-TR" sz="2700" dirty="0"/>
            </a:br>
            <a:r>
              <a:rPr lang="tr-TR" sz="2700" dirty="0" smtClean="0"/>
              <a:t>  </a:t>
            </a:r>
            <a:r>
              <a:rPr lang="tr-TR" sz="2800" dirty="0">
                <a:solidFill>
                  <a:schemeClr val="tx1"/>
                </a:solidFill>
              </a:rPr>
              <a:t>Fosil durumundaki </a:t>
            </a:r>
            <a:r>
              <a:rPr lang="tr-TR" sz="2800" dirty="0" err="1">
                <a:solidFill>
                  <a:schemeClr val="tx1"/>
                </a:solidFill>
              </a:rPr>
              <a:t>diyatomit</a:t>
            </a:r>
            <a:r>
              <a:rPr lang="tr-TR" sz="2800" dirty="0">
                <a:solidFill>
                  <a:schemeClr val="tx1"/>
                </a:solidFill>
              </a:rPr>
              <a:t> kabuklarından meydana gelen kayaçlara </a:t>
            </a:r>
            <a:r>
              <a:rPr lang="tr-TR" sz="2800" dirty="0" err="1">
                <a:solidFill>
                  <a:schemeClr val="tx1"/>
                </a:solidFill>
              </a:rPr>
              <a:t>diyatomit</a:t>
            </a:r>
            <a:r>
              <a:rPr lang="tr-TR" sz="2800" dirty="0">
                <a:solidFill>
                  <a:schemeClr val="tx1"/>
                </a:solidFill>
              </a:rPr>
              <a:t> adı verilmektedir. Genellikle gevşek yapılı ve hafif olup rengi beyazdan açık bej, gri ve koyu kahverengiye kadar değişebilir.</a:t>
            </a:r>
            <a:br>
              <a:rPr lang="tr-TR" sz="2800" dirty="0">
                <a:solidFill>
                  <a:schemeClr val="tx1"/>
                </a:solidFill>
              </a:rPr>
            </a:br>
            <a:r>
              <a:rPr lang="tr-TR" sz="2800" dirty="0">
                <a:solidFill>
                  <a:schemeClr val="tx1"/>
                </a:solidFill>
              </a:rPr>
              <a:t>  </a:t>
            </a:r>
            <a:r>
              <a:rPr lang="tr-TR" sz="2800" dirty="0" err="1" smtClean="0">
                <a:solidFill>
                  <a:schemeClr val="tx1"/>
                </a:solidFill>
              </a:rPr>
              <a:t>Absorbe</a:t>
            </a:r>
            <a:r>
              <a:rPr lang="tr-TR" sz="2800" dirty="0" smtClean="0">
                <a:solidFill>
                  <a:schemeClr val="tx1"/>
                </a:solidFill>
              </a:rPr>
              <a:t> kabiliyeti </a:t>
            </a:r>
            <a:r>
              <a:rPr lang="tr-TR" sz="2800" dirty="0">
                <a:solidFill>
                  <a:schemeClr val="tx1"/>
                </a:solidFill>
              </a:rPr>
              <a:t>yüksek olup ağırlığının üç katı su emebilir. En önemli özelliklerinden birisi de % </a:t>
            </a:r>
            <a:r>
              <a:rPr lang="tr-TR" sz="2800" dirty="0" smtClean="0">
                <a:solidFill>
                  <a:schemeClr val="tx1"/>
                </a:solidFill>
              </a:rPr>
              <a:t>85-90’lık </a:t>
            </a:r>
            <a:r>
              <a:rPr lang="tr-TR" sz="2800" dirty="0">
                <a:solidFill>
                  <a:schemeClr val="tx1"/>
                </a:solidFill>
              </a:rPr>
              <a:t>bir </a:t>
            </a:r>
            <a:r>
              <a:rPr lang="tr-TR" sz="2800" dirty="0" err="1">
                <a:solidFill>
                  <a:schemeClr val="tx1"/>
                </a:solidFill>
              </a:rPr>
              <a:t>porozite</a:t>
            </a:r>
            <a:r>
              <a:rPr lang="tr-TR" sz="2800" dirty="0">
                <a:solidFill>
                  <a:schemeClr val="tx1"/>
                </a:solidFill>
              </a:rPr>
              <a:t> sağlayan yüksek gözenekli </a:t>
            </a:r>
            <a:r>
              <a:rPr lang="tr-TR" sz="2800" dirty="0" smtClean="0">
                <a:solidFill>
                  <a:schemeClr val="tx1"/>
                </a:solidFill>
              </a:rPr>
              <a:t>yapısıdır.</a:t>
            </a:r>
            <a:endParaRPr lang="tr-TR" sz="2800" dirty="0">
              <a:solidFill>
                <a:schemeClr val="tx1"/>
              </a:solidFill>
            </a:endParaRPr>
          </a:p>
        </p:txBody>
      </p:sp>
    </p:spTree>
    <p:extLst>
      <p:ext uri="{BB962C8B-B14F-4D97-AF65-F5344CB8AC3E}">
        <p14:creationId xmlns:p14="http://schemas.microsoft.com/office/powerpoint/2010/main" val="20960005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97707" y="1136822"/>
            <a:ext cx="4621427" cy="3682313"/>
          </a:xfrm>
          <a:prstGeom prst="rect">
            <a:avLst/>
          </a:prstGeom>
        </p:spPr>
      </p:pic>
      <p:pic>
        <p:nvPicPr>
          <p:cNvPr id="3" name="Resim 2"/>
          <p:cNvPicPr>
            <a:picLocks noChangeAspect="1"/>
          </p:cNvPicPr>
          <p:nvPr/>
        </p:nvPicPr>
        <p:blipFill>
          <a:blip r:embed="rId3"/>
          <a:stretch>
            <a:fillRect/>
          </a:stretch>
        </p:blipFill>
        <p:spPr>
          <a:xfrm>
            <a:off x="5161184" y="1136822"/>
            <a:ext cx="4415302" cy="3682313"/>
          </a:xfrm>
          <a:prstGeom prst="rect">
            <a:avLst/>
          </a:prstGeom>
        </p:spPr>
      </p:pic>
    </p:spTree>
    <p:extLst>
      <p:ext uri="{BB962C8B-B14F-4D97-AF65-F5344CB8AC3E}">
        <p14:creationId xmlns:p14="http://schemas.microsoft.com/office/powerpoint/2010/main" val="38365456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41869" y="294661"/>
            <a:ext cx="9209904" cy="4955203"/>
          </a:xfrm>
          <a:prstGeom prst="rect">
            <a:avLst/>
          </a:prstGeom>
        </p:spPr>
        <p:txBody>
          <a:bodyPr wrap="square">
            <a:spAutoFit/>
          </a:bodyPr>
          <a:lstStyle/>
          <a:p>
            <a:r>
              <a:rPr lang="tr-TR" sz="3200" dirty="0">
                <a:solidFill>
                  <a:schemeClr val="accent1"/>
                </a:solidFill>
              </a:rPr>
              <a:t>1.3 Tüfler</a:t>
            </a:r>
          </a:p>
          <a:p>
            <a:endParaRPr lang="tr-TR" sz="3200" dirty="0">
              <a:solidFill>
                <a:schemeClr val="accent1"/>
              </a:solidFill>
            </a:endParaRPr>
          </a:p>
          <a:p>
            <a:r>
              <a:rPr lang="tr-TR" dirty="0" smtClean="0"/>
              <a:t>    </a:t>
            </a:r>
            <a:r>
              <a:rPr lang="tr-TR" sz="2800" dirty="0"/>
              <a:t>Esas itibariyle volkanik kayaçlardır. Ancak bunlar ayrıştıklarından dolayı </a:t>
            </a:r>
            <a:r>
              <a:rPr lang="tr-TR" sz="2800" dirty="0" err="1"/>
              <a:t>sedimenter</a:t>
            </a:r>
            <a:r>
              <a:rPr lang="tr-TR" sz="2800" dirty="0"/>
              <a:t> kayaçlar sınıfına da </a:t>
            </a:r>
            <a:r>
              <a:rPr lang="tr-TR" sz="2800" dirty="0" smtClean="0"/>
              <a:t>girebilmektedir. Tamamen </a:t>
            </a:r>
            <a:r>
              <a:rPr lang="tr-TR" sz="2800" dirty="0"/>
              <a:t>volkanik tüfler mevcut olduğu gibi, tamamen </a:t>
            </a:r>
            <a:r>
              <a:rPr lang="tr-TR" sz="2800" dirty="0" err="1"/>
              <a:t>sedimanter</a:t>
            </a:r>
            <a:r>
              <a:rPr lang="tr-TR" sz="2800" dirty="0"/>
              <a:t> tüfler de mevcuttur. Yaklaşık 4 mm den küçük </a:t>
            </a:r>
            <a:r>
              <a:rPr lang="tr-TR" sz="2800" dirty="0" err="1"/>
              <a:t>prioklastik</a:t>
            </a:r>
            <a:r>
              <a:rPr lang="tr-TR" sz="2800" dirty="0"/>
              <a:t> tanelerin </a:t>
            </a:r>
            <a:r>
              <a:rPr lang="tr-TR" sz="2800" dirty="0" smtClean="0"/>
              <a:t>meydana getirdiği </a:t>
            </a:r>
            <a:r>
              <a:rPr lang="tr-TR" sz="2800" dirty="0"/>
              <a:t>tüflere </a:t>
            </a:r>
            <a:r>
              <a:rPr lang="tr-TR" sz="2800" dirty="0" err="1"/>
              <a:t>tüfit</a:t>
            </a:r>
            <a:r>
              <a:rPr lang="tr-TR" sz="2800" dirty="0"/>
              <a:t>, kum halinde olanlara ise volkanik kül adı verilmektedir. Tüflerin yapısını volkanik cam parçacıkları ile kristal ve volkanik olmayan maddeleri meydana getirmektedir. </a:t>
            </a:r>
          </a:p>
        </p:txBody>
      </p:sp>
    </p:spTree>
    <p:extLst>
      <p:ext uri="{BB962C8B-B14F-4D97-AF65-F5344CB8AC3E}">
        <p14:creationId xmlns:p14="http://schemas.microsoft.com/office/powerpoint/2010/main" val="39500496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787208" y="738038"/>
            <a:ext cx="6346120" cy="5028254"/>
          </a:xfrm>
          <a:prstGeom prst="rect">
            <a:avLst/>
          </a:prstGeom>
        </p:spPr>
      </p:pic>
    </p:spTree>
    <p:extLst>
      <p:ext uri="{BB962C8B-B14F-4D97-AF65-F5344CB8AC3E}">
        <p14:creationId xmlns:p14="http://schemas.microsoft.com/office/powerpoint/2010/main" val="37816163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20940" y="552206"/>
            <a:ext cx="9043190" cy="4647426"/>
          </a:xfrm>
          <a:prstGeom prst="rect">
            <a:avLst/>
          </a:prstGeom>
        </p:spPr>
        <p:txBody>
          <a:bodyPr wrap="square">
            <a:spAutoFit/>
          </a:bodyPr>
          <a:lstStyle/>
          <a:p>
            <a:r>
              <a:rPr lang="tr-TR" sz="2800" dirty="0"/>
              <a:t> </a:t>
            </a:r>
            <a:r>
              <a:rPr lang="tr-TR" sz="3600" dirty="0">
                <a:solidFill>
                  <a:schemeClr val="accent1"/>
                </a:solidFill>
              </a:rPr>
              <a:t>1.4 Lav Cürufu</a:t>
            </a:r>
          </a:p>
          <a:p>
            <a:endParaRPr lang="tr-TR" sz="3600" dirty="0">
              <a:solidFill>
                <a:schemeClr val="accent1"/>
              </a:solidFill>
            </a:endParaRPr>
          </a:p>
          <a:p>
            <a:r>
              <a:rPr lang="tr-TR" sz="2800" dirty="0"/>
              <a:t> </a:t>
            </a:r>
            <a:r>
              <a:rPr lang="tr-TR" sz="2800" dirty="0" smtClean="0"/>
              <a:t>  Volkanların </a:t>
            </a:r>
            <a:r>
              <a:rPr lang="tr-TR" sz="2800" dirty="0"/>
              <a:t>çıkardıkları lavlardan elde edilir. Dokusu ince ve iri gözenekli</a:t>
            </a:r>
            <a:r>
              <a:rPr lang="tr-TR" sz="2800" dirty="0" smtClean="0"/>
              <a:t>, dane </a:t>
            </a:r>
            <a:r>
              <a:rPr lang="tr-TR" sz="2800" dirty="0"/>
              <a:t>şekli köşeli ve çıkıntılıdır. Birim ağırlığı 800 - 900 kg/m³ dür .Lav cürufu, çeşitli volkanik aktivitelere bağlı olarak </a:t>
            </a:r>
            <a:r>
              <a:rPr lang="tr-TR" sz="2800" dirty="0" err="1"/>
              <a:t>bazaltik</a:t>
            </a:r>
            <a:r>
              <a:rPr lang="tr-TR" sz="2800" dirty="0"/>
              <a:t> karaktere sahip lavların, patlamanın oluşturduğu basıncın etkisiyle, çatlaklar boyunca sızması sonucu oluşan </a:t>
            </a:r>
            <a:r>
              <a:rPr lang="tr-TR" sz="2800" dirty="0" err="1"/>
              <a:t>bazaltik-andezitik</a:t>
            </a:r>
            <a:r>
              <a:rPr lang="tr-TR" sz="2800" dirty="0"/>
              <a:t> kompozisyona sahip, gözenekli, camsı volkanik bir kayaç türüdür.</a:t>
            </a:r>
          </a:p>
        </p:txBody>
      </p:sp>
    </p:spTree>
    <p:extLst>
      <p:ext uri="{BB962C8B-B14F-4D97-AF65-F5344CB8AC3E}">
        <p14:creationId xmlns:p14="http://schemas.microsoft.com/office/powerpoint/2010/main" val="40517044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59669" y="331345"/>
            <a:ext cx="8365390" cy="6124754"/>
          </a:xfrm>
          <a:prstGeom prst="rect">
            <a:avLst/>
          </a:prstGeom>
        </p:spPr>
        <p:txBody>
          <a:bodyPr wrap="square">
            <a:spAutoFit/>
          </a:bodyPr>
          <a:lstStyle/>
          <a:p>
            <a:r>
              <a:rPr lang="tr-TR" sz="2800" dirty="0"/>
              <a:t>Lav cürufları</a:t>
            </a:r>
            <a:r>
              <a:rPr lang="tr-TR" sz="2800" dirty="0" smtClean="0"/>
              <a:t>;</a:t>
            </a:r>
          </a:p>
          <a:p>
            <a:endParaRPr lang="tr-TR" sz="2800" dirty="0"/>
          </a:p>
          <a:p>
            <a:r>
              <a:rPr lang="tr-TR" sz="2800" dirty="0"/>
              <a:t>1-Poroz özelliklerinden dolayı;</a:t>
            </a:r>
          </a:p>
          <a:p>
            <a:r>
              <a:rPr lang="tr-TR" sz="2800" dirty="0"/>
              <a:t>• Kum </a:t>
            </a:r>
            <a:r>
              <a:rPr lang="tr-TR" sz="2800" dirty="0" smtClean="0"/>
              <a:t>drenajında</a:t>
            </a:r>
            <a:endParaRPr lang="tr-TR" sz="2800" dirty="0"/>
          </a:p>
          <a:p>
            <a:r>
              <a:rPr lang="tr-TR" sz="2800" dirty="0"/>
              <a:t>• Emici </a:t>
            </a:r>
            <a:r>
              <a:rPr lang="tr-TR" sz="2800" dirty="0" smtClean="0"/>
              <a:t>katman</a:t>
            </a:r>
            <a:endParaRPr lang="tr-TR" sz="2800" dirty="0"/>
          </a:p>
          <a:p>
            <a:r>
              <a:rPr lang="tr-TR" sz="2800" dirty="0"/>
              <a:t>• Filtre </a:t>
            </a:r>
            <a:r>
              <a:rPr lang="tr-TR" sz="2800" dirty="0" smtClean="0"/>
              <a:t>malzemesi</a:t>
            </a:r>
          </a:p>
          <a:p>
            <a:endParaRPr lang="tr-TR" sz="2800" dirty="0"/>
          </a:p>
          <a:p>
            <a:r>
              <a:rPr lang="tr-TR" sz="2800" dirty="0"/>
              <a:t>2-Hafif oluşu nedeniyle;</a:t>
            </a:r>
          </a:p>
          <a:p>
            <a:r>
              <a:rPr lang="tr-TR" sz="2800" dirty="0"/>
              <a:t>• istinat duvarları arkasında dolgu malzemesi </a:t>
            </a:r>
            <a:r>
              <a:rPr lang="tr-TR" sz="2800" dirty="0" smtClean="0"/>
              <a:t>olarak</a:t>
            </a:r>
          </a:p>
          <a:p>
            <a:endParaRPr lang="tr-TR" sz="2800" dirty="0"/>
          </a:p>
          <a:p>
            <a:r>
              <a:rPr lang="tr-TR" sz="2800" dirty="0"/>
              <a:t>3-Puzolanik özelliklerinden dolayı</a:t>
            </a:r>
            <a:r>
              <a:rPr lang="tr-TR" sz="2800" dirty="0" smtClean="0"/>
              <a:t>;</a:t>
            </a:r>
            <a:endParaRPr lang="tr-TR" sz="2800" dirty="0"/>
          </a:p>
          <a:p>
            <a:r>
              <a:rPr lang="tr-TR" sz="2800" dirty="0"/>
              <a:t>• Belirli oranda çimento ve kireç </a:t>
            </a:r>
            <a:r>
              <a:rPr lang="tr-TR" sz="2800" dirty="0" smtClean="0"/>
              <a:t>karıştırılarak, stabilizasyon </a:t>
            </a:r>
            <a:r>
              <a:rPr lang="tr-TR" sz="2800" dirty="0"/>
              <a:t>malzemesi </a:t>
            </a:r>
            <a:r>
              <a:rPr lang="tr-TR" sz="2800" dirty="0" smtClean="0"/>
              <a:t>olarak</a:t>
            </a:r>
            <a:endParaRPr lang="tr-TR" sz="2800" dirty="0"/>
          </a:p>
          <a:p>
            <a:r>
              <a:rPr lang="tr-TR" sz="2800" dirty="0"/>
              <a:t>• </a:t>
            </a:r>
            <a:r>
              <a:rPr lang="tr-TR" sz="2800" dirty="0" err="1"/>
              <a:t>Traslı</a:t>
            </a:r>
            <a:r>
              <a:rPr lang="tr-TR" sz="2800" dirty="0"/>
              <a:t> çimento yapımında kullanılmaktadır.</a:t>
            </a:r>
          </a:p>
        </p:txBody>
      </p:sp>
    </p:spTree>
    <p:extLst>
      <p:ext uri="{BB962C8B-B14F-4D97-AF65-F5344CB8AC3E}">
        <p14:creationId xmlns:p14="http://schemas.microsoft.com/office/powerpoint/2010/main" val="11556957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7505" y="311378"/>
            <a:ext cx="6554423" cy="646331"/>
          </a:xfrm>
          <a:prstGeom prst="rect">
            <a:avLst/>
          </a:prstGeom>
          <a:noFill/>
        </p:spPr>
        <p:txBody>
          <a:bodyPr wrap="none" rtlCol="0">
            <a:spAutoFit/>
          </a:bodyPr>
          <a:lstStyle/>
          <a:p>
            <a:r>
              <a:rPr lang="tr-TR" sz="3600" dirty="0">
                <a:solidFill>
                  <a:schemeClr val="accent1"/>
                </a:solidFill>
              </a:rPr>
              <a:t>2. YAPAY HAFİF AGREGALAR</a:t>
            </a:r>
          </a:p>
        </p:txBody>
      </p:sp>
      <p:sp>
        <p:nvSpPr>
          <p:cNvPr id="3" name="Dikdörtgen 2"/>
          <p:cNvSpPr/>
          <p:nvPr/>
        </p:nvSpPr>
        <p:spPr>
          <a:xfrm>
            <a:off x="257505" y="1165129"/>
            <a:ext cx="4012637" cy="584775"/>
          </a:xfrm>
          <a:prstGeom prst="rect">
            <a:avLst/>
          </a:prstGeom>
        </p:spPr>
        <p:txBody>
          <a:bodyPr wrap="none">
            <a:spAutoFit/>
          </a:bodyPr>
          <a:lstStyle/>
          <a:p>
            <a:r>
              <a:rPr lang="tr-TR" sz="3200" dirty="0">
                <a:solidFill>
                  <a:schemeClr val="accent1"/>
                </a:solidFill>
              </a:rPr>
              <a:t>2.1 Genleştirilmiş Kil</a:t>
            </a:r>
          </a:p>
        </p:txBody>
      </p:sp>
      <p:sp>
        <p:nvSpPr>
          <p:cNvPr id="4" name="Dikdörtgen 3"/>
          <p:cNvSpPr/>
          <p:nvPr/>
        </p:nvSpPr>
        <p:spPr>
          <a:xfrm>
            <a:off x="346393" y="1891782"/>
            <a:ext cx="9304233" cy="2246769"/>
          </a:xfrm>
          <a:prstGeom prst="rect">
            <a:avLst/>
          </a:prstGeom>
        </p:spPr>
        <p:txBody>
          <a:bodyPr wrap="square">
            <a:spAutoFit/>
          </a:bodyPr>
          <a:lstStyle/>
          <a:p>
            <a:r>
              <a:rPr lang="tr-TR" sz="2800" dirty="0" smtClean="0">
                <a:latin typeface="Times New Roman" panose="02020603050405020304" pitchFamily="18" charset="0"/>
              </a:rPr>
              <a:t>   Döner </a:t>
            </a:r>
            <a:r>
              <a:rPr lang="tr-TR" sz="2800" dirty="0">
                <a:latin typeface="Times New Roman" panose="02020603050405020304" pitchFamily="18" charset="0"/>
              </a:rPr>
              <a:t>fırınlarda elde edilen bu ürünler o sıralar konut inşaatlarından ziyade, gemilerin iç konstrüksiyonunda kullanılmıştır</a:t>
            </a:r>
            <a:r>
              <a:rPr lang="tr-TR" sz="2800" dirty="0" smtClean="0">
                <a:latin typeface="Times New Roman" panose="02020603050405020304" pitchFamily="18" charset="0"/>
              </a:rPr>
              <a:t>. Genleşmiş</a:t>
            </a:r>
            <a:r>
              <a:rPr lang="tr-TR" sz="2800" dirty="0" smtClean="0">
                <a:latin typeface="TimesNewRomanPSMT"/>
              </a:rPr>
              <a:t> </a:t>
            </a:r>
            <a:r>
              <a:rPr lang="tr-TR" sz="2800" dirty="0">
                <a:latin typeface="Times New Roman" panose="02020603050405020304" pitchFamily="18" charset="0"/>
              </a:rPr>
              <a:t>kil agregası, 1950’lerden sonra inşaat sektöründe başta gökdelen </a:t>
            </a:r>
            <a:r>
              <a:rPr lang="tr-TR" sz="2800" dirty="0" smtClean="0">
                <a:latin typeface="Times New Roman" panose="02020603050405020304" pitchFamily="18" charset="0"/>
              </a:rPr>
              <a:t>ve köprü </a:t>
            </a:r>
            <a:r>
              <a:rPr lang="tr-TR" sz="2800" dirty="0">
                <a:latin typeface="Times New Roman" panose="02020603050405020304" pitchFamily="18" charset="0"/>
              </a:rPr>
              <a:t>yapımı olmak üzere bugünkü konumunu tam olarak kazanmıştır.</a:t>
            </a:r>
            <a:endParaRPr lang="tr-TR" sz="2800" dirty="0"/>
          </a:p>
        </p:txBody>
      </p:sp>
      <p:pic>
        <p:nvPicPr>
          <p:cNvPr id="5" name="Resim 4"/>
          <p:cNvPicPr>
            <a:picLocks noChangeAspect="1"/>
          </p:cNvPicPr>
          <p:nvPr/>
        </p:nvPicPr>
        <p:blipFill>
          <a:blip r:embed="rId2"/>
          <a:stretch>
            <a:fillRect/>
          </a:stretch>
        </p:blipFill>
        <p:spPr>
          <a:xfrm>
            <a:off x="2906567" y="4711316"/>
            <a:ext cx="6008145" cy="2021434"/>
          </a:xfrm>
          <a:prstGeom prst="rect">
            <a:avLst/>
          </a:prstGeom>
        </p:spPr>
      </p:pic>
    </p:spTree>
    <p:extLst>
      <p:ext uri="{BB962C8B-B14F-4D97-AF65-F5344CB8AC3E}">
        <p14:creationId xmlns:p14="http://schemas.microsoft.com/office/powerpoint/2010/main" val="27638125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18987" y="702491"/>
            <a:ext cx="9047433" cy="4796266"/>
          </a:xfrm>
        </p:spPr>
        <p:txBody>
          <a:bodyPr>
            <a:normAutofit/>
          </a:bodyPr>
          <a:lstStyle/>
          <a:p>
            <a:pPr marL="0" indent="0">
              <a:buNone/>
            </a:pPr>
            <a:r>
              <a:rPr lang="tr-TR" sz="2800" dirty="0" smtClean="0">
                <a:solidFill>
                  <a:schemeClr val="tx1"/>
                </a:solidFill>
              </a:rPr>
              <a:t>   Genleştirilmiş </a:t>
            </a:r>
            <a:r>
              <a:rPr lang="tr-TR" sz="2800" dirty="0">
                <a:solidFill>
                  <a:schemeClr val="tx1"/>
                </a:solidFill>
              </a:rPr>
              <a:t>kil ve şistler hafif agregalar içerisinde basınç mukavemeti en yüksek olan ürünleridir. Genleşmiş kil ile ilgili Türkiye’de yapılan bir çalışmada kendi ürettikleri genleşmiş kil agregası ve 400 doz çimento kullanımıyla C30 sınıfı beton üretilebileceği belirtilmiştir.  </a:t>
            </a:r>
          </a:p>
          <a:p>
            <a:pPr marL="0" indent="0">
              <a:buNone/>
            </a:pPr>
            <a:r>
              <a:rPr lang="tr-TR" sz="2800" dirty="0" smtClean="0">
                <a:solidFill>
                  <a:schemeClr val="tx1"/>
                </a:solidFill>
              </a:rPr>
              <a:t>   Başka </a:t>
            </a:r>
            <a:r>
              <a:rPr lang="tr-TR" sz="2800" dirty="0">
                <a:solidFill>
                  <a:schemeClr val="tx1"/>
                </a:solidFill>
              </a:rPr>
              <a:t>bir çalışmada</a:t>
            </a:r>
            <a:r>
              <a:rPr lang="tr-TR" sz="2800" dirty="0" smtClean="0">
                <a:solidFill>
                  <a:schemeClr val="tx1"/>
                </a:solidFill>
              </a:rPr>
              <a:t>, Moldova’dan </a:t>
            </a:r>
            <a:r>
              <a:rPr lang="tr-TR" sz="2800" dirty="0">
                <a:solidFill>
                  <a:schemeClr val="tx1"/>
                </a:solidFill>
              </a:rPr>
              <a:t>temin ettikleri genleşmiş kil agregası ile ürettikleri betonların zararlı kimyasallara dayanıklılığı incelenmişler ve sülfat ile asitlere dayanıklı olduklarını belirtmişlerdir.</a:t>
            </a:r>
          </a:p>
          <a:p>
            <a:pPr marL="0" indent="0">
              <a:buNone/>
            </a:pPr>
            <a:endParaRPr lang="tr-TR" dirty="0"/>
          </a:p>
        </p:txBody>
      </p:sp>
    </p:spTree>
    <p:extLst>
      <p:ext uri="{BB962C8B-B14F-4D97-AF65-F5344CB8AC3E}">
        <p14:creationId xmlns:p14="http://schemas.microsoft.com/office/powerpoint/2010/main" val="10204221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09388" y="1359242"/>
            <a:ext cx="9232785" cy="6215449"/>
          </a:xfrm>
        </p:spPr>
        <p:txBody>
          <a:bodyPr>
            <a:normAutofit/>
          </a:bodyPr>
          <a:lstStyle/>
          <a:p>
            <a:pPr marL="0" indent="0">
              <a:buNone/>
            </a:pPr>
            <a:r>
              <a:rPr lang="tr-TR" sz="2400" dirty="0">
                <a:solidFill>
                  <a:schemeClr val="tx1"/>
                </a:solidFill>
              </a:rPr>
              <a:t>  Perlit, volkanik aktiviteler sonucu asidik erimiş magmanın lav halinde yüzeye çıkarak, yüksek basınç altında su veya buharla teması ile olmuş doğal cam olarak tanımlanır.</a:t>
            </a:r>
          </a:p>
          <a:p>
            <a:pPr marL="0" indent="0">
              <a:buNone/>
            </a:pPr>
            <a:r>
              <a:rPr lang="tr-TR" sz="2400" dirty="0">
                <a:solidFill>
                  <a:schemeClr val="tx1"/>
                </a:solidFill>
              </a:rPr>
              <a:t>  Hacminin artmasıyla ısı iletim katsayısı ve yoğunluğu düştüğünden, ısı yalıtımı için hafif malzeme elde edilmiş olur. Isıl işlem uygulanarak elde edilen düşük yoğunluktaki bu malzemeye genleşmiş perlit denir.</a:t>
            </a:r>
          </a:p>
          <a:p>
            <a:pPr marL="0" indent="0">
              <a:buNone/>
            </a:pPr>
            <a:r>
              <a:rPr lang="tr-TR" sz="2400" dirty="0">
                <a:solidFill>
                  <a:schemeClr val="tx1"/>
                </a:solidFill>
              </a:rPr>
              <a:t>  Perlit çimentoya dayanıklılık kazandırmaktadır. Bunun için ham perlit kayası kırılıp öğütülüp elendiği gibi doğal olarak agrega halinde bulunan perlit kaynakları da kullanılmaktadır.</a:t>
            </a:r>
          </a:p>
        </p:txBody>
      </p:sp>
      <p:sp>
        <p:nvSpPr>
          <p:cNvPr id="4" name="Dikdörtgen 3"/>
          <p:cNvSpPr/>
          <p:nvPr/>
        </p:nvSpPr>
        <p:spPr>
          <a:xfrm>
            <a:off x="509388" y="320674"/>
            <a:ext cx="4903907" cy="646331"/>
          </a:xfrm>
          <a:prstGeom prst="rect">
            <a:avLst/>
          </a:prstGeom>
        </p:spPr>
        <p:txBody>
          <a:bodyPr wrap="none">
            <a:spAutoFit/>
          </a:bodyPr>
          <a:lstStyle/>
          <a:p>
            <a:r>
              <a:rPr lang="tr-TR" sz="3600" dirty="0">
                <a:solidFill>
                  <a:schemeClr val="accent1"/>
                </a:solidFill>
              </a:rPr>
              <a:t>2.2 Genleştirilmiş Perlit</a:t>
            </a:r>
          </a:p>
        </p:txBody>
      </p:sp>
    </p:spTree>
    <p:extLst>
      <p:ext uri="{BB962C8B-B14F-4D97-AF65-F5344CB8AC3E}">
        <p14:creationId xmlns:p14="http://schemas.microsoft.com/office/powerpoint/2010/main" val="18565925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6696" y="140043"/>
            <a:ext cx="8596668" cy="1320800"/>
          </a:xfrm>
        </p:spPr>
        <p:txBody>
          <a:bodyPr>
            <a:normAutofit/>
          </a:bodyPr>
          <a:lstStyle/>
          <a:p>
            <a:r>
              <a:rPr lang="tr-TR" sz="2800" dirty="0">
                <a:solidFill>
                  <a:schemeClr val="tx1"/>
                </a:solidFill>
              </a:rPr>
              <a:t>Perlit, İnşaat Sektöründe;</a:t>
            </a:r>
            <a:r>
              <a:rPr lang="tr-TR" dirty="0"/>
              <a:t/>
            </a:r>
            <a:br>
              <a:rPr lang="tr-TR" dirty="0"/>
            </a:br>
            <a:endParaRPr lang="tr-TR" dirty="0"/>
          </a:p>
        </p:txBody>
      </p:sp>
      <p:sp>
        <p:nvSpPr>
          <p:cNvPr id="3" name="İçerik Yer Tutucusu 2"/>
          <p:cNvSpPr>
            <a:spLocks noGrp="1"/>
          </p:cNvSpPr>
          <p:nvPr>
            <p:ph idx="1"/>
          </p:nvPr>
        </p:nvSpPr>
        <p:spPr>
          <a:xfrm>
            <a:off x="516696" y="800443"/>
            <a:ext cx="8596668" cy="3880773"/>
          </a:xfrm>
        </p:spPr>
        <p:txBody>
          <a:bodyPr>
            <a:noAutofit/>
          </a:bodyPr>
          <a:lstStyle/>
          <a:p>
            <a:r>
              <a:rPr lang="tr-TR" sz="2400" dirty="0">
                <a:solidFill>
                  <a:schemeClr val="tx1"/>
                </a:solidFill>
              </a:rPr>
              <a:t>Şekillendirilmiş izolasyon malzemeleri (çatı ve zemin izolasyonlarında)</a:t>
            </a:r>
          </a:p>
          <a:p>
            <a:r>
              <a:rPr lang="tr-TR" sz="2400" dirty="0">
                <a:solidFill>
                  <a:schemeClr val="tx1"/>
                </a:solidFill>
              </a:rPr>
              <a:t> Perlitli sıvalar</a:t>
            </a:r>
          </a:p>
          <a:p>
            <a:r>
              <a:rPr lang="tr-TR" sz="2400" dirty="0">
                <a:solidFill>
                  <a:schemeClr val="tx1"/>
                </a:solidFill>
              </a:rPr>
              <a:t> Perlit agregalı hafif yalıtım betonu (Çimento veya alçı bağlayıcı)</a:t>
            </a:r>
          </a:p>
          <a:p>
            <a:r>
              <a:rPr lang="tr-TR" sz="2400" dirty="0">
                <a:solidFill>
                  <a:schemeClr val="tx1"/>
                </a:solidFill>
              </a:rPr>
              <a:t> Perlit agregalı hafif yapı elemanları, tavan kiremitleri, boru izolasyonları vb.</a:t>
            </a:r>
          </a:p>
          <a:p>
            <a:r>
              <a:rPr lang="tr-TR" sz="2400" dirty="0">
                <a:solidFill>
                  <a:schemeClr val="tx1"/>
                </a:solidFill>
              </a:rPr>
              <a:t> Gevşek dolgu malzemesi olarak (tavan araları zemin ve duvar boşluklarında yalıtım malzemesi olarak; silikonla özel bir işleme tabi tutularak köpük halinde)</a:t>
            </a:r>
          </a:p>
          <a:p>
            <a:r>
              <a:rPr lang="tr-TR" sz="2400" dirty="0">
                <a:solidFill>
                  <a:schemeClr val="tx1"/>
                </a:solidFill>
              </a:rPr>
              <a:t> Yüzey döşemelerinde (ısı ve ses yalıtıcı olarak)</a:t>
            </a:r>
          </a:p>
          <a:p>
            <a:r>
              <a:rPr lang="tr-TR" sz="2400" dirty="0">
                <a:solidFill>
                  <a:schemeClr val="tx1"/>
                </a:solidFill>
              </a:rPr>
              <a:t> Çimento ve alçı dışındaki bağlayıcılarla yapılan özel amaçlı perlit betonları yapımında kullanılmaktadır.</a:t>
            </a:r>
          </a:p>
        </p:txBody>
      </p:sp>
    </p:spTree>
    <p:extLst>
      <p:ext uri="{BB962C8B-B14F-4D97-AF65-F5344CB8AC3E}">
        <p14:creationId xmlns:p14="http://schemas.microsoft.com/office/powerpoint/2010/main" val="1534913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897443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2.3 Genleştirilmiş </a:t>
            </a:r>
            <a:r>
              <a:rPr lang="tr-TR" dirty="0" err="1"/>
              <a:t>Vermikülit</a:t>
            </a:r>
            <a:endParaRPr lang="tr-TR" dirty="0"/>
          </a:p>
        </p:txBody>
      </p:sp>
      <p:sp>
        <p:nvSpPr>
          <p:cNvPr id="3" name="İçerik Yer Tutucusu 2"/>
          <p:cNvSpPr>
            <a:spLocks noGrp="1"/>
          </p:cNvSpPr>
          <p:nvPr>
            <p:ph idx="1"/>
          </p:nvPr>
        </p:nvSpPr>
        <p:spPr>
          <a:xfrm>
            <a:off x="677562" y="1578490"/>
            <a:ext cx="8596440" cy="1683694"/>
          </a:xfrm>
        </p:spPr>
        <p:txBody>
          <a:bodyPr>
            <a:noAutofit/>
          </a:bodyPr>
          <a:lstStyle/>
          <a:p>
            <a:pPr marL="0" indent="0">
              <a:buNone/>
            </a:pPr>
            <a:r>
              <a:rPr lang="tr-TR" sz="2800" dirty="0">
                <a:solidFill>
                  <a:schemeClr val="tx1"/>
                </a:solidFill>
              </a:rPr>
              <a:t>    Hafif yapı gereçlerinde agrega olarak, binalarda ısı ve ses yalıtımında, soğuk hava depolarının izolasyonunda, dekorasyon işlerinde, dökümhane ve benzeri yüksek ısı ile çalışan yerlerde ateşe dayanıklı sıva ve kaplama malzemeleri üretiminde kullanılır. </a:t>
            </a:r>
          </a:p>
        </p:txBody>
      </p:sp>
    </p:spTree>
    <p:extLst>
      <p:ext uri="{BB962C8B-B14F-4D97-AF65-F5344CB8AC3E}">
        <p14:creationId xmlns:p14="http://schemas.microsoft.com/office/powerpoint/2010/main" val="2602093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51112" y="1706174"/>
            <a:ext cx="9259910" cy="4437049"/>
          </a:xfrm>
        </p:spPr>
        <p:txBody>
          <a:bodyPr>
            <a:normAutofit/>
          </a:bodyPr>
          <a:lstStyle/>
          <a:p>
            <a:pPr marL="0" indent="0">
              <a:buNone/>
            </a:pPr>
            <a:r>
              <a:rPr lang="tr-TR" sz="2800" dirty="0" smtClean="0">
                <a:solidFill>
                  <a:schemeClr val="tx1"/>
                </a:solidFill>
              </a:rPr>
              <a:t>   Yüksek </a:t>
            </a:r>
            <a:r>
              <a:rPr lang="tr-TR" sz="2800" dirty="0">
                <a:solidFill>
                  <a:schemeClr val="tx1"/>
                </a:solidFill>
              </a:rPr>
              <a:t>fırın cürufu kaba bir yüzey dokusuna sahip, gözenekli ve bal peteği şeklinde, az veya çok koyu gri bir renge sahiptir. Malzemenin kuru yoğunluğu 600-900 kg/m3  arasında değişmektedir. Bu ürün, besleme malzemesinde ayrıca bir ısıtma </a:t>
            </a:r>
            <a:r>
              <a:rPr lang="tr-TR" sz="2800" dirty="0" smtClean="0">
                <a:solidFill>
                  <a:schemeClr val="tx1"/>
                </a:solidFill>
              </a:rPr>
              <a:t>zorunluluğu bulunmamasından </a:t>
            </a:r>
            <a:r>
              <a:rPr lang="tr-TR" sz="2800" dirty="0">
                <a:solidFill>
                  <a:schemeClr val="tx1"/>
                </a:solidFill>
              </a:rPr>
              <a:t>dolayı oldukça ekonomiktir.</a:t>
            </a:r>
          </a:p>
        </p:txBody>
      </p:sp>
      <p:sp>
        <p:nvSpPr>
          <p:cNvPr id="4" name="Dikdörtgen 3"/>
          <p:cNvSpPr/>
          <p:nvPr/>
        </p:nvSpPr>
        <p:spPr>
          <a:xfrm>
            <a:off x="677334" y="574917"/>
            <a:ext cx="4503733" cy="584775"/>
          </a:xfrm>
          <a:prstGeom prst="rect">
            <a:avLst/>
          </a:prstGeom>
        </p:spPr>
        <p:txBody>
          <a:bodyPr wrap="none">
            <a:spAutoFit/>
          </a:bodyPr>
          <a:lstStyle/>
          <a:p>
            <a:r>
              <a:rPr lang="tr-TR" sz="3200" dirty="0">
                <a:solidFill>
                  <a:schemeClr val="accent1"/>
                </a:solidFill>
              </a:rPr>
              <a:t>2.4 Yüksek Fırın Cürufu</a:t>
            </a:r>
          </a:p>
        </p:txBody>
      </p:sp>
    </p:spTree>
    <p:extLst>
      <p:ext uri="{BB962C8B-B14F-4D97-AF65-F5344CB8AC3E}">
        <p14:creationId xmlns:p14="http://schemas.microsoft.com/office/powerpoint/2010/main" val="6519135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7907" y="875486"/>
            <a:ext cx="8596668" cy="3880773"/>
          </a:xfrm>
        </p:spPr>
        <p:txBody>
          <a:bodyPr>
            <a:normAutofit/>
          </a:bodyPr>
          <a:lstStyle/>
          <a:p>
            <a:pPr marL="0" indent="0">
              <a:buNone/>
            </a:pPr>
            <a:r>
              <a:rPr lang="tr-TR" sz="4200" dirty="0">
                <a:solidFill>
                  <a:schemeClr val="accent1"/>
                </a:solidFill>
              </a:rPr>
              <a:t>2.5 Uçucu Kül</a:t>
            </a:r>
            <a:endParaRPr lang="tr-TR" sz="2800" dirty="0"/>
          </a:p>
          <a:p>
            <a:pPr marL="0" indent="0">
              <a:buNone/>
            </a:pPr>
            <a:r>
              <a:rPr lang="tr-TR" sz="2800" dirty="0" smtClean="0"/>
              <a:t>   </a:t>
            </a:r>
            <a:r>
              <a:rPr lang="tr-TR" sz="2800" dirty="0" smtClean="0">
                <a:solidFill>
                  <a:schemeClr val="tx1"/>
                </a:solidFill>
              </a:rPr>
              <a:t>Kuru </a:t>
            </a:r>
            <a:r>
              <a:rPr lang="tr-TR" sz="2800" dirty="0">
                <a:solidFill>
                  <a:schemeClr val="tx1"/>
                </a:solidFill>
              </a:rPr>
              <a:t>yığın yoğunluğu, </a:t>
            </a:r>
            <a:r>
              <a:rPr lang="tr-TR" sz="2800" dirty="0" err="1">
                <a:solidFill>
                  <a:schemeClr val="tx1"/>
                </a:solidFill>
              </a:rPr>
              <a:t>pelletlerin</a:t>
            </a:r>
            <a:r>
              <a:rPr lang="tr-TR" sz="2800" dirty="0">
                <a:solidFill>
                  <a:schemeClr val="tx1"/>
                </a:solidFill>
              </a:rPr>
              <a:t> tane boyuna bağlı olarak 650-850 kg/m3 arasında değişir. Almanya ve İngiltere’de halen hafif agrega </a:t>
            </a:r>
            <a:r>
              <a:rPr lang="tr-TR" sz="2800" dirty="0" smtClean="0">
                <a:solidFill>
                  <a:schemeClr val="tx1"/>
                </a:solidFill>
              </a:rPr>
              <a:t>üretiminde kullanılmaktadır.</a:t>
            </a:r>
            <a:endParaRPr lang="tr-TR" sz="2800" dirty="0">
              <a:solidFill>
                <a:schemeClr val="tx1"/>
              </a:solidFill>
            </a:endParaRPr>
          </a:p>
        </p:txBody>
      </p:sp>
    </p:spTree>
    <p:extLst>
      <p:ext uri="{BB962C8B-B14F-4D97-AF65-F5344CB8AC3E}">
        <p14:creationId xmlns:p14="http://schemas.microsoft.com/office/powerpoint/2010/main" val="13382806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097" y="291893"/>
            <a:ext cx="8113690" cy="6076709"/>
          </a:xfrm>
          <a:prstGeom prst="rect">
            <a:avLst/>
          </a:prstGeom>
        </p:spPr>
      </p:pic>
    </p:spTree>
    <p:extLst>
      <p:ext uri="{BB962C8B-B14F-4D97-AF65-F5344CB8AC3E}">
        <p14:creationId xmlns:p14="http://schemas.microsoft.com/office/powerpoint/2010/main" val="38399858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HAFİF BETON ÜRETİMİ</a:t>
            </a:r>
          </a:p>
        </p:txBody>
      </p:sp>
      <p:sp>
        <p:nvSpPr>
          <p:cNvPr id="3" name="İçerik Yer Tutucusu 2"/>
          <p:cNvSpPr>
            <a:spLocks noGrp="1"/>
          </p:cNvSpPr>
          <p:nvPr>
            <p:ph idx="1"/>
          </p:nvPr>
        </p:nvSpPr>
        <p:spPr>
          <a:xfrm>
            <a:off x="529052" y="1269999"/>
            <a:ext cx="9393423" cy="5217297"/>
          </a:xfrm>
        </p:spPr>
        <p:txBody>
          <a:bodyPr>
            <a:normAutofit/>
          </a:bodyPr>
          <a:lstStyle/>
          <a:p>
            <a:pPr marL="0" indent="0">
              <a:buNone/>
            </a:pPr>
            <a:r>
              <a:rPr lang="tr-TR" sz="2000" dirty="0">
                <a:solidFill>
                  <a:schemeClr val="tx1"/>
                </a:solidFill>
              </a:rPr>
              <a:t>  </a:t>
            </a:r>
            <a:r>
              <a:rPr lang="tr-TR" sz="2000" dirty="0" smtClean="0">
                <a:solidFill>
                  <a:schemeClr val="tx1"/>
                </a:solidFill>
              </a:rPr>
              <a:t>  </a:t>
            </a:r>
            <a:r>
              <a:rPr lang="tr-TR" sz="2400" dirty="0" smtClean="0">
                <a:solidFill>
                  <a:schemeClr val="tx1"/>
                </a:solidFill>
              </a:rPr>
              <a:t>Hafif </a:t>
            </a:r>
            <a:r>
              <a:rPr lang="tr-TR" sz="2400" dirty="0">
                <a:solidFill>
                  <a:schemeClr val="tx1"/>
                </a:solidFill>
              </a:rPr>
              <a:t>betonlar, bileşiminde hafif agrega kullanmak, ince agrega kullanmadan sadece iri agrega kullanmak ya da kimyasal katkılar yardımıyla çimento hamurunda gözenekler oluşturmak suretiyle üretilmektedir.</a:t>
            </a:r>
          </a:p>
          <a:p>
            <a:pPr marL="0" indent="0">
              <a:buNone/>
            </a:pPr>
            <a:r>
              <a:rPr lang="tr-TR" sz="2400" dirty="0">
                <a:solidFill>
                  <a:schemeClr val="tx1"/>
                </a:solidFill>
              </a:rPr>
              <a:t>   Hafif agregalarla üretilen hafif betonlarda </a:t>
            </a:r>
            <a:r>
              <a:rPr lang="tr-TR" sz="2400" dirty="0" err="1">
                <a:solidFill>
                  <a:schemeClr val="tx1"/>
                </a:solidFill>
              </a:rPr>
              <a:t>segregasyon</a:t>
            </a:r>
            <a:r>
              <a:rPr lang="tr-TR" sz="2400" dirty="0">
                <a:solidFill>
                  <a:schemeClr val="tx1"/>
                </a:solidFill>
              </a:rPr>
              <a:t> ihtimali geleneksel betonlarınkinden yüksektir. Bu nedenle üretimlerinde gereken tedbirlerin alınması kaçınılmaz olmaktadır. Burada ayrıca hafif agregaların boşluklu ve pürüzlü yapısı nedeniyle çimento hamuruyla olan </a:t>
            </a:r>
            <a:r>
              <a:rPr lang="tr-TR" sz="2400" dirty="0" err="1">
                <a:solidFill>
                  <a:schemeClr val="tx1"/>
                </a:solidFill>
              </a:rPr>
              <a:t>aderanslarının</a:t>
            </a:r>
            <a:r>
              <a:rPr lang="tr-TR" sz="2400" dirty="0">
                <a:solidFill>
                  <a:schemeClr val="tx1"/>
                </a:solidFill>
              </a:rPr>
              <a:t> geleneksel agregalarınkinden daha büyük olduğu, dolayısıyla da bunlarla sertleşmiş çimento hamuru arasındaki aderans sökülmesine pek rastlanmadığı belirtilir.</a:t>
            </a:r>
          </a:p>
        </p:txBody>
      </p:sp>
    </p:spTree>
    <p:extLst>
      <p:ext uri="{BB962C8B-B14F-4D97-AF65-F5344CB8AC3E}">
        <p14:creationId xmlns:p14="http://schemas.microsoft.com/office/powerpoint/2010/main" val="3297692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638" y="729049"/>
            <a:ext cx="8196647" cy="4794421"/>
          </a:xfrm>
          <a:prstGeom prst="rect">
            <a:avLst/>
          </a:prstGeom>
        </p:spPr>
      </p:pic>
    </p:spTree>
    <p:extLst>
      <p:ext uri="{BB962C8B-B14F-4D97-AF65-F5344CB8AC3E}">
        <p14:creationId xmlns:p14="http://schemas.microsoft.com/office/powerpoint/2010/main" val="32520537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68874" y="677204"/>
            <a:ext cx="9209904" cy="4154984"/>
          </a:xfrm>
          <a:prstGeom prst="rect">
            <a:avLst/>
          </a:prstGeom>
        </p:spPr>
        <p:txBody>
          <a:bodyPr wrap="square">
            <a:spAutoFit/>
          </a:bodyPr>
          <a:lstStyle/>
          <a:p>
            <a:r>
              <a:rPr lang="tr-TR" dirty="0"/>
              <a:t> </a:t>
            </a:r>
            <a:r>
              <a:rPr lang="tr-TR" dirty="0" smtClean="0"/>
              <a:t>   </a:t>
            </a:r>
            <a:r>
              <a:rPr lang="tr-TR" sz="2400" dirty="0" smtClean="0"/>
              <a:t>Normal </a:t>
            </a:r>
            <a:r>
              <a:rPr lang="tr-TR" sz="2400" dirty="0"/>
              <a:t>agregalı betonlarla karşılaştırıldığında, hafif agregalı betonların basınç ve çekme dayanımları daha düşüktür. Bunun nedeni de, beton üretiminde kullanılan agregaların dayanımıdır.</a:t>
            </a:r>
          </a:p>
          <a:p>
            <a:r>
              <a:rPr lang="tr-TR" sz="2400" dirty="0"/>
              <a:t>  </a:t>
            </a:r>
            <a:r>
              <a:rPr lang="tr-TR" sz="2400" dirty="0" smtClean="0"/>
              <a:t> </a:t>
            </a:r>
          </a:p>
          <a:p>
            <a:r>
              <a:rPr lang="tr-TR" sz="2400" dirty="0"/>
              <a:t> </a:t>
            </a:r>
            <a:r>
              <a:rPr lang="tr-TR" sz="2400" dirty="0" smtClean="0"/>
              <a:t>   Hafif </a:t>
            </a:r>
            <a:r>
              <a:rPr lang="tr-TR" sz="2400" dirty="0"/>
              <a:t>agregalı betonlarda agrega üzerine yük aktarıldığında, agreganın dayanımı çimento harcının dayanımından daha düşük olmasından dolayı kırılma işi agrega çimento ara yüzü yerine agregada başar. Normal agregalı betonlarda ise normal agreganın dayanım harç dayanımından daha fazla olmasından dolayı kırılma işlemi normal betonda en zayıf bölge olan agrega – çimento hamuru ara yüzünde oluşmaya başlar.</a:t>
            </a:r>
          </a:p>
        </p:txBody>
      </p:sp>
    </p:spTree>
    <p:extLst>
      <p:ext uri="{BB962C8B-B14F-4D97-AF65-F5344CB8AC3E}">
        <p14:creationId xmlns:p14="http://schemas.microsoft.com/office/powerpoint/2010/main" val="15746794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055" y="0"/>
            <a:ext cx="8377880" cy="6858000"/>
          </a:xfrm>
          <a:prstGeom prst="rect">
            <a:avLst/>
          </a:prstGeom>
        </p:spPr>
      </p:pic>
    </p:spTree>
    <p:extLst>
      <p:ext uri="{BB962C8B-B14F-4D97-AF65-F5344CB8AC3E}">
        <p14:creationId xmlns:p14="http://schemas.microsoft.com/office/powerpoint/2010/main" val="22033255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18984" y="578924"/>
            <a:ext cx="8452021" cy="5574741"/>
          </a:xfrm>
        </p:spPr>
        <p:txBody>
          <a:bodyPr>
            <a:noAutofit/>
          </a:bodyPr>
          <a:lstStyle/>
          <a:p>
            <a:pPr marL="0" indent="0">
              <a:buNone/>
            </a:pPr>
            <a:r>
              <a:rPr lang="tr-TR" sz="2400" dirty="0"/>
              <a:t>  </a:t>
            </a:r>
            <a:r>
              <a:rPr lang="tr-TR" sz="2400" dirty="0" smtClean="0"/>
              <a:t>  </a:t>
            </a:r>
            <a:r>
              <a:rPr lang="tr-TR" sz="2800" dirty="0" smtClean="0">
                <a:solidFill>
                  <a:schemeClr val="tx1"/>
                </a:solidFill>
              </a:rPr>
              <a:t>Hafif </a:t>
            </a:r>
            <a:r>
              <a:rPr lang="tr-TR" sz="2800" dirty="0">
                <a:solidFill>
                  <a:schemeClr val="tx1"/>
                </a:solidFill>
              </a:rPr>
              <a:t>agregalı betonlarda en önemli sorun su/çimento oranını denetim altında tutabilmektir. Agregaların su emmeleri çok yüksek olduğundan az suyla üretilen ve önceden su emdirilmeyen agregalarla üretilen betonlarda agregalar betonun tüm suyunu emerek ağ şeklinde rötre çatlaklarının oluşmasına neden olurlar. Bu olayı betonu ıslak ortamda saklayarak </a:t>
            </a:r>
            <a:r>
              <a:rPr lang="tr-TR" sz="2800" dirty="0" smtClean="0">
                <a:solidFill>
                  <a:schemeClr val="tx1"/>
                </a:solidFill>
              </a:rPr>
              <a:t>önlemek de imkansızdır. Bu sebeplerden dolayı hafif agregalı beton karışımları şart koşulan kıvamda çimento dozu esasına göre bir seri deney karışımı yapılarak hesaplanabilir.</a:t>
            </a:r>
            <a:endParaRPr lang="tr-TR" sz="2800" dirty="0">
              <a:solidFill>
                <a:schemeClr val="tx1"/>
              </a:solidFill>
            </a:endParaRPr>
          </a:p>
        </p:txBody>
      </p:sp>
    </p:spTree>
    <p:extLst>
      <p:ext uri="{BB962C8B-B14F-4D97-AF65-F5344CB8AC3E}">
        <p14:creationId xmlns:p14="http://schemas.microsoft.com/office/powerpoint/2010/main" val="13786949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47672" y="1059767"/>
            <a:ext cx="8596668" cy="1320800"/>
          </a:xfrm>
        </p:spPr>
        <p:txBody>
          <a:bodyPr/>
          <a:lstStyle/>
          <a:p>
            <a:r>
              <a:rPr lang="tr-TR" dirty="0">
                <a:latin typeface="+mn-lt"/>
              </a:rPr>
              <a:t>HAFİF BETON ÖZELLİKLERİ</a:t>
            </a:r>
          </a:p>
        </p:txBody>
      </p:sp>
      <p:sp>
        <p:nvSpPr>
          <p:cNvPr id="4" name="Dikdörtgen 3">
            <a:extLst>
              <a:ext uri="{FF2B5EF4-FFF2-40B4-BE49-F238E27FC236}">
                <a16:creationId xmlns:a16="http://schemas.microsoft.com/office/drawing/2014/main" xmlns="" id="{130F5B63-48FC-4998-B9EE-AC4FF8980110}"/>
              </a:ext>
            </a:extLst>
          </p:cNvPr>
          <p:cNvSpPr/>
          <p:nvPr/>
        </p:nvSpPr>
        <p:spPr>
          <a:xfrm>
            <a:off x="747672" y="2290414"/>
            <a:ext cx="7391776" cy="1475404"/>
          </a:xfrm>
          <a:prstGeom prst="rect">
            <a:avLst/>
          </a:prstGeom>
        </p:spPr>
        <p:txBody>
          <a:bodyPr wrap="square">
            <a:spAutoFit/>
          </a:bodyPr>
          <a:lstStyle/>
          <a:p>
            <a:pPr>
              <a:lnSpc>
                <a:spcPct val="107000"/>
              </a:lnSpc>
              <a:spcAft>
                <a:spcPts val="800"/>
              </a:spcAft>
            </a:pPr>
            <a:r>
              <a:rPr lang="tr-TR" sz="2800" dirty="0" smtClean="0">
                <a:latin typeface="Calibri" panose="020F0502020204030204" pitchFamily="34" charset="0"/>
                <a:ea typeface="Calibri" panose="020F0502020204030204" pitchFamily="34" charset="0"/>
                <a:cs typeface="Calibri" panose="020F0502020204030204" pitchFamily="34" charset="0"/>
              </a:rPr>
              <a:t>   Hafif </a:t>
            </a:r>
            <a:r>
              <a:rPr lang="tr-TR" sz="2800" dirty="0">
                <a:latin typeface="Calibri" panose="020F0502020204030204" pitchFamily="34" charset="0"/>
                <a:ea typeface="Calibri" panose="020F0502020204030204" pitchFamily="34" charset="0"/>
                <a:cs typeface="Calibri" panose="020F0502020204030204" pitchFamily="34" charset="0"/>
              </a:rPr>
              <a:t>beton özellikleri de normal betonlarda olduğu gibi taze ve sertleşmiş beton özellikleri olarak incelenir.</a:t>
            </a:r>
          </a:p>
        </p:txBody>
      </p:sp>
    </p:spTree>
    <p:extLst>
      <p:ext uri="{BB962C8B-B14F-4D97-AF65-F5344CB8AC3E}">
        <p14:creationId xmlns:p14="http://schemas.microsoft.com/office/powerpoint/2010/main" val="11877963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9476AA4-AC37-4A63-8FFE-B3DA82F2F29F}"/>
              </a:ext>
            </a:extLst>
          </p:cNvPr>
          <p:cNvSpPr>
            <a:spLocks noGrp="1"/>
          </p:cNvSpPr>
          <p:nvPr>
            <p:ph type="title"/>
          </p:nvPr>
        </p:nvSpPr>
        <p:spPr/>
        <p:txBody>
          <a:bodyPr/>
          <a:lstStyle/>
          <a:p>
            <a:r>
              <a:rPr lang="tr-TR" b="1" dirty="0">
                <a:latin typeface="Calibri" panose="020F0502020204030204" pitchFamily="34" charset="0"/>
                <a:ea typeface="Calibri" panose="020F0502020204030204" pitchFamily="34" charset="0"/>
                <a:cs typeface="Times New Roman" panose="02020603050405020304" pitchFamily="18" charset="0"/>
              </a:rPr>
              <a:t>Taze beton özellikleri </a:t>
            </a:r>
            <a:r>
              <a:rPr lang="tr-TR" dirty="0"/>
              <a:t/>
            </a:r>
            <a:br>
              <a:rPr lang="tr-TR" dirty="0"/>
            </a:br>
            <a:endParaRPr lang="tr-TR" dirty="0"/>
          </a:p>
        </p:txBody>
      </p:sp>
      <p:sp>
        <p:nvSpPr>
          <p:cNvPr id="3" name="İçerik Yer Tutucusu 2">
            <a:extLst>
              <a:ext uri="{FF2B5EF4-FFF2-40B4-BE49-F238E27FC236}">
                <a16:creationId xmlns:a16="http://schemas.microsoft.com/office/drawing/2014/main" xmlns="" id="{2F2DB79E-80D0-4412-ABB7-5004127779C3}"/>
              </a:ext>
            </a:extLst>
          </p:cNvPr>
          <p:cNvSpPr>
            <a:spLocks noGrp="1"/>
          </p:cNvSpPr>
          <p:nvPr>
            <p:ph idx="1"/>
          </p:nvPr>
        </p:nvSpPr>
        <p:spPr>
          <a:xfrm>
            <a:off x="677334" y="1808897"/>
            <a:ext cx="8596668" cy="4718512"/>
          </a:xfrm>
        </p:spPr>
        <p:txBody>
          <a:bodyPr/>
          <a:lstStyle/>
          <a:p>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Normal betonda olduğu gibi hafif betonun da taze halde iken kütlesi homojen olmalı, kalıba kolay yerleştirilmeli, taşıma ve yerleştirme sırasında ayrışmamalıdır</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tr-TR"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Hafif </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betonda, hafif agrega/çimento oranı arttıkça taze betonda çökme azalmakta, aynı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işlenebilirlikteki</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normal beton ile hafif betonun çökme değerleri farklı olmaktadır.</a:t>
            </a:r>
            <a:endParaRPr lang="tr-TR" sz="2400" dirty="0">
              <a:solidFill>
                <a:schemeClr val="tx1"/>
              </a:solidFill>
              <a:ea typeface="Calibri" panose="020F0502020204030204" pitchFamily="34" charset="0"/>
              <a:cs typeface="Times New Roman" panose="02020603050405020304" pitchFamily="18" charset="0"/>
            </a:endParaRPr>
          </a:p>
          <a:p>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Hafif betonun kalıba yerleştirme ve kür işlemleri normal betondan farklı değildir ve agrega tanelerinde tutulan rezerv sudan dolayı hafif betonlar normal betona oranla olumsuz kür şartlarına karşı daha dayanıklıdır.</a:t>
            </a:r>
          </a:p>
          <a:p>
            <a:endParaRPr lang="tr-TR"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5665080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BAFA5E9-C524-4B93-930D-3ED4D4EE42AB}"/>
              </a:ext>
            </a:extLst>
          </p:cNvPr>
          <p:cNvSpPr>
            <a:spLocks noGrp="1"/>
          </p:cNvSpPr>
          <p:nvPr>
            <p:ph type="title"/>
          </p:nvPr>
        </p:nvSpPr>
        <p:spPr/>
        <p:txBody>
          <a:bodyPr/>
          <a:lstStyle/>
          <a:p>
            <a:r>
              <a:rPr lang="tr-TR" b="1" dirty="0">
                <a:latin typeface="Calibri" panose="020F0502020204030204" pitchFamily="34" charset="0"/>
                <a:ea typeface="Calibri" panose="020F0502020204030204" pitchFamily="34" charset="0"/>
                <a:cs typeface="Times New Roman" panose="02020603050405020304" pitchFamily="18" charset="0"/>
              </a:rPr>
              <a:t>Sertleşmiş Beton Özellikleri</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a:t/>
            </a:r>
            <a:br>
              <a:rPr lang="tr-TR" dirty="0"/>
            </a:br>
            <a:endParaRPr lang="tr-TR" dirty="0"/>
          </a:p>
        </p:txBody>
      </p:sp>
      <p:sp>
        <p:nvSpPr>
          <p:cNvPr id="3" name="İçerik Yer Tutucusu 2">
            <a:extLst>
              <a:ext uri="{FF2B5EF4-FFF2-40B4-BE49-F238E27FC236}">
                <a16:creationId xmlns:a16="http://schemas.microsoft.com/office/drawing/2014/main" xmlns="" id="{928B5D6D-1B18-4C69-83BD-B414F71AA401}"/>
              </a:ext>
            </a:extLst>
          </p:cNvPr>
          <p:cNvSpPr>
            <a:spLocks noGrp="1"/>
          </p:cNvSpPr>
          <p:nvPr>
            <p:ph idx="1"/>
          </p:nvPr>
        </p:nvSpPr>
        <p:spPr/>
        <p:txBody>
          <a:bodyPr/>
          <a:lstStyle/>
          <a:p>
            <a:r>
              <a:rPr lang="tr-TR"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Hafif </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betonların etüv kurusu birim ağırlığı (yoğunluğu), basınç dayanımı,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rötresi</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ve ısı iletim katsayısı gibi temel özellikleri, beton üretiminde kullanılan agregaların cinsine, agrega tane boyutuna ve birim ağırlığına göre geniş bir alanda değişim göstermektedir. Sertleşmiş hafif betonların fiziksel ve mekanik özellikleri ve bunlara etki eden faktörler aşağıda özetlenmiştir.</a:t>
            </a:r>
          </a:p>
          <a:p>
            <a:endParaRPr lang="tr-TR" dirty="0"/>
          </a:p>
        </p:txBody>
      </p:sp>
    </p:spTree>
    <p:extLst>
      <p:ext uri="{BB962C8B-B14F-4D97-AF65-F5344CB8AC3E}">
        <p14:creationId xmlns:p14="http://schemas.microsoft.com/office/powerpoint/2010/main" val="20648980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F4D5641-A533-4FDD-9361-38C66E8407BA}"/>
              </a:ext>
            </a:extLst>
          </p:cNvPr>
          <p:cNvSpPr>
            <a:spLocks noGrp="1"/>
          </p:cNvSpPr>
          <p:nvPr>
            <p:ph type="title"/>
          </p:nvPr>
        </p:nvSpPr>
        <p:spPr/>
        <p:txBody>
          <a:bodyPr/>
          <a:lstStyle/>
          <a:p>
            <a:r>
              <a:rPr lang="tr-TR" b="1" dirty="0">
                <a:latin typeface="Calibri" panose="020F0502020204030204" pitchFamily="34" charset="0"/>
                <a:ea typeface="Calibri" panose="020F0502020204030204" pitchFamily="34" charset="0"/>
                <a:cs typeface="Times New Roman" panose="02020603050405020304" pitchFamily="18" charset="0"/>
              </a:rPr>
              <a:t>Yoğunluğu</a:t>
            </a:r>
            <a:r>
              <a:rPr lang="tr-TR" dirty="0"/>
              <a:t/>
            </a:r>
            <a:br>
              <a:rPr lang="tr-TR" dirty="0"/>
            </a:br>
            <a:endParaRPr lang="tr-TR" dirty="0"/>
          </a:p>
        </p:txBody>
      </p:sp>
      <p:sp>
        <p:nvSpPr>
          <p:cNvPr id="3" name="İçerik Yer Tutucusu 2">
            <a:extLst>
              <a:ext uri="{FF2B5EF4-FFF2-40B4-BE49-F238E27FC236}">
                <a16:creationId xmlns:a16="http://schemas.microsoft.com/office/drawing/2014/main" xmlns="" id="{F930F12A-A5C4-4396-A278-318422F55934}"/>
              </a:ext>
            </a:extLst>
          </p:cNvPr>
          <p:cNvSpPr>
            <a:spLocks noGrp="1"/>
          </p:cNvSpPr>
          <p:nvPr>
            <p:ph idx="1"/>
          </p:nvPr>
        </p:nvSpPr>
        <p:spPr>
          <a:xfrm>
            <a:off x="677334" y="1378635"/>
            <a:ext cx="8596668" cy="2369117"/>
          </a:xfrm>
        </p:spPr>
        <p:txBody>
          <a:bodyPr>
            <a:normAutofit/>
          </a:bodyPr>
          <a:lstStyle/>
          <a:p>
            <a:r>
              <a:rPr lang="tr-TR" sz="2600" dirty="0">
                <a:solidFill>
                  <a:schemeClr val="tx1"/>
                </a:solidFill>
                <a:latin typeface="Calibri" panose="020F0502020204030204" pitchFamily="34" charset="0"/>
                <a:ea typeface="Calibri" panose="020F0502020204030204" pitchFamily="34" charset="0"/>
                <a:cs typeface="Calibri" panose="020F0502020204030204" pitchFamily="34" charset="0"/>
              </a:rPr>
              <a:t>Hafif agregalı betonlarda, sertleşmiş betonun yoğunluğu </a:t>
            </a:r>
            <a:r>
              <a:rPr lang="tr-TR" sz="2600" dirty="0">
                <a:solidFill>
                  <a:schemeClr val="tx1"/>
                </a:solidFill>
                <a:latin typeface="Calibri" panose="020F0502020204030204" pitchFamily="34" charset="0"/>
                <a:cs typeface="Calibri" panose="020F0502020204030204" pitchFamily="34" charset="0"/>
              </a:rPr>
              <a:t>taze beton yoğunluğundan daha düşüktür. Bunun nedeni nem kaybıdır.</a:t>
            </a:r>
          </a:p>
          <a:p>
            <a:pPr marL="0" indent="0">
              <a:buNone/>
            </a:pPr>
            <a:endParaRPr lang="tr-TR" dirty="0"/>
          </a:p>
        </p:txBody>
      </p:sp>
    </p:spTree>
    <p:extLst>
      <p:ext uri="{BB962C8B-B14F-4D97-AF65-F5344CB8AC3E}">
        <p14:creationId xmlns:p14="http://schemas.microsoft.com/office/powerpoint/2010/main" val="27117509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877E7F4-100E-4586-86F4-27551E23A1AA}"/>
              </a:ext>
            </a:extLst>
          </p:cNvPr>
          <p:cNvSpPr>
            <a:spLocks noGrp="1"/>
          </p:cNvSpPr>
          <p:nvPr>
            <p:ph type="title"/>
          </p:nvPr>
        </p:nvSpPr>
        <p:spPr/>
        <p:txBody>
          <a:bodyPr/>
          <a:lstStyle/>
          <a:p>
            <a:r>
              <a:rPr lang="tr-TR" b="1" dirty="0">
                <a:latin typeface="Calibri" panose="020F0502020204030204" pitchFamily="34" charset="0"/>
                <a:ea typeface="Calibri" panose="020F0502020204030204" pitchFamily="34" charset="0"/>
                <a:cs typeface="Times New Roman" panose="02020603050405020304" pitchFamily="18" charset="0"/>
              </a:rPr>
              <a:t>Basınç Dayanımı</a:t>
            </a:r>
            <a:r>
              <a:rPr lang="tr-TR" dirty="0"/>
              <a:t/>
            </a:r>
            <a:br>
              <a:rPr lang="tr-TR" dirty="0"/>
            </a:br>
            <a:endParaRPr lang="tr-TR" dirty="0"/>
          </a:p>
        </p:txBody>
      </p:sp>
      <p:sp>
        <p:nvSpPr>
          <p:cNvPr id="3" name="İçerik Yer Tutucusu 2">
            <a:extLst>
              <a:ext uri="{FF2B5EF4-FFF2-40B4-BE49-F238E27FC236}">
                <a16:creationId xmlns:a16="http://schemas.microsoft.com/office/drawing/2014/main" xmlns="" id="{43DAF5D9-4A32-4644-8B52-C64297972BD5}"/>
              </a:ext>
            </a:extLst>
          </p:cNvPr>
          <p:cNvSpPr>
            <a:spLocks noGrp="1"/>
          </p:cNvSpPr>
          <p:nvPr>
            <p:ph idx="1"/>
          </p:nvPr>
        </p:nvSpPr>
        <p:spPr>
          <a:xfrm>
            <a:off x="677334" y="1477109"/>
            <a:ext cx="8596668" cy="4564254"/>
          </a:xfrm>
        </p:spPr>
        <p:txBody>
          <a:bodyPr/>
          <a:lstStyle/>
          <a:p>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Hafif betonda da basınç dayanımını normal betonda olduğu gibi agrega tanelerinin dayanımı,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rijitliği</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ve nem içeriği, çimento miktarı, mineral katkılar ve lifler, betonun yaşı ve kür koşulları gibi faktörler etkiler.</a:t>
            </a:r>
          </a:p>
          <a:p>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Hafif agregalı betonda basınç dayanımı esas olarak kullanılan agreganın cinsine ve yapısına bağlıdır; bağlayıcı malzeme ilavesi dayanımda önemli ölçüde artış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sağlamaz.</a:t>
            </a:r>
            <a:endParaRPr lang="tr-TR" sz="2400" dirty="0">
              <a:solidFill>
                <a:schemeClr val="tx1"/>
              </a:solidFill>
              <a:latin typeface="Calibri" panose="020F0502020204030204" pitchFamily="34" charset="0"/>
              <a:cs typeface="Calibri" panose="020F0502020204030204" pitchFamily="34" charset="0"/>
            </a:endParaRPr>
          </a:p>
          <a:p>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Dünya çapında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b</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asınç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dayanımı 21-35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MPa</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olan hafif betonların dökümü yaygın iken, daha yüksek dayanıma sahip hafif betonlar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farklı uygulamalarda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kullanılmaktadır. </a:t>
            </a:r>
            <a:endParaRPr lang="tr-TR" sz="2400" dirty="0">
              <a:solidFill>
                <a:schemeClr val="tx1"/>
              </a:solidFill>
              <a:latin typeface="Calibri" panose="020F0502020204030204" pitchFamily="34" charset="0"/>
              <a:cs typeface="Calibri" panose="020F0502020204030204" pitchFamily="34" charset="0"/>
            </a:endParaRPr>
          </a:p>
          <a:p>
            <a:endParaRPr lang="tr-TR" dirty="0"/>
          </a:p>
        </p:txBody>
      </p:sp>
    </p:spTree>
    <p:extLst>
      <p:ext uri="{BB962C8B-B14F-4D97-AF65-F5344CB8AC3E}">
        <p14:creationId xmlns:p14="http://schemas.microsoft.com/office/powerpoint/2010/main" val="110124833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F94F5AD-920B-49B5-BB8C-7DC448507BE5}"/>
              </a:ext>
            </a:extLst>
          </p:cNvPr>
          <p:cNvSpPr>
            <a:spLocks noGrp="1"/>
          </p:cNvSpPr>
          <p:nvPr>
            <p:ph type="title"/>
          </p:nvPr>
        </p:nvSpPr>
        <p:spPr/>
        <p:txBody>
          <a:bodyPr/>
          <a:lstStyle/>
          <a:p>
            <a:r>
              <a:rPr lang="tr-TR" b="1" dirty="0">
                <a:latin typeface="Calibri" panose="020F0502020204030204" pitchFamily="34" charset="0"/>
                <a:ea typeface="Calibri" panose="020F0502020204030204" pitchFamily="34" charset="0"/>
                <a:cs typeface="Times New Roman" panose="02020603050405020304" pitchFamily="18" charset="0"/>
              </a:rPr>
              <a:t>Çekme Dayanımı</a:t>
            </a:r>
            <a:r>
              <a:rPr lang="tr-TR" dirty="0">
                <a:latin typeface="Calibri" panose="020F0502020204030204" pitchFamily="34" charset="0"/>
                <a:ea typeface="Calibri" panose="020F0502020204030204" pitchFamily="34" charset="0"/>
                <a:cs typeface="Times New Roman" panose="02020603050405020304" pitchFamily="18" charset="0"/>
              </a:rPr>
              <a:t/>
            </a:r>
            <a:br>
              <a:rPr lang="tr-TR" dirty="0">
                <a:latin typeface="Calibri" panose="020F0502020204030204" pitchFamily="34" charset="0"/>
                <a:ea typeface="Calibri" panose="020F050202020403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xmlns="" id="{85B0E2E8-0A9E-494A-A207-65DA3C84534C}"/>
              </a:ext>
            </a:extLst>
          </p:cNvPr>
          <p:cNvSpPr>
            <a:spLocks noGrp="1"/>
          </p:cNvSpPr>
          <p:nvPr>
            <p:ph idx="1"/>
          </p:nvPr>
        </p:nvSpPr>
        <p:spPr>
          <a:xfrm>
            <a:off x="677334" y="1738558"/>
            <a:ext cx="8596668" cy="3880773"/>
          </a:xfrm>
        </p:spPr>
        <p:txBody>
          <a:bodyPr>
            <a:normAutofit/>
          </a:bodyPr>
          <a:lstStyle/>
          <a:p>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Betonun çekme dayanımı, iri agrega tanesi ile harç fazının çekme dayanımına ve iki faz arasındaki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aderansa</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bağlıdır.</a:t>
            </a:r>
          </a:p>
          <a:p>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Çekme ile ilişkili özelliklerin belirlenmesinde kullanılan yarma deneyi, basit ve pratik bir yöntemdir.</a:t>
            </a:r>
          </a:p>
          <a:p>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Taşıyıcı hafif betonun yarma dayanımı, aynı basınç dayanımına sahip normal betonun yarma dayanımının %75’i ile %100 ü arasında değişir.</a:t>
            </a:r>
          </a:p>
          <a:p>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Hafif ince agrega yerine normal ince agrega kullanılması, hafif betonun çekme dayanımını </a:t>
            </a:r>
            <a:r>
              <a:rPr lang="tr-TR"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arttırır.</a:t>
            </a:r>
            <a:endParaRPr lang="tr-TR" sz="2400" dirty="0">
              <a:solidFill>
                <a:schemeClr val="tx1"/>
              </a:solidFill>
            </a:endParaRPr>
          </a:p>
        </p:txBody>
      </p:sp>
    </p:spTree>
    <p:extLst>
      <p:ext uri="{BB962C8B-B14F-4D97-AF65-F5344CB8AC3E}">
        <p14:creationId xmlns:p14="http://schemas.microsoft.com/office/powerpoint/2010/main" val="17630317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5AF88E4C-583A-411C-BD01-9A4A86AAF854}"/>
              </a:ext>
            </a:extLst>
          </p:cNvPr>
          <p:cNvSpPr>
            <a:spLocks noGrp="1"/>
          </p:cNvSpPr>
          <p:nvPr>
            <p:ph idx="1"/>
          </p:nvPr>
        </p:nvSpPr>
        <p:spPr>
          <a:xfrm>
            <a:off x="352427" y="4929636"/>
            <a:ext cx="9574303" cy="2031395"/>
          </a:xfrm>
        </p:spPr>
        <p:txBody>
          <a:bodyPr>
            <a:normAutofit/>
          </a:bodyPr>
          <a:lstStyle/>
          <a:p>
            <a:pPr marL="0" indent="0">
              <a:buNone/>
            </a:pPr>
            <a:r>
              <a:rPr lang="tr-TR" dirty="0" smtClean="0">
                <a:latin typeface="Arial (Gövde)"/>
              </a:rPr>
              <a:t>   </a:t>
            </a:r>
            <a:r>
              <a:rPr lang="tr-TR" dirty="0" smtClean="0">
                <a:solidFill>
                  <a:schemeClr val="tx1"/>
                </a:solidFill>
                <a:latin typeface="Arial (Gövde)"/>
              </a:rPr>
              <a:t>Geleneksel </a:t>
            </a:r>
            <a:r>
              <a:rPr lang="tr-TR" dirty="0">
                <a:solidFill>
                  <a:schemeClr val="tx1"/>
                </a:solidFill>
                <a:latin typeface="Arial (Gövde)"/>
              </a:rPr>
              <a:t>betonda kırılma, agregaların oldukça yüksek dayanıma sahip olmaları nedeniyle, genel olarak </a:t>
            </a:r>
            <a:r>
              <a:rPr lang="tr-TR" dirty="0" smtClean="0">
                <a:solidFill>
                  <a:schemeClr val="tx1"/>
                </a:solidFill>
                <a:latin typeface="Arial (Gövde)"/>
              </a:rPr>
              <a:t>ara yüzeyde </a:t>
            </a:r>
            <a:r>
              <a:rPr lang="tr-TR" dirty="0">
                <a:solidFill>
                  <a:schemeClr val="tx1"/>
                </a:solidFill>
                <a:latin typeface="Arial (Gövde)"/>
              </a:rPr>
              <a:t>ya da çimento hamurunda gerçekleşir. Ancak hafif betonda yarmada çekme dayanımı deneylerinde kırılma yüzeyinin genellikle agreganın içerisinden geçtiği görülür. Çünkü gerek ara yüzey gerekse çimento hamuru genel olarak agregaya göre çok daha yüksek dayanıma sahiptir.</a:t>
            </a:r>
          </a:p>
          <a:p>
            <a:endParaRPr lang="tr-TR" dirty="0"/>
          </a:p>
        </p:txBody>
      </p:sp>
      <p:pic>
        <p:nvPicPr>
          <p:cNvPr id="4" name="Resim 3">
            <a:extLst>
              <a:ext uri="{FF2B5EF4-FFF2-40B4-BE49-F238E27FC236}">
                <a16:creationId xmlns:a16="http://schemas.microsoft.com/office/drawing/2014/main" xmlns="" id="{3471D0F2-DC0A-41DD-8DD8-2326C232AE97}"/>
              </a:ext>
            </a:extLst>
          </p:cNvPr>
          <p:cNvPicPr/>
          <p:nvPr/>
        </p:nvPicPr>
        <p:blipFill rotWithShape="1">
          <a:blip r:embed="rId2"/>
          <a:srcRect l="50132" t="23750" r="19180" b="19341"/>
          <a:stretch/>
        </p:blipFill>
        <p:spPr bwMode="auto">
          <a:xfrm>
            <a:off x="460287" y="686549"/>
            <a:ext cx="8864017" cy="4255965"/>
          </a:xfrm>
          <a:prstGeom prst="rect">
            <a:avLst/>
          </a:prstGeom>
          <a:ln>
            <a:noFill/>
          </a:ln>
          <a:extLst>
            <a:ext uri="{53640926-AAD7-44D8-BBD7-CCE9431645EC}">
              <a14:shadowObscured xmlns:a14="http://schemas.microsoft.com/office/drawing/2010/main"/>
            </a:ext>
          </a:extLst>
        </p:spPr>
      </p:pic>
      <p:sp>
        <p:nvSpPr>
          <p:cNvPr id="2" name="Metin kutusu 1">
            <a:extLst>
              <a:ext uri="{FF2B5EF4-FFF2-40B4-BE49-F238E27FC236}">
                <a16:creationId xmlns:a16="http://schemas.microsoft.com/office/drawing/2014/main" xmlns="" id="{DB6DD50F-9712-4858-A1F2-67EB714D00A1}"/>
              </a:ext>
            </a:extLst>
          </p:cNvPr>
          <p:cNvSpPr txBox="1"/>
          <p:nvPr/>
        </p:nvSpPr>
        <p:spPr>
          <a:xfrm>
            <a:off x="2904863" y="212006"/>
            <a:ext cx="4469429" cy="461665"/>
          </a:xfrm>
          <a:prstGeom prst="rect">
            <a:avLst/>
          </a:prstGeom>
          <a:noFill/>
        </p:spPr>
        <p:txBody>
          <a:bodyPr wrap="none" rtlCol="0">
            <a:spAutoFit/>
          </a:bodyPr>
          <a:lstStyle/>
          <a:p>
            <a:r>
              <a:rPr lang="tr-TR" sz="2400" dirty="0">
                <a:solidFill>
                  <a:schemeClr val="accent1"/>
                </a:solidFill>
                <a:latin typeface="Arial (Gövde)"/>
              </a:rPr>
              <a:t>YARMADA</a:t>
            </a:r>
            <a:r>
              <a:rPr lang="tr-TR" sz="2400" b="1" dirty="0">
                <a:latin typeface="Arial (Gövde)"/>
              </a:rPr>
              <a:t> </a:t>
            </a:r>
            <a:r>
              <a:rPr lang="tr-TR" sz="2400" dirty="0">
                <a:solidFill>
                  <a:schemeClr val="accent1"/>
                </a:solidFill>
                <a:latin typeface="Arial (Gövde)"/>
              </a:rPr>
              <a:t>ÇEKME DAYANIMI</a:t>
            </a:r>
          </a:p>
        </p:txBody>
      </p:sp>
    </p:spTree>
    <p:extLst>
      <p:ext uri="{BB962C8B-B14F-4D97-AF65-F5344CB8AC3E}">
        <p14:creationId xmlns:p14="http://schemas.microsoft.com/office/powerpoint/2010/main" val="18054484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B88E676-FF69-4B7B-8467-83CB1FC1B8BA}"/>
              </a:ext>
            </a:extLst>
          </p:cNvPr>
          <p:cNvSpPr>
            <a:spLocks noGrp="1"/>
          </p:cNvSpPr>
          <p:nvPr>
            <p:ph type="title"/>
          </p:nvPr>
        </p:nvSpPr>
        <p:spPr>
          <a:xfrm>
            <a:off x="677334" y="609600"/>
            <a:ext cx="8596668" cy="656492"/>
          </a:xfrm>
        </p:spPr>
        <p:txBody>
          <a:bodyPr>
            <a:normAutofit fontScale="90000"/>
          </a:bodyPr>
          <a:lstStyle/>
          <a:p>
            <a:r>
              <a:rPr lang="tr-TR" sz="4000" b="1" dirty="0">
                <a:latin typeface="Calibri" panose="020F0502020204030204" pitchFamily="34" charset="0"/>
                <a:ea typeface="Calibri" panose="020F0502020204030204" pitchFamily="34" charset="0"/>
                <a:cs typeface="Times New Roman" panose="02020603050405020304" pitchFamily="18" charset="0"/>
              </a:rPr>
              <a:t>Şekil Değiştirmesi </a:t>
            </a:r>
            <a:r>
              <a:rPr lang="tr-TR" dirty="0"/>
              <a:t/>
            </a:r>
            <a:br>
              <a:rPr lang="tr-TR" dirty="0"/>
            </a:br>
            <a:endParaRPr lang="tr-TR" dirty="0"/>
          </a:p>
        </p:txBody>
      </p:sp>
      <p:sp>
        <p:nvSpPr>
          <p:cNvPr id="3" name="İçerik Yer Tutucusu 2">
            <a:extLst>
              <a:ext uri="{FF2B5EF4-FFF2-40B4-BE49-F238E27FC236}">
                <a16:creationId xmlns:a16="http://schemas.microsoft.com/office/drawing/2014/main" xmlns="" id="{6757C3B4-7DF9-4EEF-8104-E946DE7B9BDF}"/>
              </a:ext>
            </a:extLst>
          </p:cNvPr>
          <p:cNvSpPr>
            <a:spLocks noGrp="1"/>
          </p:cNvSpPr>
          <p:nvPr>
            <p:ph idx="1"/>
          </p:nvPr>
        </p:nvSpPr>
        <p:spPr>
          <a:xfrm>
            <a:off x="684967" y="1722113"/>
            <a:ext cx="8596668" cy="3880773"/>
          </a:xfrm>
        </p:spPr>
        <p:txBody>
          <a:bodyPr>
            <a:normAutofit/>
          </a:bodyPr>
          <a:lstStyle/>
          <a:p>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Hafif agregaların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rijitliğinin</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az oluşu ve karışımda daha fazla çimento kullanılması, betonda daha yüksek deformasyonlar oluşmasına neden olur.</a:t>
            </a:r>
          </a:p>
          <a:p>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Hafif agregalardaki gerilme şekil değiştirme ilişkisi normal betonlara göre daha lineer ve gevrektir.</a:t>
            </a:r>
          </a:p>
          <a:p>
            <a:pPr marL="0" indent="0">
              <a:buNone/>
            </a:pPr>
            <a:endParaRPr lang="tr-TR"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87239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D0009A4-BCB6-4ACC-8241-F1C70C668778}"/>
              </a:ext>
            </a:extLst>
          </p:cNvPr>
          <p:cNvSpPr>
            <a:spLocks noGrp="1"/>
          </p:cNvSpPr>
          <p:nvPr>
            <p:ph type="title"/>
          </p:nvPr>
        </p:nvSpPr>
        <p:spPr/>
        <p:txBody>
          <a:bodyPr/>
          <a:lstStyle/>
          <a:p>
            <a:r>
              <a:rPr lang="tr-TR" b="1" dirty="0" err="1">
                <a:latin typeface="Calibri" panose="020F0502020204030204" pitchFamily="34" charset="0"/>
                <a:ea typeface="Calibri" panose="020F0502020204030204" pitchFamily="34" charset="0"/>
                <a:cs typeface="Times New Roman" panose="02020603050405020304" pitchFamily="18" charset="0"/>
              </a:rPr>
              <a:t>Elastisite</a:t>
            </a:r>
            <a:r>
              <a:rPr lang="tr-TR" b="1" dirty="0">
                <a:latin typeface="Calibri" panose="020F0502020204030204" pitchFamily="34" charset="0"/>
                <a:ea typeface="Calibri" panose="020F0502020204030204" pitchFamily="34" charset="0"/>
                <a:cs typeface="Times New Roman" panose="02020603050405020304" pitchFamily="18" charset="0"/>
              </a:rPr>
              <a:t> Modülü</a:t>
            </a:r>
            <a:r>
              <a:rPr lang="tr-TR" dirty="0">
                <a:latin typeface="Calibri" panose="020F0502020204030204" pitchFamily="34" charset="0"/>
                <a:ea typeface="Calibri" panose="020F0502020204030204" pitchFamily="34" charset="0"/>
                <a:cs typeface="Times New Roman" panose="02020603050405020304" pitchFamily="18" charset="0"/>
              </a:rPr>
              <a:t/>
            </a:r>
            <a:br>
              <a:rPr lang="tr-TR" dirty="0">
                <a:latin typeface="Calibri" panose="020F0502020204030204" pitchFamily="34" charset="0"/>
                <a:ea typeface="Calibri" panose="020F050202020403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xmlns="" id="{0EA44B57-9A90-4957-94AF-8E0CF43BDEF6}"/>
              </a:ext>
            </a:extLst>
          </p:cNvPr>
          <p:cNvSpPr>
            <a:spLocks noGrp="1"/>
          </p:cNvSpPr>
          <p:nvPr>
            <p:ph idx="1"/>
          </p:nvPr>
        </p:nvSpPr>
        <p:spPr>
          <a:xfrm>
            <a:off x="677334" y="1631852"/>
            <a:ext cx="8596668" cy="5092505"/>
          </a:xfrm>
        </p:spPr>
        <p:txBody>
          <a:bodyPr>
            <a:normAutofit/>
          </a:bodyPr>
          <a:lstStyle/>
          <a:p>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Betonun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elastisite</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modülü, betonu oluşturan harç, hafif agrega, normal agrega gibi her bir öğenin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elastisite</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modülünün ve karışımdaki oranlarının bir fonksiyonudur.</a:t>
            </a:r>
            <a:endParaRPr lang="tr-TR" sz="2400" dirty="0">
              <a:solidFill>
                <a:schemeClr val="tx1"/>
              </a:solidFill>
            </a:endParaRPr>
          </a:p>
          <a:p>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Kompozitin</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elastisite</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modülü, harcın ve iri agreganın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rijitliğinin</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azalması ile düşecektir. </a:t>
            </a:r>
          </a:p>
          <a:p>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Normal betonun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elastisite</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modülünün hafif betonun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elastisite</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modülünden yüksek olmasının nedeni normal agregaların genelde hafif agregalardan daha yüksek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elastisite</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modülüne sahip olmasıdır. </a:t>
            </a:r>
            <a:endParaRPr lang="tr-TR" sz="2400" dirty="0">
              <a:solidFill>
                <a:schemeClr val="tx1"/>
              </a:solidFill>
            </a:endParaRPr>
          </a:p>
          <a:p>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Hafif agregalı betonların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elastisite</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modülü normal betonların </a:t>
            </a:r>
            <a:r>
              <a:rPr lang="tr-TR"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elastisite</a:t>
            </a:r>
            <a:r>
              <a:rPr lang="tr-T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modülünün 1/2~3/4’ü kadardır.</a:t>
            </a:r>
            <a:endParaRPr lang="tr-TR" sz="2400" dirty="0">
              <a:solidFill>
                <a:schemeClr val="tx1"/>
              </a:solidFill>
            </a:endParaRPr>
          </a:p>
          <a:p>
            <a:endParaRPr lang="tr-TR" dirty="0"/>
          </a:p>
        </p:txBody>
      </p:sp>
    </p:spTree>
    <p:extLst>
      <p:ext uri="{BB962C8B-B14F-4D97-AF65-F5344CB8AC3E}">
        <p14:creationId xmlns:p14="http://schemas.microsoft.com/office/powerpoint/2010/main" val="40112223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xmlns="" id="{E9069ADE-302D-49E3-847B-D6D77B05B0F5}"/>
              </a:ext>
            </a:extLst>
          </p:cNvPr>
          <p:cNvPicPr>
            <a:picLocks noGrp="1"/>
          </p:cNvPicPr>
          <p:nvPr>
            <p:ph idx="1"/>
          </p:nvPr>
        </p:nvPicPr>
        <p:blipFill rotWithShape="1">
          <a:blip r:embed="rId2"/>
          <a:srcRect l="17654" t="8749" r="18865" b="17012"/>
          <a:stretch/>
        </p:blipFill>
        <p:spPr bwMode="auto">
          <a:xfrm>
            <a:off x="0" y="6441"/>
            <a:ext cx="12192000" cy="685155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031427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C90184B-3AE1-4C43-9A73-91FB95B93DF7}"/>
              </a:ext>
            </a:extLst>
          </p:cNvPr>
          <p:cNvSpPr>
            <a:spLocks noGrp="1"/>
          </p:cNvSpPr>
          <p:nvPr>
            <p:ph type="title"/>
          </p:nvPr>
        </p:nvSpPr>
        <p:spPr/>
        <p:txBody>
          <a:bodyPr/>
          <a:lstStyle/>
          <a:p>
            <a:r>
              <a:rPr lang="tr-TR" b="1" dirty="0">
                <a:latin typeface="Calibri" panose="020F0502020204030204" pitchFamily="34" charset="0"/>
                <a:ea typeface="Calibri" panose="020F0502020204030204" pitchFamily="34" charset="0"/>
                <a:cs typeface="Times New Roman" panose="02020603050405020304" pitchFamily="18" charset="0"/>
              </a:rPr>
              <a:t>Sünmesi</a:t>
            </a:r>
            <a:endParaRPr lang="tr-TR" dirty="0"/>
          </a:p>
        </p:txBody>
      </p:sp>
      <p:sp>
        <p:nvSpPr>
          <p:cNvPr id="3" name="İçerik Yer Tutucusu 2">
            <a:extLst>
              <a:ext uri="{FF2B5EF4-FFF2-40B4-BE49-F238E27FC236}">
                <a16:creationId xmlns:a16="http://schemas.microsoft.com/office/drawing/2014/main" xmlns="" id="{896637C8-AEFE-4874-99B2-0AFA1DDEDF1A}"/>
              </a:ext>
            </a:extLst>
          </p:cNvPr>
          <p:cNvSpPr>
            <a:spLocks noGrp="1"/>
          </p:cNvSpPr>
          <p:nvPr>
            <p:ph idx="1"/>
          </p:nvPr>
        </p:nvSpPr>
        <p:spPr>
          <a:xfrm>
            <a:off x="677334" y="1775657"/>
            <a:ext cx="8596668" cy="4318000"/>
          </a:xfrm>
        </p:spPr>
        <p:txBody>
          <a:bodyPr>
            <a:normAutofit/>
          </a:bodyPr>
          <a:lstStyle/>
          <a:p>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Sabit gerilme etkisinde kalan bir malzemede zaman içinde meydana gelen yavaş, ancak ilerleyen deformasyona sünme denir. </a:t>
            </a:r>
            <a:endParaRPr lang="tr-TR" sz="2400" dirty="0">
              <a:solidFill>
                <a:schemeClr val="tx1"/>
              </a:solidFill>
              <a:latin typeface="Calibri" panose="020F0502020204030204" pitchFamily="34" charset="0"/>
              <a:cs typeface="Calibri" panose="020F0502020204030204" pitchFamily="34" charset="0"/>
            </a:endParaRPr>
          </a:p>
          <a:p>
            <a:r>
              <a:rPr lang="tr-TR" sz="2400" dirty="0">
                <a:solidFill>
                  <a:schemeClr val="tx1"/>
                </a:solidFill>
                <a:latin typeface="Calibri" panose="020F0502020204030204" pitchFamily="34" charset="0"/>
                <a:cs typeface="Calibri" panose="020F0502020204030204" pitchFamily="34" charset="0"/>
              </a:rPr>
              <a:t>Agreganın cinsi, </a:t>
            </a:r>
            <a:r>
              <a:rPr lang="tr-TR" sz="2400" dirty="0" err="1">
                <a:solidFill>
                  <a:schemeClr val="tx1"/>
                </a:solidFill>
                <a:latin typeface="Calibri" panose="020F0502020204030204" pitchFamily="34" charset="0"/>
                <a:cs typeface="Calibri" panose="020F0502020204030204" pitchFamily="34" charset="0"/>
              </a:rPr>
              <a:t>granülometrisi</a:t>
            </a:r>
            <a:r>
              <a:rPr lang="tr-TR" sz="2400" dirty="0">
                <a:solidFill>
                  <a:schemeClr val="tx1"/>
                </a:solidFill>
                <a:latin typeface="Calibri" panose="020F0502020204030204" pitchFamily="34" charset="0"/>
                <a:cs typeface="Calibri" panose="020F0502020204030204" pitchFamily="34" charset="0"/>
              </a:rPr>
              <a:t> ve nem içeriği, çimento tipi, karışımın su içeriği, sürüklenmiş hava miktarı, yüklenme yaşı, uygulanan gerilme değeri, numune veya yapı elemanının boyutları, kür yöntemi ve ortamın bağıl nemi gibi çeşitli faktörlerden etkilenmektedir.</a:t>
            </a:r>
          </a:p>
          <a:p>
            <a:pPr marL="0" indent="0">
              <a:buNone/>
            </a:pPr>
            <a:endParaRPr lang="tr-TR" dirty="0"/>
          </a:p>
        </p:txBody>
      </p:sp>
    </p:spTree>
    <p:extLst>
      <p:ext uri="{BB962C8B-B14F-4D97-AF65-F5344CB8AC3E}">
        <p14:creationId xmlns:p14="http://schemas.microsoft.com/office/powerpoint/2010/main" val="13581681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B7AFC69-A150-412C-A6F7-931788FEF584}"/>
              </a:ext>
            </a:extLst>
          </p:cNvPr>
          <p:cNvSpPr>
            <a:spLocks noGrp="1"/>
          </p:cNvSpPr>
          <p:nvPr>
            <p:ph type="title"/>
          </p:nvPr>
        </p:nvSpPr>
        <p:spPr/>
        <p:txBody>
          <a:bodyPr/>
          <a:lstStyle/>
          <a:p>
            <a:r>
              <a:rPr lang="tr-TR" b="1" dirty="0" err="1">
                <a:latin typeface="Calibri" panose="020F0502020204030204" pitchFamily="34" charset="0"/>
                <a:ea typeface="Calibri" panose="020F0502020204030204" pitchFamily="34" charset="0"/>
                <a:cs typeface="Times New Roman" panose="02020603050405020304" pitchFamily="18" charset="0"/>
              </a:rPr>
              <a:t>Rötresi</a:t>
            </a:r>
            <a:endParaRPr lang="tr-TR" dirty="0"/>
          </a:p>
        </p:txBody>
      </p:sp>
      <p:sp>
        <p:nvSpPr>
          <p:cNvPr id="3" name="İçerik Yer Tutucusu 2">
            <a:extLst>
              <a:ext uri="{FF2B5EF4-FFF2-40B4-BE49-F238E27FC236}">
                <a16:creationId xmlns:a16="http://schemas.microsoft.com/office/drawing/2014/main" xmlns="" id="{9003E197-6A48-458A-8B41-7436FC280B95}"/>
              </a:ext>
            </a:extLst>
          </p:cNvPr>
          <p:cNvSpPr>
            <a:spLocks noGrp="1"/>
          </p:cNvSpPr>
          <p:nvPr>
            <p:ph idx="1"/>
          </p:nvPr>
        </p:nvSpPr>
        <p:spPr>
          <a:xfrm>
            <a:off x="677334" y="1364567"/>
            <a:ext cx="8596668" cy="4676796"/>
          </a:xfrm>
        </p:spPr>
        <p:txBody>
          <a:bodyPr/>
          <a:lstStyle/>
          <a:p>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Beton içindeki suyun fiziksel ve/veya kimyasal nedenlerle azalması sonucunda betonun boyunda ve hacminde meydana gelen küçülmeye rötre denir.</a:t>
            </a:r>
          </a:p>
          <a:p>
            <a:r>
              <a:rPr lang="tr-TR" sz="2400" dirty="0">
                <a:solidFill>
                  <a:schemeClr val="tx1"/>
                </a:solidFill>
                <a:latin typeface="Calibri" panose="020F0502020204030204" pitchFamily="34" charset="0"/>
                <a:cs typeface="Calibri" panose="020F0502020204030204" pitchFamily="34" charset="0"/>
              </a:rPr>
              <a:t>Kuruma </a:t>
            </a:r>
            <a:r>
              <a:rPr lang="tr-TR" sz="2400" dirty="0" err="1">
                <a:solidFill>
                  <a:schemeClr val="tx1"/>
                </a:solidFill>
                <a:latin typeface="Calibri" panose="020F0502020204030204" pitchFamily="34" charset="0"/>
                <a:cs typeface="Calibri" panose="020F0502020204030204" pitchFamily="34" charset="0"/>
              </a:rPr>
              <a:t>rötresi</a:t>
            </a:r>
            <a:r>
              <a:rPr lang="tr-TR" sz="2400" dirty="0">
                <a:solidFill>
                  <a:schemeClr val="tx1"/>
                </a:solidFill>
                <a:latin typeface="Calibri" panose="020F0502020204030204" pitchFamily="34" charset="0"/>
                <a:cs typeface="Calibri" panose="020F0502020204030204" pitchFamily="34" charset="0"/>
              </a:rPr>
              <a:t>, sertleşmiş beton </a:t>
            </a:r>
            <a:r>
              <a:rPr lang="tr-TR" sz="2400" dirty="0" err="1">
                <a:solidFill>
                  <a:schemeClr val="tx1"/>
                </a:solidFill>
                <a:latin typeface="Calibri" panose="020F0502020204030204" pitchFamily="34" charset="0"/>
                <a:cs typeface="Calibri" panose="020F0502020204030204" pitchFamily="34" charset="0"/>
              </a:rPr>
              <a:t>rötresi</a:t>
            </a:r>
            <a:r>
              <a:rPr lang="tr-TR" sz="2400" dirty="0">
                <a:solidFill>
                  <a:schemeClr val="tx1"/>
                </a:solidFill>
                <a:latin typeface="Calibri" panose="020F0502020204030204" pitchFamily="34" charset="0"/>
                <a:cs typeface="Calibri" panose="020F0502020204030204" pitchFamily="34" charset="0"/>
              </a:rPr>
              <a:t> veya hidrolik rötre olarak da adlandırılır ve üretimi izleyen günden başlayarak 5–6 ay kadar devam eder</a:t>
            </a:r>
            <a:r>
              <a:rPr lang="tr-TR" sz="2400" dirty="0" smtClean="0">
                <a:solidFill>
                  <a:schemeClr val="tx1"/>
                </a:solidFill>
                <a:latin typeface="Calibri" panose="020F0502020204030204" pitchFamily="34" charset="0"/>
                <a:cs typeface="Calibri" panose="020F0502020204030204" pitchFamily="34" charset="0"/>
              </a:rPr>
              <a:t>.</a:t>
            </a:r>
            <a:endParaRPr lang="tr-TR" sz="2400" dirty="0">
              <a:solidFill>
                <a:schemeClr val="tx1"/>
              </a:solidFill>
              <a:latin typeface="Calibri" panose="020F0502020204030204" pitchFamily="34" charset="0"/>
              <a:cs typeface="Calibri" panose="020F0502020204030204" pitchFamily="34" charset="0"/>
            </a:endParaRPr>
          </a:p>
          <a:p>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Hafif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betonun </a:t>
            </a:r>
            <a:r>
              <a:rPr lang="tr-TR" sz="2400" dirty="0" err="1" smtClean="0">
                <a:solidFill>
                  <a:schemeClr val="tx1"/>
                </a:solidFill>
                <a:latin typeface="Calibri" panose="020F0502020204030204" pitchFamily="34" charset="0"/>
                <a:ea typeface="Calibri" panose="020F0502020204030204" pitchFamily="34" charset="0"/>
                <a:cs typeface="Calibri" panose="020F0502020204030204" pitchFamily="34" charset="0"/>
              </a:rPr>
              <a:t>rötresi</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hafif agrega </a:t>
            </a:r>
            <a:r>
              <a:rPr lang="tr-TR" sz="2400" dirty="0" err="1" smtClean="0">
                <a:solidFill>
                  <a:schemeClr val="tx1"/>
                </a:solidFill>
                <a:latin typeface="Calibri" panose="020F0502020204030204" pitchFamily="34" charset="0"/>
                <a:ea typeface="Calibri" panose="020F0502020204030204" pitchFamily="34" charset="0"/>
                <a:cs typeface="Calibri" panose="020F0502020204030204" pitchFamily="34" charset="0"/>
              </a:rPr>
              <a:t>rijitliğinin</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normal agreganınkinden düşük olması nedeni ile normal betonun </a:t>
            </a:r>
            <a:r>
              <a:rPr lang="tr-TR" sz="2400" dirty="0" err="1" smtClean="0">
                <a:solidFill>
                  <a:schemeClr val="tx1"/>
                </a:solidFill>
                <a:latin typeface="Calibri" panose="020F0502020204030204" pitchFamily="34" charset="0"/>
                <a:ea typeface="Calibri" panose="020F0502020204030204" pitchFamily="34" charset="0"/>
                <a:cs typeface="Calibri" panose="020F0502020204030204" pitchFamily="34" charset="0"/>
              </a:rPr>
              <a:t>rötresinden</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daha yüksek olup 1,0~1,5 katı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kadardır.</a:t>
            </a:r>
          </a:p>
          <a:p>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Genelde, kuruma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rötresi</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aynı tip agrega kullanılan betonlarda çimento miktarının artması ile artmaktadır.</a:t>
            </a:r>
          </a:p>
          <a:p>
            <a:endParaRPr lang="tr-TR" sz="2400" dirty="0">
              <a:latin typeface="Calibri" panose="020F0502020204030204" pitchFamily="34" charset="0"/>
              <a:cs typeface="Calibri" panose="020F0502020204030204" pitchFamily="34" charset="0"/>
            </a:endParaRPr>
          </a:p>
          <a:p>
            <a:endParaRPr lang="tr-TR" dirty="0"/>
          </a:p>
        </p:txBody>
      </p:sp>
    </p:spTree>
    <p:extLst>
      <p:ext uri="{BB962C8B-B14F-4D97-AF65-F5344CB8AC3E}">
        <p14:creationId xmlns:p14="http://schemas.microsoft.com/office/powerpoint/2010/main" val="19249790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xmlns="" id="{777973C4-CEC1-4D6A-99FE-CBD911901D71}"/>
              </a:ext>
            </a:extLst>
          </p:cNvPr>
          <p:cNvPicPr>
            <a:picLocks noGrp="1"/>
          </p:cNvPicPr>
          <p:nvPr>
            <p:ph idx="1"/>
          </p:nvPr>
        </p:nvPicPr>
        <p:blipFill rotWithShape="1">
          <a:blip r:embed="rId2"/>
          <a:srcRect l="15402" t="16250" r="18154" b="8508"/>
          <a:stretch/>
        </p:blipFill>
        <p:spPr bwMode="auto">
          <a:xfrm>
            <a:off x="0" y="0"/>
            <a:ext cx="12192000" cy="696747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106490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C522E82-E824-41DE-ADA7-1EA754549C45}"/>
              </a:ext>
            </a:extLst>
          </p:cNvPr>
          <p:cNvSpPr>
            <a:spLocks noGrp="1"/>
          </p:cNvSpPr>
          <p:nvPr>
            <p:ph type="title"/>
          </p:nvPr>
        </p:nvSpPr>
        <p:spPr/>
        <p:txBody>
          <a:bodyPr/>
          <a:lstStyle/>
          <a:p>
            <a:r>
              <a:rPr lang="tr-TR" b="1" dirty="0">
                <a:latin typeface="Calibri" panose="020F0502020204030204" pitchFamily="34" charset="0"/>
                <a:ea typeface="Calibri" panose="020F0502020204030204" pitchFamily="34" charset="0"/>
                <a:cs typeface="Times New Roman" panose="02020603050405020304" pitchFamily="18" charset="0"/>
              </a:rPr>
              <a:t>Su Emmesi </a:t>
            </a:r>
            <a:r>
              <a:rPr lang="tr-TR" dirty="0"/>
              <a:t/>
            </a:r>
            <a:br>
              <a:rPr lang="tr-TR" dirty="0"/>
            </a:br>
            <a:endParaRPr lang="tr-TR" dirty="0"/>
          </a:p>
        </p:txBody>
      </p:sp>
      <p:sp>
        <p:nvSpPr>
          <p:cNvPr id="3" name="İçerik Yer Tutucusu 2">
            <a:extLst>
              <a:ext uri="{FF2B5EF4-FFF2-40B4-BE49-F238E27FC236}">
                <a16:creationId xmlns:a16="http://schemas.microsoft.com/office/drawing/2014/main" xmlns="" id="{E3F1E604-430C-4059-A538-310DAC549636}"/>
              </a:ext>
            </a:extLst>
          </p:cNvPr>
          <p:cNvSpPr>
            <a:spLocks noGrp="1"/>
          </p:cNvSpPr>
          <p:nvPr>
            <p:ph idx="1"/>
          </p:nvPr>
        </p:nvSpPr>
        <p:spPr>
          <a:xfrm>
            <a:off x="33997" y="1270000"/>
            <a:ext cx="9883342" cy="4534794"/>
          </a:xfrm>
        </p:spPr>
        <p:txBody>
          <a:bodyPr>
            <a:normAutofit/>
          </a:bodyPr>
          <a:lstStyle/>
          <a:p>
            <a:r>
              <a:rPr lang="tr-TR" sz="35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Çoğu hafif agreganın su emme oranı normal agregalarınkinden daha yüksektir.</a:t>
            </a:r>
          </a:p>
          <a:p>
            <a:r>
              <a:rPr lang="tr-TR" sz="3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Betonda </a:t>
            </a:r>
            <a:r>
              <a:rPr lang="tr-TR" sz="3200" dirty="0" err="1" smtClean="0">
                <a:solidFill>
                  <a:schemeClr val="tx1"/>
                </a:solidFill>
                <a:latin typeface="Calibri" panose="020F0502020204030204" pitchFamily="34" charset="0"/>
                <a:ea typeface="Calibri" panose="020F0502020204030204" pitchFamily="34" charset="0"/>
                <a:cs typeface="Calibri" panose="020F0502020204030204" pitchFamily="34" charset="0"/>
              </a:rPr>
              <a:t>pomza</a:t>
            </a:r>
            <a:r>
              <a:rPr lang="tr-TR" sz="3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tr-TR" sz="3200" dirty="0">
                <a:solidFill>
                  <a:schemeClr val="tx1"/>
                </a:solidFill>
                <a:latin typeface="Calibri" panose="020F0502020204030204" pitchFamily="34" charset="0"/>
                <a:ea typeface="Calibri" panose="020F0502020204030204" pitchFamily="34" charset="0"/>
                <a:cs typeface="Calibri" panose="020F0502020204030204" pitchFamily="34" charset="0"/>
              </a:rPr>
              <a:t>agrega oranının %100 olması durumunda su emme oranının % 16,7 olduğunu </a:t>
            </a:r>
            <a:r>
              <a:rPr lang="tr-TR" sz="3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gözlemlenmiştir. </a:t>
            </a:r>
            <a:r>
              <a:rPr lang="tr-TR" sz="3200" dirty="0" err="1" smtClean="0">
                <a:solidFill>
                  <a:schemeClr val="tx1"/>
                </a:solidFill>
                <a:latin typeface="Calibri" panose="020F0502020204030204" pitchFamily="34" charset="0"/>
                <a:ea typeface="Calibri" panose="020F0502020204030204" pitchFamily="34" charset="0"/>
                <a:cs typeface="Calibri" panose="020F0502020204030204" pitchFamily="34" charset="0"/>
              </a:rPr>
              <a:t>Pomza</a:t>
            </a:r>
            <a:r>
              <a:rPr lang="tr-TR" sz="3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tr-TR" sz="3200" dirty="0">
                <a:solidFill>
                  <a:schemeClr val="tx1"/>
                </a:solidFill>
                <a:latin typeface="Calibri" panose="020F0502020204030204" pitchFamily="34" charset="0"/>
                <a:ea typeface="Calibri" panose="020F0502020204030204" pitchFamily="34" charset="0"/>
                <a:cs typeface="Calibri" panose="020F0502020204030204" pitchFamily="34" charset="0"/>
              </a:rPr>
              <a:t>betonunun ağırlıkça su emme oranının yaklaşık %12 ile %26 arasında değiştiğini, su emmenin, </a:t>
            </a:r>
            <a:r>
              <a:rPr lang="tr-TR" sz="3200" dirty="0" err="1" smtClean="0">
                <a:solidFill>
                  <a:schemeClr val="tx1"/>
                </a:solidFill>
                <a:latin typeface="Calibri" panose="020F0502020204030204" pitchFamily="34" charset="0"/>
                <a:ea typeface="Calibri" panose="020F0502020204030204" pitchFamily="34" charset="0"/>
                <a:cs typeface="Calibri" panose="020F0502020204030204" pitchFamily="34" charset="0"/>
              </a:rPr>
              <a:t>pomza</a:t>
            </a:r>
            <a:r>
              <a:rPr lang="tr-TR" sz="3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agregası/çimento </a:t>
            </a:r>
            <a:r>
              <a:rPr lang="tr-TR" sz="3200" dirty="0">
                <a:solidFill>
                  <a:schemeClr val="tx1"/>
                </a:solidFill>
                <a:latin typeface="Calibri" panose="020F0502020204030204" pitchFamily="34" charset="0"/>
                <a:ea typeface="Calibri" panose="020F0502020204030204" pitchFamily="34" charset="0"/>
                <a:cs typeface="Calibri" panose="020F0502020204030204" pitchFamily="34" charset="0"/>
              </a:rPr>
              <a:t>oranı arttıkça ve beton dayanımı azaldıkça </a:t>
            </a:r>
            <a:r>
              <a:rPr lang="tr-TR" sz="3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arttığını belirlenmiştir.</a:t>
            </a:r>
          </a:p>
          <a:p>
            <a:endParaRPr lang="tr-TR" sz="3200" dirty="0" smtClean="0">
              <a:solidFill>
                <a:schemeClr val="tx1"/>
              </a:solidFill>
              <a:latin typeface="Calibri" panose="020F0502020204030204" pitchFamily="34" charset="0"/>
              <a:cs typeface="Calibri" panose="020F0502020204030204" pitchFamily="34" charset="0"/>
            </a:endParaRPr>
          </a:p>
          <a:p>
            <a:endParaRPr lang="tr-TR" dirty="0"/>
          </a:p>
        </p:txBody>
      </p:sp>
    </p:spTree>
    <p:extLst>
      <p:ext uri="{BB962C8B-B14F-4D97-AF65-F5344CB8AC3E}">
        <p14:creationId xmlns:p14="http://schemas.microsoft.com/office/powerpoint/2010/main" val="5004367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A45B7F8-C957-4EC9-BA67-72F6766A9D03}"/>
              </a:ext>
            </a:extLst>
          </p:cNvPr>
          <p:cNvSpPr>
            <a:spLocks noGrp="1"/>
          </p:cNvSpPr>
          <p:nvPr>
            <p:ph type="title"/>
          </p:nvPr>
        </p:nvSpPr>
        <p:spPr/>
        <p:txBody>
          <a:bodyPr/>
          <a:lstStyle/>
          <a:p>
            <a:r>
              <a:rPr lang="tr-TR" b="1" dirty="0" err="1">
                <a:latin typeface="Calibri" panose="020F0502020204030204" pitchFamily="34" charset="0"/>
                <a:ea typeface="Calibri" panose="020F0502020204030204" pitchFamily="34" charset="0"/>
                <a:cs typeface="Times New Roman" panose="02020603050405020304" pitchFamily="18" charset="0"/>
              </a:rPr>
              <a:t>Karbonatlaşması</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a:t/>
            </a:r>
            <a:br>
              <a:rPr lang="tr-TR" dirty="0"/>
            </a:br>
            <a:endParaRPr lang="tr-TR" dirty="0"/>
          </a:p>
        </p:txBody>
      </p:sp>
      <p:sp>
        <p:nvSpPr>
          <p:cNvPr id="3" name="İçerik Yer Tutucusu 2">
            <a:extLst>
              <a:ext uri="{FF2B5EF4-FFF2-40B4-BE49-F238E27FC236}">
                <a16:creationId xmlns:a16="http://schemas.microsoft.com/office/drawing/2014/main" xmlns="" id="{A3ABFD9A-A554-4F4D-A8D8-3379B4D0F72B}"/>
              </a:ext>
            </a:extLst>
          </p:cNvPr>
          <p:cNvSpPr>
            <a:spLocks noGrp="1"/>
          </p:cNvSpPr>
          <p:nvPr>
            <p:ph idx="1"/>
          </p:nvPr>
        </p:nvSpPr>
        <p:spPr>
          <a:xfrm>
            <a:off x="677334" y="1513673"/>
            <a:ext cx="8596668" cy="4912885"/>
          </a:xfrm>
        </p:spPr>
        <p:txBody>
          <a:bodyPr>
            <a:normAutofit lnSpcReduction="10000"/>
          </a:bodyPr>
          <a:lstStyle/>
          <a:p>
            <a:r>
              <a:rPr lang="tr-TR"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Hafif betonda agrega tanelerinin iyi kalitede bir matris içinde homojen dağılması durumunda </a:t>
            </a:r>
            <a:r>
              <a:rPr lang="tr-TR" sz="32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karbonatlaşma</a:t>
            </a:r>
            <a:r>
              <a:rPr lang="tr-TR"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 oranı normal betonunkinden çok farklı olmayacaktır. Ancak, korozyon dikkate alındığında hafif beton ile yapılan yapılarda örtü betonu kalınlığının normal betonlara oranla daha fazla tutulması gerekmektedir. Bununla birlikte kaliteli hafif betonlarda </a:t>
            </a:r>
            <a:r>
              <a:rPr lang="tr-TR" sz="32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karbonatlaşmadan</a:t>
            </a:r>
            <a:r>
              <a:rPr lang="tr-TR"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 dolayı, donatıda korozyon etkisi nadiren gözlenmiştir.</a:t>
            </a:r>
          </a:p>
          <a:p>
            <a:pPr marL="0" indent="0">
              <a:buNone/>
            </a:pPr>
            <a:endParaRPr lang="tr-TR" sz="2200" dirty="0">
              <a:solidFill>
                <a:schemeClr val="tx1"/>
              </a:solidFill>
            </a:endParaRPr>
          </a:p>
          <a:p>
            <a:endParaRPr lang="tr-TR" dirty="0"/>
          </a:p>
        </p:txBody>
      </p:sp>
    </p:spTree>
    <p:extLst>
      <p:ext uri="{BB962C8B-B14F-4D97-AF65-F5344CB8AC3E}">
        <p14:creationId xmlns:p14="http://schemas.microsoft.com/office/powerpoint/2010/main" val="7794769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B2061F1-521C-40DF-95BE-FD6B8EE7044A}"/>
              </a:ext>
            </a:extLst>
          </p:cNvPr>
          <p:cNvSpPr>
            <a:spLocks noGrp="1"/>
          </p:cNvSpPr>
          <p:nvPr>
            <p:ph type="title"/>
          </p:nvPr>
        </p:nvSpPr>
        <p:spPr>
          <a:xfrm>
            <a:off x="574303" y="648237"/>
            <a:ext cx="8596668" cy="1320800"/>
          </a:xfrm>
        </p:spPr>
        <p:txBody>
          <a:bodyPr/>
          <a:lstStyle/>
          <a:p>
            <a:r>
              <a:rPr lang="tr-TR" b="1" dirty="0">
                <a:latin typeface="Calibri" panose="020F0502020204030204" pitchFamily="34" charset="0"/>
                <a:ea typeface="Calibri" panose="020F0502020204030204" pitchFamily="34" charset="0"/>
                <a:cs typeface="Times New Roman" panose="02020603050405020304" pitchFamily="18" charset="0"/>
              </a:rPr>
              <a:t>Isıl Özellikleri </a:t>
            </a:r>
            <a:r>
              <a:rPr lang="tr-TR" dirty="0"/>
              <a:t/>
            </a:r>
            <a:br>
              <a:rPr lang="tr-TR" dirty="0"/>
            </a:br>
            <a:endParaRPr lang="tr-TR" dirty="0"/>
          </a:p>
        </p:txBody>
      </p:sp>
      <p:sp>
        <p:nvSpPr>
          <p:cNvPr id="3" name="İçerik Yer Tutucusu 2">
            <a:extLst>
              <a:ext uri="{FF2B5EF4-FFF2-40B4-BE49-F238E27FC236}">
                <a16:creationId xmlns:a16="http://schemas.microsoft.com/office/drawing/2014/main" xmlns="" id="{26C9B7E0-02E5-4EDB-958E-976610767962}"/>
              </a:ext>
            </a:extLst>
          </p:cNvPr>
          <p:cNvSpPr>
            <a:spLocks noGrp="1"/>
          </p:cNvSpPr>
          <p:nvPr>
            <p:ph idx="1"/>
          </p:nvPr>
        </p:nvSpPr>
        <p:spPr>
          <a:xfrm>
            <a:off x="285135" y="1308637"/>
            <a:ext cx="9052048" cy="4339171"/>
          </a:xfrm>
        </p:spPr>
        <p:txBody>
          <a:bodyPr>
            <a:normAutofit/>
          </a:bodyPr>
          <a:lstStyle/>
          <a:p>
            <a:r>
              <a:rPr lang="tr-TR" sz="3200" dirty="0">
                <a:solidFill>
                  <a:schemeClr val="tx1"/>
                </a:solidFill>
                <a:latin typeface="Calibri" panose="020F0502020204030204" pitchFamily="34" charset="0"/>
                <a:ea typeface="Calibri" panose="020F0502020204030204" pitchFamily="34" charset="0"/>
                <a:cs typeface="Calibri" panose="020F0502020204030204" pitchFamily="34" charset="0"/>
              </a:rPr>
              <a:t>Deneysel çalışmalardan elde edilen sonuçlara göre düşük ısıl genleşme katsayısı ve yüksek çekme şekil değiştirme kapasitesinin kombinasyonu sonucu hafif betonların ısıl gerilmelerden dolayı hasar görme riski normal betona göre daha düşüktür. </a:t>
            </a:r>
            <a:r>
              <a:rPr lang="tr-TR" sz="3200" dirty="0">
                <a:solidFill>
                  <a:schemeClr val="tx1"/>
                </a:solidFill>
                <a:latin typeface="Calibri" panose="020F0502020204030204" pitchFamily="34" charset="0"/>
                <a:cs typeface="Calibri" panose="020F0502020204030204" pitchFamily="34" charset="0"/>
              </a:rPr>
              <a:t>Çünkü gözenekli yapılarından dolayı hafif agregaların boşluklarındaki hava, ısı transfer hızını azaltmaktadır</a:t>
            </a:r>
            <a:r>
              <a:rPr lang="tr-TR" sz="2400" dirty="0">
                <a:solidFill>
                  <a:schemeClr val="tx1"/>
                </a:solidFill>
                <a:latin typeface="Calibri" panose="020F0502020204030204" pitchFamily="34" charset="0"/>
                <a:cs typeface="Calibri" panose="020F0502020204030204" pitchFamily="34" charset="0"/>
              </a:rPr>
              <a:t>.</a:t>
            </a:r>
          </a:p>
          <a:p>
            <a:pPr marL="0" indent="0">
              <a:buNone/>
            </a:pPr>
            <a:endParaRPr lang="tr-TR" dirty="0"/>
          </a:p>
        </p:txBody>
      </p:sp>
    </p:spTree>
    <p:extLst>
      <p:ext uri="{BB962C8B-B14F-4D97-AF65-F5344CB8AC3E}">
        <p14:creationId xmlns:p14="http://schemas.microsoft.com/office/powerpoint/2010/main" val="40166991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F4E7596-3E7F-43A9-AB01-A8FC7944C6FB}"/>
              </a:ext>
            </a:extLst>
          </p:cNvPr>
          <p:cNvSpPr>
            <a:spLocks noGrp="1"/>
          </p:cNvSpPr>
          <p:nvPr>
            <p:ph type="title"/>
          </p:nvPr>
        </p:nvSpPr>
        <p:spPr>
          <a:xfrm>
            <a:off x="677334" y="183253"/>
            <a:ext cx="8596668" cy="1320800"/>
          </a:xfrm>
        </p:spPr>
        <p:txBody>
          <a:bodyPr/>
          <a:lstStyle/>
          <a:p>
            <a:r>
              <a:rPr lang="tr-TR" b="1" dirty="0" smtClean="0">
                <a:latin typeface="Calibri" panose="020F0502020204030204" pitchFamily="34" charset="0"/>
                <a:cs typeface="Times New Roman" panose="02020603050405020304" pitchFamily="18" charset="0"/>
              </a:rPr>
              <a:t>Ses Emme Özellikleri</a:t>
            </a:r>
            <a:endParaRPr lang="tr-TR" dirty="0"/>
          </a:p>
        </p:txBody>
      </p:sp>
      <p:sp>
        <p:nvSpPr>
          <p:cNvPr id="3" name="İçerik Yer Tutucusu 2">
            <a:extLst>
              <a:ext uri="{FF2B5EF4-FFF2-40B4-BE49-F238E27FC236}">
                <a16:creationId xmlns:a16="http://schemas.microsoft.com/office/drawing/2014/main" xmlns="" id="{5A381D0D-4D1D-4516-BAAB-777F7608F95F}"/>
              </a:ext>
            </a:extLst>
          </p:cNvPr>
          <p:cNvSpPr>
            <a:spLocks noGrp="1"/>
          </p:cNvSpPr>
          <p:nvPr>
            <p:ph idx="1"/>
          </p:nvPr>
        </p:nvSpPr>
        <p:spPr>
          <a:xfrm>
            <a:off x="542712" y="843653"/>
            <a:ext cx="8865911" cy="5776088"/>
          </a:xfrm>
        </p:spPr>
        <p:txBody>
          <a:bodyPr>
            <a:normAutofit fontScale="85000" lnSpcReduction="20000"/>
          </a:bodyPr>
          <a:lstStyle/>
          <a:p>
            <a:r>
              <a:rPr lang="tr-TR" sz="3100" dirty="0">
                <a:solidFill>
                  <a:schemeClr val="tx1"/>
                </a:solidFill>
                <a:latin typeface="Calibri" panose="020F0502020204030204" pitchFamily="34" charset="0"/>
                <a:ea typeface="Calibri" panose="020F0502020204030204" pitchFamily="34" charset="0"/>
                <a:cs typeface="Calibri" panose="020F0502020204030204" pitchFamily="34" charset="0"/>
              </a:rPr>
              <a:t>Duvar ve döşeme gibi yapı elemanlarında ses yalıtımı ağırlık ile doğrudan </a:t>
            </a:r>
            <a:r>
              <a:rPr lang="tr-TR" sz="31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ilişkilidir. Bundan </a:t>
            </a:r>
            <a:r>
              <a:rPr lang="tr-TR" sz="3100" dirty="0">
                <a:solidFill>
                  <a:schemeClr val="tx1"/>
                </a:solidFill>
                <a:latin typeface="Calibri" panose="020F0502020204030204" pitchFamily="34" charset="0"/>
                <a:ea typeface="Calibri" panose="020F0502020204030204" pitchFamily="34" charset="0"/>
                <a:cs typeface="Calibri" panose="020F0502020204030204" pitchFamily="34" charset="0"/>
              </a:rPr>
              <a:t>dolayı, aynı yalıtım özelliğini sağlayabilmesi için hafif beton ile üretilen yapı elemanlarının kalınlığının daha fazla olması gerekmektedir.</a:t>
            </a:r>
          </a:p>
          <a:p>
            <a:r>
              <a:rPr lang="tr-TR" sz="3100" dirty="0">
                <a:solidFill>
                  <a:schemeClr val="tx1"/>
                </a:solidFill>
                <a:latin typeface="Calibri" panose="020F0502020204030204" pitchFamily="34" charset="0"/>
                <a:ea typeface="Calibri" panose="020F0502020204030204" pitchFamily="34" charset="0"/>
                <a:cs typeface="Calibri" panose="020F0502020204030204" pitchFamily="34" charset="0"/>
              </a:rPr>
              <a:t>Ancak, kapalı yüzey özelliğine sahip hafif agregalar ile üretilen hafif betonların ağırlıkları düşük olmasına rağmen beklenenden daha iyi ses yalıtımı sağladığı görülmüştür.</a:t>
            </a:r>
          </a:p>
          <a:p>
            <a:r>
              <a:rPr lang="tr-TR" sz="3100" dirty="0">
                <a:solidFill>
                  <a:schemeClr val="tx1"/>
                </a:solidFill>
                <a:latin typeface="Calibri" panose="020F0502020204030204" pitchFamily="34" charset="0"/>
                <a:ea typeface="Calibri" panose="020F0502020204030204" pitchFamily="34" charset="0"/>
                <a:cs typeface="Calibri" panose="020F0502020204030204" pitchFamily="34" charset="0"/>
              </a:rPr>
              <a:t>Örnek olarak, genleştirilmiş kil agregası ile üretilen 200 mm kalınlığındaki bir duvar elemanının ses yalıtımının aynı boyutta normal beton ile üretilen duvar ile aynı yalıtım performansını gösterdiği </a:t>
            </a:r>
            <a:r>
              <a:rPr lang="tr-TR" sz="31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belirlenmiştir</a:t>
            </a:r>
            <a:r>
              <a:rPr lang="tr-TR" sz="3100"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tr-TR" sz="3100"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tr-TR" sz="31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Hafif </a:t>
            </a:r>
            <a:r>
              <a:rPr lang="tr-TR" sz="3100" dirty="0">
                <a:solidFill>
                  <a:schemeClr val="tx1"/>
                </a:solidFill>
                <a:latin typeface="Calibri" panose="020F0502020204030204" pitchFamily="34" charset="0"/>
                <a:ea typeface="Calibri" panose="020F0502020204030204" pitchFamily="34" charset="0"/>
                <a:cs typeface="Calibri" panose="020F0502020204030204" pitchFamily="34" charset="0"/>
              </a:rPr>
              <a:t>betonun ses emme özelliği, havadaki ses enerjisinin betonun çok küçük kanallarında ısıya dönüştürülmesi nedeniyle iyi bir özellik olup ses emme katsayısı normal betona oranla yaklaşık iki kat fazladır.</a:t>
            </a:r>
          </a:p>
          <a:p>
            <a:endParaRPr lang="tr-TR"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64911513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094363A2-7B16-4447-ACB7-B760BC88EA71}"/>
              </a:ext>
            </a:extLst>
          </p:cNvPr>
          <p:cNvSpPr>
            <a:spLocks noGrp="1"/>
          </p:cNvSpPr>
          <p:nvPr>
            <p:ph idx="1"/>
          </p:nvPr>
        </p:nvSpPr>
        <p:spPr>
          <a:xfrm>
            <a:off x="600809" y="697584"/>
            <a:ext cx="9084104" cy="5844884"/>
          </a:xfrm>
        </p:spPr>
        <p:txBody>
          <a:bodyPr>
            <a:normAutofit/>
          </a:bodyPr>
          <a:lstStyle/>
          <a:p>
            <a:endParaRPr lang="tr-TR" dirty="0"/>
          </a:p>
          <a:p>
            <a:pPr marL="0" indent="0">
              <a:buNone/>
            </a:pPr>
            <a:r>
              <a:rPr lang="tr-TR" sz="2000" dirty="0" smtClean="0">
                <a:solidFill>
                  <a:schemeClr val="tx1"/>
                </a:solidFill>
                <a:latin typeface="Arial" panose="020B0604020202020204" pitchFamily="34" charset="0"/>
                <a:cs typeface="Arial" panose="020B0604020202020204" pitchFamily="34" charset="0"/>
              </a:rPr>
              <a:t>Aynı çökme değerinde hafif beton ,geleneksel betona göre çok daha iyi bir </a:t>
            </a:r>
            <a:r>
              <a:rPr lang="tr-TR" sz="2000" dirty="0" err="1" smtClean="0">
                <a:solidFill>
                  <a:schemeClr val="tx1"/>
                </a:solidFill>
                <a:latin typeface="Arial" panose="020B0604020202020204" pitchFamily="34" charset="0"/>
                <a:cs typeface="Arial" panose="020B0604020202020204" pitchFamily="34" charset="0"/>
              </a:rPr>
              <a:t>işlenebilirliğe</a:t>
            </a:r>
            <a:r>
              <a:rPr lang="tr-TR" sz="2000" dirty="0" smtClean="0">
                <a:solidFill>
                  <a:schemeClr val="tx1"/>
                </a:solidFill>
                <a:latin typeface="Arial" panose="020B0604020202020204" pitchFamily="34" charset="0"/>
                <a:cs typeface="Arial" panose="020B0604020202020204" pitchFamily="34" charset="0"/>
              </a:rPr>
              <a:t> sahiptir. Aynı </a:t>
            </a:r>
            <a:r>
              <a:rPr lang="tr-TR" sz="2000" dirty="0" err="1" smtClean="0">
                <a:solidFill>
                  <a:schemeClr val="tx1"/>
                </a:solidFill>
                <a:latin typeface="Arial" panose="020B0604020202020204" pitchFamily="34" charset="0"/>
                <a:cs typeface="Arial" panose="020B0604020202020204" pitchFamily="34" charset="0"/>
              </a:rPr>
              <a:t>işlenebilirliğe</a:t>
            </a:r>
            <a:r>
              <a:rPr lang="tr-TR" sz="2000" dirty="0" smtClean="0">
                <a:solidFill>
                  <a:schemeClr val="tx1"/>
                </a:solidFill>
                <a:latin typeface="Arial" panose="020B0604020202020204" pitchFamily="34" charset="0"/>
                <a:cs typeface="Arial" panose="020B0604020202020204" pitchFamily="34" charset="0"/>
              </a:rPr>
              <a:t> sahip geleneksel ve hafif beton karışımlarından hafif olanı daha az çökme verir.</a:t>
            </a:r>
            <a:endParaRPr lang="tr-TR" sz="2000" dirty="0" smtClean="0">
              <a:solidFill>
                <a:schemeClr val="tx1"/>
              </a:solidFill>
              <a:latin typeface="Arial(gövde)"/>
            </a:endParaRPr>
          </a:p>
          <a:p>
            <a:pPr marL="0" indent="0">
              <a:buNone/>
            </a:pPr>
            <a:r>
              <a:rPr lang="tr-TR" sz="2800" b="1" dirty="0" smtClean="0">
                <a:solidFill>
                  <a:schemeClr val="accent1"/>
                </a:solidFill>
                <a:latin typeface="Arial(gövde)"/>
              </a:rPr>
              <a:t>Yangın Dayanımı</a:t>
            </a:r>
          </a:p>
          <a:p>
            <a:pPr marL="0" indent="0">
              <a:buNone/>
            </a:pPr>
            <a:r>
              <a:rPr lang="tr-TR" sz="2000" dirty="0" smtClean="0">
                <a:solidFill>
                  <a:schemeClr val="tx1"/>
                </a:solidFill>
                <a:latin typeface="Arial(gövde)"/>
              </a:rPr>
              <a:t>Hafif </a:t>
            </a:r>
            <a:r>
              <a:rPr lang="tr-TR" sz="2000" dirty="0">
                <a:solidFill>
                  <a:schemeClr val="tx1"/>
                </a:solidFill>
                <a:latin typeface="Arial(gövde)"/>
              </a:rPr>
              <a:t>agregalı betonlar yüksek sıcaklıklarda, hafif agreganın doğası sebebiyle daha az mukavemet kaybına uğramakta, gelişmiş ısıl iletkenlikleri sayesinde daha iyi yalıtım sağlamakta ve gerekli pas payını azaltmakta, ısıl </a:t>
            </a:r>
            <a:r>
              <a:rPr lang="tr-TR" sz="2000" dirty="0" smtClean="0">
                <a:solidFill>
                  <a:schemeClr val="tx1"/>
                </a:solidFill>
                <a:latin typeface="Arial(gövde)"/>
              </a:rPr>
              <a:t>genleşme katsayıları daha düşük olduğundan daha az yüzey dökülmelerine rastlanmaktadır. Dolayısıyla yangına karşı normal ağırlıklı betonlardan daha dayanıklıdır.</a:t>
            </a:r>
          </a:p>
          <a:p>
            <a:pPr marL="0" indent="0">
              <a:buNone/>
            </a:pPr>
            <a:endParaRPr lang="tr-TR" sz="2000" dirty="0" smtClean="0">
              <a:solidFill>
                <a:schemeClr val="tx1"/>
              </a:solidFill>
              <a:latin typeface="Arial(gövde)"/>
            </a:endParaRPr>
          </a:p>
          <a:p>
            <a:pPr marL="0" indent="0">
              <a:buNone/>
            </a:pPr>
            <a:endParaRPr lang="tr-TR" sz="2400" b="1" dirty="0" smtClean="0"/>
          </a:p>
          <a:p>
            <a:endParaRPr lang="tr-TR" dirty="0"/>
          </a:p>
          <a:p>
            <a:endParaRPr lang="tr-TR" dirty="0"/>
          </a:p>
        </p:txBody>
      </p:sp>
      <p:sp>
        <p:nvSpPr>
          <p:cNvPr id="4" name="Metin kutusu 3">
            <a:extLst>
              <a:ext uri="{FF2B5EF4-FFF2-40B4-BE49-F238E27FC236}">
                <a16:creationId xmlns:a16="http://schemas.microsoft.com/office/drawing/2014/main" xmlns="" id="{A923A4CD-5BE8-43C5-8ACC-6E3CE5A531E2}"/>
              </a:ext>
            </a:extLst>
          </p:cNvPr>
          <p:cNvSpPr txBox="1"/>
          <p:nvPr/>
        </p:nvSpPr>
        <p:spPr>
          <a:xfrm>
            <a:off x="600809" y="592042"/>
            <a:ext cx="2260555" cy="523220"/>
          </a:xfrm>
          <a:prstGeom prst="rect">
            <a:avLst/>
          </a:prstGeom>
          <a:noFill/>
        </p:spPr>
        <p:txBody>
          <a:bodyPr wrap="none" rtlCol="0">
            <a:spAutoFit/>
          </a:bodyPr>
          <a:lstStyle/>
          <a:p>
            <a:r>
              <a:rPr lang="tr-TR" sz="2800" b="1" dirty="0" err="1" smtClean="0">
                <a:solidFill>
                  <a:schemeClr val="accent1"/>
                </a:solidFill>
                <a:latin typeface="Arial(gövde)"/>
              </a:rPr>
              <a:t>İşlenebilirlik</a:t>
            </a:r>
            <a:endParaRPr lang="tr-TR" sz="2800" b="1" dirty="0">
              <a:solidFill>
                <a:schemeClr val="accent1"/>
              </a:solidFill>
              <a:latin typeface="Arial(gövde)"/>
            </a:endParaRPr>
          </a:p>
        </p:txBody>
      </p:sp>
    </p:spTree>
    <p:extLst>
      <p:ext uri="{BB962C8B-B14F-4D97-AF65-F5344CB8AC3E}">
        <p14:creationId xmlns:p14="http://schemas.microsoft.com/office/powerpoint/2010/main" val="39182566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998" y="4237149"/>
            <a:ext cx="8744517" cy="2382592"/>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0321"/>
            <a:ext cx="9581882" cy="2986828"/>
          </a:xfrm>
          <a:prstGeom prst="rect">
            <a:avLst/>
          </a:prstGeom>
        </p:spPr>
      </p:pic>
      <p:sp>
        <p:nvSpPr>
          <p:cNvPr id="8" name="Metin kutusu 7"/>
          <p:cNvSpPr txBox="1"/>
          <p:nvPr/>
        </p:nvSpPr>
        <p:spPr>
          <a:xfrm>
            <a:off x="231822" y="296214"/>
            <a:ext cx="8731876" cy="954107"/>
          </a:xfrm>
          <a:prstGeom prst="rect">
            <a:avLst/>
          </a:prstGeom>
          <a:noFill/>
        </p:spPr>
        <p:txBody>
          <a:bodyPr wrap="square" rtlCol="0">
            <a:spAutoFit/>
          </a:bodyPr>
          <a:lstStyle/>
          <a:p>
            <a:r>
              <a:rPr lang="tr-TR" sz="2800" b="1" dirty="0" smtClean="0">
                <a:solidFill>
                  <a:schemeClr val="accent1"/>
                </a:solidFill>
              </a:rPr>
              <a:t>Normal Betonla ve Taşıyıcı Hafif Betonla Yapılan Projelerin Metraj Açısından Karşılaştırılması</a:t>
            </a:r>
            <a:endParaRPr lang="tr-TR" sz="2800" b="1" dirty="0">
              <a:solidFill>
                <a:schemeClr val="accent1"/>
              </a:solidFill>
            </a:endParaRPr>
          </a:p>
        </p:txBody>
      </p:sp>
    </p:spTree>
    <p:extLst>
      <p:ext uri="{BB962C8B-B14F-4D97-AF65-F5344CB8AC3E}">
        <p14:creationId xmlns:p14="http://schemas.microsoft.com/office/powerpoint/2010/main" val="8996955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827E1BF-9B98-42B3-9DA2-100807E32F57}"/>
              </a:ext>
            </a:extLst>
          </p:cNvPr>
          <p:cNvSpPr>
            <a:spLocks noGrp="1"/>
          </p:cNvSpPr>
          <p:nvPr>
            <p:ph type="title"/>
          </p:nvPr>
        </p:nvSpPr>
        <p:spPr/>
        <p:txBody>
          <a:bodyPr>
            <a:normAutofit fontScale="90000"/>
          </a:bodyPr>
          <a:lstStyle/>
          <a:p>
            <a:r>
              <a:rPr lang="tr-TR" sz="3600" dirty="0">
                <a:solidFill>
                  <a:schemeClr val="accent1"/>
                </a:solidFill>
                <a:latin typeface="Arial (Gövde)"/>
              </a:rPr>
              <a:t>Hafif Beton-Donatı </a:t>
            </a:r>
            <a:r>
              <a:rPr lang="tr-TR" sz="3600" dirty="0" err="1">
                <a:solidFill>
                  <a:schemeClr val="accent1"/>
                </a:solidFill>
                <a:latin typeface="Arial (Gövde)"/>
              </a:rPr>
              <a:t>Aderansının</a:t>
            </a:r>
            <a:r>
              <a:rPr lang="tr-TR" sz="3600" dirty="0">
                <a:solidFill>
                  <a:schemeClr val="accent1"/>
                </a:solidFill>
                <a:latin typeface="Arial (Gövde)"/>
              </a:rPr>
              <a:t> Geleneksel Beton Donatı </a:t>
            </a:r>
            <a:r>
              <a:rPr lang="tr-TR" sz="3600" dirty="0" err="1">
                <a:solidFill>
                  <a:schemeClr val="accent1"/>
                </a:solidFill>
                <a:latin typeface="Arial (Gövde)"/>
              </a:rPr>
              <a:t>Aderansıyla</a:t>
            </a:r>
            <a:r>
              <a:rPr lang="tr-TR" sz="3600" dirty="0">
                <a:solidFill>
                  <a:schemeClr val="accent1"/>
                </a:solidFill>
                <a:latin typeface="Arial (Gövde)"/>
              </a:rPr>
              <a:t> Karşılaştırmalı Olarak İncelenmesi </a:t>
            </a:r>
          </a:p>
        </p:txBody>
      </p:sp>
      <p:sp>
        <p:nvSpPr>
          <p:cNvPr id="3" name="İçerik Yer Tutucusu 2">
            <a:extLst>
              <a:ext uri="{FF2B5EF4-FFF2-40B4-BE49-F238E27FC236}">
                <a16:creationId xmlns:a16="http://schemas.microsoft.com/office/drawing/2014/main" xmlns="" id="{D6A822F8-E480-4838-8D31-692FC1CB9AF2}"/>
              </a:ext>
            </a:extLst>
          </p:cNvPr>
          <p:cNvSpPr>
            <a:spLocks noGrp="1"/>
          </p:cNvSpPr>
          <p:nvPr>
            <p:ph idx="1"/>
          </p:nvPr>
        </p:nvSpPr>
        <p:spPr>
          <a:xfrm>
            <a:off x="451834" y="2147597"/>
            <a:ext cx="8822168" cy="2991074"/>
          </a:xfrm>
        </p:spPr>
        <p:txBody>
          <a:bodyPr>
            <a:normAutofit/>
          </a:bodyPr>
          <a:lstStyle/>
          <a:p>
            <a:pPr marL="0" indent="0">
              <a:buNone/>
            </a:pPr>
            <a:r>
              <a:rPr lang="tr-TR" dirty="0" smtClean="0">
                <a:solidFill>
                  <a:schemeClr val="tx1"/>
                </a:solidFill>
                <a:latin typeface="Arial (Gövde)"/>
              </a:rPr>
              <a:t>    Aderans </a:t>
            </a:r>
            <a:r>
              <a:rPr lang="tr-TR" dirty="0">
                <a:solidFill>
                  <a:schemeClr val="tx1"/>
                </a:solidFill>
                <a:latin typeface="Arial (Gövde)"/>
              </a:rPr>
              <a:t>olayına ilişkin araştırmaların çoğu geleneksel betonlar üzerinde gerçekleştirilmiştir. Hafif beton donatı </a:t>
            </a:r>
            <a:r>
              <a:rPr lang="tr-TR" dirty="0" err="1">
                <a:solidFill>
                  <a:schemeClr val="tx1"/>
                </a:solidFill>
                <a:latin typeface="Arial (Gövde)"/>
              </a:rPr>
              <a:t>aderansı</a:t>
            </a:r>
            <a:r>
              <a:rPr lang="tr-TR" dirty="0">
                <a:solidFill>
                  <a:schemeClr val="tx1"/>
                </a:solidFill>
                <a:latin typeface="Arial (Gövde)"/>
              </a:rPr>
              <a:t> konusunda gerçekleştirilen çalışmalar ise oldukça sınırlıdır. Sınırlı da olsa bu deneylerden elde edilen sonuçlar genellikle hafif beton donatı </a:t>
            </a:r>
            <a:r>
              <a:rPr lang="tr-TR" dirty="0" err="1">
                <a:solidFill>
                  <a:schemeClr val="tx1"/>
                </a:solidFill>
                <a:latin typeface="Arial (Gövde)"/>
              </a:rPr>
              <a:t>aderansının</a:t>
            </a:r>
            <a:r>
              <a:rPr lang="tr-TR" dirty="0">
                <a:solidFill>
                  <a:schemeClr val="tx1"/>
                </a:solidFill>
                <a:latin typeface="Arial (Gövde)"/>
              </a:rPr>
              <a:t> geleneksel beton donatı </a:t>
            </a:r>
            <a:r>
              <a:rPr lang="tr-TR" dirty="0" err="1">
                <a:solidFill>
                  <a:schemeClr val="tx1"/>
                </a:solidFill>
                <a:latin typeface="Arial (Gövde)"/>
              </a:rPr>
              <a:t>aderansından</a:t>
            </a:r>
            <a:r>
              <a:rPr lang="tr-TR" dirty="0">
                <a:solidFill>
                  <a:schemeClr val="tx1"/>
                </a:solidFill>
                <a:latin typeface="Arial (Gövde)"/>
              </a:rPr>
              <a:t> daha küçük olduğu, ancak aradaki farkın düz yüzeyli donatılara göre nervürlü donatılardan ve küçük çaplı donatılara göre, büyük  çaplılarda son derece azaldığını göstermektedir. Bilindiği gibi, bu nedenle bazı yabancı yönetmelikler (örneğin, Alman yönetmeliği) donatı çapını 22 mm ile sınırlandırmıştır. Bazıları ise bu sınırlandırma yerine büyük çaplı donatılar için aderans emniyet gerilmelerini azaltmayı tercih etmektedir.</a:t>
            </a:r>
          </a:p>
        </p:txBody>
      </p:sp>
    </p:spTree>
    <p:extLst>
      <p:ext uri="{BB962C8B-B14F-4D97-AF65-F5344CB8AC3E}">
        <p14:creationId xmlns:p14="http://schemas.microsoft.com/office/powerpoint/2010/main" val="42922685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7BD66AC-FAB4-4D52-B93E-4602D1FF28A6}"/>
              </a:ext>
            </a:extLst>
          </p:cNvPr>
          <p:cNvSpPr>
            <a:spLocks noGrp="1"/>
          </p:cNvSpPr>
          <p:nvPr>
            <p:ph type="title"/>
          </p:nvPr>
        </p:nvSpPr>
        <p:spPr>
          <a:xfrm>
            <a:off x="548545" y="236113"/>
            <a:ext cx="8596668" cy="1320800"/>
          </a:xfrm>
        </p:spPr>
        <p:txBody>
          <a:bodyPr/>
          <a:lstStyle/>
          <a:p>
            <a:r>
              <a:rPr lang="tr-TR" b="1" dirty="0"/>
              <a:t>Hafif Betonların Sınıflandırılması</a:t>
            </a:r>
            <a:r>
              <a:rPr lang="tr-TR" dirty="0"/>
              <a:t> </a:t>
            </a:r>
            <a:br>
              <a:rPr lang="tr-TR" dirty="0"/>
            </a:br>
            <a:endParaRPr lang="tr-TR" dirty="0"/>
          </a:p>
        </p:txBody>
      </p:sp>
      <p:sp>
        <p:nvSpPr>
          <p:cNvPr id="3" name="İçerik Yer Tutucusu 2">
            <a:extLst>
              <a:ext uri="{FF2B5EF4-FFF2-40B4-BE49-F238E27FC236}">
                <a16:creationId xmlns:a16="http://schemas.microsoft.com/office/drawing/2014/main" xmlns="" id="{184BE47A-0280-464A-AE1D-06AD0318F9EA}"/>
              </a:ext>
            </a:extLst>
          </p:cNvPr>
          <p:cNvSpPr>
            <a:spLocks noGrp="1"/>
          </p:cNvSpPr>
          <p:nvPr>
            <p:ph idx="1"/>
          </p:nvPr>
        </p:nvSpPr>
        <p:spPr>
          <a:xfrm>
            <a:off x="458393" y="896513"/>
            <a:ext cx="9136368" cy="2172260"/>
          </a:xfrm>
        </p:spPr>
        <p:txBody>
          <a:bodyPr/>
          <a:lstStyle/>
          <a:p>
            <a:pPr marL="0" indent="0">
              <a:buNone/>
            </a:pPr>
            <a:r>
              <a:rPr lang="tr-TR" sz="2400" dirty="0" smtClean="0">
                <a:solidFill>
                  <a:schemeClr val="tx1"/>
                </a:solidFill>
                <a:latin typeface="Calibri" panose="020F0502020204030204" pitchFamily="34" charset="0"/>
                <a:cs typeface="Calibri" panose="020F0502020204030204" pitchFamily="34" charset="0"/>
              </a:rPr>
              <a:t>   Yoğunluk</a:t>
            </a:r>
            <a:r>
              <a:rPr lang="tr-TR" sz="2400" dirty="0">
                <a:solidFill>
                  <a:schemeClr val="tx1"/>
                </a:solidFill>
                <a:latin typeface="Calibri" panose="020F0502020204030204" pitchFamily="34" charset="0"/>
                <a:cs typeface="Calibri" panose="020F0502020204030204" pitchFamily="34" charset="0"/>
              </a:rPr>
              <a:t>, ısı iletim katsayısı ve basınç dayanımı aralıkları göre hafif agregalı betonlar, taşıyıcı hafif betonlar, taşıyıcı/yalıtım hafif betonları ve yalıtım hafif betonları olmak üzere kullanım amacına göre üç gruba ayrılırlar.</a:t>
            </a:r>
          </a:p>
          <a:p>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393" y="2446987"/>
            <a:ext cx="8428030" cy="4411014"/>
          </a:xfrm>
          <a:prstGeom prst="rect">
            <a:avLst/>
          </a:prstGeom>
        </p:spPr>
      </p:pic>
    </p:spTree>
    <p:extLst>
      <p:ext uri="{BB962C8B-B14F-4D97-AF65-F5344CB8AC3E}">
        <p14:creationId xmlns:p14="http://schemas.microsoft.com/office/powerpoint/2010/main" val="40786948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FDB384F-B9C5-43BE-B4A1-2ED74C0E7488}"/>
              </a:ext>
            </a:extLst>
          </p:cNvPr>
          <p:cNvSpPr>
            <a:spLocks noGrp="1"/>
          </p:cNvSpPr>
          <p:nvPr>
            <p:ph type="title"/>
          </p:nvPr>
        </p:nvSpPr>
        <p:spPr>
          <a:xfrm>
            <a:off x="2020132" y="434051"/>
            <a:ext cx="8596668" cy="1320800"/>
          </a:xfrm>
        </p:spPr>
        <p:txBody>
          <a:bodyPr/>
          <a:lstStyle/>
          <a:p>
            <a:r>
              <a:rPr lang="tr-TR" dirty="0"/>
              <a:t>KULLANIM ALANLARI </a:t>
            </a:r>
            <a:br>
              <a:rPr lang="tr-TR" dirty="0"/>
            </a:br>
            <a:endParaRPr lang="tr-TR" dirty="0"/>
          </a:p>
        </p:txBody>
      </p:sp>
      <p:pic>
        <p:nvPicPr>
          <p:cNvPr id="5" name="İçerik Yer Tutucusu 4">
            <a:extLst>
              <a:ext uri="{FF2B5EF4-FFF2-40B4-BE49-F238E27FC236}">
                <a16:creationId xmlns:a16="http://schemas.microsoft.com/office/drawing/2014/main" xmlns="" id="{A217230E-DE02-4D6E-9B19-D859A75141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49117" y="1599704"/>
            <a:ext cx="3521895" cy="2389632"/>
          </a:xfrm>
        </p:spPr>
      </p:pic>
      <p:pic>
        <p:nvPicPr>
          <p:cNvPr id="7" name="Resim 6">
            <a:extLst>
              <a:ext uri="{FF2B5EF4-FFF2-40B4-BE49-F238E27FC236}">
                <a16:creationId xmlns:a16="http://schemas.microsoft.com/office/drawing/2014/main" xmlns="" id="{99ECE9F0-1B6B-4612-A631-24F37944E9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2781" y="1599703"/>
            <a:ext cx="2761562" cy="4923899"/>
          </a:xfrm>
          <a:prstGeom prst="rect">
            <a:avLst/>
          </a:prstGeom>
        </p:spPr>
      </p:pic>
      <p:pic>
        <p:nvPicPr>
          <p:cNvPr id="9" name="Resim 8">
            <a:extLst>
              <a:ext uri="{FF2B5EF4-FFF2-40B4-BE49-F238E27FC236}">
                <a16:creationId xmlns:a16="http://schemas.microsoft.com/office/drawing/2014/main" xmlns="" id="{108415C7-3939-4970-B06F-C0A326DB5A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9116" y="4256827"/>
            <a:ext cx="3521895" cy="2266776"/>
          </a:xfrm>
          <a:prstGeom prst="rect">
            <a:avLst/>
          </a:prstGeom>
        </p:spPr>
      </p:pic>
    </p:spTree>
    <p:extLst>
      <p:ext uri="{BB962C8B-B14F-4D97-AF65-F5344CB8AC3E}">
        <p14:creationId xmlns:p14="http://schemas.microsoft.com/office/powerpoint/2010/main" val="25131504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6B713B4-1658-40B6-ABC9-35340F6813A3}"/>
              </a:ext>
            </a:extLst>
          </p:cNvPr>
          <p:cNvSpPr>
            <a:spLocks noGrp="1"/>
          </p:cNvSpPr>
          <p:nvPr>
            <p:ph type="title"/>
          </p:nvPr>
        </p:nvSpPr>
        <p:spPr>
          <a:xfrm>
            <a:off x="677334" y="839789"/>
            <a:ext cx="8596668" cy="1320800"/>
          </a:xfrm>
        </p:spPr>
        <p:txBody>
          <a:bodyPr/>
          <a:lstStyle/>
          <a:p>
            <a:r>
              <a:rPr lang="tr-TR" b="1" dirty="0"/>
              <a:t>Taşıyıcı Hafif Betonlar</a:t>
            </a:r>
            <a:endParaRPr lang="tr-TR" dirty="0"/>
          </a:p>
        </p:txBody>
      </p:sp>
      <p:sp>
        <p:nvSpPr>
          <p:cNvPr id="3" name="İçerik Yer Tutucusu 2">
            <a:extLst>
              <a:ext uri="{FF2B5EF4-FFF2-40B4-BE49-F238E27FC236}">
                <a16:creationId xmlns:a16="http://schemas.microsoft.com/office/drawing/2014/main" xmlns="" id="{480F477D-E442-4B31-BE3F-97C76B3B1727}"/>
              </a:ext>
            </a:extLst>
          </p:cNvPr>
          <p:cNvSpPr>
            <a:spLocks noGrp="1"/>
          </p:cNvSpPr>
          <p:nvPr>
            <p:ph idx="1"/>
          </p:nvPr>
        </p:nvSpPr>
        <p:spPr/>
        <p:txBody>
          <a:bodyPr/>
          <a:lstStyle/>
          <a:p>
            <a:r>
              <a:rPr lang="tr-TR" sz="2400" dirty="0">
                <a:solidFill>
                  <a:schemeClr val="tx1"/>
                </a:solidFill>
              </a:rPr>
              <a:t>Taşıyıcı hafif beton, yoğunluk ve basınç dayanımına bağlı olarak</a:t>
            </a:r>
            <a:r>
              <a:rPr lang="tr-TR" sz="2400" dirty="0" smtClean="0">
                <a:solidFill>
                  <a:schemeClr val="tx1"/>
                </a:solidFill>
              </a:rPr>
              <a:t>; yoğunluğu </a:t>
            </a:r>
            <a:r>
              <a:rPr lang="tr-TR" sz="2400" dirty="0">
                <a:solidFill>
                  <a:schemeClr val="tx1"/>
                </a:solidFill>
              </a:rPr>
              <a:t>1120–1920 kg/m3 arasında, 28 günlük basınç dayanımı 17 </a:t>
            </a:r>
            <a:r>
              <a:rPr lang="tr-TR" sz="2400" dirty="0" err="1">
                <a:solidFill>
                  <a:schemeClr val="tx1"/>
                </a:solidFill>
              </a:rPr>
              <a:t>MPa’ın</a:t>
            </a:r>
            <a:r>
              <a:rPr lang="tr-TR" sz="2400" dirty="0">
                <a:solidFill>
                  <a:schemeClr val="tx1"/>
                </a:solidFill>
              </a:rPr>
              <a:t> üzerinde olan hafif betonlar olarak </a:t>
            </a:r>
            <a:r>
              <a:rPr lang="tr-TR" sz="2400" dirty="0" smtClean="0">
                <a:solidFill>
                  <a:schemeClr val="tx1"/>
                </a:solidFill>
              </a:rPr>
              <a:t>tanımlanmıştır. </a:t>
            </a:r>
            <a:endParaRPr lang="tr-TR" sz="2400" dirty="0">
              <a:solidFill>
                <a:schemeClr val="tx1"/>
              </a:solidFill>
            </a:endParaRPr>
          </a:p>
          <a:p>
            <a:pPr marL="0" indent="0">
              <a:buNone/>
            </a:pPr>
            <a:endParaRPr lang="tr-TR" dirty="0"/>
          </a:p>
        </p:txBody>
      </p:sp>
    </p:spTree>
    <p:extLst>
      <p:ext uri="{BB962C8B-B14F-4D97-AF65-F5344CB8AC3E}">
        <p14:creationId xmlns:p14="http://schemas.microsoft.com/office/powerpoint/2010/main" val="270231656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16BEF41-E8AC-4D9C-95B4-E7052CCC4EBE}"/>
              </a:ext>
            </a:extLst>
          </p:cNvPr>
          <p:cNvSpPr>
            <a:spLocks noGrp="1"/>
          </p:cNvSpPr>
          <p:nvPr>
            <p:ph type="title"/>
          </p:nvPr>
        </p:nvSpPr>
        <p:spPr/>
        <p:txBody>
          <a:bodyPr/>
          <a:lstStyle/>
          <a:p>
            <a:r>
              <a:rPr lang="tr-TR" dirty="0"/>
              <a:t>Kullanım Alanları</a:t>
            </a:r>
          </a:p>
        </p:txBody>
      </p:sp>
      <p:sp>
        <p:nvSpPr>
          <p:cNvPr id="5" name="İçerik Yer Tutucusu 4">
            <a:extLst>
              <a:ext uri="{FF2B5EF4-FFF2-40B4-BE49-F238E27FC236}">
                <a16:creationId xmlns:a16="http://schemas.microsoft.com/office/drawing/2014/main" xmlns="" id="{6E957A24-933E-47C0-910D-663A089601DD}"/>
              </a:ext>
            </a:extLst>
          </p:cNvPr>
          <p:cNvSpPr>
            <a:spLocks noGrp="1"/>
          </p:cNvSpPr>
          <p:nvPr>
            <p:ph idx="1"/>
          </p:nvPr>
        </p:nvSpPr>
        <p:spPr/>
        <p:txBody>
          <a:bodyPr/>
          <a:lstStyle/>
          <a:p>
            <a:r>
              <a:rPr lang="tr-TR" sz="2400" dirty="0">
                <a:solidFill>
                  <a:schemeClr val="tx1"/>
                </a:solidFill>
              </a:rPr>
              <a:t>Betonarme kolon, kiriş, döşemeler</a:t>
            </a:r>
          </a:p>
          <a:p>
            <a:r>
              <a:rPr lang="tr-TR" sz="2400" dirty="0">
                <a:solidFill>
                  <a:schemeClr val="tx1"/>
                </a:solidFill>
              </a:rPr>
              <a:t>Bloklar </a:t>
            </a:r>
          </a:p>
          <a:p>
            <a:r>
              <a:rPr lang="tr-TR" sz="2400" dirty="0">
                <a:solidFill>
                  <a:schemeClr val="tx1"/>
                </a:solidFill>
              </a:rPr>
              <a:t>Paneller</a:t>
            </a:r>
          </a:p>
          <a:p>
            <a:endParaRPr lang="tr-TR" dirty="0"/>
          </a:p>
        </p:txBody>
      </p:sp>
      <p:pic>
        <p:nvPicPr>
          <p:cNvPr id="11" name="Resim 10">
            <a:extLst>
              <a:ext uri="{FF2B5EF4-FFF2-40B4-BE49-F238E27FC236}">
                <a16:creationId xmlns:a16="http://schemas.microsoft.com/office/drawing/2014/main" xmlns="" id="{31313DC2-06F9-4398-962C-C64C1B5D40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2554" y="3903618"/>
            <a:ext cx="3560801" cy="2367933"/>
          </a:xfrm>
          <a:prstGeom prst="rect">
            <a:avLst/>
          </a:prstGeom>
        </p:spPr>
      </p:pic>
      <p:pic>
        <p:nvPicPr>
          <p:cNvPr id="13" name="Resim 12">
            <a:extLst>
              <a:ext uri="{FF2B5EF4-FFF2-40B4-BE49-F238E27FC236}">
                <a16:creationId xmlns:a16="http://schemas.microsoft.com/office/drawing/2014/main" xmlns="" id="{C2538771-4AE4-434E-A495-C353A376B5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5002" y="1930400"/>
            <a:ext cx="3429000" cy="2047875"/>
          </a:xfrm>
          <a:prstGeom prst="rect">
            <a:avLst/>
          </a:prstGeom>
        </p:spPr>
      </p:pic>
    </p:spTree>
    <p:extLst>
      <p:ext uri="{BB962C8B-B14F-4D97-AF65-F5344CB8AC3E}">
        <p14:creationId xmlns:p14="http://schemas.microsoft.com/office/powerpoint/2010/main" val="192341247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CC41BCF-149F-4A6C-8810-28B6E08935CC}"/>
              </a:ext>
            </a:extLst>
          </p:cNvPr>
          <p:cNvSpPr>
            <a:spLocks noGrp="1"/>
          </p:cNvSpPr>
          <p:nvPr>
            <p:ph type="title"/>
          </p:nvPr>
        </p:nvSpPr>
        <p:spPr/>
        <p:txBody>
          <a:bodyPr/>
          <a:lstStyle/>
          <a:p>
            <a:r>
              <a:rPr lang="tr-TR" b="1" dirty="0" smtClean="0"/>
              <a:t>Taşıyıcı/Yalıtım </a:t>
            </a:r>
            <a:r>
              <a:rPr lang="tr-TR" b="1" dirty="0"/>
              <a:t>Hafif Betonları</a:t>
            </a:r>
            <a:endParaRPr lang="tr-TR" dirty="0"/>
          </a:p>
        </p:txBody>
      </p:sp>
      <p:sp>
        <p:nvSpPr>
          <p:cNvPr id="3" name="İçerik Yer Tutucusu 2">
            <a:extLst>
              <a:ext uri="{FF2B5EF4-FFF2-40B4-BE49-F238E27FC236}">
                <a16:creationId xmlns:a16="http://schemas.microsoft.com/office/drawing/2014/main" xmlns="" id="{E5548750-AE51-498D-87F3-DBEAEF502AE9}"/>
              </a:ext>
            </a:extLst>
          </p:cNvPr>
          <p:cNvSpPr>
            <a:spLocks noGrp="1"/>
          </p:cNvSpPr>
          <p:nvPr>
            <p:ph idx="1"/>
          </p:nvPr>
        </p:nvSpPr>
        <p:spPr>
          <a:xfrm>
            <a:off x="677334" y="1671192"/>
            <a:ext cx="8596668" cy="3880773"/>
          </a:xfrm>
        </p:spPr>
        <p:txBody>
          <a:bodyPr>
            <a:noAutofit/>
          </a:bodyPr>
          <a:lstStyle/>
          <a:p>
            <a:r>
              <a:rPr lang="tr-TR" sz="2400" dirty="0">
                <a:solidFill>
                  <a:schemeClr val="tx1"/>
                </a:solidFill>
                <a:latin typeface="Calibri" panose="020F0502020204030204" pitchFamily="34" charset="0"/>
                <a:cs typeface="Calibri" panose="020F0502020204030204" pitchFamily="34" charset="0"/>
              </a:rPr>
              <a:t>Taşıyıcı/yalıtım hafif betonlarının basınç dayanımının ve yoğunluğunun taşıyıcı beton ile yalıtım betonunun arasında olması yeterlidir. </a:t>
            </a:r>
          </a:p>
          <a:p>
            <a:r>
              <a:rPr lang="tr-TR" sz="2400" dirty="0">
                <a:solidFill>
                  <a:schemeClr val="tx1"/>
                </a:solidFill>
                <a:latin typeface="Calibri" panose="020F0502020204030204" pitchFamily="34" charset="0"/>
                <a:cs typeface="Calibri" panose="020F0502020204030204" pitchFamily="34" charset="0"/>
              </a:rPr>
              <a:t>Basınç dayanımları 3,4–17,0 </a:t>
            </a:r>
            <a:r>
              <a:rPr lang="tr-TR" sz="2400" dirty="0" err="1">
                <a:solidFill>
                  <a:schemeClr val="tx1"/>
                </a:solidFill>
                <a:latin typeface="Calibri" panose="020F0502020204030204" pitchFamily="34" charset="0"/>
                <a:cs typeface="Calibri" panose="020F0502020204030204" pitchFamily="34" charset="0"/>
              </a:rPr>
              <a:t>MPa</a:t>
            </a:r>
            <a:r>
              <a:rPr lang="tr-TR" sz="2400" dirty="0">
                <a:solidFill>
                  <a:schemeClr val="tx1"/>
                </a:solidFill>
                <a:latin typeface="Calibri" panose="020F0502020204030204" pitchFamily="34" charset="0"/>
                <a:cs typeface="Calibri" panose="020F0502020204030204" pitchFamily="34" charset="0"/>
              </a:rPr>
              <a:t> arasında değişen bu betonların ısıl özellikleri yalıtım betonu ile taşıyıcı hafif beton arasında değerler alır.</a:t>
            </a:r>
          </a:p>
          <a:p>
            <a:r>
              <a:rPr lang="tr-TR" sz="2400" dirty="0">
                <a:solidFill>
                  <a:schemeClr val="tx1"/>
                </a:solidFill>
                <a:latin typeface="Calibri" panose="020F0502020204030204" pitchFamily="34" charset="0"/>
                <a:cs typeface="Calibri" panose="020F0502020204030204" pitchFamily="34" charset="0"/>
              </a:rPr>
              <a:t>Bunlar, yüksek oranda hava boşluğu ihtiva edecek şekilde hafif agrega ile üretilir ve genelde dolgu betonu kullanılmasını gerektiren endüstriyel uygulamalarda tercih edilirler.</a:t>
            </a:r>
          </a:p>
        </p:txBody>
      </p:sp>
    </p:spTree>
    <p:extLst>
      <p:ext uri="{BB962C8B-B14F-4D97-AF65-F5344CB8AC3E}">
        <p14:creationId xmlns:p14="http://schemas.microsoft.com/office/powerpoint/2010/main" val="35829749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70829FB-2877-4678-B44B-209138AB60B2}"/>
              </a:ext>
            </a:extLst>
          </p:cNvPr>
          <p:cNvSpPr>
            <a:spLocks noGrp="1"/>
          </p:cNvSpPr>
          <p:nvPr>
            <p:ph type="title"/>
          </p:nvPr>
        </p:nvSpPr>
        <p:spPr/>
        <p:txBody>
          <a:bodyPr/>
          <a:lstStyle/>
          <a:p>
            <a:r>
              <a:rPr lang="tr-TR" dirty="0"/>
              <a:t>Kullanım Alanları</a:t>
            </a:r>
          </a:p>
        </p:txBody>
      </p:sp>
      <p:sp>
        <p:nvSpPr>
          <p:cNvPr id="3" name="İçerik Yer Tutucusu 2">
            <a:extLst>
              <a:ext uri="{FF2B5EF4-FFF2-40B4-BE49-F238E27FC236}">
                <a16:creationId xmlns:a16="http://schemas.microsoft.com/office/drawing/2014/main" xmlns="" id="{B233A38D-1796-4C29-A92E-8ADB325E19C3}"/>
              </a:ext>
            </a:extLst>
          </p:cNvPr>
          <p:cNvSpPr>
            <a:spLocks noGrp="1"/>
          </p:cNvSpPr>
          <p:nvPr>
            <p:ph idx="1"/>
          </p:nvPr>
        </p:nvSpPr>
        <p:spPr>
          <a:xfrm>
            <a:off x="677334" y="1709829"/>
            <a:ext cx="8596668" cy="3880773"/>
          </a:xfrm>
        </p:spPr>
        <p:txBody>
          <a:bodyPr/>
          <a:lstStyle/>
          <a:p>
            <a:r>
              <a:rPr lang="tr-TR" sz="2400" dirty="0">
                <a:solidFill>
                  <a:schemeClr val="tx1"/>
                </a:solidFill>
              </a:rPr>
              <a:t>Boşluk Doldurma</a:t>
            </a:r>
          </a:p>
          <a:p>
            <a:r>
              <a:rPr lang="tr-TR" sz="2400" dirty="0">
                <a:solidFill>
                  <a:schemeClr val="tx1"/>
                </a:solidFill>
              </a:rPr>
              <a:t>Tünel Dolgu</a:t>
            </a:r>
          </a:p>
          <a:p>
            <a:r>
              <a:rPr lang="tr-TR" sz="2400" dirty="0">
                <a:solidFill>
                  <a:schemeClr val="tx1"/>
                </a:solidFill>
              </a:rPr>
              <a:t>Zemin Sağlamlaştırma </a:t>
            </a:r>
          </a:p>
          <a:p>
            <a:r>
              <a:rPr lang="tr-TR" sz="2400" dirty="0">
                <a:solidFill>
                  <a:schemeClr val="tx1"/>
                </a:solidFill>
              </a:rPr>
              <a:t>Arazi Islahı ve Liman Dolgusu </a:t>
            </a:r>
          </a:p>
          <a:p>
            <a:r>
              <a:rPr lang="tr-TR" sz="2400" dirty="0" smtClean="0">
                <a:solidFill>
                  <a:schemeClr val="tx1"/>
                </a:solidFill>
              </a:rPr>
              <a:t>Çukur ve Hendek Tamiratları </a:t>
            </a:r>
          </a:p>
          <a:p>
            <a:r>
              <a:rPr lang="tr-TR" sz="2400" dirty="0" smtClean="0">
                <a:solidFill>
                  <a:schemeClr val="tx1"/>
                </a:solidFill>
              </a:rPr>
              <a:t>Yol </a:t>
            </a:r>
            <a:r>
              <a:rPr lang="tr-TR" sz="2400" dirty="0">
                <a:solidFill>
                  <a:schemeClr val="tx1"/>
                </a:solidFill>
              </a:rPr>
              <a:t>ve </a:t>
            </a:r>
            <a:r>
              <a:rPr lang="tr-TR" sz="2400" dirty="0" smtClean="0">
                <a:solidFill>
                  <a:schemeClr val="tx1"/>
                </a:solidFill>
              </a:rPr>
              <a:t>Kaldırım Tabanları</a:t>
            </a:r>
          </a:p>
          <a:p>
            <a:endParaRPr lang="tr-TR" dirty="0"/>
          </a:p>
        </p:txBody>
      </p:sp>
    </p:spTree>
    <p:extLst>
      <p:ext uri="{BB962C8B-B14F-4D97-AF65-F5344CB8AC3E}">
        <p14:creationId xmlns:p14="http://schemas.microsoft.com/office/powerpoint/2010/main" val="13174594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xmlns="" id="{DE5766C0-8259-4208-9CB5-AA3C7027A5A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Tree>
    <p:extLst>
      <p:ext uri="{BB962C8B-B14F-4D97-AF65-F5344CB8AC3E}">
        <p14:creationId xmlns:p14="http://schemas.microsoft.com/office/powerpoint/2010/main" val="23435013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A63EF32-6859-4DB8-83D8-9C8BB7A5C3CB}"/>
              </a:ext>
            </a:extLst>
          </p:cNvPr>
          <p:cNvSpPr>
            <a:spLocks noGrp="1"/>
          </p:cNvSpPr>
          <p:nvPr>
            <p:ph type="title"/>
          </p:nvPr>
        </p:nvSpPr>
        <p:spPr/>
        <p:txBody>
          <a:bodyPr/>
          <a:lstStyle/>
          <a:p>
            <a:r>
              <a:rPr lang="tr-TR" b="1" dirty="0"/>
              <a:t>Yalıtım Hafif Betonu</a:t>
            </a:r>
            <a:r>
              <a:rPr lang="tr-TR" dirty="0"/>
              <a:t/>
            </a:r>
            <a:br>
              <a:rPr lang="tr-TR" dirty="0"/>
            </a:br>
            <a:endParaRPr lang="tr-TR" dirty="0"/>
          </a:p>
        </p:txBody>
      </p:sp>
      <p:sp>
        <p:nvSpPr>
          <p:cNvPr id="3" name="İçerik Yer Tutucusu 2">
            <a:extLst>
              <a:ext uri="{FF2B5EF4-FFF2-40B4-BE49-F238E27FC236}">
                <a16:creationId xmlns:a16="http://schemas.microsoft.com/office/drawing/2014/main" xmlns="" id="{95E615BA-A506-46E9-A52C-5A3041D1CF2F}"/>
              </a:ext>
            </a:extLst>
          </p:cNvPr>
          <p:cNvSpPr>
            <a:spLocks noGrp="1"/>
          </p:cNvSpPr>
          <p:nvPr>
            <p:ph idx="1"/>
          </p:nvPr>
        </p:nvSpPr>
        <p:spPr>
          <a:xfrm>
            <a:off x="677334" y="1581040"/>
            <a:ext cx="8596668" cy="3880773"/>
          </a:xfrm>
        </p:spPr>
        <p:txBody>
          <a:bodyPr/>
          <a:lstStyle/>
          <a:p>
            <a:r>
              <a:rPr lang="tr-TR" sz="2400" dirty="0">
                <a:solidFill>
                  <a:schemeClr val="tx1"/>
                </a:solidFill>
                <a:latin typeface="Calibri" panose="020F0502020204030204" pitchFamily="34" charset="0"/>
                <a:cs typeface="Calibri" panose="020F0502020204030204" pitchFamily="34" charset="0"/>
              </a:rPr>
              <a:t>Yalıtım hafif betonu, taşıyıcı olmayan elemanlarda yüksek ısıl direnç sağlamak amacı ile kullanılan, düşük yoğunluklu ve düşük dayanımlı betonlardır.</a:t>
            </a:r>
          </a:p>
          <a:p>
            <a:r>
              <a:rPr lang="tr-TR" sz="2400" dirty="0">
                <a:solidFill>
                  <a:schemeClr val="tx1"/>
                </a:solidFill>
                <a:latin typeface="Calibri" panose="020F0502020204030204" pitchFamily="34" charset="0"/>
                <a:cs typeface="Calibri" panose="020F0502020204030204" pitchFamily="34" charset="0"/>
              </a:rPr>
              <a:t>Bu betonun üretiminde </a:t>
            </a:r>
            <a:r>
              <a:rPr lang="tr-TR" sz="2400" dirty="0" err="1">
                <a:solidFill>
                  <a:schemeClr val="tx1"/>
                </a:solidFill>
                <a:latin typeface="Calibri" panose="020F0502020204030204" pitchFamily="34" charset="0"/>
                <a:cs typeface="Calibri" panose="020F0502020204030204" pitchFamily="34" charset="0"/>
              </a:rPr>
              <a:t>vermikülit</a:t>
            </a:r>
            <a:r>
              <a:rPr lang="tr-TR" sz="2400" dirty="0">
                <a:solidFill>
                  <a:schemeClr val="tx1"/>
                </a:solidFill>
                <a:latin typeface="Calibri" panose="020F0502020204030204" pitchFamily="34" charset="0"/>
                <a:cs typeface="Calibri" panose="020F0502020204030204" pitchFamily="34" charset="0"/>
              </a:rPr>
              <a:t> ve genleştirilmiş perlit gibi düşük yoğunluklu ve düşük dayanımlı agregalar kullanılır.</a:t>
            </a:r>
          </a:p>
          <a:p>
            <a:r>
              <a:rPr lang="tr-TR" sz="2400" dirty="0">
                <a:solidFill>
                  <a:schemeClr val="tx1"/>
                </a:solidFill>
                <a:latin typeface="Calibri" panose="020F0502020204030204" pitchFamily="34" charset="0"/>
                <a:cs typeface="Calibri" panose="020F0502020204030204" pitchFamily="34" charset="0"/>
              </a:rPr>
              <a:t>Yalıtım hafif betonlarının yoğunluğu 800 kg/m3 ’ün altındadır; basınç dayanımı 0,69 ile 3,4 </a:t>
            </a:r>
            <a:r>
              <a:rPr lang="tr-TR" sz="2400" dirty="0" err="1">
                <a:solidFill>
                  <a:schemeClr val="tx1"/>
                </a:solidFill>
                <a:latin typeface="Calibri" panose="020F0502020204030204" pitchFamily="34" charset="0"/>
                <a:cs typeface="Calibri" panose="020F0502020204030204" pitchFamily="34" charset="0"/>
              </a:rPr>
              <a:t>MPa</a:t>
            </a:r>
            <a:r>
              <a:rPr lang="tr-TR" sz="2400" dirty="0">
                <a:solidFill>
                  <a:schemeClr val="tx1"/>
                </a:solidFill>
                <a:latin typeface="Calibri" panose="020F0502020204030204" pitchFamily="34" charset="0"/>
                <a:cs typeface="Calibri" panose="020F0502020204030204" pitchFamily="34" charset="0"/>
              </a:rPr>
              <a:t> arasında </a:t>
            </a:r>
            <a:r>
              <a:rPr lang="tr-TR" sz="2400" dirty="0" smtClean="0">
                <a:solidFill>
                  <a:schemeClr val="tx1"/>
                </a:solidFill>
                <a:latin typeface="Calibri" panose="020F0502020204030204" pitchFamily="34" charset="0"/>
                <a:cs typeface="Calibri" panose="020F0502020204030204" pitchFamily="34" charset="0"/>
              </a:rPr>
              <a:t>değişir.</a:t>
            </a:r>
            <a:endParaRPr lang="tr-TR" dirty="0">
              <a:solidFill>
                <a:schemeClr val="tx1"/>
              </a:solidFill>
            </a:endParaRPr>
          </a:p>
        </p:txBody>
      </p:sp>
    </p:spTree>
    <p:extLst>
      <p:ext uri="{BB962C8B-B14F-4D97-AF65-F5344CB8AC3E}">
        <p14:creationId xmlns:p14="http://schemas.microsoft.com/office/powerpoint/2010/main" val="19936537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4B921E3-DF6C-4EE6-AC70-04E37E1A2BBF}"/>
              </a:ext>
            </a:extLst>
          </p:cNvPr>
          <p:cNvSpPr>
            <a:spLocks noGrp="1"/>
          </p:cNvSpPr>
          <p:nvPr>
            <p:ph type="title"/>
          </p:nvPr>
        </p:nvSpPr>
        <p:spPr>
          <a:xfrm>
            <a:off x="868785" y="576587"/>
            <a:ext cx="8596668" cy="1320800"/>
          </a:xfrm>
        </p:spPr>
        <p:txBody>
          <a:bodyPr/>
          <a:lstStyle/>
          <a:p>
            <a:r>
              <a:rPr lang="tr-TR" dirty="0"/>
              <a:t>Kullanım Alanları</a:t>
            </a:r>
          </a:p>
        </p:txBody>
      </p:sp>
      <p:sp>
        <p:nvSpPr>
          <p:cNvPr id="3" name="İçerik Yer Tutucusu 2">
            <a:extLst>
              <a:ext uri="{FF2B5EF4-FFF2-40B4-BE49-F238E27FC236}">
                <a16:creationId xmlns:a16="http://schemas.microsoft.com/office/drawing/2014/main" xmlns="" id="{BE4D50DD-FCD2-492D-8615-5E542D167526}"/>
              </a:ext>
            </a:extLst>
          </p:cNvPr>
          <p:cNvSpPr>
            <a:spLocks noGrp="1"/>
          </p:cNvSpPr>
          <p:nvPr>
            <p:ph idx="1"/>
          </p:nvPr>
        </p:nvSpPr>
        <p:spPr>
          <a:xfrm>
            <a:off x="868785" y="1518276"/>
            <a:ext cx="8596668" cy="3880773"/>
          </a:xfrm>
        </p:spPr>
        <p:txBody>
          <a:bodyPr/>
          <a:lstStyle/>
          <a:p>
            <a:r>
              <a:rPr lang="tr-TR" sz="2400" dirty="0">
                <a:solidFill>
                  <a:schemeClr val="tx1"/>
                </a:solidFill>
              </a:rPr>
              <a:t>Çatı izolasyonu</a:t>
            </a:r>
          </a:p>
          <a:p>
            <a:r>
              <a:rPr lang="tr-TR" sz="2400" dirty="0">
                <a:solidFill>
                  <a:schemeClr val="tx1"/>
                </a:solidFill>
              </a:rPr>
              <a:t>Isı Yalıtımları</a:t>
            </a:r>
          </a:p>
          <a:p>
            <a:r>
              <a:rPr lang="tr-TR" sz="2400" dirty="0">
                <a:solidFill>
                  <a:schemeClr val="tx1"/>
                </a:solidFill>
              </a:rPr>
              <a:t>Ses yalıtımı</a:t>
            </a:r>
          </a:p>
          <a:p>
            <a:r>
              <a:rPr lang="tr-TR" sz="2400" dirty="0">
                <a:solidFill>
                  <a:schemeClr val="tx1"/>
                </a:solidFill>
              </a:rPr>
              <a:t>Su Geçirmez Malzeme</a:t>
            </a:r>
          </a:p>
          <a:p>
            <a:endParaRPr lang="tr-TR" dirty="0"/>
          </a:p>
        </p:txBody>
      </p:sp>
      <p:pic>
        <p:nvPicPr>
          <p:cNvPr id="5" name="Resim 4">
            <a:extLst>
              <a:ext uri="{FF2B5EF4-FFF2-40B4-BE49-F238E27FC236}">
                <a16:creationId xmlns:a16="http://schemas.microsoft.com/office/drawing/2014/main" xmlns="" id="{EF51C1FE-4984-49FD-9742-3D45B2EF62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7162" y="1137235"/>
            <a:ext cx="3232096" cy="2424072"/>
          </a:xfrm>
          <a:prstGeom prst="rect">
            <a:avLst/>
          </a:prstGeom>
        </p:spPr>
      </p:pic>
      <p:pic>
        <p:nvPicPr>
          <p:cNvPr id="7" name="Resim 6">
            <a:extLst>
              <a:ext uri="{FF2B5EF4-FFF2-40B4-BE49-F238E27FC236}">
                <a16:creationId xmlns:a16="http://schemas.microsoft.com/office/drawing/2014/main" xmlns="" id="{6356947C-4887-45E1-9349-9CF4D04DA3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0696" y="4032151"/>
            <a:ext cx="1912514" cy="2464421"/>
          </a:xfrm>
          <a:prstGeom prst="rect">
            <a:avLst/>
          </a:prstGeom>
        </p:spPr>
      </p:pic>
      <p:pic>
        <p:nvPicPr>
          <p:cNvPr id="9" name="Resim 8">
            <a:extLst>
              <a:ext uri="{FF2B5EF4-FFF2-40B4-BE49-F238E27FC236}">
                <a16:creationId xmlns:a16="http://schemas.microsoft.com/office/drawing/2014/main" xmlns="" id="{13FA5B19-8BA1-4383-B664-28C7EA7C27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8687" y="4231205"/>
            <a:ext cx="2339532" cy="1871626"/>
          </a:xfrm>
          <a:prstGeom prst="rect">
            <a:avLst/>
          </a:prstGeom>
        </p:spPr>
      </p:pic>
    </p:spTree>
    <p:extLst>
      <p:ext uri="{BB962C8B-B14F-4D97-AF65-F5344CB8AC3E}">
        <p14:creationId xmlns:p14="http://schemas.microsoft.com/office/powerpoint/2010/main" val="242637008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7577" y="948223"/>
            <a:ext cx="10612191" cy="5376930"/>
          </a:xfrm>
        </p:spPr>
        <p:txBody>
          <a:bodyPr>
            <a:normAutofit fontScale="92500" lnSpcReduction="20000"/>
          </a:bodyPr>
          <a:lstStyle/>
          <a:p>
            <a:pPr marL="0" lvl="0" indent="0" defTabSz="914400">
              <a:lnSpc>
                <a:spcPct val="90000"/>
              </a:lnSpc>
              <a:buClrTx/>
              <a:buSzTx/>
              <a:buNone/>
            </a:pPr>
            <a:endParaRPr lang="tr-TR" sz="1500" b="1" dirty="0">
              <a:solidFill>
                <a:srgbClr val="4472C4"/>
              </a:solidFill>
              <a:latin typeface="Calibri" panose="020F0502020204030204"/>
            </a:endParaRPr>
          </a:p>
          <a:p>
            <a:pPr marL="0" lvl="0" indent="0" defTabSz="914400">
              <a:lnSpc>
                <a:spcPct val="90000"/>
              </a:lnSpc>
              <a:buClrTx/>
              <a:buSzTx/>
              <a:buNone/>
            </a:pPr>
            <a:r>
              <a:rPr lang="tr-TR" sz="2200" dirty="0">
                <a:solidFill>
                  <a:srgbClr val="4472C4"/>
                </a:solidFill>
                <a:latin typeface="+mj-lt"/>
                <a:cs typeface="Arial" panose="020B0604020202020204" pitchFamily="34" charset="0"/>
              </a:rPr>
              <a:t>Hafif Betonların Geleneksel Betonlara Göre Başlıca Üstünlük ve Sakıncaları</a:t>
            </a:r>
          </a:p>
          <a:p>
            <a:pPr marL="0" lvl="0" indent="0" defTabSz="914400">
              <a:lnSpc>
                <a:spcPct val="90000"/>
              </a:lnSpc>
              <a:buClrTx/>
              <a:buSzTx/>
              <a:buNone/>
            </a:pPr>
            <a:r>
              <a:rPr lang="tr-TR" sz="2200" dirty="0" smtClean="0">
                <a:solidFill>
                  <a:prstClr val="black"/>
                </a:solidFill>
                <a:latin typeface="+mj-lt"/>
                <a:cs typeface="Arial" panose="020B0604020202020204" pitchFamily="34" charset="0"/>
              </a:rPr>
              <a:t>  Hafif </a:t>
            </a:r>
            <a:r>
              <a:rPr lang="tr-TR" sz="2200" dirty="0">
                <a:solidFill>
                  <a:prstClr val="black"/>
                </a:solidFill>
                <a:latin typeface="+mj-lt"/>
                <a:cs typeface="Arial" panose="020B0604020202020204" pitchFamily="34" charset="0"/>
              </a:rPr>
              <a:t>betonların geleneksel betonlara göre üstünlük ve sakıncaları aşağıda </a:t>
            </a:r>
            <a:endParaRPr lang="tr-TR" sz="2200" dirty="0" smtClean="0">
              <a:solidFill>
                <a:prstClr val="black"/>
              </a:solidFill>
              <a:latin typeface="+mj-lt"/>
              <a:cs typeface="Arial" panose="020B0604020202020204" pitchFamily="34" charset="0"/>
            </a:endParaRPr>
          </a:p>
          <a:p>
            <a:pPr marL="0" lvl="0" indent="0" defTabSz="914400">
              <a:lnSpc>
                <a:spcPct val="90000"/>
              </a:lnSpc>
              <a:buClrTx/>
              <a:buSzTx/>
              <a:buNone/>
            </a:pPr>
            <a:r>
              <a:rPr lang="tr-TR" sz="2200" dirty="0" smtClean="0">
                <a:solidFill>
                  <a:prstClr val="black"/>
                </a:solidFill>
                <a:latin typeface="+mj-lt"/>
                <a:cs typeface="Arial" panose="020B0604020202020204" pitchFamily="34" charset="0"/>
              </a:rPr>
              <a:t>özetlenmektedir.</a:t>
            </a:r>
          </a:p>
          <a:p>
            <a:pPr marL="0" lvl="0" indent="0" defTabSz="914400">
              <a:lnSpc>
                <a:spcPct val="90000"/>
              </a:lnSpc>
              <a:buClrTx/>
              <a:buSzTx/>
              <a:buNone/>
            </a:pPr>
            <a:r>
              <a:rPr lang="tr-TR" sz="2200" dirty="0" smtClean="0">
                <a:solidFill>
                  <a:srgbClr val="4472C4"/>
                </a:solidFill>
                <a:latin typeface="+mj-lt"/>
                <a:cs typeface="Arial" panose="020B0604020202020204" pitchFamily="34" charset="0"/>
              </a:rPr>
              <a:t>a</a:t>
            </a:r>
            <a:r>
              <a:rPr lang="tr-TR" sz="2200" dirty="0">
                <a:solidFill>
                  <a:srgbClr val="4472C4"/>
                </a:solidFill>
                <a:latin typeface="+mj-lt"/>
                <a:cs typeface="Arial" panose="020B0604020202020204" pitchFamily="34" charset="0"/>
              </a:rPr>
              <a:t>) Üstünlükleri</a:t>
            </a:r>
          </a:p>
          <a:p>
            <a:pPr marL="228600" lvl="0" indent="-228600" defTabSz="914400">
              <a:lnSpc>
                <a:spcPct val="90000"/>
              </a:lnSpc>
              <a:buClrTx/>
              <a:buSzTx/>
              <a:buFont typeface="Arial" panose="020B0604020202020204" pitchFamily="34" charset="0"/>
              <a:buChar char="•"/>
            </a:pPr>
            <a:r>
              <a:rPr lang="tr-TR" sz="2200" dirty="0">
                <a:solidFill>
                  <a:prstClr val="black"/>
                </a:solidFill>
                <a:latin typeface="+mj-lt"/>
                <a:cs typeface="Arial" panose="020B0604020202020204" pitchFamily="34" charset="0"/>
              </a:rPr>
              <a:t> Isı iletkenlik katsayıları daha düşüktür.</a:t>
            </a:r>
          </a:p>
          <a:p>
            <a:pPr marL="228600" lvl="0" indent="-228600" defTabSz="914400">
              <a:lnSpc>
                <a:spcPct val="90000"/>
              </a:lnSpc>
              <a:buClrTx/>
              <a:buSzTx/>
              <a:buFont typeface="Arial" panose="020B0604020202020204" pitchFamily="34" charset="0"/>
              <a:buChar char="•"/>
            </a:pPr>
            <a:r>
              <a:rPr lang="tr-TR" sz="2200" dirty="0">
                <a:solidFill>
                  <a:prstClr val="black"/>
                </a:solidFill>
                <a:latin typeface="+mj-lt"/>
                <a:cs typeface="Arial" panose="020B0604020202020204" pitchFamily="34" charset="0"/>
              </a:rPr>
              <a:t> Genellikle üretilen elemanların boyutları küçüldüğünden kullanımları ekonomik de olmaktadır.</a:t>
            </a:r>
          </a:p>
          <a:p>
            <a:pPr marL="228600" lvl="0" indent="-228600" defTabSz="914400">
              <a:lnSpc>
                <a:spcPct val="90000"/>
              </a:lnSpc>
              <a:buClrTx/>
              <a:buSzTx/>
              <a:buFont typeface="Arial" panose="020B0604020202020204" pitchFamily="34" charset="0"/>
              <a:buChar char="•"/>
            </a:pPr>
            <a:r>
              <a:rPr lang="tr-TR" sz="2200" dirty="0">
                <a:solidFill>
                  <a:prstClr val="black"/>
                </a:solidFill>
                <a:latin typeface="+mj-lt"/>
                <a:cs typeface="Arial" panose="020B0604020202020204" pitchFamily="34" charset="0"/>
              </a:rPr>
              <a:t> Kütlenin azalması durumunda bu yapılara gelen deprem yükleri de azalmaktadır.</a:t>
            </a:r>
          </a:p>
          <a:p>
            <a:pPr marL="228600" lvl="0" indent="-228600" defTabSz="914400">
              <a:lnSpc>
                <a:spcPct val="90000"/>
              </a:lnSpc>
              <a:buClrTx/>
              <a:buSzTx/>
              <a:buFont typeface="Arial" panose="020B0604020202020204" pitchFamily="34" charset="0"/>
              <a:buChar char="•"/>
            </a:pPr>
            <a:r>
              <a:rPr lang="tr-TR" sz="2200" dirty="0">
                <a:solidFill>
                  <a:prstClr val="black"/>
                </a:solidFill>
                <a:latin typeface="+mj-lt"/>
                <a:cs typeface="Arial" panose="020B0604020202020204" pitchFamily="34" charset="0"/>
              </a:rPr>
              <a:t> Yangına dayanıklılıkları daha yüksektir.</a:t>
            </a:r>
          </a:p>
          <a:p>
            <a:pPr marL="228600" lvl="0" indent="-228600" defTabSz="914400">
              <a:lnSpc>
                <a:spcPct val="90000"/>
              </a:lnSpc>
              <a:buClrTx/>
              <a:buSzTx/>
              <a:buFont typeface="Arial" panose="020B0604020202020204" pitchFamily="34" charset="0"/>
              <a:buChar char="•"/>
            </a:pPr>
            <a:r>
              <a:rPr lang="tr-TR" sz="2200" dirty="0">
                <a:solidFill>
                  <a:prstClr val="black"/>
                </a:solidFill>
                <a:latin typeface="+mj-lt"/>
                <a:cs typeface="Arial" panose="020B0604020202020204" pitchFamily="34" charset="0"/>
              </a:rPr>
              <a:t> Bu betonların kalıba uyguladıkları basınç daha düşüktür.</a:t>
            </a:r>
          </a:p>
          <a:p>
            <a:pPr marL="0" lvl="0" indent="0" defTabSz="914400">
              <a:lnSpc>
                <a:spcPct val="90000"/>
              </a:lnSpc>
              <a:buClrTx/>
              <a:buSzTx/>
              <a:buNone/>
            </a:pPr>
            <a:r>
              <a:rPr lang="tr-TR" sz="2200" dirty="0">
                <a:solidFill>
                  <a:prstClr val="black"/>
                </a:solidFill>
                <a:latin typeface="+mj-lt"/>
                <a:cs typeface="Arial" panose="020B0604020202020204" pitchFamily="34" charset="0"/>
              </a:rPr>
              <a:t> </a:t>
            </a:r>
            <a:r>
              <a:rPr lang="tr-TR" sz="2200" dirty="0" smtClean="0">
                <a:solidFill>
                  <a:srgbClr val="4472C4"/>
                </a:solidFill>
                <a:latin typeface="+mj-lt"/>
                <a:cs typeface="Arial" panose="020B0604020202020204" pitchFamily="34" charset="0"/>
              </a:rPr>
              <a:t>b)Sakıncaları</a:t>
            </a:r>
            <a:endParaRPr lang="tr-TR" sz="2200" dirty="0">
              <a:solidFill>
                <a:srgbClr val="4472C4"/>
              </a:solidFill>
              <a:latin typeface="+mj-lt"/>
              <a:cs typeface="Arial" panose="020B0604020202020204" pitchFamily="34" charset="0"/>
            </a:endParaRPr>
          </a:p>
          <a:p>
            <a:pPr marL="228600" lvl="0" indent="-228600" defTabSz="914400">
              <a:lnSpc>
                <a:spcPct val="90000"/>
              </a:lnSpc>
              <a:buClrTx/>
              <a:buSzTx/>
              <a:buFont typeface="Arial" panose="020B0604020202020204" pitchFamily="34" charset="0"/>
              <a:buChar char="•"/>
            </a:pPr>
            <a:r>
              <a:rPr lang="tr-TR" sz="2200" dirty="0">
                <a:solidFill>
                  <a:prstClr val="black"/>
                </a:solidFill>
                <a:latin typeface="+mj-lt"/>
                <a:cs typeface="Arial" panose="020B0604020202020204" pitchFamily="34" charset="0"/>
              </a:rPr>
              <a:t> Dayanımları geleneksel betonlarınkinden daha küçüktür.</a:t>
            </a:r>
          </a:p>
          <a:p>
            <a:pPr marL="228600" lvl="0" indent="-228600" defTabSz="914400">
              <a:lnSpc>
                <a:spcPct val="90000"/>
              </a:lnSpc>
              <a:buClrTx/>
              <a:buSzTx/>
              <a:buFont typeface="Arial" panose="020B0604020202020204" pitchFamily="34" charset="0"/>
              <a:buChar char="•"/>
            </a:pPr>
            <a:r>
              <a:rPr lang="tr-TR" sz="2200" dirty="0">
                <a:solidFill>
                  <a:prstClr val="black"/>
                </a:solidFill>
                <a:latin typeface="+mj-lt"/>
                <a:cs typeface="Arial" panose="020B0604020202020204" pitchFamily="34" charset="0"/>
              </a:rPr>
              <a:t> Aşınmaya karşı daha dayanıksızdırlar.</a:t>
            </a:r>
          </a:p>
          <a:p>
            <a:pPr marL="228600" lvl="0" indent="-228600" defTabSz="914400">
              <a:lnSpc>
                <a:spcPct val="90000"/>
              </a:lnSpc>
              <a:buClrTx/>
              <a:buSzTx/>
              <a:buFont typeface="Arial" panose="020B0604020202020204" pitchFamily="34" charset="0"/>
              <a:buChar char="•"/>
            </a:pPr>
            <a:r>
              <a:rPr lang="tr-TR" sz="2200" dirty="0">
                <a:solidFill>
                  <a:prstClr val="black"/>
                </a:solidFill>
                <a:latin typeface="+mj-lt"/>
                <a:cs typeface="Arial" panose="020B0604020202020204" pitchFamily="34" charset="0"/>
              </a:rPr>
              <a:t> Üretim ve yerleştirilmeleri daha fazla özen gerektirmektedir.</a:t>
            </a:r>
          </a:p>
          <a:p>
            <a:pPr marL="228600" lvl="0" indent="-228600" defTabSz="914400">
              <a:lnSpc>
                <a:spcPct val="90000"/>
              </a:lnSpc>
              <a:buClrTx/>
              <a:buSzTx/>
              <a:buFont typeface="Arial" panose="020B0604020202020204" pitchFamily="34" charset="0"/>
              <a:buChar char="•"/>
            </a:pPr>
            <a:r>
              <a:rPr lang="tr-TR" sz="2200" dirty="0">
                <a:solidFill>
                  <a:prstClr val="black"/>
                </a:solidFill>
                <a:latin typeface="+mj-lt"/>
                <a:cs typeface="Arial" panose="020B0604020202020204" pitchFamily="34" charset="0"/>
              </a:rPr>
              <a:t> Neme karşı kesinlikle yalıtılmaları gerekmektedir.</a:t>
            </a:r>
          </a:p>
          <a:p>
            <a:pPr marL="228600" lvl="0" indent="-228600" defTabSz="914400">
              <a:lnSpc>
                <a:spcPct val="90000"/>
              </a:lnSpc>
              <a:buClrTx/>
              <a:buSzTx/>
              <a:buFont typeface="Arial" panose="020B0604020202020204" pitchFamily="34" charset="0"/>
              <a:buChar char="•"/>
            </a:pPr>
            <a:endParaRPr lang="tr-TR" sz="700" dirty="0">
              <a:solidFill>
                <a:prstClr val="black"/>
              </a:solidFill>
              <a:latin typeface="Calibri" panose="020F0502020204030204"/>
            </a:endParaRPr>
          </a:p>
          <a:p>
            <a:endParaRPr lang="tr-TR" dirty="0"/>
          </a:p>
        </p:txBody>
      </p:sp>
      <p:sp>
        <p:nvSpPr>
          <p:cNvPr id="5" name="Metin kutusu 4"/>
          <p:cNvSpPr txBox="1"/>
          <p:nvPr/>
        </p:nvSpPr>
        <p:spPr>
          <a:xfrm>
            <a:off x="257578" y="425003"/>
            <a:ext cx="8242479" cy="523220"/>
          </a:xfrm>
          <a:prstGeom prst="rect">
            <a:avLst/>
          </a:prstGeom>
          <a:noFill/>
        </p:spPr>
        <p:txBody>
          <a:bodyPr wrap="square" rtlCol="0">
            <a:spAutoFit/>
          </a:bodyPr>
          <a:lstStyle/>
          <a:p>
            <a:r>
              <a:rPr lang="tr-TR" sz="2800" b="1" dirty="0">
                <a:solidFill>
                  <a:schemeClr val="accent1"/>
                </a:solidFill>
              </a:rPr>
              <a:t>SONUÇ VE DEĞERLENDİRME </a:t>
            </a:r>
          </a:p>
        </p:txBody>
      </p:sp>
    </p:spTree>
    <p:extLst>
      <p:ext uri="{BB962C8B-B14F-4D97-AF65-F5344CB8AC3E}">
        <p14:creationId xmlns:p14="http://schemas.microsoft.com/office/powerpoint/2010/main" val="374562686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8393" y="383304"/>
            <a:ext cx="8596668" cy="4832640"/>
          </a:xfrm>
        </p:spPr>
        <p:txBody>
          <a:bodyPr>
            <a:normAutofit/>
          </a:bodyPr>
          <a:lstStyle/>
          <a:p>
            <a:r>
              <a:rPr lang="tr-TR" sz="2000" dirty="0"/>
              <a:t>Türkiye gibi aktif deprem kuşağında bulunan ülkelerde, betonarme inşaatlarda hafif beton kullanımı deprem zararlarını azaltması mümkün </a:t>
            </a:r>
            <a:r>
              <a:rPr lang="tr-TR" sz="2000" dirty="0" smtClean="0"/>
              <a:t>gözükmektedir</a:t>
            </a:r>
          </a:p>
          <a:p>
            <a:r>
              <a:rPr lang="tr-TR" sz="2000" dirty="0" smtClean="0"/>
              <a:t>Türkiye </a:t>
            </a:r>
            <a:r>
              <a:rPr lang="tr-TR" sz="2000" dirty="0"/>
              <a:t>hafif beton yapımında kullanılan doğal hafif agrega kaynakları bakımından son derece zengin bir ülkedir. Bu nedenle </a:t>
            </a:r>
            <a:r>
              <a:rPr lang="tr-TR" sz="2000" dirty="0" smtClean="0"/>
              <a:t>Türkiye’de </a:t>
            </a:r>
            <a:r>
              <a:rPr lang="tr-TR" sz="2000" dirty="0"/>
              <a:t>ekonomik açıdan ilk uygulamalarda doğal hafif agregaların kullanılmasının daha gerçekçi olacağı anlaşılmaktadır. Oysa </a:t>
            </a:r>
            <a:r>
              <a:rPr lang="tr-TR" sz="2000" dirty="0" smtClean="0"/>
              <a:t>Türkiye’de </a:t>
            </a:r>
            <a:r>
              <a:rPr lang="tr-TR" sz="2000" dirty="0"/>
              <a:t>hafif betonla inşa edilmiş yapılar çok değildir. Bunun temel nedeni, bir taraftan alışkanlıklarımız, diğer taraftan ülkemizde bu betonlar konusunda gerekli bilgi ve deneyim birikiminin yeterli düzeyde </a:t>
            </a:r>
            <a:r>
              <a:rPr lang="tr-TR" sz="2000" dirty="0" smtClean="0"/>
              <a:t>olmamasıdır.</a:t>
            </a:r>
          </a:p>
          <a:p>
            <a:endParaRPr lang="tr-TR" dirty="0"/>
          </a:p>
        </p:txBody>
      </p:sp>
    </p:spTree>
    <p:extLst>
      <p:ext uri="{BB962C8B-B14F-4D97-AF65-F5344CB8AC3E}">
        <p14:creationId xmlns:p14="http://schemas.microsoft.com/office/powerpoint/2010/main" val="42049847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50821" y="231820"/>
            <a:ext cx="7256052" cy="6297769"/>
          </a:xfrm>
        </p:spPr>
      </p:pic>
    </p:spTree>
    <p:extLst>
      <p:ext uri="{BB962C8B-B14F-4D97-AF65-F5344CB8AC3E}">
        <p14:creationId xmlns:p14="http://schemas.microsoft.com/office/powerpoint/2010/main" val="176524060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368" y="193183"/>
            <a:ext cx="7598804" cy="6059510"/>
          </a:xfrm>
          <a:prstGeom prst="rect">
            <a:avLst/>
          </a:prstGeom>
        </p:spPr>
      </p:pic>
    </p:spTree>
    <p:extLst>
      <p:ext uri="{BB962C8B-B14F-4D97-AF65-F5344CB8AC3E}">
        <p14:creationId xmlns:p14="http://schemas.microsoft.com/office/powerpoint/2010/main" val="412709945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İNTERNET ÜZERİNDEN ARAŞTIRDIĞIMIZ HAFİF BETON ÜRETİMİ YAPAN FİRMALAR</a:t>
            </a:r>
            <a:endParaRPr lang="tr-TR" dirty="0"/>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77334" y="1930400"/>
            <a:ext cx="3191572" cy="3881437"/>
          </a:xfrm>
        </p:spPr>
      </p:pic>
      <p:sp>
        <p:nvSpPr>
          <p:cNvPr id="5" name="Metin kutusu 4"/>
          <p:cNvSpPr txBox="1"/>
          <p:nvPr/>
        </p:nvSpPr>
        <p:spPr>
          <a:xfrm>
            <a:off x="677334" y="5937161"/>
            <a:ext cx="3420745" cy="369332"/>
          </a:xfrm>
          <a:prstGeom prst="rect">
            <a:avLst/>
          </a:prstGeom>
          <a:noFill/>
        </p:spPr>
        <p:txBody>
          <a:bodyPr wrap="none" rtlCol="0">
            <a:spAutoFit/>
          </a:bodyPr>
          <a:lstStyle/>
          <a:p>
            <a:r>
              <a:rPr lang="tr-TR" dirty="0" smtClean="0"/>
              <a:t>BATI ANADOLU GRUP (İZMİR)</a:t>
            </a:r>
            <a:endParaRPr lang="tr-TR" dirty="0"/>
          </a:p>
        </p:txBody>
      </p:sp>
      <p:pic>
        <p:nvPicPr>
          <p:cNvPr id="8" name="Resim 7"/>
          <p:cNvPicPr>
            <a:picLocks noChangeAspect="1"/>
          </p:cNvPicPr>
          <p:nvPr/>
        </p:nvPicPr>
        <p:blipFill rotWithShape="1">
          <a:blip r:embed="rId3"/>
          <a:srcRect l="-2486" t="13358" r="1865" b="57255"/>
          <a:stretch/>
        </p:blipFill>
        <p:spPr>
          <a:xfrm>
            <a:off x="4414245" y="1930400"/>
            <a:ext cx="2604742" cy="1326523"/>
          </a:xfrm>
          <a:prstGeom prst="rect">
            <a:avLst/>
          </a:prstGeom>
        </p:spPr>
      </p:pic>
      <p:sp>
        <p:nvSpPr>
          <p:cNvPr id="10" name="Metin kutusu 9"/>
          <p:cNvSpPr txBox="1"/>
          <p:nvPr/>
        </p:nvSpPr>
        <p:spPr>
          <a:xfrm>
            <a:off x="4662152" y="3317120"/>
            <a:ext cx="2826415" cy="369332"/>
          </a:xfrm>
          <a:prstGeom prst="rect">
            <a:avLst/>
          </a:prstGeom>
          <a:noFill/>
        </p:spPr>
        <p:txBody>
          <a:bodyPr wrap="none" rtlCol="0">
            <a:spAutoFit/>
          </a:bodyPr>
          <a:lstStyle/>
          <a:p>
            <a:r>
              <a:rPr lang="tr-TR" dirty="0" smtClean="0"/>
              <a:t>BLOK BİMS (NEVŞEHİR)</a:t>
            </a:r>
            <a:endParaRPr lang="tr-TR" dirty="0"/>
          </a:p>
        </p:txBody>
      </p:sp>
      <p:pic>
        <p:nvPicPr>
          <p:cNvPr id="12" name="Resim 11"/>
          <p:cNvPicPr>
            <a:picLocks noChangeAspect="1"/>
          </p:cNvPicPr>
          <p:nvPr/>
        </p:nvPicPr>
        <p:blipFill rotWithShape="1">
          <a:blip r:embed="rId4">
            <a:extLst>
              <a:ext uri="{28A0092B-C50C-407E-A947-70E740481C1C}">
                <a14:useLocalDpi xmlns:a14="http://schemas.microsoft.com/office/drawing/2010/main" val="0"/>
              </a:ext>
            </a:extLst>
          </a:blip>
          <a:srcRect l="7488" t="22535" r="10048" b="55118"/>
          <a:stretch/>
        </p:blipFill>
        <p:spPr>
          <a:xfrm>
            <a:off x="4484818" y="3811430"/>
            <a:ext cx="3181082" cy="1532586"/>
          </a:xfrm>
          <a:prstGeom prst="rect">
            <a:avLst/>
          </a:prstGeom>
        </p:spPr>
      </p:pic>
      <p:sp>
        <p:nvSpPr>
          <p:cNvPr id="13" name="Metin kutusu 12"/>
          <p:cNvSpPr txBox="1"/>
          <p:nvPr/>
        </p:nvSpPr>
        <p:spPr>
          <a:xfrm>
            <a:off x="4484818" y="5442505"/>
            <a:ext cx="3070328" cy="369332"/>
          </a:xfrm>
          <a:prstGeom prst="rect">
            <a:avLst/>
          </a:prstGeom>
          <a:noFill/>
        </p:spPr>
        <p:txBody>
          <a:bodyPr wrap="none" rtlCol="0">
            <a:spAutoFit/>
          </a:bodyPr>
          <a:lstStyle/>
          <a:p>
            <a:r>
              <a:rPr lang="tr-TR" dirty="0" smtClean="0"/>
              <a:t>TÜRK YTONG SANAYİ A.Ş.</a:t>
            </a:r>
            <a:endParaRPr lang="tr-TR" dirty="0"/>
          </a:p>
        </p:txBody>
      </p:sp>
    </p:spTree>
    <p:extLst>
      <p:ext uri="{BB962C8B-B14F-4D97-AF65-F5344CB8AC3E}">
        <p14:creationId xmlns:p14="http://schemas.microsoft.com/office/powerpoint/2010/main" val="68886576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normAutofit fontScale="92500"/>
          </a:bodyPr>
          <a:lstStyle/>
          <a:p>
            <a:pPr>
              <a:buFont typeface="Wingdings" panose="05000000000000000000" pitchFamily="2" charset="2"/>
              <a:buChar char="v"/>
            </a:pPr>
            <a:r>
              <a:rPr lang="tr-TR" dirty="0">
                <a:solidFill>
                  <a:schemeClr val="tx1"/>
                </a:solidFill>
                <a:hlinkClick r:id="rId2"/>
              </a:rPr>
              <a:t>http://</a:t>
            </a:r>
            <a:r>
              <a:rPr lang="tr-TR" dirty="0" smtClean="0">
                <a:solidFill>
                  <a:schemeClr val="tx1"/>
                </a:solidFill>
                <a:hlinkClick r:id="rId2"/>
              </a:rPr>
              <a:t>www.mta.gov.tr/v3.0/bilgi-merkezi/pomza</a:t>
            </a:r>
            <a:endParaRPr lang="tr-TR" dirty="0" smtClean="0">
              <a:solidFill>
                <a:schemeClr val="tx1"/>
              </a:solidFill>
            </a:endParaRPr>
          </a:p>
          <a:p>
            <a:pPr>
              <a:buFont typeface="Wingdings" panose="05000000000000000000" pitchFamily="2" charset="2"/>
              <a:buChar char="v"/>
            </a:pPr>
            <a:r>
              <a:rPr lang="tr-TR" dirty="0">
                <a:solidFill>
                  <a:schemeClr val="tx1"/>
                </a:solidFill>
                <a:hlinkClick r:id="rId3"/>
              </a:rPr>
              <a:t>http://</a:t>
            </a:r>
            <a:r>
              <a:rPr lang="tr-TR" dirty="0" smtClean="0">
                <a:solidFill>
                  <a:schemeClr val="tx1"/>
                </a:solidFill>
                <a:hlinkClick r:id="rId3"/>
              </a:rPr>
              <a:t>www.mta.gov.tr/v3.0/sayfalar/hizmetler/images/b_h/perlit_pomza.jpg</a:t>
            </a:r>
            <a:endParaRPr lang="tr-TR" dirty="0" smtClean="0">
              <a:solidFill>
                <a:schemeClr val="tx1"/>
              </a:solidFill>
            </a:endParaRPr>
          </a:p>
          <a:p>
            <a:pPr>
              <a:buFont typeface="Wingdings" panose="05000000000000000000" pitchFamily="2" charset="2"/>
              <a:buChar char="v"/>
            </a:pPr>
            <a:r>
              <a:rPr lang="tr-TR" dirty="0" smtClean="0">
                <a:solidFill>
                  <a:schemeClr val="tx1"/>
                </a:solidFill>
                <a:hlinkClick r:id="rId4"/>
              </a:rPr>
              <a:t>http://kisi.deu.edu.tr//halit.yazici/OZEL%20BETON/ozelbeton-ders1-HAFIFBET.pdf</a:t>
            </a:r>
            <a:r>
              <a:rPr lang="tr-TR" dirty="0" smtClean="0">
                <a:solidFill>
                  <a:schemeClr val="tx1"/>
                </a:solidFill>
              </a:rPr>
              <a:t> (DOKUZ EYLÜL ÜNİVERSİTESİ DOÇ.DR. HALİT YAZICI DERS NOTLARI)</a:t>
            </a:r>
          </a:p>
          <a:p>
            <a:pPr>
              <a:buFont typeface="Wingdings" panose="05000000000000000000" pitchFamily="2" charset="2"/>
              <a:buChar char="v"/>
            </a:pPr>
            <a:r>
              <a:rPr lang="tr-TR" dirty="0">
                <a:solidFill>
                  <a:schemeClr val="tx1"/>
                </a:solidFill>
                <a:hlinkClick r:id="rId5"/>
              </a:rPr>
              <a:t>http://</a:t>
            </a:r>
            <a:r>
              <a:rPr lang="tr-TR" dirty="0" smtClean="0">
                <a:solidFill>
                  <a:schemeClr val="tx1"/>
                </a:solidFill>
                <a:hlinkClick r:id="rId5"/>
              </a:rPr>
              <a:t>www.yapicozumleri.net/Hafif%20Beton%20NedirKullanım%20Alanları.html</a:t>
            </a:r>
            <a:endParaRPr lang="tr-TR" dirty="0" smtClean="0">
              <a:solidFill>
                <a:schemeClr val="tx1"/>
              </a:solidFill>
            </a:endParaRPr>
          </a:p>
          <a:p>
            <a:pPr>
              <a:buFont typeface="Wingdings" panose="05000000000000000000" pitchFamily="2" charset="2"/>
              <a:buChar char="v"/>
            </a:pPr>
            <a:r>
              <a:rPr lang="tr-TR" dirty="0">
                <a:solidFill>
                  <a:schemeClr val="tx1"/>
                </a:solidFill>
                <a:hlinkClick r:id="rId6"/>
              </a:rPr>
              <a:t>http://</a:t>
            </a:r>
            <a:r>
              <a:rPr lang="tr-TR" dirty="0" smtClean="0">
                <a:solidFill>
                  <a:schemeClr val="tx1"/>
                </a:solidFill>
                <a:hlinkClick r:id="rId6"/>
              </a:rPr>
              <a:t>www.imo.org.tr/resimler/dosya_ekler/9f0c716e9367bcb_ek.pdf?dergi=168</a:t>
            </a:r>
            <a:r>
              <a:rPr lang="tr-TR" dirty="0" smtClean="0">
                <a:solidFill>
                  <a:schemeClr val="tx1"/>
                </a:solidFill>
              </a:rPr>
              <a:t> (TMH-TÜRKİYE MÜHENDİSLİK HABERLERİ SAYI 427-2003/5)</a:t>
            </a:r>
          </a:p>
          <a:p>
            <a:pPr>
              <a:buFont typeface="Wingdings" panose="05000000000000000000" pitchFamily="2" charset="2"/>
              <a:buChar char="v"/>
            </a:pPr>
            <a:r>
              <a:rPr lang="tr-TR" dirty="0">
                <a:solidFill>
                  <a:schemeClr val="tx1"/>
                </a:solidFill>
                <a:hlinkClick r:id="rId7"/>
              </a:rPr>
              <a:t>https://</a:t>
            </a:r>
            <a:r>
              <a:rPr lang="tr-TR" dirty="0" smtClean="0">
                <a:solidFill>
                  <a:schemeClr val="tx1"/>
                </a:solidFill>
                <a:hlinkClick r:id="rId7"/>
              </a:rPr>
              <a:t>www.cimsa.com.tr/ca/docs/4FE58AA58E3A4B7B85FA9E4EE011A8/412A5D673669457EA62A4DF862CDD6A8.pdf</a:t>
            </a:r>
            <a:endParaRPr lang="tr-TR" dirty="0" smtClean="0">
              <a:solidFill>
                <a:schemeClr val="tx1"/>
              </a:solidFill>
            </a:endParaRPr>
          </a:p>
          <a:p>
            <a:pPr>
              <a:buFont typeface="Wingdings" panose="05000000000000000000" pitchFamily="2" charset="2"/>
              <a:buChar char="v"/>
            </a:pPr>
            <a:endParaRPr lang="tr-TR" dirty="0" smtClean="0">
              <a:solidFill>
                <a:schemeClr val="tx1"/>
              </a:solidFill>
            </a:endParaRPr>
          </a:p>
          <a:p>
            <a:pPr>
              <a:buFont typeface="Wingdings" panose="05000000000000000000" pitchFamily="2" charset="2"/>
              <a:buChar char="v"/>
            </a:pPr>
            <a:r>
              <a:rPr lang="tr-TR" dirty="0" smtClean="0">
                <a:solidFill>
                  <a:schemeClr val="tx1"/>
                </a:solidFill>
              </a:rPr>
              <a:t>AYBET BETON PREFABRİK YAPI ELEMANLARI SANAYİ AŞ. </a:t>
            </a:r>
          </a:p>
          <a:p>
            <a:pPr>
              <a:buFont typeface="Wingdings" panose="05000000000000000000" pitchFamily="2" charset="2"/>
              <a:buChar char="v"/>
            </a:pPr>
            <a:endParaRPr lang="tr-TR" dirty="0" smtClean="0">
              <a:solidFill>
                <a:schemeClr val="tx1"/>
              </a:solidFill>
            </a:endParaRPr>
          </a:p>
          <a:p>
            <a:pPr>
              <a:buFont typeface="Wingdings" panose="05000000000000000000" pitchFamily="2" charset="2"/>
              <a:buChar char="v"/>
            </a:pPr>
            <a:endParaRPr lang="tr-TR" dirty="0">
              <a:solidFill>
                <a:schemeClr val="tx1"/>
              </a:solidFill>
            </a:endParaRPr>
          </a:p>
        </p:txBody>
      </p:sp>
    </p:spTree>
    <p:extLst>
      <p:ext uri="{BB962C8B-B14F-4D97-AF65-F5344CB8AC3E}">
        <p14:creationId xmlns:p14="http://schemas.microsoft.com/office/powerpoint/2010/main" val="428146817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282916630"/>
              </p:ext>
            </p:extLst>
          </p:nvPr>
        </p:nvGraphicFramePr>
        <p:xfrm>
          <a:off x="1" y="2"/>
          <a:ext cx="12191998" cy="6857997"/>
        </p:xfrm>
        <a:graphic>
          <a:graphicData uri="http://schemas.openxmlformats.org/drawingml/2006/table">
            <a:tbl>
              <a:tblPr firstRow="1" bandRow="1">
                <a:tableStyleId>{5C22544A-7EE6-4342-B048-85BDC9FD1C3A}</a:tableStyleId>
              </a:tblPr>
              <a:tblGrid>
                <a:gridCol w="714805">
                  <a:extLst>
                    <a:ext uri="{9D8B030D-6E8A-4147-A177-3AD203B41FA5}">
                      <a16:colId xmlns:a16="http://schemas.microsoft.com/office/drawing/2014/main" xmlns="" val="3468692090"/>
                    </a:ext>
                  </a:extLst>
                </a:gridCol>
                <a:gridCol w="1165509">
                  <a:extLst>
                    <a:ext uri="{9D8B030D-6E8A-4147-A177-3AD203B41FA5}">
                      <a16:colId xmlns:a16="http://schemas.microsoft.com/office/drawing/2014/main" xmlns="" val="996525667"/>
                    </a:ext>
                  </a:extLst>
                </a:gridCol>
                <a:gridCol w="1493951">
                  <a:extLst>
                    <a:ext uri="{9D8B030D-6E8A-4147-A177-3AD203B41FA5}">
                      <a16:colId xmlns:a16="http://schemas.microsoft.com/office/drawing/2014/main" xmlns="" val="3509336484"/>
                    </a:ext>
                  </a:extLst>
                </a:gridCol>
                <a:gridCol w="1572797">
                  <a:extLst>
                    <a:ext uri="{9D8B030D-6E8A-4147-A177-3AD203B41FA5}">
                      <a16:colId xmlns:a16="http://schemas.microsoft.com/office/drawing/2014/main" xmlns="" val="532374191"/>
                    </a:ext>
                  </a:extLst>
                </a:gridCol>
                <a:gridCol w="1279736">
                  <a:extLst>
                    <a:ext uri="{9D8B030D-6E8A-4147-A177-3AD203B41FA5}">
                      <a16:colId xmlns:a16="http://schemas.microsoft.com/office/drawing/2014/main" xmlns="" val="1159715902"/>
                    </a:ext>
                  </a:extLst>
                </a:gridCol>
                <a:gridCol w="1656133">
                  <a:extLst>
                    <a:ext uri="{9D8B030D-6E8A-4147-A177-3AD203B41FA5}">
                      <a16:colId xmlns:a16="http://schemas.microsoft.com/office/drawing/2014/main" xmlns="" val="2398138186"/>
                    </a:ext>
                  </a:extLst>
                </a:gridCol>
                <a:gridCol w="4309067">
                  <a:extLst>
                    <a:ext uri="{9D8B030D-6E8A-4147-A177-3AD203B41FA5}">
                      <a16:colId xmlns:a16="http://schemas.microsoft.com/office/drawing/2014/main" xmlns="" val="3441085476"/>
                    </a:ext>
                  </a:extLst>
                </a:gridCol>
              </a:tblGrid>
              <a:tr h="672793">
                <a:tc>
                  <a:txBody>
                    <a:bodyPr/>
                    <a:lstStyle/>
                    <a:p>
                      <a:r>
                        <a:rPr lang="tr-TR" sz="1400" b="1" i="0" u="none" dirty="0" smtClean="0"/>
                        <a:t>TARİH</a:t>
                      </a:r>
                      <a:endParaRPr lang="tr-TR" sz="1400" b="1" i="0" u="none"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tr-TR" sz="1400" dirty="0" smtClean="0"/>
                        <a:t>TEZ</a:t>
                      </a:r>
                    </a:p>
                    <a:p>
                      <a:pPr marL="0" marR="0" lvl="0" indent="0" algn="l" defTabSz="457200" rtl="0" eaLnBrk="1" fontAlgn="auto" latinLnBrk="0" hangingPunct="1">
                        <a:lnSpc>
                          <a:spcPct val="100000"/>
                        </a:lnSpc>
                        <a:spcBef>
                          <a:spcPts val="0"/>
                        </a:spcBef>
                        <a:spcAft>
                          <a:spcPts val="0"/>
                        </a:spcAft>
                        <a:buClrTx/>
                        <a:buSzTx/>
                        <a:buFontTx/>
                        <a:buNone/>
                        <a:tabLst/>
                        <a:defRPr/>
                      </a:pPr>
                      <a:r>
                        <a:rPr lang="tr-TR" sz="1400" dirty="0" smtClean="0"/>
                        <a:t>NUMARASI</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tr-TR" sz="1400" dirty="0" smtClean="0"/>
                        <a:t>AD-SOYAD</a:t>
                      </a:r>
                    </a:p>
                    <a:p>
                      <a:endParaRPr lang="tr-TR" sz="14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tr-TR" sz="1400" dirty="0" smtClean="0"/>
                        <a:t>ÜNİVERSİTE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tr-TR" sz="1400" dirty="0" smtClean="0"/>
                        <a:t>TEZ TÜRÜ</a:t>
                      </a:r>
                    </a:p>
                  </a:txBody>
                  <a:tcPr/>
                </a:tc>
                <a:tc>
                  <a:txBody>
                    <a:bodyPr/>
                    <a:lstStyle/>
                    <a:p>
                      <a:r>
                        <a:rPr lang="tr-TR" sz="1400" dirty="0" smtClean="0"/>
                        <a:t>DANIŞMAN</a:t>
                      </a:r>
                      <a:endParaRPr lang="tr-TR" sz="1400" dirty="0"/>
                    </a:p>
                  </a:txBody>
                  <a:tcPr/>
                </a:tc>
                <a:tc>
                  <a:txBody>
                    <a:bodyPr/>
                    <a:lstStyle/>
                    <a:p>
                      <a:r>
                        <a:rPr lang="tr-TR" sz="1400" dirty="0" smtClean="0"/>
                        <a:t>TEZ</a:t>
                      </a:r>
                      <a:r>
                        <a:rPr lang="tr-TR" sz="1400" baseline="0" dirty="0" smtClean="0"/>
                        <a:t> ADI</a:t>
                      </a:r>
                      <a:endParaRPr lang="tr-TR" sz="1400" dirty="0"/>
                    </a:p>
                  </a:txBody>
                  <a:tcPr/>
                </a:tc>
                <a:extLst>
                  <a:ext uri="{0D108BD9-81ED-4DB2-BD59-A6C34878D82A}">
                    <a16:rowId xmlns:a16="http://schemas.microsoft.com/office/drawing/2014/main" xmlns="" val="47035824"/>
                  </a:ext>
                </a:extLst>
              </a:tr>
              <a:tr h="969459">
                <a:tc>
                  <a:txBody>
                    <a:bodyPr/>
                    <a:lstStyle/>
                    <a:p>
                      <a:r>
                        <a:rPr lang="tr-TR" sz="1400" dirty="0" smtClean="0"/>
                        <a:t>1995</a:t>
                      </a:r>
                      <a:endParaRPr lang="tr-TR" sz="1400" dirty="0"/>
                    </a:p>
                  </a:txBody>
                  <a:tcPr/>
                </a:tc>
                <a:tc>
                  <a:txBody>
                    <a:bodyPr/>
                    <a:lstStyle/>
                    <a:p>
                      <a:r>
                        <a:rPr lang="tr-TR" sz="1400" dirty="0" smtClean="0"/>
                        <a:t>038382</a:t>
                      </a:r>
                      <a:endParaRPr lang="tr-TR" sz="1400" dirty="0"/>
                    </a:p>
                  </a:txBody>
                  <a:tcPr/>
                </a:tc>
                <a:tc>
                  <a:txBody>
                    <a:bodyPr/>
                    <a:lstStyle/>
                    <a:p>
                      <a:r>
                        <a:rPr lang="tr-TR" sz="1400" dirty="0" smtClean="0"/>
                        <a:t>METİN HÜSEM</a:t>
                      </a:r>
                      <a:endParaRPr lang="tr-TR" sz="1400" dirty="0"/>
                    </a:p>
                  </a:txBody>
                  <a:tcPr/>
                </a:tc>
                <a:tc>
                  <a:txBody>
                    <a:bodyPr/>
                    <a:lstStyle/>
                    <a:p>
                      <a:r>
                        <a:rPr lang="tr-TR" sz="1400" dirty="0" smtClean="0"/>
                        <a:t>KARADENİZ TEKNİK</a:t>
                      </a:r>
                      <a:r>
                        <a:rPr lang="tr-TR" sz="1400" baseline="0" dirty="0" smtClean="0"/>
                        <a:t> ÜNİVERSİTESİ</a:t>
                      </a:r>
                      <a:endParaRPr lang="tr-TR" sz="1400" dirty="0"/>
                    </a:p>
                  </a:txBody>
                  <a:tcPr/>
                </a:tc>
                <a:tc>
                  <a:txBody>
                    <a:bodyPr/>
                    <a:lstStyle/>
                    <a:p>
                      <a:r>
                        <a:rPr lang="tr-TR" sz="1400" dirty="0" smtClean="0"/>
                        <a:t>DOKTORA</a:t>
                      </a:r>
                      <a:endParaRPr lang="tr-TR" sz="1400" dirty="0"/>
                    </a:p>
                  </a:txBody>
                  <a:tcPr/>
                </a:tc>
                <a:tc>
                  <a:txBody>
                    <a:bodyPr/>
                    <a:lstStyle/>
                    <a:p>
                      <a:r>
                        <a:rPr lang="tr-TR" sz="1400" dirty="0" smtClean="0"/>
                        <a:t>PROF.DR.</a:t>
                      </a:r>
                    </a:p>
                    <a:p>
                      <a:r>
                        <a:rPr lang="tr-TR" sz="1400" dirty="0" smtClean="0"/>
                        <a:t> AHMET DURMUŞ</a:t>
                      </a:r>
                    </a:p>
                    <a:p>
                      <a:endParaRPr lang="tr-TR" sz="1400" dirty="0"/>
                    </a:p>
                  </a:txBody>
                  <a:tcPr/>
                </a:tc>
                <a:tc>
                  <a:txBody>
                    <a:bodyPr/>
                    <a:lstStyle/>
                    <a:p>
                      <a:r>
                        <a:rPr lang="tr-TR" sz="1400" dirty="0" smtClean="0"/>
                        <a:t>Doğu Karadeniz Bölgesi Doğal Hafif Agregalarından Biriyle Yapılan Hafif Betonun Geleneksel Bir Betonla Karşılaştırılması</a:t>
                      </a:r>
                      <a:endParaRPr lang="tr-TR" sz="1400" dirty="0"/>
                    </a:p>
                  </a:txBody>
                  <a:tcPr/>
                </a:tc>
                <a:extLst>
                  <a:ext uri="{0D108BD9-81ED-4DB2-BD59-A6C34878D82A}">
                    <a16:rowId xmlns:a16="http://schemas.microsoft.com/office/drawing/2014/main" xmlns="" val="3054333835"/>
                  </a:ext>
                </a:extLst>
              </a:tr>
              <a:tr h="969459">
                <a:tc>
                  <a:txBody>
                    <a:bodyPr/>
                    <a:lstStyle/>
                    <a:p>
                      <a:r>
                        <a:rPr lang="tr-TR" sz="1400" dirty="0" smtClean="0"/>
                        <a:t>2007</a:t>
                      </a:r>
                      <a:endParaRPr lang="tr-TR" sz="1400" dirty="0"/>
                    </a:p>
                  </a:txBody>
                  <a:tcPr/>
                </a:tc>
                <a:tc>
                  <a:txBody>
                    <a:bodyPr/>
                    <a:lstStyle/>
                    <a:p>
                      <a:r>
                        <a:rPr lang="tr-TR" sz="1400" dirty="0" smtClean="0"/>
                        <a:t>212052</a:t>
                      </a:r>
                      <a:endParaRPr lang="tr-TR" sz="1400" dirty="0"/>
                    </a:p>
                  </a:txBody>
                  <a:tcPr/>
                </a:tc>
                <a:tc>
                  <a:txBody>
                    <a:bodyPr/>
                    <a:lstStyle/>
                    <a:p>
                      <a:r>
                        <a:rPr lang="tr-TR" sz="1400" dirty="0" smtClean="0"/>
                        <a:t>MEHMET EMİN ARSLAN</a:t>
                      </a:r>
                      <a:endParaRPr lang="tr-TR" sz="1400" dirty="0"/>
                    </a:p>
                  </a:txBody>
                  <a:tcPr/>
                </a:tc>
                <a:tc>
                  <a:txBody>
                    <a:bodyPr/>
                    <a:lstStyle/>
                    <a:p>
                      <a:r>
                        <a:rPr lang="tr-TR" sz="1400" dirty="0" smtClean="0"/>
                        <a:t>KARADENİZ TEKNİK ÜNİVERSİTESİ</a:t>
                      </a:r>
                      <a:endParaRPr lang="tr-TR" sz="1400" dirty="0"/>
                    </a:p>
                  </a:txBody>
                  <a:tcPr/>
                </a:tc>
                <a:tc>
                  <a:txBody>
                    <a:bodyPr/>
                    <a:lstStyle/>
                    <a:p>
                      <a:r>
                        <a:rPr lang="tr-TR" sz="1400" dirty="0" smtClean="0"/>
                        <a:t>YÜKSEK LİSANS</a:t>
                      </a:r>
                      <a:endParaRPr lang="tr-TR" sz="14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1400" b="0" i="0" u="none" strike="noStrike" kern="1200" cap="none" spc="0" normalizeH="0" baseline="0" noProof="0" dirty="0" smtClean="0">
                          <a:ln>
                            <a:noFill/>
                          </a:ln>
                          <a:solidFill>
                            <a:prstClr val="black"/>
                          </a:solidFill>
                          <a:effectLst/>
                          <a:uLnTx/>
                          <a:uFillTx/>
                          <a:latin typeface="+mn-lt"/>
                          <a:ea typeface="+mn-ea"/>
                          <a:cs typeface="+mn-cs"/>
                        </a:rPr>
                        <a:t>PROF.DR.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1400" b="0" i="0" u="none" strike="noStrike" kern="1200" cap="none" spc="0" normalizeH="0" baseline="0" noProof="0" dirty="0" smtClean="0">
                          <a:ln>
                            <a:noFill/>
                          </a:ln>
                          <a:solidFill>
                            <a:prstClr val="black"/>
                          </a:solidFill>
                          <a:effectLst/>
                          <a:uLnTx/>
                          <a:uFillTx/>
                          <a:latin typeface="+mn-lt"/>
                          <a:ea typeface="+mn-ea"/>
                          <a:cs typeface="+mn-cs"/>
                        </a:rPr>
                        <a:t> AHMET DURMUŞ</a:t>
                      </a:r>
                    </a:p>
                    <a:p>
                      <a:endParaRPr lang="tr-TR" sz="1400" dirty="0"/>
                    </a:p>
                  </a:txBody>
                  <a:tcPr/>
                </a:tc>
                <a:tc>
                  <a:txBody>
                    <a:bodyPr/>
                    <a:lstStyle/>
                    <a:p>
                      <a:r>
                        <a:rPr lang="tr-TR" sz="1400" b="0" dirty="0" smtClean="0"/>
                        <a:t>Eğilmede Taşıyıcı</a:t>
                      </a:r>
                      <a:r>
                        <a:rPr lang="tr-TR" sz="1400" b="0" baseline="0" dirty="0" smtClean="0"/>
                        <a:t> Hafif Beton-Donatı </a:t>
                      </a:r>
                      <a:r>
                        <a:rPr lang="tr-TR" sz="1400" b="0" baseline="0" dirty="0" err="1" smtClean="0"/>
                        <a:t>Aderansı</a:t>
                      </a:r>
                      <a:r>
                        <a:rPr lang="tr-TR" sz="1400" b="0" baseline="0" dirty="0" smtClean="0"/>
                        <a:t> Geleneksel Beton-Donatı </a:t>
                      </a:r>
                      <a:r>
                        <a:rPr lang="tr-TR" sz="1400" b="0" baseline="0" dirty="0" err="1" smtClean="0"/>
                        <a:t>Aderansı</a:t>
                      </a:r>
                      <a:r>
                        <a:rPr lang="tr-TR" sz="1400" b="0" baseline="0" dirty="0" smtClean="0"/>
                        <a:t> Karşılaştırılmalı Olarak İncelemeli</a:t>
                      </a:r>
                      <a:endParaRPr lang="tr-TR" sz="1400" b="0" dirty="0"/>
                    </a:p>
                  </a:txBody>
                  <a:tcPr/>
                </a:tc>
                <a:extLst>
                  <a:ext uri="{0D108BD9-81ED-4DB2-BD59-A6C34878D82A}">
                    <a16:rowId xmlns:a16="http://schemas.microsoft.com/office/drawing/2014/main" xmlns="" val="2391982350"/>
                  </a:ext>
                </a:extLst>
              </a:tr>
              <a:tr h="869024">
                <a:tc>
                  <a:txBody>
                    <a:bodyPr/>
                    <a:lstStyle/>
                    <a:p>
                      <a:r>
                        <a:rPr lang="tr-TR" sz="1400" dirty="0" smtClean="0"/>
                        <a:t>2009</a:t>
                      </a:r>
                      <a:endParaRPr lang="tr-TR" sz="1400" dirty="0"/>
                    </a:p>
                  </a:txBody>
                  <a:tcPr/>
                </a:tc>
                <a:tc>
                  <a:txBody>
                    <a:bodyPr/>
                    <a:lstStyle/>
                    <a:p>
                      <a:r>
                        <a:rPr lang="tr-TR" sz="1400" dirty="0" smtClean="0"/>
                        <a:t>243881</a:t>
                      </a:r>
                      <a:endParaRPr lang="tr-TR" sz="1400" dirty="0"/>
                    </a:p>
                  </a:txBody>
                  <a:tcPr/>
                </a:tc>
                <a:tc>
                  <a:txBody>
                    <a:bodyPr/>
                    <a:lstStyle/>
                    <a:p>
                      <a:r>
                        <a:rPr lang="tr-TR" sz="1400" dirty="0" smtClean="0"/>
                        <a:t>NİHAT KABAY</a:t>
                      </a:r>
                      <a:endParaRPr lang="tr-TR" sz="1400" dirty="0"/>
                    </a:p>
                  </a:txBody>
                  <a:tcPr/>
                </a:tc>
                <a:tc>
                  <a:txBody>
                    <a:bodyPr/>
                    <a:lstStyle/>
                    <a:p>
                      <a:r>
                        <a:rPr lang="tr-TR" sz="1400" dirty="0" smtClean="0"/>
                        <a:t>YILDIZ TEKNİK</a:t>
                      </a:r>
                    </a:p>
                    <a:p>
                      <a:r>
                        <a:rPr lang="tr-TR" sz="1400" dirty="0" smtClean="0"/>
                        <a:t>ÜNİVERSİTESİ</a:t>
                      </a:r>
                      <a:endParaRPr lang="tr-TR" sz="1400" dirty="0"/>
                    </a:p>
                  </a:txBody>
                  <a:tcPr/>
                </a:tc>
                <a:tc>
                  <a:txBody>
                    <a:bodyPr/>
                    <a:lstStyle/>
                    <a:p>
                      <a:r>
                        <a:rPr lang="tr-TR" sz="1400" dirty="0" smtClean="0"/>
                        <a:t>DOKTORA</a:t>
                      </a:r>
                      <a:endParaRPr lang="tr-TR" sz="1400" dirty="0"/>
                    </a:p>
                  </a:txBody>
                  <a:tcPr/>
                </a:tc>
                <a:tc>
                  <a:txBody>
                    <a:bodyPr/>
                    <a:lstStyle/>
                    <a:p>
                      <a:r>
                        <a:rPr lang="tr-TR" sz="1400" dirty="0" smtClean="0"/>
                        <a:t>PROF.DR.</a:t>
                      </a:r>
                      <a:r>
                        <a:rPr lang="tr-TR" sz="1400" baseline="0" dirty="0" smtClean="0"/>
                        <a:t> </a:t>
                      </a:r>
                      <a:r>
                        <a:rPr lang="tr-TR" sz="1400" dirty="0" smtClean="0"/>
                        <a:t>FEVZİYE AKÖZ</a:t>
                      </a:r>
                      <a:endParaRPr lang="tr-TR" sz="1400" dirty="0"/>
                    </a:p>
                  </a:txBody>
                  <a:tcPr/>
                </a:tc>
                <a:tc>
                  <a:txBody>
                    <a:bodyPr/>
                    <a:lstStyle/>
                    <a:p>
                      <a:r>
                        <a:rPr lang="tr-TR" sz="1400" dirty="0" smtClean="0"/>
                        <a:t>Hafif Agregalı Betonun Boşluk Yapısının</a:t>
                      </a:r>
                      <a:r>
                        <a:rPr lang="tr-TR" sz="1400" baseline="0" dirty="0" smtClean="0"/>
                        <a:t> Mekanik ve Fiziksel Özelliklere Etkisi</a:t>
                      </a:r>
                      <a:endParaRPr lang="tr-TR" sz="1400" dirty="0"/>
                    </a:p>
                  </a:txBody>
                  <a:tcPr/>
                </a:tc>
                <a:extLst>
                  <a:ext uri="{0D108BD9-81ED-4DB2-BD59-A6C34878D82A}">
                    <a16:rowId xmlns:a16="http://schemas.microsoft.com/office/drawing/2014/main" xmlns="" val="630092176"/>
                  </a:ext>
                </a:extLst>
              </a:tr>
              <a:tr h="819607">
                <a:tc>
                  <a:txBody>
                    <a:bodyPr/>
                    <a:lstStyle/>
                    <a:p>
                      <a:r>
                        <a:rPr lang="tr-TR" sz="1400" dirty="0" smtClean="0"/>
                        <a:t>2011</a:t>
                      </a:r>
                      <a:endParaRPr lang="tr-TR" sz="1400" dirty="0"/>
                    </a:p>
                  </a:txBody>
                  <a:tcPr/>
                </a:tc>
                <a:tc>
                  <a:txBody>
                    <a:bodyPr/>
                    <a:lstStyle/>
                    <a:p>
                      <a:r>
                        <a:rPr lang="tr-TR" sz="1400" dirty="0" smtClean="0"/>
                        <a:t>291187</a:t>
                      </a:r>
                      <a:endParaRPr lang="tr-TR" sz="1400" dirty="0"/>
                    </a:p>
                  </a:txBody>
                  <a:tcPr/>
                </a:tc>
                <a:tc>
                  <a:txBody>
                    <a:bodyPr/>
                    <a:lstStyle/>
                    <a:p>
                      <a:r>
                        <a:rPr lang="tr-TR" sz="1400" dirty="0" smtClean="0"/>
                        <a:t>CANER</a:t>
                      </a:r>
                      <a:r>
                        <a:rPr lang="tr-TR" sz="1400" baseline="0" dirty="0" smtClean="0"/>
                        <a:t> KALDI</a:t>
                      </a:r>
                      <a:endParaRPr lang="tr-TR" sz="1400" dirty="0"/>
                    </a:p>
                  </a:txBody>
                  <a:tcPr/>
                </a:tc>
                <a:tc>
                  <a:txBody>
                    <a:bodyPr/>
                    <a:lstStyle/>
                    <a:p>
                      <a:r>
                        <a:rPr lang="tr-TR" sz="1400" dirty="0" smtClean="0"/>
                        <a:t>EGE ÜNİVERSİTESİ</a:t>
                      </a:r>
                      <a:endParaRPr lang="tr-TR" sz="1400" dirty="0"/>
                    </a:p>
                  </a:txBody>
                  <a:tcPr/>
                </a:tc>
                <a:tc>
                  <a:txBody>
                    <a:bodyPr/>
                    <a:lstStyle/>
                    <a:p>
                      <a:r>
                        <a:rPr lang="tr-TR" sz="1400" dirty="0" smtClean="0"/>
                        <a:t>YÜKSEK LİSANS</a:t>
                      </a:r>
                      <a:endParaRPr lang="tr-TR" sz="1400" dirty="0"/>
                    </a:p>
                  </a:txBody>
                  <a:tcPr/>
                </a:tc>
                <a:tc>
                  <a:txBody>
                    <a:bodyPr/>
                    <a:lstStyle/>
                    <a:p>
                      <a:r>
                        <a:rPr lang="tr-TR" sz="1400" dirty="0" smtClean="0"/>
                        <a:t>YRD.DOÇ.DR.</a:t>
                      </a:r>
                    </a:p>
                    <a:p>
                      <a:r>
                        <a:rPr lang="tr-TR" sz="1400" dirty="0" smtClean="0"/>
                        <a:t>ÖZGE</a:t>
                      </a:r>
                      <a:r>
                        <a:rPr lang="tr-TR" sz="1400" baseline="0" dirty="0" smtClean="0"/>
                        <a:t> ANDİÇ ÇAKIR</a:t>
                      </a:r>
                      <a:endParaRPr lang="tr-TR" sz="1400" dirty="0"/>
                    </a:p>
                  </a:txBody>
                  <a:tcPr/>
                </a:tc>
                <a:tc>
                  <a:txBody>
                    <a:bodyPr/>
                    <a:lstStyle/>
                    <a:p>
                      <a:r>
                        <a:rPr lang="tr-TR" sz="1400" dirty="0" smtClean="0"/>
                        <a:t>Taşıyıcı</a:t>
                      </a:r>
                      <a:r>
                        <a:rPr lang="tr-TR" sz="1400" baseline="0" dirty="0" smtClean="0"/>
                        <a:t> Hafif Beton Tasarımı ve Çok Katlı Binalarda  Kullanımı</a:t>
                      </a:r>
                      <a:endParaRPr lang="tr-TR" sz="1400" dirty="0"/>
                    </a:p>
                  </a:txBody>
                  <a:tcPr/>
                </a:tc>
                <a:extLst>
                  <a:ext uri="{0D108BD9-81ED-4DB2-BD59-A6C34878D82A}">
                    <a16:rowId xmlns:a16="http://schemas.microsoft.com/office/drawing/2014/main" xmlns="" val="1073993553"/>
                  </a:ext>
                </a:extLst>
              </a:tr>
              <a:tr h="869024">
                <a:tc>
                  <a:txBody>
                    <a:bodyPr/>
                    <a:lstStyle/>
                    <a:p>
                      <a:r>
                        <a:rPr lang="tr-TR" sz="1400" dirty="0" smtClean="0"/>
                        <a:t>2018</a:t>
                      </a:r>
                      <a:endParaRPr lang="tr-TR" sz="1400" dirty="0"/>
                    </a:p>
                  </a:txBody>
                  <a:tcPr/>
                </a:tc>
                <a:tc>
                  <a:txBody>
                    <a:bodyPr/>
                    <a:lstStyle/>
                    <a:p>
                      <a:r>
                        <a:rPr lang="tr-TR" sz="1400" dirty="0" smtClean="0"/>
                        <a:t>504480</a:t>
                      </a:r>
                      <a:endParaRPr lang="tr-TR" sz="1400" dirty="0"/>
                    </a:p>
                  </a:txBody>
                  <a:tcPr/>
                </a:tc>
                <a:tc>
                  <a:txBody>
                    <a:bodyPr/>
                    <a:lstStyle/>
                    <a:p>
                      <a:r>
                        <a:rPr lang="tr-TR" sz="1400" dirty="0" smtClean="0"/>
                        <a:t>CİHAN</a:t>
                      </a:r>
                      <a:r>
                        <a:rPr lang="tr-TR" sz="1400" baseline="0" dirty="0" smtClean="0"/>
                        <a:t> YOLCU</a:t>
                      </a:r>
                      <a:endParaRPr lang="tr-TR" sz="1400" dirty="0"/>
                    </a:p>
                  </a:txBody>
                  <a:tcPr/>
                </a:tc>
                <a:tc>
                  <a:txBody>
                    <a:bodyPr/>
                    <a:lstStyle/>
                    <a:p>
                      <a:r>
                        <a:rPr lang="tr-TR" sz="1400" dirty="0" smtClean="0"/>
                        <a:t>YILDIZ TEKNİK </a:t>
                      </a:r>
                    </a:p>
                    <a:p>
                      <a:r>
                        <a:rPr lang="tr-TR" sz="1400" dirty="0" smtClean="0"/>
                        <a:t>ÜNİVERSİTESİ</a:t>
                      </a:r>
                      <a:endParaRPr lang="tr-TR" sz="1400" dirty="0"/>
                    </a:p>
                  </a:txBody>
                  <a:tcPr/>
                </a:tc>
                <a:tc>
                  <a:txBody>
                    <a:bodyPr/>
                    <a:lstStyle/>
                    <a:p>
                      <a:r>
                        <a:rPr lang="tr-TR" sz="1400" dirty="0" smtClean="0"/>
                        <a:t>YÜKSEK LİSANS</a:t>
                      </a:r>
                      <a:endParaRPr lang="tr-TR" sz="1400" dirty="0"/>
                    </a:p>
                  </a:txBody>
                  <a:tcPr/>
                </a:tc>
                <a:tc>
                  <a:txBody>
                    <a:bodyPr/>
                    <a:lstStyle/>
                    <a:p>
                      <a:r>
                        <a:rPr lang="tr-TR" sz="1400" dirty="0" smtClean="0"/>
                        <a:t>PROF.DR.</a:t>
                      </a:r>
                    </a:p>
                    <a:p>
                      <a:r>
                        <a:rPr lang="tr-TR" sz="1400" dirty="0" smtClean="0"/>
                        <a:t>ZEHRA CANAN</a:t>
                      </a:r>
                      <a:r>
                        <a:rPr lang="tr-TR" sz="1400" baseline="0" dirty="0" smtClean="0"/>
                        <a:t> GİRGİN</a:t>
                      </a:r>
                      <a:endParaRPr lang="tr-TR" sz="1400" dirty="0"/>
                    </a:p>
                  </a:txBody>
                  <a:tcPr/>
                </a:tc>
                <a:tc>
                  <a:txBody>
                    <a:bodyPr/>
                    <a:lstStyle/>
                    <a:p>
                      <a:r>
                        <a:rPr lang="tr-TR" sz="1400" dirty="0" smtClean="0"/>
                        <a:t>Yüksek</a:t>
                      </a:r>
                      <a:r>
                        <a:rPr lang="tr-TR" sz="1400" baseline="0" dirty="0" smtClean="0"/>
                        <a:t> Performanslı Taşıyıcı Hafif Beton Üretiminde Pomza Agregaların Kullanılabilirliği, Mekanik Büyüklükleri ve Uygulama Kriterleri</a:t>
                      </a:r>
                      <a:endParaRPr lang="tr-TR" sz="1400" dirty="0"/>
                    </a:p>
                  </a:txBody>
                  <a:tcPr/>
                </a:tc>
                <a:extLst>
                  <a:ext uri="{0D108BD9-81ED-4DB2-BD59-A6C34878D82A}">
                    <a16:rowId xmlns:a16="http://schemas.microsoft.com/office/drawing/2014/main" xmlns="" val="1655792873"/>
                  </a:ext>
                </a:extLst>
              </a:tr>
              <a:tr h="869024">
                <a:tc>
                  <a:txBody>
                    <a:bodyPr/>
                    <a:lstStyle/>
                    <a:p>
                      <a:r>
                        <a:rPr lang="tr-TR" sz="1400" dirty="0" smtClean="0"/>
                        <a:t>2019</a:t>
                      </a:r>
                      <a:endParaRPr lang="tr-TR" sz="1400" dirty="0"/>
                    </a:p>
                  </a:txBody>
                  <a:tcPr/>
                </a:tc>
                <a:tc>
                  <a:txBody>
                    <a:bodyPr/>
                    <a:lstStyle/>
                    <a:p>
                      <a:r>
                        <a:rPr lang="tr-TR" sz="1400" dirty="0" smtClean="0"/>
                        <a:t>561945</a:t>
                      </a:r>
                      <a:endParaRPr lang="tr-TR" sz="1400" dirty="0"/>
                    </a:p>
                  </a:txBody>
                  <a:tcPr/>
                </a:tc>
                <a:tc>
                  <a:txBody>
                    <a:bodyPr/>
                    <a:lstStyle/>
                    <a:p>
                      <a:r>
                        <a:rPr lang="tr-TR" sz="1400" dirty="0" smtClean="0"/>
                        <a:t>ENGİN ÖZTÜRK</a:t>
                      </a:r>
                      <a:endParaRPr lang="tr-TR" sz="1400" dirty="0"/>
                    </a:p>
                  </a:txBody>
                  <a:tcPr/>
                </a:tc>
                <a:tc>
                  <a:txBody>
                    <a:bodyPr/>
                    <a:lstStyle/>
                    <a:p>
                      <a:r>
                        <a:rPr lang="tr-TR" sz="1400" dirty="0" smtClean="0"/>
                        <a:t>ONDOKUZ MAYIS ÜNİVERSİTESİ</a:t>
                      </a:r>
                      <a:endParaRPr lang="tr-TR" sz="1400" dirty="0"/>
                    </a:p>
                  </a:txBody>
                  <a:tcPr/>
                </a:tc>
                <a:tc>
                  <a:txBody>
                    <a:bodyPr/>
                    <a:lstStyle/>
                    <a:p>
                      <a:r>
                        <a:rPr lang="tr-TR" sz="1400" dirty="0" smtClean="0"/>
                        <a:t>YÜKSEK LİSANS</a:t>
                      </a:r>
                      <a:endParaRPr lang="tr-TR" sz="1400" dirty="0"/>
                    </a:p>
                  </a:txBody>
                  <a:tcPr/>
                </a:tc>
                <a:tc>
                  <a:txBody>
                    <a:bodyPr/>
                    <a:lstStyle/>
                    <a:p>
                      <a:r>
                        <a:rPr lang="tr-TR" sz="1400" dirty="0" smtClean="0"/>
                        <a:t>PROF.DR.</a:t>
                      </a:r>
                    </a:p>
                    <a:p>
                      <a:r>
                        <a:rPr lang="tr-TR" sz="1400" dirty="0" smtClean="0"/>
                        <a:t>AZER A. KASIMZADE</a:t>
                      </a:r>
                      <a:endParaRPr lang="tr-TR" sz="1400" dirty="0"/>
                    </a:p>
                  </a:txBody>
                  <a:tcPr/>
                </a:tc>
                <a:tc>
                  <a:txBody>
                    <a:bodyPr/>
                    <a:lstStyle/>
                    <a:p>
                      <a:r>
                        <a:rPr lang="tr-TR" sz="1400" dirty="0" smtClean="0"/>
                        <a:t>Yapılarda Hafif Beton Kullanımında Son Gelişmeler</a:t>
                      </a:r>
                      <a:endParaRPr lang="tr-TR" sz="1400" dirty="0"/>
                    </a:p>
                  </a:txBody>
                  <a:tcPr/>
                </a:tc>
                <a:extLst>
                  <a:ext uri="{0D108BD9-81ED-4DB2-BD59-A6C34878D82A}">
                    <a16:rowId xmlns:a16="http://schemas.microsoft.com/office/drawing/2014/main" xmlns="" val="2152358523"/>
                  </a:ext>
                </a:extLst>
              </a:tr>
              <a:tr h="819607">
                <a:tc>
                  <a:txBody>
                    <a:bodyPr/>
                    <a:lstStyle/>
                    <a:p>
                      <a:r>
                        <a:rPr lang="tr-TR" sz="1400" dirty="0" smtClean="0"/>
                        <a:t>2019</a:t>
                      </a:r>
                      <a:endParaRPr lang="tr-TR" sz="1400" dirty="0"/>
                    </a:p>
                  </a:txBody>
                  <a:tcPr/>
                </a:tc>
                <a:tc>
                  <a:txBody>
                    <a:bodyPr/>
                    <a:lstStyle/>
                    <a:p>
                      <a:r>
                        <a:rPr lang="tr-TR" sz="1400" dirty="0" smtClean="0"/>
                        <a:t>562664</a:t>
                      </a:r>
                      <a:endParaRPr lang="tr-TR" sz="1400" dirty="0"/>
                    </a:p>
                  </a:txBody>
                  <a:tcPr/>
                </a:tc>
                <a:tc>
                  <a:txBody>
                    <a:bodyPr/>
                    <a:lstStyle/>
                    <a:p>
                      <a:r>
                        <a:rPr lang="tr-TR" sz="1400" dirty="0" smtClean="0"/>
                        <a:t>ADİLE MANCI</a:t>
                      </a:r>
                      <a:endParaRPr lang="tr-TR" sz="1400" dirty="0"/>
                    </a:p>
                  </a:txBody>
                  <a:tcPr/>
                </a:tc>
                <a:tc>
                  <a:txBody>
                    <a:bodyPr/>
                    <a:lstStyle/>
                    <a:p>
                      <a:r>
                        <a:rPr lang="tr-TR" sz="1400" dirty="0" smtClean="0"/>
                        <a:t>HARRAN</a:t>
                      </a:r>
                    </a:p>
                    <a:p>
                      <a:r>
                        <a:rPr lang="tr-TR" sz="1400" dirty="0" smtClean="0"/>
                        <a:t>ÜNİVERSİTESİ</a:t>
                      </a:r>
                      <a:endParaRPr lang="tr-TR" sz="1400" dirty="0"/>
                    </a:p>
                  </a:txBody>
                  <a:tcPr/>
                </a:tc>
                <a:tc>
                  <a:txBody>
                    <a:bodyPr/>
                    <a:lstStyle/>
                    <a:p>
                      <a:r>
                        <a:rPr lang="tr-TR" sz="1400" dirty="0" smtClean="0"/>
                        <a:t>YÜKSEK LİSANS</a:t>
                      </a:r>
                      <a:endParaRPr lang="tr-TR" sz="1400" dirty="0"/>
                    </a:p>
                  </a:txBody>
                  <a:tcPr/>
                </a:tc>
                <a:tc>
                  <a:txBody>
                    <a:bodyPr/>
                    <a:lstStyle/>
                    <a:p>
                      <a:r>
                        <a:rPr lang="tr-TR" sz="1400" dirty="0" smtClean="0"/>
                        <a:t>PROF.DR.</a:t>
                      </a:r>
                    </a:p>
                    <a:p>
                      <a:r>
                        <a:rPr lang="tr-TR" sz="1400" dirty="0" smtClean="0"/>
                        <a:t>ALİ</a:t>
                      </a:r>
                      <a:r>
                        <a:rPr lang="tr-TR" sz="1400" baseline="0" dirty="0" smtClean="0"/>
                        <a:t> SARIIŞIK</a:t>
                      </a:r>
                      <a:endParaRPr lang="tr-TR" sz="1400" dirty="0"/>
                    </a:p>
                  </a:txBody>
                  <a:tcPr/>
                </a:tc>
                <a:tc>
                  <a:txBody>
                    <a:bodyPr/>
                    <a:lstStyle/>
                    <a:p>
                      <a:r>
                        <a:rPr lang="tr-TR" sz="1400" dirty="0" smtClean="0"/>
                        <a:t>Bor Atığı Kullanımın</a:t>
                      </a:r>
                      <a:r>
                        <a:rPr lang="tr-TR" sz="1400" baseline="0" dirty="0" smtClean="0"/>
                        <a:t> Pomza Agregalı Hafif Betonların Mühendislik Özelliklerine Etkisinin Araştırılması</a:t>
                      </a:r>
                      <a:endParaRPr lang="tr-TR" sz="1400" dirty="0"/>
                    </a:p>
                  </a:txBody>
                  <a:tcPr/>
                </a:tc>
                <a:extLst>
                  <a:ext uri="{0D108BD9-81ED-4DB2-BD59-A6C34878D82A}">
                    <a16:rowId xmlns:a16="http://schemas.microsoft.com/office/drawing/2014/main" xmlns="" val="2664837829"/>
                  </a:ext>
                </a:extLst>
              </a:tr>
            </a:tbl>
          </a:graphicData>
        </a:graphic>
      </p:graphicFrame>
    </p:spTree>
    <p:extLst>
      <p:ext uri="{BB962C8B-B14F-4D97-AF65-F5344CB8AC3E}">
        <p14:creationId xmlns:p14="http://schemas.microsoft.com/office/powerpoint/2010/main" val="3665009780"/>
      </p:ext>
    </p:extLst>
  </p:cSld>
  <p:clrMapOvr>
    <a:masterClrMapping/>
  </p:clrMapOvr>
  <p:timing>
    <p:tnLst>
      <p:par>
        <p:cTn id="1" dur="indefinite" restart="never" nodeType="tmRoot"/>
      </p:par>
    </p:tnLst>
  </p:timing>
</p:sld>
</file>

<file path=ppt/theme/theme1.xml><?xml version="1.0" encoding="utf-8"?>
<a:theme xmlns:a="http://schemas.openxmlformats.org/drawingml/2006/main" name="Yüzeyler">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Yüzeyler">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1205</TotalTime>
  <Words>3128</Words>
  <Application>Microsoft Office PowerPoint</Application>
  <PresentationFormat>Geniş ekran</PresentationFormat>
  <Paragraphs>277</Paragraphs>
  <Slides>70</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70</vt:i4>
      </vt:variant>
    </vt:vector>
  </HeadingPairs>
  <TitlesOfParts>
    <vt:vector size="79" baseType="lpstr">
      <vt:lpstr>Arial</vt:lpstr>
      <vt:lpstr>Arial (Gövde)</vt:lpstr>
      <vt:lpstr>Arial(gövde)</vt:lpstr>
      <vt:lpstr>Calibri</vt:lpstr>
      <vt:lpstr>Times New Roman</vt:lpstr>
      <vt:lpstr>TimesNewRomanPSMT</vt:lpstr>
      <vt:lpstr>Wingdings</vt:lpstr>
      <vt:lpstr>Wingdings 3</vt:lpstr>
      <vt:lpstr>Yüzeyler</vt:lpstr>
      <vt:lpstr>HAFİF BETON ÜRETİMİ, KULLANIM ALANLARI VE  GELENEKSEL BETON İLE KARŞILAŞTIRILMASI</vt:lpstr>
      <vt:lpstr>PowerPoint Sunusu</vt:lpstr>
      <vt:lpstr>HAFİF BETONUN TARİHÇESİ</vt:lpstr>
      <vt:lpstr>PowerPoint Sunusu</vt:lpstr>
      <vt:lpstr>PowerPoint Sunusu</vt:lpstr>
      <vt:lpstr>PowerPoint Sunusu</vt:lpstr>
      <vt:lpstr>PowerPoint Sunusu</vt:lpstr>
      <vt:lpstr>PowerPoint Sunusu</vt:lpstr>
      <vt:lpstr>PowerPoint Sunusu</vt:lpstr>
      <vt:lpstr>PowerPoint Sunusu</vt:lpstr>
      <vt:lpstr>1.DOĞAL HAFİF AGREGALAR  </vt:lpstr>
      <vt:lpstr>PowerPoint Sunusu</vt:lpstr>
      <vt:lpstr>PowerPoint Sunusu</vt:lpstr>
      <vt:lpstr>PowerPoint Sunusu</vt:lpstr>
      <vt:lpstr>1.2 Diyatomit     Fosil durumundaki diyatomit kabuklarından meydana gelen kayaçlara diyatomit adı verilmektedir. Genellikle gevşek yapılı ve hafif olup rengi beyazdan açık bej, gri ve koyu kahverengiye kadar değişebilir.   Absorbe kabiliyeti yüksek olup ağırlığının üç katı su emebilir. En önemli özelliklerinden birisi de % 85-90’lık bir porozite sağlayan yüksek gözenekli yapısıdır.</vt:lpstr>
      <vt:lpstr>PowerPoint Sunusu</vt:lpstr>
      <vt:lpstr>PowerPoint Sunusu</vt:lpstr>
      <vt:lpstr>PowerPoint Sunusu</vt:lpstr>
      <vt:lpstr>PowerPoint Sunusu</vt:lpstr>
      <vt:lpstr>PowerPoint Sunusu</vt:lpstr>
      <vt:lpstr>PowerPoint Sunusu</vt:lpstr>
      <vt:lpstr>PowerPoint Sunusu</vt:lpstr>
      <vt:lpstr>PowerPoint Sunusu</vt:lpstr>
      <vt:lpstr>Perlit, İnşaat Sektöründe; </vt:lpstr>
      <vt:lpstr>PowerPoint Sunusu</vt:lpstr>
      <vt:lpstr>2.3 Genleştirilmiş Vermikülit</vt:lpstr>
      <vt:lpstr>PowerPoint Sunusu</vt:lpstr>
      <vt:lpstr>PowerPoint Sunusu</vt:lpstr>
      <vt:lpstr>PowerPoint Sunusu</vt:lpstr>
      <vt:lpstr>HAFİF BETON ÜRETİMİ</vt:lpstr>
      <vt:lpstr>PowerPoint Sunusu</vt:lpstr>
      <vt:lpstr>PowerPoint Sunusu</vt:lpstr>
      <vt:lpstr>PowerPoint Sunusu</vt:lpstr>
      <vt:lpstr>PowerPoint Sunusu</vt:lpstr>
      <vt:lpstr>HAFİF BETON ÖZELLİKLERİ</vt:lpstr>
      <vt:lpstr>Taze beton özellikleri  </vt:lpstr>
      <vt:lpstr>Sertleşmiş Beton Özellikleri  </vt:lpstr>
      <vt:lpstr>Yoğunluğu </vt:lpstr>
      <vt:lpstr>Basınç Dayanımı </vt:lpstr>
      <vt:lpstr>Çekme Dayanımı </vt:lpstr>
      <vt:lpstr>PowerPoint Sunusu</vt:lpstr>
      <vt:lpstr>Şekil Değiştirmesi  </vt:lpstr>
      <vt:lpstr>Elastisite Modülü </vt:lpstr>
      <vt:lpstr>PowerPoint Sunusu</vt:lpstr>
      <vt:lpstr>Sünmesi</vt:lpstr>
      <vt:lpstr>Rötresi</vt:lpstr>
      <vt:lpstr>PowerPoint Sunusu</vt:lpstr>
      <vt:lpstr>Su Emmesi  </vt:lpstr>
      <vt:lpstr>Karbonatlaşması  </vt:lpstr>
      <vt:lpstr>Isıl Özellikleri  </vt:lpstr>
      <vt:lpstr>Ses Emme Özellikleri</vt:lpstr>
      <vt:lpstr>PowerPoint Sunusu</vt:lpstr>
      <vt:lpstr>PowerPoint Sunusu</vt:lpstr>
      <vt:lpstr>Hafif Beton-Donatı Aderansının Geleneksel Beton Donatı Aderansıyla Karşılaştırmalı Olarak İncelenmesi </vt:lpstr>
      <vt:lpstr>Hafif Betonların Sınıflandırılması  </vt:lpstr>
      <vt:lpstr>KULLANIM ALANLARI  </vt:lpstr>
      <vt:lpstr>Taşıyıcı Hafif Betonlar</vt:lpstr>
      <vt:lpstr>Kullanım Alanları</vt:lpstr>
      <vt:lpstr>Taşıyıcı/Yalıtım Hafif Betonları</vt:lpstr>
      <vt:lpstr>Kullanım Alanları</vt:lpstr>
      <vt:lpstr>PowerPoint Sunusu</vt:lpstr>
      <vt:lpstr>Yalıtım Hafif Betonu </vt:lpstr>
      <vt:lpstr>Kullanım Alanları</vt:lpstr>
      <vt:lpstr>PowerPoint Sunusu</vt:lpstr>
      <vt:lpstr>PowerPoint Sunusu</vt:lpstr>
      <vt:lpstr>PowerPoint Sunusu</vt:lpstr>
      <vt:lpstr>PowerPoint Sunusu</vt:lpstr>
      <vt:lpstr>İNTERNET ÜZERİNDEN ARAŞTIRDIĞIMIZ HAFİF BETON ÜRETİMİ YAPAN FİRMALAR</vt:lpstr>
      <vt:lpstr>KAYNAKÇA</vt:lpstr>
      <vt:lpstr>PowerPoint Sunusu</vt:lpstr>
    </vt:vector>
  </TitlesOfParts>
  <Company>NouS/TncTR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GRUP 4 HAFİF BETON ÜRETİMİ,KULLANIM ALANLARI VE  GELENEKSEL BETON İLE KARŞILAŞTIRILMASI (07.11.2019)</dc:title>
  <dc:creator>Zekiye Yıldırım</dc:creator>
  <cp:lastModifiedBy>zk72</cp:lastModifiedBy>
  <cp:revision>116</cp:revision>
  <dcterms:created xsi:type="dcterms:W3CDTF">2019-10-18T16:20:18Z</dcterms:created>
  <dcterms:modified xsi:type="dcterms:W3CDTF">2020-01-10T06:29:59Z</dcterms:modified>
</cp:coreProperties>
</file>