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75"/>
  </p:notesMasterIdLst>
  <p:sldIdLst>
    <p:sldId id="256" r:id="rId2"/>
    <p:sldId id="257" r:id="rId3"/>
    <p:sldId id="258" r:id="rId4"/>
    <p:sldId id="261" r:id="rId5"/>
    <p:sldId id="302" r:id="rId6"/>
    <p:sldId id="303" r:id="rId7"/>
    <p:sldId id="318" r:id="rId8"/>
    <p:sldId id="319" r:id="rId9"/>
    <p:sldId id="304" r:id="rId10"/>
    <p:sldId id="317" r:id="rId11"/>
    <p:sldId id="320" r:id="rId12"/>
    <p:sldId id="305" r:id="rId13"/>
    <p:sldId id="321" r:id="rId14"/>
    <p:sldId id="322" r:id="rId15"/>
    <p:sldId id="323" r:id="rId16"/>
    <p:sldId id="296" r:id="rId17"/>
    <p:sldId id="297" r:id="rId18"/>
    <p:sldId id="298" r:id="rId19"/>
    <p:sldId id="324" r:id="rId20"/>
    <p:sldId id="337" r:id="rId21"/>
    <p:sldId id="326" r:id="rId22"/>
    <p:sldId id="327" r:id="rId23"/>
    <p:sldId id="328" r:id="rId24"/>
    <p:sldId id="335" r:id="rId25"/>
    <p:sldId id="299" r:id="rId26"/>
    <p:sldId id="336" r:id="rId27"/>
    <p:sldId id="300" r:id="rId28"/>
    <p:sldId id="301" r:id="rId29"/>
    <p:sldId id="262" r:id="rId30"/>
    <p:sldId id="260" r:id="rId31"/>
    <p:sldId id="329" r:id="rId32"/>
    <p:sldId id="263" r:id="rId33"/>
    <p:sldId id="268" r:id="rId34"/>
    <p:sldId id="270" r:id="rId35"/>
    <p:sldId id="330" r:id="rId36"/>
    <p:sldId id="271" r:id="rId37"/>
    <p:sldId id="331" r:id="rId38"/>
    <p:sldId id="275" r:id="rId39"/>
    <p:sldId id="266" r:id="rId40"/>
    <p:sldId id="332" r:id="rId41"/>
    <p:sldId id="273" r:id="rId42"/>
    <p:sldId id="333" r:id="rId43"/>
    <p:sldId id="272" r:id="rId44"/>
    <p:sldId id="269" r:id="rId45"/>
    <p:sldId id="274" r:id="rId46"/>
    <p:sldId id="334" r:id="rId47"/>
    <p:sldId id="277" r:id="rId48"/>
    <p:sldId id="278" r:id="rId49"/>
    <p:sldId id="280" r:id="rId50"/>
    <p:sldId id="279" r:id="rId51"/>
    <p:sldId id="281" r:id="rId52"/>
    <p:sldId id="283" r:id="rId53"/>
    <p:sldId id="284" r:id="rId54"/>
    <p:sldId id="285" r:id="rId55"/>
    <p:sldId id="282" r:id="rId56"/>
    <p:sldId id="292" r:id="rId57"/>
    <p:sldId id="287" r:id="rId58"/>
    <p:sldId id="312" r:id="rId59"/>
    <p:sldId id="288" r:id="rId60"/>
    <p:sldId id="313" r:id="rId61"/>
    <p:sldId id="314" r:id="rId62"/>
    <p:sldId id="290" r:id="rId63"/>
    <p:sldId id="286" r:id="rId64"/>
    <p:sldId id="291" r:id="rId65"/>
    <p:sldId id="309" r:id="rId66"/>
    <p:sldId id="310" r:id="rId67"/>
    <p:sldId id="293" r:id="rId68"/>
    <p:sldId id="311" r:id="rId69"/>
    <p:sldId id="294" r:id="rId70"/>
    <p:sldId id="295" r:id="rId71"/>
    <p:sldId id="316" r:id="rId72"/>
    <p:sldId id="306" r:id="rId73"/>
    <p:sldId id="307" r:id="rId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Varsayılan Bölüm" id="{392572D3-B3FE-4916-801D-025B8BE0992D}">
          <p14:sldIdLst>
            <p14:sldId id="256"/>
            <p14:sldId id="257"/>
            <p14:sldId id="258"/>
            <p14:sldId id="261"/>
            <p14:sldId id="302"/>
            <p14:sldId id="303"/>
            <p14:sldId id="318"/>
            <p14:sldId id="319"/>
            <p14:sldId id="304"/>
            <p14:sldId id="317"/>
            <p14:sldId id="320"/>
            <p14:sldId id="305"/>
            <p14:sldId id="321"/>
            <p14:sldId id="322"/>
            <p14:sldId id="323"/>
            <p14:sldId id="296"/>
            <p14:sldId id="297"/>
            <p14:sldId id="298"/>
            <p14:sldId id="299"/>
            <p14:sldId id="300"/>
            <p14:sldId id="301"/>
            <p14:sldId id="262"/>
            <p14:sldId id="260"/>
            <p14:sldId id="263"/>
            <p14:sldId id="268"/>
            <p14:sldId id="270"/>
            <p14:sldId id="271"/>
            <p14:sldId id="275"/>
            <p14:sldId id="266"/>
            <p14:sldId id="273"/>
            <p14:sldId id="272"/>
            <p14:sldId id="269"/>
            <p14:sldId id="274"/>
            <p14:sldId id="277"/>
            <p14:sldId id="278"/>
            <p14:sldId id="280"/>
            <p14:sldId id="279"/>
            <p14:sldId id="281"/>
            <p14:sldId id="283"/>
            <p14:sldId id="284"/>
            <p14:sldId id="285"/>
            <p14:sldId id="282"/>
            <p14:sldId id="292"/>
            <p14:sldId id="287"/>
            <p14:sldId id="312"/>
            <p14:sldId id="288"/>
            <p14:sldId id="313"/>
            <p14:sldId id="314"/>
            <p14:sldId id="290"/>
            <p14:sldId id="315"/>
            <p14:sldId id="286"/>
            <p14:sldId id="291"/>
            <p14:sldId id="309"/>
            <p14:sldId id="310"/>
            <p14:sldId id="293"/>
            <p14:sldId id="311"/>
            <p14:sldId id="294"/>
            <p14:sldId id="295"/>
            <p14:sldId id="316"/>
            <p14:sldId id="306"/>
            <p14:sldId id="307"/>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29" autoAdjust="0"/>
    <p:restoredTop sz="94654" autoAdjust="0"/>
  </p:normalViewPr>
  <p:slideViewPr>
    <p:cSldViewPr snapToGrid="0">
      <p:cViewPr varScale="1">
        <p:scale>
          <a:sx n="70" d="100"/>
          <a:sy n="70" d="100"/>
        </p:scale>
        <p:origin x="-702"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41154-71D5-4062-BE10-9387153D6B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7371765C-B440-44FB-A1B6-25A667CBE30C}">
      <dgm:prSet phldrT="[Metin]"/>
      <dgm:spPr/>
      <dgm:t>
        <a:bodyPr/>
        <a:lstStyle/>
        <a:p>
          <a:r>
            <a:rPr lang="tr-TR" dirty="0"/>
            <a:t>ONARIM</a:t>
          </a:r>
        </a:p>
      </dgm:t>
    </dgm:pt>
    <dgm:pt modelId="{4BFDCC63-46A5-4831-9A62-E65A3AA3E9CD}" type="parTrans" cxnId="{25FB37BB-C1FB-4DF9-B76E-CFD13DECA83E}">
      <dgm:prSet/>
      <dgm:spPr/>
      <dgm:t>
        <a:bodyPr/>
        <a:lstStyle/>
        <a:p>
          <a:endParaRPr lang="tr-TR"/>
        </a:p>
      </dgm:t>
    </dgm:pt>
    <dgm:pt modelId="{A64B5C1B-AE1D-4D6D-B5D8-5905BFA40098}" type="sibTrans" cxnId="{25FB37BB-C1FB-4DF9-B76E-CFD13DECA83E}">
      <dgm:prSet/>
      <dgm:spPr/>
      <dgm:t>
        <a:bodyPr/>
        <a:lstStyle/>
        <a:p>
          <a:endParaRPr lang="tr-TR"/>
        </a:p>
      </dgm:t>
    </dgm:pt>
    <dgm:pt modelId="{6769EF64-DE46-42C9-8FFB-EFC05C86906F}">
      <dgm:prSet phldrT="[Metin]" custT="1"/>
      <dgm:spPr/>
      <dgm:t>
        <a:bodyPr/>
        <a:lstStyle/>
        <a:p>
          <a:r>
            <a:rPr lang="tr-TR" sz="2400" dirty="0">
              <a:latin typeface="Times New Roman" panose="02020603050405020304" pitchFamily="18" charset="0"/>
              <a:cs typeface="Times New Roman" panose="02020603050405020304" pitchFamily="18" charset="0"/>
            </a:rPr>
            <a:t>Depremde hasar görüp taşıma gücü azalmış elemanların deprem öncesi dayanımların yeniden getirilmesidir</a:t>
          </a:r>
          <a:r>
            <a:rPr lang="tr-TR" sz="2000" dirty="0">
              <a:latin typeface="Times New Roman" panose="02020603050405020304" pitchFamily="18" charset="0"/>
              <a:cs typeface="Times New Roman" panose="02020603050405020304" pitchFamily="18" charset="0"/>
            </a:rPr>
            <a:t>.  </a:t>
          </a:r>
        </a:p>
      </dgm:t>
    </dgm:pt>
    <dgm:pt modelId="{3C19D0E8-4BDB-481C-9C05-5D9E1FE9ED7C}" type="parTrans" cxnId="{857B508E-7C3F-40E2-B498-058D8A225EAC}">
      <dgm:prSet/>
      <dgm:spPr/>
      <dgm:t>
        <a:bodyPr/>
        <a:lstStyle/>
        <a:p>
          <a:endParaRPr lang="tr-TR"/>
        </a:p>
      </dgm:t>
    </dgm:pt>
    <dgm:pt modelId="{2A8D3309-D3FE-4B3D-86C5-5FD826DFDA98}" type="sibTrans" cxnId="{857B508E-7C3F-40E2-B498-058D8A225EAC}">
      <dgm:prSet/>
      <dgm:spPr/>
      <dgm:t>
        <a:bodyPr/>
        <a:lstStyle/>
        <a:p>
          <a:endParaRPr lang="tr-TR"/>
        </a:p>
      </dgm:t>
    </dgm:pt>
    <dgm:pt modelId="{419619D6-2B22-4AFC-B968-FB223005B75D}">
      <dgm:prSet phldrT="[Metin]"/>
      <dgm:spPr/>
      <dgm:t>
        <a:bodyPr/>
        <a:lstStyle/>
        <a:p>
          <a:r>
            <a:rPr lang="tr-TR" dirty="0"/>
            <a:t>GÜÇLENDİRME</a:t>
          </a:r>
        </a:p>
      </dgm:t>
    </dgm:pt>
    <dgm:pt modelId="{3271C86F-D07E-421A-810A-6912FB077862}" type="parTrans" cxnId="{CA32AD7F-37B6-4693-B67C-6EDBDFC9098B}">
      <dgm:prSet/>
      <dgm:spPr/>
      <dgm:t>
        <a:bodyPr/>
        <a:lstStyle/>
        <a:p>
          <a:endParaRPr lang="tr-TR"/>
        </a:p>
      </dgm:t>
    </dgm:pt>
    <dgm:pt modelId="{C0A16DA6-A3E6-4A30-A1EC-88C7E0467641}" type="sibTrans" cxnId="{CA32AD7F-37B6-4693-B67C-6EDBDFC9098B}">
      <dgm:prSet/>
      <dgm:spPr/>
      <dgm:t>
        <a:bodyPr/>
        <a:lstStyle/>
        <a:p>
          <a:endParaRPr lang="tr-TR"/>
        </a:p>
      </dgm:t>
    </dgm:pt>
    <dgm:pt modelId="{48B106CE-FA39-4590-9AD8-D0AB66667F53}">
      <dgm:prSet phldrT="[Metin]" custT="1"/>
      <dgm:spPr/>
      <dgm:t>
        <a:bodyPr/>
        <a:lstStyle/>
        <a:p>
          <a:r>
            <a:rPr lang="tr-TR" sz="2400" dirty="0">
              <a:latin typeface="Times New Roman" panose="02020603050405020304" pitchFamily="18" charset="0"/>
              <a:cs typeface="Times New Roman" panose="02020603050405020304" pitchFamily="18" charset="0"/>
            </a:rPr>
            <a:t>Ekonomik ömrü içinde sık olması beklenen düzeyde bir depremde hasar gören yapının, aynı boyutta depremlerin birçok kez yenilenmesi beklentisi karşısında, aynı hasarın tekrar olmaması için eski durumundan daha güçlü duruma getirilmesi için yapılan çalışmalardır.</a:t>
          </a:r>
        </a:p>
      </dgm:t>
    </dgm:pt>
    <dgm:pt modelId="{F961B9ED-5EAB-4A5D-923E-2AFC9118D887}" type="parTrans" cxnId="{6B1746C8-4C92-4235-98BD-43BC45017F53}">
      <dgm:prSet/>
      <dgm:spPr/>
      <dgm:t>
        <a:bodyPr/>
        <a:lstStyle/>
        <a:p>
          <a:endParaRPr lang="tr-TR"/>
        </a:p>
      </dgm:t>
    </dgm:pt>
    <dgm:pt modelId="{6AAD77AB-67FA-40D7-8068-59464CEBCD4A}" type="sibTrans" cxnId="{6B1746C8-4C92-4235-98BD-43BC45017F53}">
      <dgm:prSet/>
      <dgm:spPr/>
      <dgm:t>
        <a:bodyPr/>
        <a:lstStyle/>
        <a:p>
          <a:endParaRPr lang="tr-TR"/>
        </a:p>
      </dgm:t>
    </dgm:pt>
    <dgm:pt modelId="{2D4C0698-9930-4B0B-916A-F1C3E943DD33}" type="pres">
      <dgm:prSet presAssocID="{A3841154-71D5-4062-BE10-9387153D6B28}" presName="linear" presStyleCnt="0">
        <dgm:presLayoutVars>
          <dgm:animLvl val="lvl"/>
          <dgm:resizeHandles val="exact"/>
        </dgm:presLayoutVars>
      </dgm:prSet>
      <dgm:spPr/>
      <dgm:t>
        <a:bodyPr/>
        <a:lstStyle/>
        <a:p>
          <a:endParaRPr lang="tr-TR"/>
        </a:p>
      </dgm:t>
    </dgm:pt>
    <dgm:pt modelId="{A8D4E835-DF84-4664-A8C0-481E76290833}" type="pres">
      <dgm:prSet presAssocID="{7371765C-B440-44FB-A1B6-25A667CBE30C}" presName="parentText" presStyleLbl="node1" presStyleIdx="0" presStyleCnt="2" custScaleY="132250" custLinFactY="-37045" custLinFactNeighborX="-405" custLinFactNeighborY="-100000">
        <dgm:presLayoutVars>
          <dgm:chMax val="0"/>
          <dgm:bulletEnabled val="1"/>
        </dgm:presLayoutVars>
      </dgm:prSet>
      <dgm:spPr/>
      <dgm:t>
        <a:bodyPr/>
        <a:lstStyle/>
        <a:p>
          <a:endParaRPr lang="tr-TR"/>
        </a:p>
      </dgm:t>
    </dgm:pt>
    <dgm:pt modelId="{8D7D8C63-B809-452B-A046-00F95464EF16}" type="pres">
      <dgm:prSet presAssocID="{7371765C-B440-44FB-A1B6-25A667CBE30C}" presName="childText" presStyleLbl="revTx" presStyleIdx="0" presStyleCnt="2" custScaleY="182742">
        <dgm:presLayoutVars>
          <dgm:bulletEnabled val="1"/>
        </dgm:presLayoutVars>
      </dgm:prSet>
      <dgm:spPr/>
      <dgm:t>
        <a:bodyPr/>
        <a:lstStyle/>
        <a:p>
          <a:endParaRPr lang="tr-TR"/>
        </a:p>
      </dgm:t>
    </dgm:pt>
    <dgm:pt modelId="{27632FCC-2F37-46C7-B983-1B2D7B8763CE}" type="pres">
      <dgm:prSet presAssocID="{419619D6-2B22-4AFC-B968-FB223005B75D}" presName="parentText" presStyleLbl="node1" presStyleIdx="1" presStyleCnt="2" custScaleY="121601" custLinFactNeighborX="270" custLinFactNeighborY="-47099">
        <dgm:presLayoutVars>
          <dgm:chMax val="0"/>
          <dgm:bulletEnabled val="1"/>
        </dgm:presLayoutVars>
      </dgm:prSet>
      <dgm:spPr/>
      <dgm:t>
        <a:bodyPr/>
        <a:lstStyle/>
        <a:p>
          <a:endParaRPr lang="tr-TR"/>
        </a:p>
      </dgm:t>
    </dgm:pt>
    <dgm:pt modelId="{C61AF2C2-9550-40DE-9909-9EED8156651F}" type="pres">
      <dgm:prSet presAssocID="{419619D6-2B22-4AFC-B968-FB223005B75D}" presName="childText" presStyleLbl="revTx" presStyleIdx="1" presStyleCnt="2" custScaleY="69495" custLinFactNeighborX="-1350" custLinFactNeighborY="-42480">
        <dgm:presLayoutVars>
          <dgm:bulletEnabled val="1"/>
        </dgm:presLayoutVars>
      </dgm:prSet>
      <dgm:spPr/>
      <dgm:t>
        <a:bodyPr/>
        <a:lstStyle/>
        <a:p>
          <a:endParaRPr lang="tr-TR"/>
        </a:p>
      </dgm:t>
    </dgm:pt>
  </dgm:ptLst>
  <dgm:cxnLst>
    <dgm:cxn modelId="{44594B6B-2B53-4433-8C5D-BA4CFB8AFFFB}" type="presOf" srcId="{419619D6-2B22-4AFC-B968-FB223005B75D}" destId="{27632FCC-2F37-46C7-B983-1B2D7B8763CE}" srcOrd="0" destOrd="0" presId="urn:microsoft.com/office/officeart/2005/8/layout/vList2"/>
    <dgm:cxn modelId="{9C8FC355-DC3F-4D1A-A779-9C6FDBABCFE0}" type="presOf" srcId="{A3841154-71D5-4062-BE10-9387153D6B28}" destId="{2D4C0698-9930-4B0B-916A-F1C3E943DD33}" srcOrd="0" destOrd="0" presId="urn:microsoft.com/office/officeart/2005/8/layout/vList2"/>
    <dgm:cxn modelId="{22E9F746-F70C-4BB7-A454-F14132889BD6}" type="presOf" srcId="{48B106CE-FA39-4590-9AD8-D0AB66667F53}" destId="{C61AF2C2-9550-40DE-9909-9EED8156651F}" srcOrd="0" destOrd="0" presId="urn:microsoft.com/office/officeart/2005/8/layout/vList2"/>
    <dgm:cxn modelId="{6B1746C8-4C92-4235-98BD-43BC45017F53}" srcId="{419619D6-2B22-4AFC-B968-FB223005B75D}" destId="{48B106CE-FA39-4590-9AD8-D0AB66667F53}" srcOrd="0" destOrd="0" parTransId="{F961B9ED-5EAB-4A5D-923E-2AFC9118D887}" sibTransId="{6AAD77AB-67FA-40D7-8068-59464CEBCD4A}"/>
    <dgm:cxn modelId="{CA32AD7F-37B6-4693-B67C-6EDBDFC9098B}" srcId="{A3841154-71D5-4062-BE10-9387153D6B28}" destId="{419619D6-2B22-4AFC-B968-FB223005B75D}" srcOrd="1" destOrd="0" parTransId="{3271C86F-D07E-421A-810A-6912FB077862}" sibTransId="{C0A16DA6-A3E6-4A30-A1EC-88C7E0467641}"/>
    <dgm:cxn modelId="{857B508E-7C3F-40E2-B498-058D8A225EAC}" srcId="{7371765C-B440-44FB-A1B6-25A667CBE30C}" destId="{6769EF64-DE46-42C9-8FFB-EFC05C86906F}" srcOrd="0" destOrd="0" parTransId="{3C19D0E8-4BDB-481C-9C05-5D9E1FE9ED7C}" sibTransId="{2A8D3309-D3FE-4B3D-86C5-5FD826DFDA98}"/>
    <dgm:cxn modelId="{25FB37BB-C1FB-4DF9-B76E-CFD13DECA83E}" srcId="{A3841154-71D5-4062-BE10-9387153D6B28}" destId="{7371765C-B440-44FB-A1B6-25A667CBE30C}" srcOrd="0" destOrd="0" parTransId="{4BFDCC63-46A5-4831-9A62-E65A3AA3E9CD}" sibTransId="{A64B5C1B-AE1D-4D6D-B5D8-5905BFA40098}"/>
    <dgm:cxn modelId="{DDCA2E22-181A-413D-92CF-DB95A2C5AEB0}" type="presOf" srcId="{7371765C-B440-44FB-A1B6-25A667CBE30C}" destId="{A8D4E835-DF84-4664-A8C0-481E76290833}" srcOrd="0" destOrd="0" presId="urn:microsoft.com/office/officeart/2005/8/layout/vList2"/>
    <dgm:cxn modelId="{FE2C04B9-97C0-4E8B-AEC2-8342C35EBD4D}" type="presOf" srcId="{6769EF64-DE46-42C9-8FFB-EFC05C86906F}" destId="{8D7D8C63-B809-452B-A046-00F95464EF16}" srcOrd="0" destOrd="0" presId="urn:microsoft.com/office/officeart/2005/8/layout/vList2"/>
    <dgm:cxn modelId="{23317171-2CDB-447A-800D-AB81522C6590}" type="presParOf" srcId="{2D4C0698-9930-4B0B-916A-F1C3E943DD33}" destId="{A8D4E835-DF84-4664-A8C0-481E76290833}" srcOrd="0" destOrd="0" presId="urn:microsoft.com/office/officeart/2005/8/layout/vList2"/>
    <dgm:cxn modelId="{92B00862-285C-49FF-BA90-730677AAAB64}" type="presParOf" srcId="{2D4C0698-9930-4B0B-916A-F1C3E943DD33}" destId="{8D7D8C63-B809-452B-A046-00F95464EF16}" srcOrd="1" destOrd="0" presId="urn:microsoft.com/office/officeart/2005/8/layout/vList2"/>
    <dgm:cxn modelId="{4303C555-D1F2-4724-B53A-0672F2FA5BDF}" type="presParOf" srcId="{2D4C0698-9930-4B0B-916A-F1C3E943DD33}" destId="{27632FCC-2F37-46C7-B983-1B2D7B8763CE}" srcOrd="2" destOrd="0" presId="urn:microsoft.com/office/officeart/2005/8/layout/vList2"/>
    <dgm:cxn modelId="{9B0CD233-8BB6-4B86-9455-0D2B8D5A7C87}" type="presParOf" srcId="{2D4C0698-9930-4B0B-916A-F1C3E943DD33}" destId="{C61AF2C2-9550-40DE-9909-9EED8156651F}" srcOrd="3"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E835-DF84-4664-A8C0-481E76290833}">
      <dsp:nvSpPr>
        <dsp:cNvPr id="0" name=""/>
        <dsp:cNvSpPr/>
      </dsp:nvSpPr>
      <dsp:spPr>
        <a:xfrm>
          <a:off x="0" y="0"/>
          <a:ext cx="8915400" cy="177632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tr-TR" sz="5500" kern="1200" dirty="0"/>
            <a:t>ONARIM</a:t>
          </a:r>
        </a:p>
      </dsp:txBody>
      <dsp:txXfrm>
        <a:off x="86713" y="86713"/>
        <a:ext cx="8741974" cy="1602903"/>
      </dsp:txXfrm>
    </dsp:sp>
    <dsp:sp modelId="{8D7D8C63-B809-452B-A046-00F95464EF16}">
      <dsp:nvSpPr>
        <dsp:cNvPr id="0" name=""/>
        <dsp:cNvSpPr/>
      </dsp:nvSpPr>
      <dsp:spPr>
        <a:xfrm>
          <a:off x="0" y="1802471"/>
          <a:ext cx="8915400" cy="1694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tr-TR" sz="2400" kern="1200" dirty="0">
              <a:latin typeface="Times New Roman" panose="02020603050405020304" pitchFamily="18" charset="0"/>
              <a:cs typeface="Times New Roman" panose="02020603050405020304" pitchFamily="18" charset="0"/>
            </a:rPr>
            <a:t>Depremde hasar görüp taşıma gücü azalmış elemanların deprem öncesi dayanımların yeniden getirilmesidir</a:t>
          </a:r>
          <a:r>
            <a:rPr lang="tr-TR" sz="2000" kern="1200" dirty="0">
              <a:latin typeface="Times New Roman" panose="02020603050405020304" pitchFamily="18" charset="0"/>
              <a:cs typeface="Times New Roman" panose="02020603050405020304" pitchFamily="18" charset="0"/>
            </a:rPr>
            <a:t>.  </a:t>
          </a:r>
        </a:p>
      </dsp:txBody>
      <dsp:txXfrm>
        <a:off x="0" y="1802471"/>
        <a:ext cx="8915400" cy="1694676"/>
      </dsp:txXfrm>
    </dsp:sp>
    <dsp:sp modelId="{27632FCC-2F37-46C7-B983-1B2D7B8763CE}">
      <dsp:nvSpPr>
        <dsp:cNvPr id="0" name=""/>
        <dsp:cNvSpPr/>
      </dsp:nvSpPr>
      <dsp:spPr>
        <a:xfrm>
          <a:off x="0" y="2719138"/>
          <a:ext cx="8915400" cy="163329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tr-TR" sz="5500" kern="1200" dirty="0"/>
            <a:t>GÜÇLENDİRME</a:t>
          </a:r>
        </a:p>
      </dsp:txBody>
      <dsp:txXfrm>
        <a:off x="79731" y="2798869"/>
        <a:ext cx="8755938" cy="1473833"/>
      </dsp:txXfrm>
    </dsp:sp>
    <dsp:sp modelId="{C61AF2C2-9550-40DE-9909-9EED8156651F}">
      <dsp:nvSpPr>
        <dsp:cNvPr id="0" name=""/>
        <dsp:cNvSpPr/>
      </dsp:nvSpPr>
      <dsp:spPr>
        <a:xfrm>
          <a:off x="0" y="4559869"/>
          <a:ext cx="8915400" cy="1147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tr-TR" sz="2400" kern="1200" dirty="0">
              <a:latin typeface="Times New Roman" panose="02020603050405020304" pitchFamily="18" charset="0"/>
              <a:cs typeface="Times New Roman" panose="02020603050405020304" pitchFamily="18" charset="0"/>
            </a:rPr>
            <a:t>Ekonomik ömrü içinde sık olması beklenen düzeyde bir depremde hasar gören yapının, aynı boyutta depremlerin birçok kez yenilenmesi beklentisi karşısında, aynı hasarın tekrar olmaması için eski durumundan daha güçlü duruma getirilmesi için yapılan çalışmalardır.</a:t>
          </a:r>
        </a:p>
      </dsp:txBody>
      <dsp:txXfrm>
        <a:off x="0" y="4559869"/>
        <a:ext cx="8915400" cy="11479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29BCFB-67BF-4118-BB00-6A2DDF3ECE87}" type="datetimeFigureOut">
              <a:rPr lang="tr-TR" smtClean="0"/>
              <a:pPr/>
              <a:t>16/10/19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89B12-9723-4948-BB41-242C80F7C3F4}" type="slidenum">
              <a:rPr lang="tr-TR" smtClean="0"/>
              <a:pPr/>
              <a:t>‹#›</a:t>
            </a:fld>
            <a:endParaRPr lang="tr-TR"/>
          </a:p>
        </p:txBody>
      </p:sp>
    </p:spTree>
    <p:extLst>
      <p:ext uri="{BB962C8B-B14F-4D97-AF65-F5344CB8AC3E}">
        <p14:creationId xmlns="" xmlns:p14="http://schemas.microsoft.com/office/powerpoint/2010/main" val="4100723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51</a:t>
            </a:fld>
            <a:endParaRPr lang="tr-TR"/>
          </a:p>
        </p:txBody>
      </p:sp>
    </p:spTree>
    <p:extLst>
      <p:ext uri="{BB962C8B-B14F-4D97-AF65-F5344CB8AC3E}">
        <p14:creationId xmlns="" xmlns:p14="http://schemas.microsoft.com/office/powerpoint/2010/main" val="46416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53</a:t>
            </a:fld>
            <a:endParaRPr lang="tr-TR"/>
          </a:p>
        </p:txBody>
      </p:sp>
    </p:spTree>
    <p:extLst>
      <p:ext uri="{BB962C8B-B14F-4D97-AF65-F5344CB8AC3E}">
        <p14:creationId xmlns="" xmlns:p14="http://schemas.microsoft.com/office/powerpoint/2010/main" val="1179083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54</a:t>
            </a:fld>
            <a:endParaRPr lang="tr-TR"/>
          </a:p>
        </p:txBody>
      </p:sp>
    </p:spTree>
    <p:extLst>
      <p:ext uri="{BB962C8B-B14F-4D97-AF65-F5344CB8AC3E}">
        <p14:creationId xmlns="" xmlns:p14="http://schemas.microsoft.com/office/powerpoint/2010/main" val="108518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57</a:t>
            </a:fld>
            <a:endParaRPr lang="tr-TR"/>
          </a:p>
        </p:txBody>
      </p:sp>
    </p:spTree>
    <p:extLst>
      <p:ext uri="{BB962C8B-B14F-4D97-AF65-F5344CB8AC3E}">
        <p14:creationId xmlns="" xmlns:p14="http://schemas.microsoft.com/office/powerpoint/2010/main" val="3312942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58</a:t>
            </a:fld>
            <a:endParaRPr lang="tr-TR"/>
          </a:p>
        </p:txBody>
      </p:sp>
    </p:spTree>
    <p:extLst>
      <p:ext uri="{BB962C8B-B14F-4D97-AF65-F5344CB8AC3E}">
        <p14:creationId xmlns="" xmlns:p14="http://schemas.microsoft.com/office/powerpoint/2010/main" val="364701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59</a:t>
            </a:fld>
            <a:endParaRPr lang="tr-TR"/>
          </a:p>
        </p:txBody>
      </p:sp>
    </p:spTree>
    <p:extLst>
      <p:ext uri="{BB962C8B-B14F-4D97-AF65-F5344CB8AC3E}">
        <p14:creationId xmlns="" xmlns:p14="http://schemas.microsoft.com/office/powerpoint/2010/main" val="1565173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60</a:t>
            </a:fld>
            <a:endParaRPr lang="tr-TR"/>
          </a:p>
        </p:txBody>
      </p:sp>
    </p:spTree>
    <p:extLst>
      <p:ext uri="{BB962C8B-B14F-4D97-AF65-F5344CB8AC3E}">
        <p14:creationId xmlns="" xmlns:p14="http://schemas.microsoft.com/office/powerpoint/2010/main" val="3621375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61</a:t>
            </a:fld>
            <a:endParaRPr lang="tr-TR"/>
          </a:p>
        </p:txBody>
      </p:sp>
    </p:spTree>
    <p:extLst>
      <p:ext uri="{BB962C8B-B14F-4D97-AF65-F5344CB8AC3E}">
        <p14:creationId xmlns="" xmlns:p14="http://schemas.microsoft.com/office/powerpoint/2010/main" val="46443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62</a:t>
            </a:fld>
            <a:endParaRPr lang="tr-TR"/>
          </a:p>
        </p:txBody>
      </p:sp>
    </p:spTree>
    <p:extLst>
      <p:ext uri="{BB962C8B-B14F-4D97-AF65-F5344CB8AC3E}">
        <p14:creationId xmlns="" xmlns:p14="http://schemas.microsoft.com/office/powerpoint/2010/main" val="3637766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64</a:t>
            </a:fld>
            <a:endParaRPr lang="tr-TR"/>
          </a:p>
        </p:txBody>
      </p:sp>
    </p:spTree>
    <p:extLst>
      <p:ext uri="{BB962C8B-B14F-4D97-AF65-F5344CB8AC3E}">
        <p14:creationId xmlns="" xmlns:p14="http://schemas.microsoft.com/office/powerpoint/2010/main" val="216671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65</a:t>
            </a:fld>
            <a:endParaRPr lang="tr-TR"/>
          </a:p>
        </p:txBody>
      </p:sp>
    </p:spTree>
    <p:extLst>
      <p:ext uri="{BB962C8B-B14F-4D97-AF65-F5344CB8AC3E}">
        <p14:creationId xmlns="" xmlns:p14="http://schemas.microsoft.com/office/powerpoint/2010/main" val="3682269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66</a:t>
            </a:fld>
            <a:endParaRPr lang="tr-TR"/>
          </a:p>
        </p:txBody>
      </p:sp>
    </p:spTree>
    <p:extLst>
      <p:ext uri="{BB962C8B-B14F-4D97-AF65-F5344CB8AC3E}">
        <p14:creationId xmlns="" xmlns:p14="http://schemas.microsoft.com/office/powerpoint/2010/main" val="1707337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67</a:t>
            </a:fld>
            <a:endParaRPr lang="tr-TR"/>
          </a:p>
        </p:txBody>
      </p:sp>
    </p:spTree>
    <p:extLst>
      <p:ext uri="{BB962C8B-B14F-4D97-AF65-F5344CB8AC3E}">
        <p14:creationId xmlns="" xmlns:p14="http://schemas.microsoft.com/office/powerpoint/2010/main" val="1537473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69</a:t>
            </a:fld>
            <a:endParaRPr lang="tr-TR"/>
          </a:p>
        </p:txBody>
      </p:sp>
    </p:spTree>
    <p:extLst>
      <p:ext uri="{BB962C8B-B14F-4D97-AF65-F5344CB8AC3E}">
        <p14:creationId xmlns="" xmlns:p14="http://schemas.microsoft.com/office/powerpoint/2010/main" val="2247619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70</a:t>
            </a:fld>
            <a:endParaRPr lang="tr-TR"/>
          </a:p>
        </p:txBody>
      </p:sp>
    </p:spTree>
    <p:extLst>
      <p:ext uri="{BB962C8B-B14F-4D97-AF65-F5344CB8AC3E}">
        <p14:creationId xmlns="" xmlns:p14="http://schemas.microsoft.com/office/powerpoint/2010/main" val="3550834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B89B12-9723-4948-BB41-242C80F7C3F4}" type="slidenum">
              <a:rPr lang="tr-TR" smtClean="0"/>
              <a:pPr/>
              <a:t>71</a:t>
            </a:fld>
            <a:endParaRPr lang="tr-TR"/>
          </a:p>
        </p:txBody>
      </p:sp>
    </p:spTree>
    <p:extLst>
      <p:ext uri="{BB962C8B-B14F-4D97-AF65-F5344CB8AC3E}">
        <p14:creationId xmlns="" xmlns:p14="http://schemas.microsoft.com/office/powerpoint/2010/main" val="1109833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291196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662224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695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354343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054609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37176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98385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580351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961543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833112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788442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421777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301732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277709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92401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92488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10/16/2019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27652835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4185336-CC13-444E-86A5-F8578DF733B1}"/>
              </a:ext>
            </a:extLst>
          </p:cNvPr>
          <p:cNvSpPr>
            <a:spLocks noGrp="1"/>
          </p:cNvSpPr>
          <p:nvPr>
            <p:ph type="ctrTitle"/>
          </p:nvPr>
        </p:nvSpPr>
        <p:spPr>
          <a:xfrm>
            <a:off x="2515854" y="1058779"/>
            <a:ext cx="8915399" cy="4740442"/>
          </a:xfrm>
        </p:spPr>
        <p:txBody>
          <a:bodyPr>
            <a:noAutofit/>
          </a:bodyPr>
          <a:lstStyle/>
          <a:p>
            <a:pPr algn="ctr"/>
            <a:r>
              <a:rPr lang="tr-TR" sz="6000" dirty="0">
                <a:latin typeface="Rockwell Condensed" panose="02060603050405020104" pitchFamily="18" charset="0"/>
                <a:cs typeface="Times New Roman" panose="02020603050405020304" pitchFamily="18" charset="0"/>
              </a:rPr>
              <a:t>BETONARME YAPI ELEMANLARINDA KULLANILAN ONARIM VE GÜÇLENDİRME YÖNTEMLERİNİN KARSILASTIRILMASI</a:t>
            </a:r>
          </a:p>
        </p:txBody>
      </p:sp>
    </p:spTree>
    <p:extLst>
      <p:ext uri="{BB962C8B-B14F-4D97-AF65-F5344CB8AC3E}">
        <p14:creationId xmlns="" xmlns:p14="http://schemas.microsoft.com/office/powerpoint/2010/main" val="91198894"/>
      </p:ext>
    </p:extLst>
  </p:cSld>
  <p:clrMapOvr>
    <a:masterClrMapping/>
  </p:clrMapOvr>
  <mc:AlternateContent xmlns:mc="http://schemas.openxmlformats.org/markup-compatibility/2006">
    <mc:Choice xmlns="" xmlns:p14="http://schemas.microsoft.com/office/powerpoint/2010/main" Requires="p14">
      <p:transition spd="slow" p14:dur="2000" advTm="6669"/>
    </mc:Choice>
    <mc:Fallback>
      <p:transition spd="slow" advTm="66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73C2D5D-D3FD-48CF-A413-9EF3B9D30282}"/>
              </a:ext>
            </a:extLst>
          </p:cNvPr>
          <p:cNvSpPr>
            <a:spLocks noGrp="1"/>
          </p:cNvSpPr>
          <p:nvPr>
            <p:ph type="title"/>
          </p:nvPr>
        </p:nvSpPr>
        <p:spPr>
          <a:xfrm>
            <a:off x="1624263" y="624110"/>
            <a:ext cx="10335126" cy="1280890"/>
          </a:xfrm>
        </p:spPr>
        <p:txBody>
          <a:bodyPr>
            <a:normAutofit/>
          </a:bodyPr>
          <a:lstStyle/>
          <a:p>
            <a:pPr algn="ctr"/>
            <a:r>
              <a:rPr lang="tr-TR" b="1" dirty="0">
                <a:solidFill>
                  <a:srgbClr val="C00000"/>
                </a:solidFill>
                <a:latin typeface="Times New Roman" panose="02020603050405020304" pitchFamily="18" charset="0"/>
                <a:cs typeface="Times New Roman" panose="02020603050405020304" pitchFamily="18" charset="0"/>
              </a:rPr>
              <a:t>NEDEN ONARIM VE GÜÇLENDİRME </a:t>
            </a:r>
            <a:r>
              <a:rPr lang="tr-TR" b="1" dirty="0" smtClean="0">
                <a:solidFill>
                  <a:srgbClr val="C00000"/>
                </a:solidFill>
                <a:latin typeface="Times New Roman" panose="02020603050405020304" pitchFamily="18" charset="0"/>
                <a:cs typeface="Times New Roman" panose="02020603050405020304" pitchFamily="18" charset="0"/>
              </a:rPr>
              <a:t>YAPMA </a:t>
            </a:r>
            <a:r>
              <a:rPr lang="tr-TR" b="1" dirty="0">
                <a:solidFill>
                  <a:srgbClr val="C00000"/>
                </a:solidFill>
                <a:latin typeface="Times New Roman" panose="02020603050405020304" pitchFamily="18" charset="0"/>
                <a:cs typeface="Times New Roman" panose="02020603050405020304" pitchFamily="18" charset="0"/>
              </a:rPr>
              <a:t>ZORUNLULUĞU DUYUYORUZ?</a:t>
            </a:r>
          </a:p>
        </p:txBody>
      </p:sp>
      <p:sp>
        <p:nvSpPr>
          <p:cNvPr id="3" name="İçerik Yer Tutucusu 2">
            <a:extLst>
              <a:ext uri="{FF2B5EF4-FFF2-40B4-BE49-F238E27FC236}">
                <a16:creationId xmlns:a16="http://schemas.microsoft.com/office/drawing/2014/main" xmlns="" id="{F95D73C5-CC2E-4C85-A8B6-C5C60908B44F}"/>
              </a:ext>
            </a:extLst>
          </p:cNvPr>
          <p:cNvSpPr>
            <a:spLocks noGrp="1"/>
          </p:cNvSpPr>
          <p:nvPr>
            <p:ph idx="1"/>
          </p:nvPr>
        </p:nvSpPr>
        <p:spPr>
          <a:xfrm>
            <a:off x="2286000" y="2225842"/>
            <a:ext cx="8911687" cy="3456780"/>
          </a:xfrm>
        </p:spPr>
        <p:txBody>
          <a:bodyPr>
            <a:normAutofit/>
          </a:bodyPr>
          <a:lstStyle/>
          <a:p>
            <a:r>
              <a:rPr lang="tr-TR" sz="2400" dirty="0">
                <a:latin typeface="Times New Roman" panose="02020603050405020304" pitchFamily="18" charset="0"/>
                <a:cs typeface="Times New Roman" panose="02020603050405020304" pitchFamily="18" charset="0"/>
              </a:rPr>
              <a:t>Yapıların mühendislik hizmeti almadan inşa edilmesi, hatalı projelendirilmesi, uygulamaların proje ve şartnamelere uygun yapılmaması, yönetmelik ve şartnamelerin zamanla değişmesi, meydana gelen depremler sonucu hasar gören yapıların taşıma kapasitelerinde azalma olması gibi nedenlerden dolayı onarım ve güçlendirme </a:t>
            </a:r>
            <a:r>
              <a:rPr lang="tr-TR" sz="2400" dirty="0" err="1">
                <a:latin typeface="Times New Roman" panose="02020603050405020304" pitchFamily="18" charset="0"/>
                <a:cs typeface="Times New Roman" panose="02020603050405020304" pitchFamily="18" charset="0"/>
              </a:rPr>
              <a:t>metodlarına</a:t>
            </a:r>
            <a:r>
              <a:rPr lang="tr-TR" sz="2400" dirty="0">
                <a:latin typeface="Times New Roman" panose="02020603050405020304" pitchFamily="18" charset="0"/>
                <a:cs typeface="Times New Roman" panose="02020603050405020304" pitchFamily="18" charset="0"/>
              </a:rPr>
              <a:t> başvurulması zorunluluğu ortaya çıkmaktadır.</a:t>
            </a:r>
          </a:p>
        </p:txBody>
      </p:sp>
    </p:spTree>
    <p:extLst>
      <p:ext uri="{BB962C8B-B14F-4D97-AF65-F5344CB8AC3E}">
        <p14:creationId xmlns="" xmlns:p14="http://schemas.microsoft.com/office/powerpoint/2010/main" val="1258538453"/>
      </p:ext>
    </p:extLst>
  </p:cSld>
  <p:clrMapOvr>
    <a:masterClrMapping/>
  </p:clrMapOvr>
  <mc:AlternateContent xmlns:mc="http://schemas.openxmlformats.org/markup-compatibility/2006">
    <mc:Choice xmlns="" xmlns:p14="http://schemas.microsoft.com/office/powerpoint/2010/main" Requires="p14">
      <p:transition spd="slow" p14:dur="2000" advTm="18215"/>
    </mc:Choice>
    <mc:Fallback>
      <p:transition spd="slow" advTm="1821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xmlns="" id="{735A1AAA-873D-42C8-A1BD-18440175849B}"/>
              </a:ext>
            </a:extLst>
          </p:cNvPr>
          <p:cNvSpPr>
            <a:spLocks noGrp="1"/>
          </p:cNvSpPr>
          <p:nvPr>
            <p:ph idx="1"/>
          </p:nvPr>
        </p:nvSpPr>
        <p:spPr>
          <a:xfrm>
            <a:off x="3549316" y="649706"/>
            <a:ext cx="7955296" cy="5859378"/>
          </a:xfrm>
        </p:spPr>
        <p:txBody>
          <a:bodyPr>
            <a:normAutofit fontScale="92500"/>
          </a:bodyPr>
          <a:lstStyle/>
          <a:p>
            <a:pPr algn="just"/>
            <a:r>
              <a:rPr lang="tr-TR" sz="2400" dirty="0">
                <a:latin typeface="Times New Roman" panose="02020603050405020304" pitchFamily="18" charset="0"/>
                <a:cs typeface="Times New Roman" panose="02020603050405020304" pitchFamily="18" charset="0"/>
              </a:rPr>
              <a:t>Betonarme elemanlarda yapılan onarım/güçlendirme, genelde kapasite artırımına veya sargı etkisi oluşturmaya yöneliktir.</a:t>
            </a:r>
          </a:p>
          <a:p>
            <a:pPr algn="just"/>
            <a:r>
              <a:rPr lang="tr-TR" sz="2400" dirty="0">
                <a:latin typeface="Times New Roman" panose="02020603050405020304" pitchFamily="18" charset="0"/>
                <a:cs typeface="Times New Roman" panose="02020603050405020304" pitchFamily="18" charset="0"/>
              </a:rPr>
              <a:t>Bu incelemeler sonunda mevcut betonarme binalarımızın büyük bir çoğunluğunda, sistem, malzeme ve donatı düzenlenmesi ile ilgili birçok ortak kusur olduğu saptanmıştır. Bunlar göz önünde bulundurulduğunda, ülkemiz için “sistem </a:t>
            </a:r>
            <a:r>
              <a:rPr lang="tr-TR" sz="2400" dirty="0" err="1">
                <a:latin typeface="Times New Roman" panose="02020603050405020304" pitchFamily="18" charset="0"/>
                <a:cs typeface="Times New Roman" panose="02020603050405020304" pitchFamily="18" charset="0"/>
              </a:rPr>
              <a:t>iyileştirmesi”nin</a:t>
            </a:r>
            <a:r>
              <a:rPr lang="tr-TR" sz="2400" dirty="0">
                <a:latin typeface="Times New Roman" panose="02020603050405020304" pitchFamily="18" charset="0"/>
                <a:cs typeface="Times New Roman" panose="02020603050405020304" pitchFamily="18" charset="0"/>
              </a:rPr>
              <a:t> en uygun yaklaşım olduğu kanısına varılmıştır.</a:t>
            </a:r>
          </a:p>
          <a:p>
            <a:pPr algn="just"/>
            <a:r>
              <a:rPr lang="tr-TR" sz="2400" dirty="0">
                <a:latin typeface="Times New Roman" panose="02020603050405020304" pitchFamily="18" charset="0"/>
                <a:cs typeface="Times New Roman" panose="02020603050405020304" pitchFamily="18" charset="0"/>
              </a:rPr>
              <a:t>Kullanılan bazı teknikler, manto gibi, elemanın </a:t>
            </a:r>
            <a:r>
              <a:rPr lang="tr-TR" sz="2400" dirty="0" err="1">
                <a:latin typeface="Times New Roman" panose="02020603050405020304" pitchFamily="18" charset="0"/>
                <a:cs typeface="Times New Roman" panose="02020603050405020304" pitchFamily="18" charset="0"/>
              </a:rPr>
              <a:t>rijitliğini</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artırabilir.Eleman</a:t>
            </a:r>
            <a:r>
              <a:rPr lang="tr-TR" sz="2400" dirty="0">
                <a:latin typeface="Times New Roman" panose="02020603050405020304" pitchFamily="18" charset="0"/>
                <a:cs typeface="Times New Roman" panose="02020603050405020304" pitchFamily="18" charset="0"/>
              </a:rPr>
              <a:t> kapasitesini artırmakta, betonarme veya çelik manto, betonarme katman ekleme, çelik veya elyaflı plaka yapıştırma en fazla kullanılan yöntemlerdir.</a:t>
            </a:r>
          </a:p>
          <a:p>
            <a:pPr algn="just"/>
            <a:r>
              <a:rPr lang="tr-TR" sz="2400" dirty="0">
                <a:latin typeface="Times New Roman" panose="02020603050405020304" pitchFamily="18" charset="0"/>
                <a:cs typeface="Times New Roman" panose="02020603050405020304" pitchFamily="18" charset="0"/>
              </a:rPr>
              <a:t>Uygulamayı yapacak mühendisler, uygulayacakları onarım/güçlendirme tekniğinin ne sağlayıp ne </a:t>
            </a:r>
            <a:r>
              <a:rPr lang="tr-TR" sz="2400" dirty="0" err="1">
                <a:latin typeface="Times New Roman" panose="02020603050405020304" pitchFamily="18" charset="0"/>
                <a:cs typeface="Times New Roman" panose="02020603050405020304" pitchFamily="18" charset="0"/>
              </a:rPr>
              <a:t>sağlamıyacağının</a:t>
            </a:r>
            <a:r>
              <a:rPr lang="tr-TR" sz="2400" dirty="0">
                <a:latin typeface="Times New Roman" panose="02020603050405020304" pitchFamily="18" charset="0"/>
                <a:cs typeface="Times New Roman" panose="02020603050405020304" pitchFamily="18" charset="0"/>
              </a:rPr>
              <a:t> bilincinde olmalıdır. Örneğin uygulayıcı, çelik manto ile </a:t>
            </a:r>
            <a:r>
              <a:rPr lang="tr-TR" sz="2400" dirty="0" err="1">
                <a:latin typeface="Times New Roman" panose="02020603050405020304" pitchFamily="18" charset="0"/>
                <a:cs typeface="Times New Roman" panose="02020603050405020304" pitchFamily="18" charset="0"/>
              </a:rPr>
              <a:t>eksenel</a:t>
            </a:r>
            <a:r>
              <a:rPr lang="tr-TR" sz="2400" dirty="0">
                <a:latin typeface="Times New Roman" panose="02020603050405020304" pitchFamily="18" charset="0"/>
                <a:cs typeface="Times New Roman" panose="02020603050405020304" pitchFamily="18" charset="0"/>
              </a:rPr>
              <a:t> yük kapasitesinin artırılabileceğini, ancak eğilme kapasitesinin değiştirilemeyeceğini bilmelidir.</a:t>
            </a: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65004623"/>
      </p:ext>
    </p:extLst>
  </p:cSld>
  <p:clrMapOvr>
    <a:masterClrMapping/>
  </p:clrMapOvr>
  <mc:AlternateContent xmlns:mc="http://schemas.openxmlformats.org/markup-compatibility/2006">
    <mc:Choice xmlns="" xmlns:p14="http://schemas.microsoft.com/office/powerpoint/2010/main" Requires="p14">
      <p:transition spd="slow" p14:dur="2000" advTm="45458"/>
    </mc:Choice>
    <mc:Fallback>
      <p:transition spd="slow" advTm="454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xmlns="" id="{AB803B8E-1D95-4D26-B3CF-0B139EF06F43}"/>
              </a:ext>
            </a:extLst>
          </p:cNvPr>
          <p:cNvGraphicFramePr>
            <a:graphicFrameLocks noGrp="1"/>
          </p:cNvGraphicFramePr>
          <p:nvPr>
            <p:ph idx="1"/>
            <p:extLst>
              <p:ext uri="{D42A27DB-BD31-4B8C-83A1-F6EECF244321}">
                <p14:modId xmlns="" xmlns:p14="http://schemas.microsoft.com/office/powerpoint/2010/main" val="2864534687"/>
              </p:ext>
            </p:extLst>
          </p:nvPr>
        </p:nvGraphicFramePr>
        <p:xfrm>
          <a:off x="2592925" y="553453"/>
          <a:ext cx="8915400" cy="6304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510719328"/>
      </p:ext>
    </p:extLst>
  </p:cSld>
  <p:clrMapOvr>
    <a:masterClrMapping/>
  </p:clrMapOvr>
  <mc:AlternateContent xmlns:mc="http://schemas.openxmlformats.org/markup-compatibility/2006">
    <mc:Choice xmlns="" xmlns:p14="http://schemas.microsoft.com/office/powerpoint/2010/main" Requires="p14">
      <p:transition spd="slow" p14:dur="2000" advTm="32239"/>
    </mc:Choice>
    <mc:Fallback>
      <p:transition spd="slow" advTm="3223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3248526" y="624110"/>
            <a:ext cx="9119937" cy="1280890"/>
          </a:xfrm>
        </p:spPr>
        <p:txBody>
          <a:bodyPr>
            <a:normAutofit/>
          </a:bodyPr>
          <a:lstStyle/>
          <a:p>
            <a:r>
              <a:rPr lang="tr-TR" sz="2800" b="1" cap="all" dirty="0">
                <a:solidFill>
                  <a:srgbClr val="FF0000"/>
                </a:solidFill>
                <a:latin typeface="Times New Roman" panose="02020603050405020304" pitchFamily="18" charset="0"/>
                <a:cs typeface="Times New Roman" panose="02020603050405020304" pitchFamily="18" charset="0"/>
              </a:rPr>
              <a:t>Betonarme Yapılarda Gözlenen Hasarın Nedenleri ve Türleri</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4259178" y="2165684"/>
            <a:ext cx="7245433" cy="4068206"/>
          </a:xfrm>
        </p:spPr>
        <p:txBody>
          <a:bodyPr>
            <a:normAutofit/>
          </a:bodyPr>
          <a:lstStyle/>
          <a:p>
            <a:r>
              <a:rPr lang="tr-TR" sz="2400" dirty="0">
                <a:latin typeface="Times New Roman" panose="02020603050405020304" pitchFamily="18" charset="0"/>
                <a:cs typeface="Times New Roman" panose="02020603050405020304" pitchFamily="18" charset="0"/>
              </a:rPr>
              <a:t>Döşeme hasarı</a:t>
            </a:r>
          </a:p>
          <a:p>
            <a:r>
              <a:rPr lang="tr-TR" sz="2400" dirty="0">
                <a:latin typeface="Times New Roman" panose="02020603050405020304" pitchFamily="18" charset="0"/>
                <a:cs typeface="Times New Roman" panose="02020603050405020304" pitchFamily="18" charset="0"/>
              </a:rPr>
              <a:t>Kirişlerde oluşan hasarlar</a:t>
            </a:r>
          </a:p>
          <a:p>
            <a:r>
              <a:rPr lang="tr-TR" sz="2400" dirty="0">
                <a:latin typeface="Times New Roman" panose="02020603050405020304" pitchFamily="18" charset="0"/>
                <a:cs typeface="Times New Roman" panose="02020603050405020304" pitchFamily="18" charset="0"/>
              </a:rPr>
              <a:t>Kolonlarda oluşan hasarlar</a:t>
            </a:r>
          </a:p>
          <a:p>
            <a:r>
              <a:rPr lang="tr-TR" sz="2400" dirty="0">
                <a:latin typeface="Times New Roman" panose="02020603050405020304" pitchFamily="18" charset="0"/>
                <a:cs typeface="Times New Roman" panose="02020603050405020304" pitchFamily="18" charset="0"/>
              </a:rPr>
              <a:t>Kolon-kiriş birleşim bölgesi hasarı</a:t>
            </a:r>
          </a:p>
          <a:p>
            <a:r>
              <a:rPr lang="tr-TR" sz="2400" dirty="0">
                <a:latin typeface="Times New Roman" panose="02020603050405020304" pitchFamily="18" charset="0"/>
                <a:cs typeface="Times New Roman" panose="02020603050405020304" pitchFamily="18" charset="0"/>
              </a:rPr>
              <a:t>Perde hasarları</a:t>
            </a:r>
          </a:p>
          <a:p>
            <a:r>
              <a:rPr lang="tr-TR" sz="2400" dirty="0">
                <a:latin typeface="Times New Roman" panose="02020603050405020304" pitchFamily="18" charset="0"/>
                <a:cs typeface="Times New Roman" panose="02020603050405020304" pitchFamily="18" charset="0"/>
              </a:rPr>
              <a:t>Temel hasarları</a:t>
            </a:r>
          </a:p>
        </p:txBody>
      </p:sp>
    </p:spTree>
    <p:extLst>
      <p:ext uri="{BB962C8B-B14F-4D97-AF65-F5344CB8AC3E}">
        <p14:creationId xmlns="" xmlns:p14="http://schemas.microsoft.com/office/powerpoint/2010/main" val="3201378425"/>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b="1" cap="all" dirty="0">
                <a:solidFill>
                  <a:srgbClr val="FF0000"/>
                </a:solidFill>
                <a:latin typeface="Times New Roman" panose="02020603050405020304" pitchFamily="18" charset="0"/>
                <a:cs typeface="Times New Roman" panose="02020603050405020304" pitchFamily="18" charset="0"/>
              </a:rPr>
              <a:t>Betonarme Yapılarda Gözlenen Hasarın Nedenleri ve Türleri</a:t>
            </a:r>
            <a:endParaRPr lang="tr-TR" sz="2800"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224462" y="1684421"/>
            <a:ext cx="8280149" cy="4549469"/>
          </a:xfrm>
        </p:spPr>
        <p:txBody>
          <a:bodyPr>
            <a:normAutofit lnSpcReduction="10000"/>
          </a:bodyPr>
          <a:lstStyle/>
          <a:p>
            <a:pPr marL="0" indent="0" algn="just">
              <a:buNone/>
            </a:pPr>
            <a:r>
              <a:rPr lang="tr-TR" sz="2400" b="1" cap="all" dirty="0">
                <a:latin typeface="Times New Roman" panose="02020603050405020304" pitchFamily="18" charset="0"/>
                <a:cs typeface="Times New Roman" panose="02020603050405020304" pitchFamily="18" charset="0"/>
              </a:rPr>
              <a:t>Döşeme hasarları</a:t>
            </a:r>
          </a:p>
          <a:p>
            <a:pPr algn="just"/>
            <a:r>
              <a:rPr lang="tr-TR" sz="2400" dirty="0">
                <a:latin typeface="Times New Roman" panose="02020603050405020304" pitchFamily="18" charset="0"/>
                <a:cs typeface="Times New Roman" panose="02020603050405020304" pitchFamily="18" charset="0"/>
              </a:rPr>
              <a:t>Döşemede oluşan çatlakların çoğu açıklık ortasındaki aşırı sehim çatlaklarıdır.</a:t>
            </a:r>
          </a:p>
          <a:p>
            <a:pPr algn="just"/>
            <a:r>
              <a:rPr lang="tr-TR" sz="2400" dirty="0">
                <a:latin typeface="Times New Roman" panose="02020603050405020304" pitchFamily="18" charset="0"/>
                <a:cs typeface="Times New Roman" panose="02020603050405020304" pitchFamily="18" charset="0"/>
              </a:rPr>
              <a:t>Döşemenin kirişle birleştiği yerde üstte mesnette, kiriş kenarına paralel çatlaklar oluşabilir. Bu durum, donatının yetersiz olmasına, beton örtü kalınlığının sağlanmayıp döşeme kesitlerinde moment kollarının azaltılmasına, kalıbın erken alınarak beton mukavemetini tam kazanmadan döşemenin yüklenmiş olmasına veya beton taşıma gücünün hesapta kabul edilen değerden daha düşük olduğuna işaret eder.</a:t>
            </a:r>
          </a:p>
          <a:p>
            <a:pPr algn="just"/>
            <a:r>
              <a:rPr lang="tr-TR" sz="2400" dirty="0">
                <a:latin typeface="Times New Roman" panose="02020603050405020304" pitchFamily="18" charset="0"/>
                <a:cs typeface="Times New Roman" panose="02020603050405020304" pitchFamily="18" charset="0"/>
              </a:rPr>
              <a:t>Döşemelerde önemli boşluğun bulunması halinde köşelerde gerilme yığılması nedeniyle çatlaklar oluşabilir</a:t>
            </a: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84120400"/>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10437" y="149476"/>
            <a:ext cx="10262666" cy="1280890"/>
          </a:xfrm>
        </p:spPr>
        <p:txBody>
          <a:bodyPr/>
          <a:lstStyle/>
          <a:p>
            <a:pPr algn="ctr"/>
            <a:r>
              <a:rPr lang="tr-TR" dirty="0" smtClean="0">
                <a:solidFill>
                  <a:srgbClr val="C00000"/>
                </a:solidFill>
                <a:latin typeface="Times New Roman" panose="02020603050405020304" pitchFamily="18" charset="0"/>
                <a:cs typeface="Times New Roman" panose="02020603050405020304" pitchFamily="18" charset="0"/>
              </a:rPr>
              <a:t>Hasarlı Döşemede Çatlak ve Sehim</a:t>
            </a:r>
            <a:endParaRPr lang="tr-TR" dirty="0">
              <a:solidFill>
                <a:srgbClr val="C00000"/>
              </a:solidFill>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592925" y="789921"/>
            <a:ext cx="8012977" cy="6068079"/>
          </a:xfrm>
          <a:prstGeom prst="rect">
            <a:avLst/>
          </a:prstGeom>
        </p:spPr>
      </p:pic>
    </p:spTree>
    <p:extLst>
      <p:ext uri="{BB962C8B-B14F-4D97-AF65-F5344CB8AC3E}">
        <p14:creationId xmlns="" xmlns:p14="http://schemas.microsoft.com/office/powerpoint/2010/main" val="3067548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01255" y="624110"/>
            <a:ext cx="10003358" cy="1280890"/>
          </a:xfrm>
        </p:spPr>
        <p:txBody>
          <a:bodyPr/>
          <a:lstStyle/>
          <a:p>
            <a:pPr algn="ctr"/>
            <a:r>
              <a:rPr lang="tr-TR" dirty="0" smtClean="0">
                <a:solidFill>
                  <a:srgbClr val="C00000"/>
                </a:solidFill>
                <a:latin typeface="Times New Roman" panose="02020603050405020304" pitchFamily="18" charset="0"/>
                <a:cs typeface="Times New Roman" panose="02020603050405020304" pitchFamily="18" charset="0"/>
              </a:rPr>
              <a:t>Kirişsiz Döşemede Zımbalama Hasarı</a:t>
            </a:r>
            <a:endParaRPr lang="tr-TR" dirty="0">
              <a:solidFill>
                <a:srgbClr val="C00000"/>
              </a:solidFill>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1501255" y="1433015"/>
            <a:ext cx="10139555" cy="5424985"/>
          </a:xfrm>
          <a:prstGeom prst="rect">
            <a:avLst/>
          </a:prstGeom>
        </p:spPr>
      </p:pic>
    </p:spTree>
    <p:extLst>
      <p:ext uri="{BB962C8B-B14F-4D97-AF65-F5344CB8AC3E}">
        <p14:creationId xmlns="" xmlns:p14="http://schemas.microsoft.com/office/powerpoint/2010/main" val="2937532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433137"/>
            <a:ext cx="10479507" cy="1471863"/>
          </a:xfrm>
        </p:spPr>
        <p:txBody>
          <a:bodyPr>
            <a:normAutofit/>
          </a:bodyPr>
          <a:lstStyle/>
          <a:p>
            <a:r>
              <a:rPr lang="tr-TR" sz="2800" b="1" cap="all" dirty="0">
                <a:solidFill>
                  <a:srgbClr val="FF0000"/>
                </a:solidFill>
                <a:latin typeface="Times New Roman" panose="02020603050405020304" pitchFamily="18" charset="0"/>
                <a:cs typeface="Times New Roman" panose="02020603050405020304" pitchFamily="18" charset="0"/>
              </a:rPr>
              <a:t>Betonarme Yapılarda Gözlenen Hasarın Nedenleri ve Türleri</a:t>
            </a:r>
            <a:endParaRPr lang="tr-TR" sz="2800"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380874" y="1275347"/>
            <a:ext cx="8123738" cy="5390148"/>
          </a:xfrm>
        </p:spPr>
        <p:txBody>
          <a:bodyPr>
            <a:normAutofit/>
          </a:bodyPr>
          <a:lstStyle/>
          <a:p>
            <a:pPr marL="0" indent="0" algn="just">
              <a:buNone/>
            </a:pPr>
            <a:r>
              <a:rPr lang="tr-TR" sz="2400" b="1" cap="all" dirty="0">
                <a:latin typeface="Times New Roman" panose="02020603050405020304" pitchFamily="18" charset="0"/>
                <a:cs typeface="Times New Roman" panose="02020603050405020304" pitchFamily="18" charset="0"/>
              </a:rPr>
              <a:t>Kirişlerde oluşan </a:t>
            </a:r>
            <a:r>
              <a:rPr lang="tr-TR" sz="2400" b="1" cap="all" dirty="0" smtClean="0">
                <a:latin typeface="Times New Roman" panose="02020603050405020304" pitchFamily="18" charset="0"/>
                <a:cs typeface="Times New Roman" panose="02020603050405020304" pitchFamily="18" charset="0"/>
              </a:rPr>
              <a:t>hasarlar</a:t>
            </a:r>
            <a:endParaRPr lang="tr-TR" sz="2400" b="1" cap="all"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Betonarme kirişlerde düşey yükler etkisi ile kiriş açıklığında eğilme çatlakları meydana gelir.</a:t>
            </a:r>
          </a:p>
          <a:p>
            <a:pPr algn="just"/>
            <a:r>
              <a:rPr lang="tr-TR" sz="2400" dirty="0">
                <a:latin typeface="Times New Roman" panose="02020603050405020304" pitchFamily="18" charset="0"/>
                <a:cs typeface="Times New Roman" panose="02020603050405020304" pitchFamily="18" charset="0"/>
              </a:rPr>
              <a:t>Kiriş açıklığındaki donatı yetersizse, bu bölgede donatıların akma limitini aşması durumunda betonda çatlaklar oluşur. Bu çatlakların cm. boyutuna ulaşması donatının akma limitini aştığını gösterir.</a:t>
            </a:r>
          </a:p>
          <a:p>
            <a:pPr algn="just"/>
            <a:r>
              <a:rPr lang="tr-TR" sz="2400" dirty="0">
                <a:latin typeface="Times New Roman" panose="02020603050405020304" pitchFamily="18" charset="0"/>
                <a:cs typeface="Times New Roman" panose="02020603050405020304" pitchFamily="18" charset="0"/>
              </a:rPr>
              <a:t>Deprem etkisi altında kirişlerde en fazla zorlanan kısımlar mesnet bölgeleridir.</a:t>
            </a:r>
          </a:p>
          <a:p>
            <a:pPr algn="just"/>
            <a:r>
              <a:rPr lang="tr-TR" sz="2400" dirty="0">
                <a:latin typeface="Times New Roman" panose="02020603050405020304" pitchFamily="18" charset="0"/>
                <a:cs typeface="Times New Roman" panose="02020603050405020304" pitchFamily="18" charset="0"/>
              </a:rPr>
              <a:t>Kısa açıklıklı kirişlerde sıkça görülen hasarlardan biride kirişle perde birleşim yerlerinde görülen X şeklindeki kayma çatlaklarıdır.</a:t>
            </a:r>
          </a:p>
        </p:txBody>
      </p:sp>
    </p:spTree>
    <p:extLst>
      <p:ext uri="{BB962C8B-B14F-4D97-AF65-F5344CB8AC3E}">
        <p14:creationId xmlns="" xmlns:p14="http://schemas.microsoft.com/office/powerpoint/2010/main" val="425072580"/>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36961" y="464024"/>
            <a:ext cx="9553433" cy="2074460"/>
          </a:xfrm>
        </p:spPr>
        <p:txBody>
          <a:bodyPr>
            <a:normAutofit/>
          </a:bodyPr>
          <a:lstStyle/>
          <a:p>
            <a:pPr algn="ctr"/>
            <a:r>
              <a:rPr lang="tr-TR" dirty="0" smtClean="0">
                <a:solidFill>
                  <a:srgbClr val="C00000"/>
                </a:solidFill>
              </a:rPr>
              <a:t/>
            </a:r>
            <a:br>
              <a:rPr lang="tr-TR" dirty="0" smtClean="0">
                <a:solidFill>
                  <a:srgbClr val="C00000"/>
                </a:solidFill>
              </a:rPr>
            </a:br>
            <a:r>
              <a:rPr lang="tr-TR" dirty="0" smtClean="0">
                <a:solidFill>
                  <a:srgbClr val="C00000"/>
                </a:solidFill>
              </a:rPr>
              <a:t>Kirişte Oluşabilecek Eğilme Çatlakları</a:t>
            </a:r>
            <a:endParaRPr lang="tr-TR" dirty="0">
              <a:solidFill>
                <a:srgbClr val="C00000"/>
              </a:solidFill>
            </a:endParaRPr>
          </a:p>
        </p:txBody>
      </p:sp>
      <p:pic>
        <p:nvPicPr>
          <p:cNvPr id="6" name="İçerik Yer Tutucusu 5"/>
          <p:cNvPicPr>
            <a:picLocks noGrp="1" noChangeAspect="1"/>
          </p:cNvPicPr>
          <p:nvPr>
            <p:ph idx="1"/>
          </p:nvPr>
        </p:nvPicPr>
        <p:blipFill>
          <a:blip r:embed="rId2"/>
          <a:stretch>
            <a:fillRect/>
          </a:stretch>
        </p:blipFill>
        <p:spPr>
          <a:xfrm>
            <a:off x="1559159" y="2388358"/>
            <a:ext cx="10309039" cy="3169598"/>
          </a:xfrm>
          <a:prstGeom prst="rect">
            <a:avLst/>
          </a:prstGeom>
        </p:spPr>
      </p:pic>
    </p:spTree>
    <p:extLst>
      <p:ext uri="{BB962C8B-B14F-4D97-AF65-F5344CB8AC3E}">
        <p14:creationId xmlns="" xmlns:p14="http://schemas.microsoft.com/office/powerpoint/2010/main" val="2375005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10537" y="610462"/>
            <a:ext cx="8911687" cy="1280890"/>
          </a:xfrm>
        </p:spPr>
        <p:txBody>
          <a:bodyPr/>
          <a:lstStyle/>
          <a:p>
            <a:pPr algn="ctr"/>
            <a:r>
              <a:rPr lang="tr-TR" dirty="0" smtClean="0">
                <a:solidFill>
                  <a:srgbClr val="C00000"/>
                </a:solidFill>
                <a:latin typeface="Times New Roman" panose="02020603050405020304" pitchFamily="18" charset="0"/>
                <a:cs typeface="Times New Roman" panose="02020603050405020304" pitchFamily="18" charset="0"/>
              </a:rPr>
              <a:t>Bağ Kirişi X Kayma Çatlağı</a:t>
            </a:r>
            <a:endParaRPr lang="tr-TR" dirty="0">
              <a:solidFill>
                <a:srgbClr val="C00000"/>
              </a:solidFill>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3124669" y="1584941"/>
            <a:ext cx="7424600" cy="51502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 xmlns:p14="http://schemas.microsoft.com/office/powerpoint/2010/main" val="1576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445168"/>
            <a:ext cx="10479507" cy="1459832"/>
          </a:xfrm>
        </p:spPr>
        <p:txBody>
          <a:bodyPr>
            <a:normAutofit/>
          </a:bodyPr>
          <a:lstStyle/>
          <a:p>
            <a:r>
              <a:rPr lang="tr-TR" sz="2800" b="1" cap="all" dirty="0">
                <a:solidFill>
                  <a:srgbClr val="FF0000"/>
                </a:solidFill>
                <a:latin typeface="Times New Roman" panose="02020603050405020304" pitchFamily="18" charset="0"/>
                <a:cs typeface="Times New Roman" panose="02020603050405020304" pitchFamily="18" charset="0"/>
              </a:rPr>
              <a:t>Betonarme Yapılarda Gözlenen Hasarın Nedenleri ve Türleri</a:t>
            </a:r>
            <a:endParaRPr lang="tr-TR" sz="2800"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068052" y="1275347"/>
            <a:ext cx="8436559" cy="5390148"/>
          </a:xfrm>
        </p:spPr>
        <p:txBody>
          <a:bodyPr>
            <a:normAutofit/>
          </a:bodyPr>
          <a:lstStyle/>
          <a:p>
            <a:pPr marL="0" indent="0">
              <a:buNone/>
            </a:pPr>
            <a:r>
              <a:rPr lang="tr-TR" sz="2400" b="1" cap="all" dirty="0">
                <a:latin typeface="Times New Roman" panose="02020603050405020304" pitchFamily="18" charset="0"/>
                <a:cs typeface="Times New Roman" panose="02020603050405020304" pitchFamily="18" charset="0"/>
              </a:rPr>
              <a:t>kolonlarda oluşan </a:t>
            </a:r>
            <a:r>
              <a:rPr lang="tr-TR" sz="2400" b="1" cap="all" dirty="0" smtClean="0">
                <a:latin typeface="Times New Roman" panose="02020603050405020304" pitchFamily="18" charset="0"/>
                <a:cs typeface="Times New Roman" panose="02020603050405020304" pitchFamily="18" charset="0"/>
              </a:rPr>
              <a:t>hasarlar</a:t>
            </a:r>
            <a:endParaRPr lang="tr-TR" sz="2400" b="1" cap="all"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Kolonlarda normal kuvvet hâkim durumda iken kolon boyutlarına göre yön değiştiren eğilme momenti veya kesme kuvveti hasara sebep olur. Özellikle narinliğin büyük olduğu kolonlarda büyük eğilme momenti, normal kuvvetle beraber beton basınç bölgesinde ezilme ve parçalanmalara neden olur.</a:t>
            </a:r>
          </a:p>
          <a:p>
            <a:r>
              <a:rPr lang="tr-TR" sz="2400" dirty="0">
                <a:latin typeface="Times New Roman" panose="02020603050405020304" pitchFamily="18" charset="0"/>
                <a:cs typeface="Times New Roman" panose="02020603050405020304" pitchFamily="18" charset="0"/>
              </a:rPr>
              <a:t>Kolon uç bölgelerinde </a:t>
            </a:r>
            <a:r>
              <a:rPr lang="tr-TR" sz="2400" dirty="0" err="1">
                <a:latin typeface="Times New Roman" panose="02020603050405020304" pitchFamily="18" charset="0"/>
                <a:cs typeface="Times New Roman" panose="02020603050405020304" pitchFamily="18" charset="0"/>
              </a:rPr>
              <a:t>etriyenin</a:t>
            </a:r>
            <a:r>
              <a:rPr lang="tr-TR" sz="2400" dirty="0">
                <a:latin typeface="Times New Roman" panose="02020603050405020304" pitchFamily="18" charset="0"/>
                <a:cs typeface="Times New Roman" panose="02020603050405020304" pitchFamily="18" charset="0"/>
              </a:rPr>
              <a:t> seyrek olması hasarın artmasına ve boyuna donatının burkulmasına sebep olur.</a:t>
            </a:r>
          </a:p>
          <a:p>
            <a:r>
              <a:rPr lang="tr-TR" sz="2400" dirty="0">
                <a:latin typeface="Times New Roman" panose="02020603050405020304" pitchFamily="18" charset="0"/>
                <a:cs typeface="Times New Roman" panose="02020603050405020304" pitchFamily="18" charset="0"/>
              </a:rPr>
              <a:t>Yapı kütle merkezi ile </a:t>
            </a:r>
            <a:r>
              <a:rPr lang="tr-TR" sz="2400" dirty="0" err="1">
                <a:latin typeface="Times New Roman" panose="02020603050405020304" pitchFamily="18" charset="0"/>
                <a:cs typeface="Times New Roman" panose="02020603050405020304" pitchFamily="18" charset="0"/>
              </a:rPr>
              <a:t>rijitlik</a:t>
            </a:r>
            <a:r>
              <a:rPr lang="tr-TR" sz="2400" dirty="0">
                <a:latin typeface="Times New Roman" panose="02020603050405020304" pitchFamily="18" charset="0"/>
                <a:cs typeface="Times New Roman" panose="02020603050405020304" pitchFamily="18" charset="0"/>
              </a:rPr>
              <a:t> merkezinin çakışmaması kolonlarda ilave burulma momentleri oluşturur. Burulma momentleri etkisi ile kolonun bir tarafında diyagonal çatlaklar oluşur. Diğer tarafında ise yine diyagonal olarak uzanan basınç ezilmeleri görülür.</a:t>
            </a:r>
          </a:p>
        </p:txBody>
      </p:sp>
    </p:spTree>
    <p:extLst>
      <p:ext uri="{BB962C8B-B14F-4D97-AF65-F5344CB8AC3E}">
        <p14:creationId xmlns="" xmlns:p14="http://schemas.microsoft.com/office/powerpoint/2010/main" val="2783445202"/>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51981" y="0"/>
            <a:ext cx="8911687" cy="1280890"/>
          </a:xfrm>
        </p:spPr>
        <p:txBody>
          <a:bodyPr/>
          <a:lstStyle/>
          <a:p>
            <a:pPr algn="ctr"/>
            <a:r>
              <a:rPr lang="tr-TR" dirty="0" smtClean="0">
                <a:solidFill>
                  <a:srgbClr val="C00000"/>
                </a:solidFill>
                <a:latin typeface="Times New Roman" panose="02020603050405020304" pitchFamily="18" charset="0"/>
                <a:cs typeface="Times New Roman" panose="02020603050405020304" pitchFamily="18" charset="0"/>
              </a:rPr>
              <a:t>Kolon ve Kiriş Birleşim Yerlerinde Oluşan Hasarlar</a:t>
            </a:r>
            <a:endParaRPr lang="tr-TR"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2026391" y="1232687"/>
            <a:ext cx="9962866" cy="3777622"/>
          </a:xfrm>
        </p:spPr>
        <p:txBody>
          <a:bodyPr>
            <a:normAutofit/>
          </a:bodyPr>
          <a:lstStyle/>
          <a:p>
            <a:r>
              <a:rPr lang="tr-TR" sz="2400" dirty="0">
                <a:latin typeface="Times New Roman" panose="02020603050405020304" pitchFamily="18" charset="0"/>
                <a:cs typeface="Times New Roman" panose="02020603050405020304" pitchFamily="18" charset="0"/>
              </a:rPr>
              <a:t>Genellikle kolon-kiriş birleşim bölgelerinde az sayıda </a:t>
            </a:r>
            <a:r>
              <a:rPr lang="tr-TR" sz="2400" dirty="0" err="1">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kullanılması yani </a:t>
            </a:r>
            <a:r>
              <a:rPr lang="tr-TR" sz="2400" dirty="0" err="1" smtClean="0">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aralığının </a:t>
            </a:r>
            <a:r>
              <a:rPr lang="tr-TR" sz="2400" dirty="0">
                <a:latin typeface="Times New Roman" panose="02020603050405020304" pitchFamily="18" charset="0"/>
                <a:cs typeface="Times New Roman" panose="02020603050405020304" pitchFamily="18" charset="0"/>
              </a:rPr>
              <a:t>yetersiz oluşu ve hatta hiç </a:t>
            </a:r>
            <a:r>
              <a:rPr lang="tr-TR" sz="2400" dirty="0" err="1">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kullanılmaması, kiriş donatılarının </a:t>
            </a:r>
            <a:r>
              <a:rPr lang="tr-TR" sz="2400" dirty="0" smtClean="0">
                <a:latin typeface="Times New Roman" panose="02020603050405020304" pitchFamily="18" charset="0"/>
                <a:cs typeface="Times New Roman" panose="02020603050405020304" pitchFamily="18" charset="0"/>
              </a:rPr>
              <a:t>kolon donatılarına </a:t>
            </a:r>
            <a:r>
              <a:rPr lang="tr-TR" sz="2400" dirty="0" err="1">
                <a:latin typeface="Times New Roman" panose="02020603050405020304" pitchFamily="18" charset="0"/>
                <a:cs typeface="Times New Roman" panose="02020603050405020304" pitchFamily="18" charset="0"/>
              </a:rPr>
              <a:t>ankrajının</a:t>
            </a:r>
            <a:r>
              <a:rPr lang="tr-TR" sz="2400" dirty="0">
                <a:latin typeface="Times New Roman" panose="02020603050405020304" pitchFamily="18" charset="0"/>
                <a:cs typeface="Times New Roman" panose="02020603050405020304" pitchFamily="18" charset="0"/>
              </a:rPr>
              <a:t> yeterli yapılmaması gibi nedenlerle bu bölgedeki kolon </a:t>
            </a:r>
            <a:r>
              <a:rPr lang="tr-TR" sz="2400" dirty="0" smtClean="0">
                <a:latin typeface="Times New Roman" panose="02020603050405020304" pitchFamily="18" charset="0"/>
                <a:cs typeface="Times New Roman" panose="02020603050405020304" pitchFamily="18" charset="0"/>
              </a:rPr>
              <a:t>ve kiriş </a:t>
            </a:r>
            <a:r>
              <a:rPr lang="tr-TR" sz="2400" dirty="0">
                <a:latin typeface="Times New Roman" panose="02020603050405020304" pitchFamily="18" charset="0"/>
                <a:cs typeface="Times New Roman" panose="02020603050405020304" pitchFamily="18" charset="0"/>
              </a:rPr>
              <a:t>donatıları sıyrılmakta ve beklenen taşıma gücüne ulaşılamadan </a:t>
            </a:r>
            <a:r>
              <a:rPr lang="tr-TR" sz="2400" dirty="0" smtClean="0">
                <a:latin typeface="Times New Roman" panose="02020603050405020304" pitchFamily="18" charset="0"/>
                <a:cs typeface="Times New Roman" panose="02020603050405020304" pitchFamily="18" charset="0"/>
              </a:rPr>
              <a:t>ilgili elemanlarda </a:t>
            </a:r>
            <a:r>
              <a:rPr lang="tr-TR" sz="2400" dirty="0">
                <a:latin typeface="Times New Roman" panose="02020603050405020304" pitchFamily="18" charset="0"/>
                <a:cs typeface="Times New Roman" panose="02020603050405020304" pitchFamily="18" charset="0"/>
              </a:rPr>
              <a:t>plastik mafsallar meydana gelerek hasar </a:t>
            </a:r>
            <a:r>
              <a:rPr lang="tr-TR" sz="2400" dirty="0" smtClean="0">
                <a:latin typeface="Times New Roman" panose="02020603050405020304" pitchFamily="18" charset="0"/>
                <a:cs typeface="Times New Roman" panose="02020603050405020304" pitchFamily="18" charset="0"/>
              </a:rPr>
              <a:t>oluşturmaktadır.</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132053" y="4133173"/>
            <a:ext cx="5918972" cy="2391504"/>
          </a:xfrm>
          <a:prstGeom prst="rect">
            <a:avLst/>
          </a:prstGeom>
        </p:spPr>
      </p:pic>
      <p:pic>
        <p:nvPicPr>
          <p:cNvPr id="5" name="Resim 4"/>
          <p:cNvPicPr>
            <a:picLocks noChangeAspect="1"/>
          </p:cNvPicPr>
          <p:nvPr/>
        </p:nvPicPr>
        <p:blipFill>
          <a:blip r:embed="rId3"/>
          <a:stretch>
            <a:fillRect/>
          </a:stretch>
        </p:blipFill>
        <p:spPr>
          <a:xfrm>
            <a:off x="6253768" y="4133173"/>
            <a:ext cx="5938232" cy="2531660"/>
          </a:xfrm>
          <a:prstGeom prst="rect">
            <a:avLst/>
          </a:prstGeom>
        </p:spPr>
      </p:pic>
    </p:spTree>
    <p:extLst>
      <p:ext uri="{BB962C8B-B14F-4D97-AF65-F5344CB8AC3E}">
        <p14:creationId xmlns="" xmlns:p14="http://schemas.microsoft.com/office/powerpoint/2010/main" val="1602468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42548" y="-16335"/>
            <a:ext cx="8911687" cy="1280890"/>
          </a:xfrm>
        </p:spPr>
        <p:txBody>
          <a:bodyPr>
            <a:normAutofit/>
          </a:bodyPr>
          <a:lstStyle/>
          <a:p>
            <a:pPr algn="ctr"/>
            <a:r>
              <a:rPr lang="tr-TR" sz="4000" dirty="0" smtClean="0">
                <a:solidFill>
                  <a:srgbClr val="C00000"/>
                </a:solidFill>
                <a:latin typeface="Times New Roman" panose="02020603050405020304" pitchFamily="18" charset="0"/>
                <a:cs typeface="Times New Roman" panose="02020603050405020304" pitchFamily="18" charset="0"/>
              </a:rPr>
              <a:t>Perde Duvar Hasarı</a:t>
            </a:r>
            <a:endParaRPr lang="tr-TR" sz="4000"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204715" y="1264555"/>
            <a:ext cx="6687403" cy="5477439"/>
          </a:xfrm>
        </p:spPr>
        <p:txBody>
          <a:bodyPr>
            <a:normAutofit/>
          </a:bodyPr>
          <a:lstStyle/>
          <a:p>
            <a:r>
              <a:rPr lang="tr-TR" sz="2400" dirty="0">
                <a:latin typeface="Times New Roman" panose="02020603050405020304" pitchFamily="18" charset="0"/>
                <a:cs typeface="Times New Roman" panose="02020603050405020304" pitchFamily="18" charset="0"/>
              </a:rPr>
              <a:t>Perde duvarlarda oluşan hasar biçimleri ise yapıdaki kat sayısına </a:t>
            </a:r>
            <a:r>
              <a:rPr lang="tr-TR" sz="2400" dirty="0" smtClean="0">
                <a:latin typeface="Times New Roman" panose="02020603050405020304" pitchFamily="18" charset="0"/>
                <a:cs typeface="Times New Roman" panose="02020603050405020304" pitchFamily="18" charset="0"/>
              </a:rPr>
              <a:t>göre değişmektedir</a:t>
            </a:r>
            <a:r>
              <a:rPr lang="tr-TR" sz="2400" dirty="0">
                <a:latin typeface="Times New Roman" panose="02020603050405020304" pitchFamily="18" charset="0"/>
                <a:cs typeface="Times New Roman" panose="02020603050405020304" pitchFamily="18" charset="0"/>
              </a:rPr>
              <a:t>. Alçak yapıların perdelerinde genelde yatayda ve düşeyde </a:t>
            </a:r>
            <a:r>
              <a:rPr lang="tr-TR" sz="2400" dirty="0" smtClean="0">
                <a:latin typeface="Times New Roman" panose="02020603050405020304" pitchFamily="18" charset="0"/>
                <a:cs typeface="Times New Roman" panose="02020603050405020304" pitchFamily="18" charset="0"/>
              </a:rPr>
              <a:t>45 derecelik </a:t>
            </a:r>
            <a:r>
              <a:rPr lang="tr-TR" sz="2400" dirty="0">
                <a:latin typeface="Times New Roman" panose="02020603050405020304" pitchFamily="18" charset="0"/>
                <a:cs typeface="Times New Roman" panose="02020603050405020304" pitchFamily="18" charset="0"/>
              </a:rPr>
              <a:t>bir açı ile kesme çatlakları oluşmaktadır. Bunun nedeni perdelerin </a:t>
            </a:r>
            <a:r>
              <a:rPr lang="tr-TR" sz="2400" dirty="0" smtClean="0">
                <a:latin typeface="Times New Roman" panose="02020603050405020304" pitchFamily="18" charset="0"/>
                <a:cs typeface="Times New Roman" panose="02020603050405020304" pitchFamily="18" charset="0"/>
              </a:rPr>
              <a:t>diğer elemanlara </a:t>
            </a:r>
            <a:r>
              <a:rPr lang="tr-TR" sz="2400" dirty="0">
                <a:latin typeface="Times New Roman" panose="02020603050405020304" pitchFamily="18" charset="0"/>
                <a:cs typeface="Times New Roman" panose="02020603050405020304" pitchFamily="18" charset="0"/>
              </a:rPr>
              <a:t>göre çok </a:t>
            </a:r>
            <a:r>
              <a:rPr lang="tr-TR" sz="2400" dirty="0" err="1">
                <a:latin typeface="Times New Roman" panose="02020603050405020304" pitchFamily="18" charset="0"/>
                <a:cs typeface="Times New Roman" panose="02020603050405020304" pitchFamily="18" charset="0"/>
              </a:rPr>
              <a:t>rijit</a:t>
            </a:r>
            <a:r>
              <a:rPr lang="tr-TR" sz="2400" dirty="0">
                <a:latin typeface="Times New Roman" panose="02020603050405020304" pitchFamily="18" charset="0"/>
                <a:cs typeface="Times New Roman" panose="02020603050405020304" pitchFamily="18" charset="0"/>
              </a:rPr>
              <a:t> olmalarından kaynaklanmaktadır.</a:t>
            </a:r>
          </a:p>
          <a:p>
            <a:r>
              <a:rPr lang="tr-TR" sz="2400" dirty="0">
                <a:latin typeface="Times New Roman" panose="02020603050405020304" pitchFamily="18" charset="0"/>
                <a:cs typeface="Times New Roman" panose="02020603050405020304" pitchFamily="18" charset="0"/>
              </a:rPr>
              <a:t>Çok katlı yapılarda ise zemin ve alt katlarda eğilme çatlakları oluşmaktadır. Kesiti </a:t>
            </a:r>
            <a:r>
              <a:rPr lang="tr-TR" sz="2400" dirty="0" smtClean="0">
                <a:latin typeface="Times New Roman" panose="02020603050405020304" pitchFamily="18" charset="0"/>
                <a:cs typeface="Times New Roman" panose="02020603050405020304" pitchFamily="18" charset="0"/>
              </a:rPr>
              <a:t>ve kesme </a:t>
            </a:r>
            <a:r>
              <a:rPr lang="tr-TR" sz="2400" dirty="0">
                <a:latin typeface="Times New Roman" panose="02020603050405020304" pitchFamily="18" charset="0"/>
                <a:cs typeface="Times New Roman" panose="02020603050405020304" pitchFamily="18" charset="0"/>
              </a:rPr>
              <a:t>dayanımı yetersiz olan kısa perde duvarlarda eğik çekme </a:t>
            </a:r>
            <a:r>
              <a:rPr lang="tr-TR" sz="2400" dirty="0" smtClean="0">
                <a:latin typeface="Times New Roman" panose="02020603050405020304" pitchFamily="18" charset="0"/>
                <a:cs typeface="Times New Roman" panose="02020603050405020304" pitchFamily="18" charset="0"/>
              </a:rPr>
              <a:t>kırılması olmaktadır</a:t>
            </a:r>
            <a:endParaRPr lang="tr-TR" sz="24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7443629" y="1491484"/>
            <a:ext cx="4748371" cy="4114800"/>
          </a:xfrm>
          <a:prstGeom prst="rect">
            <a:avLst/>
          </a:prstGeom>
        </p:spPr>
      </p:pic>
    </p:spTree>
    <p:extLst>
      <p:ext uri="{BB962C8B-B14F-4D97-AF65-F5344CB8AC3E}">
        <p14:creationId xmlns="" xmlns:p14="http://schemas.microsoft.com/office/powerpoint/2010/main" val="3777366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97290" y="0"/>
            <a:ext cx="8911687" cy="1280890"/>
          </a:xfrm>
        </p:spPr>
        <p:txBody>
          <a:bodyPr/>
          <a:lstStyle/>
          <a:p>
            <a:pPr algn="ctr"/>
            <a:r>
              <a:rPr lang="tr-TR" dirty="0" smtClean="0">
                <a:solidFill>
                  <a:srgbClr val="C00000"/>
                </a:solidFill>
                <a:latin typeface="Times New Roman" panose="02020603050405020304" pitchFamily="18" charset="0"/>
                <a:cs typeface="Times New Roman" panose="02020603050405020304" pitchFamily="18" charset="0"/>
              </a:rPr>
              <a:t>Temel Hasarları</a:t>
            </a:r>
            <a:endParaRPr lang="tr-TR"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1610436" y="639715"/>
            <a:ext cx="10445086" cy="4532798"/>
          </a:xfrm>
        </p:spPr>
        <p:txBody>
          <a:bodyPr>
            <a:normAutofit/>
          </a:bodyPr>
          <a:lstStyle/>
          <a:p>
            <a:r>
              <a:rPr lang="tr-TR" sz="2400" dirty="0">
                <a:latin typeface="Times New Roman" panose="02020603050405020304" pitchFamily="18" charset="0"/>
                <a:cs typeface="Times New Roman" panose="02020603050405020304" pitchFamily="18" charset="0"/>
              </a:rPr>
              <a:t>Deprem sırasında akarsu havzalarında ve kıyı bölgesinde sık rastlanan bir olay </a:t>
            </a:r>
            <a:r>
              <a:rPr lang="tr-TR" sz="2400" dirty="0" smtClean="0">
                <a:latin typeface="Times New Roman" panose="02020603050405020304" pitchFamily="18" charset="0"/>
                <a:cs typeface="Times New Roman" panose="02020603050405020304" pitchFamily="18" charset="0"/>
              </a:rPr>
              <a:t>zeminin sıvılaşmasıdır</a:t>
            </a:r>
            <a:r>
              <a:rPr lang="tr-TR" sz="2400" dirty="0">
                <a:latin typeface="Times New Roman" panose="02020603050405020304" pitchFamily="18" charset="0"/>
                <a:cs typeface="Times New Roman" panose="02020603050405020304" pitchFamily="18" charset="0"/>
              </a:rPr>
              <a:t>. Yer hareketi sonucu yükselen yer altı su seviyesi, titreşim etkisi ile </a:t>
            </a:r>
            <a:r>
              <a:rPr lang="tr-TR" sz="2400" dirty="0" smtClean="0">
                <a:latin typeface="Times New Roman" panose="02020603050405020304" pitchFamily="18" charset="0"/>
                <a:cs typeface="Times New Roman" panose="02020603050405020304" pitchFamily="18" charset="0"/>
              </a:rPr>
              <a:t>ince taneli </a:t>
            </a:r>
            <a:r>
              <a:rPr lang="tr-TR" sz="2400" dirty="0">
                <a:latin typeface="Times New Roman" panose="02020603050405020304" pitchFamily="18" charset="0"/>
                <a:cs typeface="Times New Roman" panose="02020603050405020304" pitchFamily="18" charset="0"/>
              </a:rPr>
              <a:t>zemin ve kumu suya doygun duruma getirir. Deprem hareketi süresince </a:t>
            </a:r>
            <a:r>
              <a:rPr lang="tr-TR" sz="2400" dirty="0" smtClean="0">
                <a:latin typeface="Times New Roman" panose="02020603050405020304" pitchFamily="18" charset="0"/>
                <a:cs typeface="Times New Roman" panose="02020603050405020304" pitchFamily="18" charset="0"/>
              </a:rPr>
              <a:t>zeminde meydana </a:t>
            </a:r>
            <a:r>
              <a:rPr lang="tr-TR" sz="2400" dirty="0">
                <a:latin typeface="Times New Roman" panose="02020603050405020304" pitchFamily="18" charset="0"/>
                <a:cs typeface="Times New Roman" panose="02020603050405020304" pitchFamily="18" charset="0"/>
              </a:rPr>
              <a:t>gelen kayma gerilmeleriyle zemin sıvı gibi akıcı duruma gelir. Özellikle </a:t>
            </a:r>
            <a:r>
              <a:rPr lang="tr-TR" sz="2400" dirty="0" smtClean="0">
                <a:latin typeface="Times New Roman" panose="02020603050405020304" pitchFamily="18" charset="0"/>
                <a:cs typeface="Times New Roman" panose="02020603050405020304" pitchFamily="18" charset="0"/>
              </a:rPr>
              <a:t>suya doygun </a:t>
            </a:r>
            <a:r>
              <a:rPr lang="tr-TR" sz="2400" dirty="0">
                <a:latin typeface="Times New Roman" panose="02020603050405020304" pitchFamily="18" charset="0"/>
                <a:cs typeface="Times New Roman" panose="02020603050405020304" pitchFamily="18" charset="0"/>
              </a:rPr>
              <a:t>kumun ovalık yerlerde, hemen hemen her önemli depremde zemin </a:t>
            </a:r>
            <a:r>
              <a:rPr lang="tr-TR" sz="2400" dirty="0" smtClean="0">
                <a:latin typeface="Times New Roman" panose="02020603050405020304" pitchFamily="18" charset="0"/>
                <a:cs typeface="Times New Roman" panose="02020603050405020304" pitchFamily="18" charset="0"/>
              </a:rPr>
              <a:t>sıvılaşması meydana </a:t>
            </a:r>
            <a:r>
              <a:rPr lang="tr-TR" sz="2400" dirty="0">
                <a:latin typeface="Times New Roman" panose="02020603050405020304" pitchFamily="18" charset="0"/>
                <a:cs typeface="Times New Roman" panose="02020603050405020304" pitchFamily="18" charset="0"/>
              </a:rPr>
              <a:t>gelir</a:t>
            </a:r>
          </a:p>
        </p:txBody>
      </p:sp>
      <p:pic>
        <p:nvPicPr>
          <p:cNvPr id="5" name="Resim 4"/>
          <p:cNvPicPr>
            <a:picLocks noChangeAspect="1"/>
          </p:cNvPicPr>
          <p:nvPr/>
        </p:nvPicPr>
        <p:blipFill>
          <a:blip r:embed="rId2"/>
          <a:stretch>
            <a:fillRect/>
          </a:stretch>
        </p:blipFill>
        <p:spPr>
          <a:xfrm>
            <a:off x="2282181" y="3013240"/>
            <a:ext cx="9101595" cy="3844760"/>
          </a:xfrm>
          <a:prstGeom prst="rect">
            <a:avLst/>
          </a:prstGeom>
        </p:spPr>
      </p:pic>
    </p:spTree>
    <p:extLst>
      <p:ext uri="{BB962C8B-B14F-4D97-AF65-F5344CB8AC3E}">
        <p14:creationId xmlns="" xmlns:p14="http://schemas.microsoft.com/office/powerpoint/2010/main" val="202085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40832" y="624110"/>
            <a:ext cx="10527631"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789946" y="1407695"/>
            <a:ext cx="7714665" cy="4826195"/>
          </a:xfrm>
        </p:spPr>
        <p:txBody>
          <a:bodyPr>
            <a:normAutofit lnSpcReduction="10000"/>
          </a:bodyPr>
          <a:lstStyle/>
          <a:p>
            <a:pPr marL="0" indent="0">
              <a:buNone/>
            </a:pPr>
            <a:r>
              <a:rPr lang="tr-TR" sz="2400" b="1" dirty="0">
                <a:latin typeface="Times New Roman" panose="02020603050405020304" pitchFamily="18" charset="0"/>
                <a:cs typeface="Times New Roman" panose="02020603050405020304" pitchFamily="18" charset="0"/>
              </a:rPr>
              <a:t>Taşıyıcı sistem elemanlarının güçlendirilmesi</a:t>
            </a:r>
          </a:p>
          <a:p>
            <a:r>
              <a:rPr lang="tr-TR" sz="2400" dirty="0">
                <a:latin typeface="Times New Roman" panose="02020603050405020304" pitchFamily="18" charset="0"/>
                <a:cs typeface="Times New Roman" panose="02020603050405020304" pitchFamily="18" charset="0"/>
              </a:rPr>
              <a:t>Tamir harçları </a:t>
            </a:r>
          </a:p>
          <a:p>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reçineleri </a:t>
            </a:r>
          </a:p>
          <a:p>
            <a:r>
              <a:rPr lang="tr-TR" sz="2400" dirty="0">
                <a:latin typeface="Times New Roman" panose="02020603050405020304" pitchFamily="18" charset="0"/>
                <a:cs typeface="Times New Roman" panose="02020603050405020304" pitchFamily="18" charset="0"/>
              </a:rPr>
              <a:t>Yerinde döküm normal beton </a:t>
            </a:r>
          </a:p>
          <a:p>
            <a:r>
              <a:rPr lang="tr-TR" sz="2400" dirty="0" err="1">
                <a:latin typeface="Times New Roman" panose="02020603050405020304" pitchFamily="18" charset="0"/>
                <a:cs typeface="Times New Roman" panose="02020603050405020304" pitchFamily="18" charset="0"/>
              </a:rPr>
              <a:t>Rötresiz</a:t>
            </a:r>
            <a:r>
              <a:rPr lang="tr-TR" sz="2400" dirty="0">
                <a:latin typeface="Times New Roman" panose="02020603050405020304" pitchFamily="18" charset="0"/>
                <a:cs typeface="Times New Roman" panose="02020603050405020304" pitchFamily="18" charset="0"/>
              </a:rPr>
              <a:t> betonlar </a:t>
            </a:r>
          </a:p>
          <a:p>
            <a:r>
              <a:rPr lang="tr-TR" sz="2400" dirty="0" err="1">
                <a:latin typeface="Times New Roman" panose="02020603050405020304" pitchFamily="18" charset="0"/>
                <a:cs typeface="Times New Roman" panose="02020603050405020304" pitchFamily="18" charset="0"/>
              </a:rPr>
              <a:t>Polimerli</a:t>
            </a:r>
            <a:r>
              <a:rPr lang="tr-TR" sz="2400" dirty="0">
                <a:latin typeface="Times New Roman" panose="02020603050405020304" pitchFamily="18" charset="0"/>
                <a:cs typeface="Times New Roman" panose="02020603050405020304" pitchFamily="18" charset="0"/>
              </a:rPr>
              <a:t> betonlar </a:t>
            </a:r>
          </a:p>
          <a:p>
            <a:r>
              <a:rPr lang="tr-TR" sz="2400" dirty="0">
                <a:latin typeface="Times New Roman" panose="02020603050405020304" pitchFamily="18" charset="0"/>
                <a:cs typeface="Times New Roman" panose="02020603050405020304" pitchFamily="18" charset="0"/>
              </a:rPr>
              <a:t>Reçineli betonlar </a:t>
            </a:r>
          </a:p>
          <a:p>
            <a:r>
              <a:rPr lang="tr-TR" sz="2400" dirty="0">
                <a:latin typeface="Times New Roman" panose="02020603050405020304" pitchFamily="18" charset="0"/>
                <a:cs typeface="Times New Roman" panose="02020603050405020304" pitchFamily="18" charset="0"/>
              </a:rPr>
              <a:t>Püskürtme betonları </a:t>
            </a:r>
          </a:p>
          <a:p>
            <a:r>
              <a:rPr lang="tr-TR" sz="2400" dirty="0">
                <a:latin typeface="Times New Roman" panose="02020603050405020304" pitchFamily="18" charset="0"/>
                <a:cs typeface="Times New Roman" panose="02020603050405020304" pitchFamily="18" charset="0"/>
              </a:rPr>
              <a:t>Çelik şeritler </a:t>
            </a:r>
          </a:p>
          <a:p>
            <a:r>
              <a:rPr lang="tr-TR" sz="2400" dirty="0">
                <a:latin typeface="Times New Roman" panose="02020603050405020304" pitchFamily="18" charset="0"/>
                <a:cs typeface="Times New Roman" panose="02020603050405020304" pitchFamily="18" charset="0"/>
              </a:rPr>
              <a:t>Lif takviyeli plastik levhalar</a:t>
            </a:r>
          </a:p>
        </p:txBody>
      </p:sp>
    </p:spTree>
    <p:extLst>
      <p:ext uri="{BB962C8B-B14F-4D97-AF65-F5344CB8AC3E}">
        <p14:creationId xmlns="" xmlns:p14="http://schemas.microsoft.com/office/powerpoint/2010/main" val="4192020989"/>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140242" y="1275347"/>
            <a:ext cx="8364370" cy="4958543"/>
          </a:xfrm>
        </p:spPr>
        <p:txBody>
          <a:bodyPr>
            <a:normAutofit/>
          </a:bodyPr>
          <a:lstStyle/>
          <a:p>
            <a:pPr marL="0" indent="0">
              <a:buNone/>
            </a:pPr>
            <a:r>
              <a:rPr lang="tr-TR" sz="2400" b="1" cap="all" dirty="0">
                <a:latin typeface="Times New Roman" panose="02020603050405020304" pitchFamily="18" charset="0"/>
                <a:cs typeface="Times New Roman" panose="02020603050405020304" pitchFamily="18" charset="0"/>
              </a:rPr>
              <a:t>Tamir </a:t>
            </a:r>
            <a:r>
              <a:rPr lang="tr-TR" sz="2400" b="1" cap="all" dirty="0" err="1" smtClean="0">
                <a:latin typeface="Times New Roman" panose="02020603050405020304" pitchFamily="18" charset="0"/>
                <a:cs typeface="Times New Roman" panose="02020603050405020304" pitchFamily="18" charset="0"/>
              </a:rPr>
              <a:t>harçlarI</a:t>
            </a:r>
            <a:r>
              <a:rPr lang="tr-TR" sz="2400" b="1" cap="all" dirty="0" smtClean="0">
                <a:latin typeface="Times New Roman" panose="02020603050405020304" pitchFamily="18" charset="0"/>
                <a:cs typeface="Times New Roman" panose="02020603050405020304" pitchFamily="18" charset="0"/>
              </a:rPr>
              <a:t> </a:t>
            </a:r>
            <a:endParaRPr lang="tr-TR" sz="2400" b="1" cap="all"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Betonarme yapılarda yerel beton hasarlarının giderilmesinde yaygın biçimde kullanılırlar. Kiriş, kolon, perde ve döşemelerde, korozyon ve yapım kusurları sebebiyle beton dökülmesinde meydana gelmiş, donatı ortaya çıkmış ise, hazır tamir harcı uygulaması tavsiye edilir.</a:t>
            </a:r>
          </a:p>
          <a:p>
            <a:r>
              <a:rPr lang="tr-TR" sz="2400" dirty="0">
                <a:latin typeface="Times New Roman" panose="02020603050405020304" pitchFamily="18" charset="0"/>
                <a:cs typeface="Times New Roman" panose="02020603050405020304" pitchFamily="18" charset="0"/>
              </a:rPr>
              <a:t>Kolon veya perdelerde </a:t>
            </a:r>
            <a:r>
              <a:rPr lang="tr-TR" sz="2400" dirty="0" err="1">
                <a:latin typeface="Times New Roman" panose="02020603050405020304" pitchFamily="18" charset="0"/>
                <a:cs typeface="Times New Roman" panose="02020603050405020304" pitchFamily="18" charset="0"/>
              </a:rPr>
              <a:t>karot</a:t>
            </a:r>
            <a:r>
              <a:rPr lang="tr-TR" sz="2400" dirty="0">
                <a:latin typeface="Times New Roman" panose="02020603050405020304" pitchFamily="18" charset="0"/>
                <a:cs typeface="Times New Roman" panose="02020603050405020304" pitchFamily="18" charset="0"/>
              </a:rPr>
              <a:t> alınmasıyla açılan boşluklar da, hazır tamir harcı ile doldurulmalıdır.</a:t>
            </a:r>
          </a:p>
          <a:p>
            <a:r>
              <a:rPr lang="tr-TR" sz="2400" dirty="0">
                <a:latin typeface="Times New Roman" panose="02020603050405020304" pitchFamily="18" charset="0"/>
                <a:cs typeface="Times New Roman" panose="02020603050405020304" pitchFamily="18" charset="0"/>
              </a:rPr>
              <a:t>Tamir harcı uygulamasından önce, yüzeydeki harç, gevşek parçalar, bozulmuş hasar görmüş beton, yağ, boya kalıntıları, kireç, toz ve kir temizlenmeli, yüzey </a:t>
            </a:r>
            <a:r>
              <a:rPr lang="tr-TR" sz="2400" dirty="0" err="1">
                <a:latin typeface="Times New Roman" panose="02020603050405020304" pitchFamily="18" charset="0"/>
                <a:cs typeface="Times New Roman" panose="02020603050405020304" pitchFamily="18" charset="0"/>
              </a:rPr>
              <a:t>pürüzlenmelidir</a:t>
            </a:r>
            <a:r>
              <a:rPr lang="tr-TR" sz="2400" dirty="0">
                <a:latin typeface="Times New Roman" panose="02020603050405020304" pitchFamily="18" charset="0"/>
                <a:cs typeface="Times New Roman" panose="02020603050405020304" pitchFamily="18" charset="0"/>
              </a:rPr>
              <a:t>.</a:t>
            </a:r>
          </a:p>
        </p:txBody>
      </p:sp>
    </p:spTree>
    <p:extLst>
      <p:ext uri="{BB962C8B-B14F-4D97-AF65-F5344CB8AC3E}">
        <p14:creationId xmlns="" xmlns:p14="http://schemas.microsoft.com/office/powerpoint/2010/main" val="2915208905"/>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477126" y="1275347"/>
            <a:ext cx="8027486" cy="4958543"/>
          </a:xfrm>
        </p:spPr>
        <p:txBody>
          <a:bodyPr>
            <a:normAutofit/>
          </a:bodyPr>
          <a:lstStyle/>
          <a:p>
            <a:pPr marL="0" indent="0">
              <a:buNone/>
            </a:pPr>
            <a:r>
              <a:rPr lang="tr-TR" sz="2400" b="1" cap="all" dirty="0" err="1">
                <a:latin typeface="Times New Roman" panose="02020603050405020304" pitchFamily="18" charset="0"/>
                <a:cs typeface="Times New Roman" panose="02020603050405020304" pitchFamily="18" charset="0"/>
              </a:rPr>
              <a:t>Epoksi</a:t>
            </a:r>
            <a:r>
              <a:rPr lang="tr-TR" sz="2400" b="1" cap="all" dirty="0">
                <a:latin typeface="Times New Roman" panose="02020603050405020304" pitchFamily="18" charset="0"/>
                <a:cs typeface="Times New Roman" panose="02020603050405020304" pitchFamily="18" charset="0"/>
              </a:rPr>
              <a:t> reçinesi ile onarım ve güçlendirme</a:t>
            </a:r>
          </a:p>
          <a:p>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ve benzeri reçineler; betonarme perdeler, kolonlar, döşemeler ve kirişlerdeki beton çatlaklarının doldurulmasında ve ince çelik elemanları betona yapıştırmak için kullanılır</a:t>
            </a:r>
          </a:p>
          <a:p>
            <a:r>
              <a:rPr lang="tr-TR" sz="2400" dirty="0">
                <a:latin typeface="Times New Roman" panose="02020603050405020304" pitchFamily="18" charset="0"/>
                <a:cs typeface="Times New Roman" panose="02020603050405020304" pitchFamily="18" charset="0"/>
              </a:rPr>
              <a:t>Genel olarak reçinenin kullanım sırasındaki sıvı döneminin uzun olması ve hemen kapta sertleşmeye geçmemesi istenir. Reçinenin betona, yığma duvara ve çeliğe yapışma özelliği çok iyidir ve bu bağ nemle azalmaz.</a:t>
            </a:r>
          </a:p>
          <a:p>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enjeksiyonu binalardaki, köprülerdeki, barajlardaki ve diğer betonarme yapılardaki çatlakları onarmada çok etkili bir yöntemdir.</a:t>
            </a: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712493" y="460337"/>
            <a:ext cx="1029753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6"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2934269" y="1111573"/>
            <a:ext cx="8980226" cy="4958543"/>
          </a:xfrm>
        </p:spPr>
        <p:txBody>
          <a:bodyPr>
            <a:noAutofit/>
          </a:bodyPr>
          <a:lstStyle/>
          <a:p>
            <a:pPr marL="0" indent="0" algn="just">
              <a:buNone/>
            </a:pPr>
            <a:r>
              <a:rPr lang="tr-TR" sz="2400" b="1" cap="all" dirty="0" smtClean="0">
                <a:latin typeface="Times New Roman" pitchFamily="18" charset="0"/>
                <a:cs typeface="Times New Roman" pitchFamily="18" charset="0"/>
              </a:rPr>
              <a:t>Yerinde dökme normal beton</a:t>
            </a:r>
            <a:endParaRPr lang="tr-TR" sz="2400" b="1" cap="all" dirty="0">
              <a:latin typeface="Times New Roman" pitchFamily="18" charset="0"/>
              <a:cs typeface="Times New Roman" pitchFamily="18" charset="0"/>
            </a:endParaRPr>
          </a:p>
          <a:p>
            <a:pPr lvl="0" algn="just"/>
            <a:r>
              <a:rPr lang="tr-TR" sz="2400" dirty="0" smtClean="0">
                <a:latin typeface="Times New Roman" pitchFamily="18" charset="0"/>
                <a:cs typeface="Times New Roman" pitchFamily="18" charset="0"/>
              </a:rPr>
              <a:t>Yerinde döküm normal beton onarım ve güçlendirme işlerinde yaygın olarak kullanılmaktadır. Bu betonlarla yapılan onarım ve güçlendirmede başarılı sonuçlara ulaşabilmek için </a:t>
            </a:r>
            <a:r>
              <a:rPr lang="tr-TR" sz="2400" dirty="0" err="1" smtClean="0">
                <a:latin typeface="Times New Roman" pitchFamily="18" charset="0"/>
                <a:cs typeface="Times New Roman" pitchFamily="18" charset="0"/>
              </a:rPr>
              <a:t>rötrelerini</a:t>
            </a:r>
            <a:r>
              <a:rPr lang="tr-TR" sz="2400" dirty="0" smtClean="0">
                <a:latin typeface="Times New Roman" pitchFamily="18" charset="0"/>
                <a:cs typeface="Times New Roman" pitchFamily="18" charset="0"/>
              </a:rPr>
              <a:t> minimuma indirgemek gerekmektedir. </a:t>
            </a:r>
          </a:p>
          <a:p>
            <a:pPr lvl="0" algn="just"/>
            <a:r>
              <a:rPr lang="tr-TR" sz="2400" dirty="0" err="1" smtClean="0">
                <a:latin typeface="Times New Roman" pitchFamily="18" charset="0"/>
                <a:cs typeface="Times New Roman" pitchFamily="18" charset="0"/>
              </a:rPr>
              <a:t>Rötre</a:t>
            </a:r>
            <a:r>
              <a:rPr lang="tr-TR" sz="2400" dirty="0" smtClean="0">
                <a:latin typeface="Times New Roman" pitchFamily="18" charset="0"/>
                <a:cs typeface="Times New Roman" pitchFamily="18" charset="0"/>
              </a:rPr>
              <a:t> dolayısıyla oluşabilecek hacim değişiklikleri mevcut betonla yeni beton arasındaki temasın kaybolmasına sebep olmakta dolayısıyla temas yüzeyinde gerilme geçişi azalmakta veya yitirilmektedir. </a:t>
            </a:r>
          </a:p>
          <a:p>
            <a:pPr lvl="0" algn="just"/>
            <a:r>
              <a:rPr lang="tr-TR" sz="2400" dirty="0" smtClean="0">
                <a:latin typeface="Times New Roman" pitchFamily="18" charset="0"/>
                <a:cs typeface="Times New Roman" pitchFamily="18" charset="0"/>
              </a:rPr>
              <a:t>Ayrıca onarım ve güçlendirmede kullanılan beton dayanımının en az mevcut beton dayanımına eşit olması gerekmektedir. Yeni betonun eskisiyle kenetleşmesinin istenen düzeyde sağlanabilmesi ve dayanımının en az mevcut beton dayanımına eşit olması için,</a:t>
            </a:r>
          </a:p>
          <a:p>
            <a:pPr algn="just"/>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712493" y="460337"/>
            <a:ext cx="1029753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6"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2934269" y="1111573"/>
            <a:ext cx="8980226" cy="4958543"/>
          </a:xfrm>
        </p:spPr>
        <p:txBody>
          <a:bodyPr>
            <a:noAutofit/>
          </a:bodyPr>
          <a:lstStyle/>
          <a:p>
            <a:pPr marL="0" indent="0" algn="just">
              <a:buNone/>
            </a:pPr>
            <a:r>
              <a:rPr lang="tr-TR" sz="2400" b="1" cap="all" dirty="0" smtClean="0">
                <a:latin typeface="Times New Roman" pitchFamily="18" charset="0"/>
                <a:cs typeface="Times New Roman" pitchFamily="18" charset="0"/>
              </a:rPr>
              <a:t>Yerinde dökme normal beton</a:t>
            </a:r>
            <a:endParaRPr lang="tr-TR" sz="2400" b="1" cap="all" dirty="0">
              <a:latin typeface="Times New Roman" pitchFamily="18" charset="0"/>
              <a:cs typeface="Times New Roman" pitchFamily="18" charset="0"/>
            </a:endParaRPr>
          </a:p>
          <a:p>
            <a:r>
              <a:rPr lang="tr-TR" sz="2400" dirty="0" smtClean="0">
                <a:latin typeface="Times New Roman" pitchFamily="18" charset="0"/>
                <a:cs typeface="Times New Roman" pitchFamily="18" charset="0"/>
              </a:rPr>
              <a:t>Yeni </a:t>
            </a:r>
            <a:r>
              <a:rPr lang="tr-TR" sz="2400" dirty="0" smtClean="0">
                <a:latin typeface="Times New Roman" pitchFamily="18" charset="0"/>
                <a:cs typeface="Times New Roman" pitchFamily="18" charset="0"/>
              </a:rPr>
              <a:t>betonla temas edecek eski beton yüzeylerini pürüzlendirip temizlenmesi,</a:t>
            </a:r>
          </a:p>
          <a:p>
            <a:r>
              <a:rPr lang="tr-TR" sz="2400" dirty="0" smtClean="0">
                <a:latin typeface="Times New Roman" pitchFamily="18" charset="0"/>
                <a:cs typeface="Times New Roman" pitchFamily="18" charset="0"/>
              </a:rPr>
              <a:t>Kalıpların </a:t>
            </a:r>
            <a:r>
              <a:rPr lang="tr-TR" sz="2400" dirty="0" smtClean="0">
                <a:latin typeface="Times New Roman" pitchFamily="18" charset="0"/>
                <a:cs typeface="Times New Roman" pitchFamily="18" charset="0"/>
              </a:rPr>
              <a:t>temizliğinin denetlenmesi ve mevcut beton yüzeylerinin ıslatılması</a:t>
            </a:r>
          </a:p>
          <a:p>
            <a:r>
              <a:rPr lang="tr-TR" sz="2400" dirty="0" smtClean="0">
                <a:latin typeface="Times New Roman" pitchFamily="18" charset="0"/>
                <a:cs typeface="Times New Roman" pitchFamily="18" charset="0"/>
              </a:rPr>
              <a:t>Betonun </a:t>
            </a:r>
            <a:r>
              <a:rPr lang="tr-TR" sz="2400" dirty="0" smtClean="0">
                <a:latin typeface="Times New Roman" pitchFamily="18" charset="0"/>
                <a:cs typeface="Times New Roman" pitchFamily="18" charset="0"/>
              </a:rPr>
              <a:t>boşluk oranını azaltmak için kalıplara dıştan vibratör uygulanması,</a:t>
            </a:r>
          </a:p>
          <a:p>
            <a:r>
              <a:rPr lang="tr-TR" sz="2400" dirty="0" smtClean="0">
                <a:latin typeface="Times New Roman" pitchFamily="18" charset="0"/>
                <a:cs typeface="Times New Roman" pitchFamily="18" charset="0"/>
              </a:rPr>
              <a:t>Yeni </a:t>
            </a:r>
            <a:r>
              <a:rPr lang="tr-TR" sz="2400" dirty="0" smtClean="0">
                <a:latin typeface="Times New Roman" pitchFamily="18" charset="0"/>
                <a:cs typeface="Times New Roman" pitchFamily="18" charset="0"/>
              </a:rPr>
              <a:t>dökülen betonun kürünün uygun bir şekilde yapılması gerekmektedir.</a:t>
            </a:r>
          </a:p>
          <a:p>
            <a:pPr marL="0" indent="0">
              <a:buNone/>
            </a:pPr>
            <a:endParaRPr lang="tr-TR" sz="2400" dirty="0" smtClean="0">
              <a:latin typeface="Times New Roman" pitchFamily="18" charset="0"/>
              <a:cs typeface="Times New Roman" pitchFamily="18" charset="0"/>
            </a:endParaRPr>
          </a:p>
          <a:p>
            <a:endParaRPr lang="tr-TR" sz="24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544171" y="446689"/>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6"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2934269" y="1111573"/>
            <a:ext cx="8980226" cy="4838851"/>
          </a:xfrm>
        </p:spPr>
        <p:txBody>
          <a:bodyPr>
            <a:noAutofit/>
          </a:bodyPr>
          <a:lstStyle/>
          <a:p>
            <a:pPr marL="0" indent="0" algn="just">
              <a:buNone/>
            </a:pPr>
            <a:r>
              <a:rPr lang="tr-TR" sz="2400" b="1" cap="all" dirty="0" err="1" smtClean="0">
                <a:latin typeface="Times New Roman" pitchFamily="18" charset="0"/>
                <a:cs typeface="Times New Roman" pitchFamily="18" charset="0"/>
              </a:rPr>
              <a:t>Rötresiz</a:t>
            </a:r>
            <a:r>
              <a:rPr lang="tr-TR" sz="2400" b="1" cap="all" dirty="0" smtClean="0">
                <a:latin typeface="Times New Roman" pitchFamily="18" charset="0"/>
                <a:cs typeface="Times New Roman" pitchFamily="18" charset="0"/>
              </a:rPr>
              <a:t> beton</a:t>
            </a:r>
          </a:p>
          <a:p>
            <a:pPr marL="0" indent="0" algn="just">
              <a:buNone/>
            </a:pPr>
            <a:r>
              <a:rPr lang="tr-TR" sz="2400" dirty="0" smtClean="0">
                <a:latin typeface="Times New Roman" pitchFamily="18" charset="0"/>
                <a:cs typeface="Times New Roman" pitchFamily="18" charset="0"/>
              </a:rPr>
              <a:t>Bu tür betonlar genleşen çimentolarla yapılmakta, dolayısıyla başlangıçta betonda bir hacim artışı oluşturulması ve daha sonra meydana gelen </a:t>
            </a:r>
            <a:r>
              <a:rPr lang="tr-TR" sz="2400" dirty="0" err="1" smtClean="0">
                <a:latin typeface="Times New Roman" pitchFamily="18" charset="0"/>
                <a:cs typeface="Times New Roman" pitchFamily="18" charset="0"/>
              </a:rPr>
              <a:t>rötre</a:t>
            </a:r>
            <a:r>
              <a:rPr lang="tr-TR" sz="2400" dirty="0" smtClean="0">
                <a:latin typeface="Times New Roman" pitchFamily="18" charset="0"/>
                <a:cs typeface="Times New Roman" pitchFamily="18" charset="0"/>
              </a:rPr>
              <a:t> ile oluşturulan hacim artışının pratik olarak yok edilmesi planlanmaktadır. Ancak bunun için, </a:t>
            </a:r>
            <a:r>
              <a:rPr lang="tr-TR" sz="2400" dirty="0" err="1" smtClean="0">
                <a:latin typeface="Times New Roman" pitchFamily="18" charset="0"/>
                <a:cs typeface="Times New Roman" pitchFamily="18" charset="0"/>
              </a:rPr>
              <a:t>rötresiz</a:t>
            </a:r>
            <a:r>
              <a:rPr lang="tr-TR" sz="2400" dirty="0" smtClean="0">
                <a:latin typeface="Times New Roman" pitchFamily="18" charset="0"/>
                <a:cs typeface="Times New Roman" pitchFamily="18" charset="0"/>
              </a:rPr>
              <a:t> betonların üretiminde aşağıdaki hususların gereğinin de yerine getirilmesi zorunlu olmaktadır.</a:t>
            </a:r>
          </a:p>
          <a:p>
            <a:pPr algn="just"/>
            <a:r>
              <a:rPr lang="tr-TR" sz="2400" dirty="0" err="1" smtClean="0">
                <a:latin typeface="Times New Roman" pitchFamily="18" charset="0"/>
                <a:cs typeface="Times New Roman" pitchFamily="18" charset="0"/>
              </a:rPr>
              <a:t>Rötrenin</a:t>
            </a:r>
            <a:r>
              <a:rPr lang="tr-TR" sz="2400" dirty="0" smtClean="0">
                <a:latin typeface="Times New Roman" pitchFamily="18" charset="0"/>
                <a:cs typeface="Times New Roman" pitchFamily="18" charset="0"/>
              </a:rPr>
              <a:t> yok edilmesi için, katkı maddesi dahil, beton bileşimi yeterli laboratuar deneyleriyle ayarlanmalıdır.</a:t>
            </a:r>
          </a:p>
          <a:p>
            <a:pPr algn="just"/>
            <a:r>
              <a:rPr lang="tr-TR" sz="2400" dirty="0" smtClean="0">
                <a:latin typeface="Times New Roman" pitchFamily="18" charset="0"/>
                <a:cs typeface="Times New Roman" pitchFamily="18" charset="0"/>
              </a:rPr>
              <a:t>Beton dayanıklılığı yönünden, genleşen çimentonun agrega ile uyumlu olduğunun belirlenmesi gerekmektedir.</a:t>
            </a:r>
          </a:p>
          <a:p>
            <a:pPr algn="just"/>
            <a:endParaRPr lang="tr-TR" sz="24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624083" y="528575"/>
            <a:ext cx="10390496"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681662" y="1636295"/>
            <a:ext cx="7822949" cy="4218595"/>
          </a:xfrm>
        </p:spPr>
        <p:txBody>
          <a:bodyPr>
            <a:normAutofit/>
          </a:bodyPr>
          <a:lstStyle/>
          <a:p>
            <a:pPr marL="0" indent="0" algn="just">
              <a:buNone/>
            </a:pPr>
            <a:r>
              <a:rPr lang="tr-TR" sz="2400" b="1" cap="all" dirty="0" smtClean="0">
                <a:latin typeface="Times New Roman" pitchFamily="18" charset="0"/>
                <a:cs typeface="Times New Roman" pitchFamily="18" charset="0"/>
              </a:rPr>
              <a:t>Polimerli </a:t>
            </a:r>
            <a:r>
              <a:rPr lang="tr-TR" sz="2400" b="1" cap="all" dirty="0" err="1" smtClean="0">
                <a:latin typeface="Times New Roman" pitchFamily="18" charset="0"/>
                <a:cs typeface="Times New Roman" pitchFamily="18" charset="0"/>
              </a:rPr>
              <a:t>betonlarI</a:t>
            </a:r>
            <a:endParaRPr lang="tr-TR" sz="2400" b="1" cap="all" dirty="0" smtClean="0">
              <a:latin typeface="Times New Roman" pitchFamily="18" charset="0"/>
              <a:cs typeface="Times New Roman" pitchFamily="18" charset="0"/>
            </a:endParaRPr>
          </a:p>
          <a:p>
            <a:pPr algn="just"/>
            <a:r>
              <a:rPr lang="tr-TR" sz="2400" dirty="0" smtClean="0">
                <a:latin typeface="Times New Roman" pitchFamily="18" charset="0"/>
                <a:cs typeface="Times New Roman" pitchFamily="18" charset="0"/>
              </a:rPr>
              <a:t>Normal çimentonun bir kısmının yerine bağlayıcı özellikte bazı polimerlerin konulmasıyla elde edilir. Normal betonun daha iyi işlenebilirlik özelliğinde, su ve çimento oranı ve </a:t>
            </a:r>
            <a:r>
              <a:rPr lang="tr-TR" sz="2400" dirty="0" err="1" smtClean="0">
                <a:latin typeface="Times New Roman" pitchFamily="18" charset="0"/>
                <a:cs typeface="Times New Roman" pitchFamily="18" charset="0"/>
              </a:rPr>
              <a:t>rötresi</a:t>
            </a:r>
            <a:r>
              <a:rPr lang="tr-TR" sz="2400" dirty="0" smtClean="0">
                <a:latin typeface="Times New Roman" pitchFamily="18" charset="0"/>
                <a:cs typeface="Times New Roman" pitchFamily="18" charset="0"/>
              </a:rPr>
              <a:t> daha küçük olan betonlar yapılabilir. </a:t>
            </a:r>
          </a:p>
          <a:p>
            <a:pPr algn="just"/>
            <a:r>
              <a:rPr lang="tr-TR" sz="2400" dirty="0" smtClean="0">
                <a:latin typeface="Times New Roman" pitchFamily="18" charset="0"/>
                <a:cs typeface="Times New Roman" pitchFamily="18" charset="0"/>
              </a:rPr>
              <a:t>Eski ile yeni elemanlar arasında </a:t>
            </a:r>
            <a:r>
              <a:rPr lang="tr-TR" sz="2400" dirty="0" err="1" smtClean="0">
                <a:latin typeface="Times New Roman" pitchFamily="18" charset="0"/>
                <a:cs typeface="Times New Roman" pitchFamily="18" charset="0"/>
              </a:rPr>
              <a:t>aderans</a:t>
            </a:r>
            <a:r>
              <a:rPr lang="tr-TR" sz="2400" dirty="0" smtClean="0">
                <a:latin typeface="Times New Roman" pitchFamily="18" charset="0"/>
                <a:cs typeface="Times New Roman" pitchFamily="18" charset="0"/>
              </a:rPr>
              <a:t> iyileştirilebilir. Betonun bağlayıcı sistemi içerisine, plastik halkalar veya bağlar katarak, sertleşmiş betonun mukavemetini yükseltirler. Ayrıca </a:t>
            </a:r>
            <a:r>
              <a:rPr lang="tr-TR" sz="2400" dirty="0" err="1" smtClean="0">
                <a:latin typeface="Times New Roman" pitchFamily="18" charset="0"/>
                <a:cs typeface="Times New Roman" pitchFamily="18" charset="0"/>
              </a:rPr>
              <a:t>alkalinlik</a:t>
            </a:r>
            <a:r>
              <a:rPr lang="tr-TR" sz="2400" dirty="0" smtClean="0">
                <a:latin typeface="Times New Roman" pitchFamily="18" charset="0"/>
                <a:cs typeface="Times New Roman" pitchFamily="18" charset="0"/>
              </a:rPr>
              <a:t> özellikleri normal betona göre çok daha azdır.</a:t>
            </a:r>
          </a:p>
          <a:p>
            <a:pPr algn="just"/>
            <a:endParaRPr lang="tr-TR" sz="24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33986225"/>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712493" y="555871"/>
            <a:ext cx="10270241"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029803" y="1460310"/>
            <a:ext cx="8529851" cy="4790365"/>
          </a:xfrm>
        </p:spPr>
        <p:txBody>
          <a:bodyPr>
            <a:noAutofit/>
          </a:bodyPr>
          <a:lstStyle/>
          <a:p>
            <a:pPr marL="0" indent="0" algn="just">
              <a:buNone/>
            </a:pPr>
            <a:r>
              <a:rPr lang="tr-TR" sz="2400" b="1" cap="all" dirty="0" smtClean="0">
                <a:latin typeface="Times New Roman" pitchFamily="18" charset="0"/>
                <a:cs typeface="Times New Roman" pitchFamily="18" charset="0"/>
              </a:rPr>
              <a:t>reçineli </a:t>
            </a:r>
            <a:r>
              <a:rPr lang="tr-TR" sz="2400" b="1" cap="all" dirty="0" err="1" smtClean="0">
                <a:latin typeface="Times New Roman" pitchFamily="18" charset="0"/>
                <a:cs typeface="Times New Roman" pitchFamily="18" charset="0"/>
              </a:rPr>
              <a:t>betonlarI</a:t>
            </a:r>
            <a:endParaRPr lang="tr-TR" sz="2400" b="1" cap="all" dirty="0" smtClean="0">
              <a:latin typeface="Times New Roman" pitchFamily="18" charset="0"/>
              <a:cs typeface="Times New Roman" pitchFamily="18" charset="0"/>
            </a:endParaRPr>
          </a:p>
          <a:p>
            <a:pPr marL="0" indent="0" algn="just">
              <a:buNone/>
            </a:pPr>
            <a:r>
              <a:rPr lang="tr-TR" sz="2400" dirty="0" smtClean="0">
                <a:latin typeface="Times New Roman" pitchFamily="18" charset="0"/>
                <a:cs typeface="Times New Roman" pitchFamily="18" charset="0"/>
              </a:rPr>
              <a:t>Bu </a:t>
            </a:r>
            <a:r>
              <a:rPr lang="tr-TR" sz="2400" dirty="0" smtClean="0">
                <a:latin typeface="Times New Roman" pitchFamily="18" charset="0"/>
                <a:cs typeface="Times New Roman" pitchFamily="18" charset="0"/>
              </a:rPr>
              <a:t>tür betonlarda çimento yerine bağlayıcı madde olarak bileşenlerinde biri </a:t>
            </a:r>
            <a:r>
              <a:rPr lang="tr-TR" sz="2400" dirty="0" err="1" smtClean="0">
                <a:latin typeface="Times New Roman" pitchFamily="18" charset="0"/>
                <a:cs typeface="Times New Roman" pitchFamily="18" charset="0"/>
              </a:rPr>
              <a:t>epoksi</a:t>
            </a:r>
            <a:r>
              <a:rPr lang="tr-TR" sz="2400" dirty="0" smtClean="0">
                <a:latin typeface="Times New Roman" pitchFamily="18" charset="0"/>
                <a:cs typeface="Times New Roman" pitchFamily="18" charset="0"/>
              </a:rPr>
              <a:t>, polyester, poliüretan, akrilik gibi sıvı reçineler, diğeri ise sertleştirici olan iki bileşenli bir reçine kullanılmaktadır. Bu betonlar az hasarların onarılmasında ve küçük çaplı güçlendirmelerde kullanılmaktadır. Kullanılmaları durumunda aşağıdaki hususlara dikkat edilmelidir.</a:t>
            </a:r>
          </a:p>
          <a:p>
            <a:pPr algn="just"/>
            <a:r>
              <a:rPr lang="tr-TR" sz="2400" dirty="0" smtClean="0">
                <a:latin typeface="Times New Roman" pitchFamily="18" charset="0"/>
                <a:cs typeface="Times New Roman" pitchFamily="18" charset="0"/>
              </a:rPr>
              <a:t>Reçine donmadan uygulama tamamlanmalıdır.</a:t>
            </a:r>
          </a:p>
          <a:p>
            <a:pPr algn="just"/>
            <a:r>
              <a:rPr lang="tr-TR" sz="2400" dirty="0" smtClean="0">
                <a:latin typeface="Times New Roman" pitchFamily="18" charset="0"/>
                <a:cs typeface="Times New Roman" pitchFamily="18" charset="0"/>
              </a:rPr>
              <a:t>Nem ve sıcaklığa karşı duyarlı olduklarından, uygun koşullarda kullanılmalıdırlar.</a:t>
            </a:r>
          </a:p>
          <a:p>
            <a:pPr algn="just"/>
            <a:endParaRPr lang="tr-TR" sz="2400" dirty="0" smtClean="0">
              <a:latin typeface="Times New Roman" pitchFamily="18" charset="0"/>
              <a:cs typeface="Times New Roman" pitchFamily="18" charset="0"/>
            </a:endParaRPr>
          </a:p>
          <a:p>
            <a:pPr algn="just"/>
            <a:endParaRPr lang="tr-TR" sz="2400" dirty="0" smtClean="0">
              <a:latin typeface="Times New Roman" pitchFamily="18" charset="0"/>
              <a:cs typeface="Times New Roman" pitchFamily="18" charset="0"/>
            </a:endParaRPr>
          </a:p>
          <a:p>
            <a:pPr algn="just"/>
            <a:endParaRPr lang="tr-TR" sz="24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33986225"/>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692322" y="624110"/>
            <a:ext cx="10304061"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8"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681662" y="1269243"/>
            <a:ext cx="7822949" cy="4964648"/>
          </a:xfrm>
        </p:spPr>
        <p:txBody>
          <a:bodyPr>
            <a:normAutofit/>
          </a:bodyPr>
          <a:lstStyle/>
          <a:p>
            <a:pPr marL="0" indent="0">
              <a:buNone/>
            </a:pPr>
            <a:r>
              <a:rPr lang="tr-TR" sz="2400" b="1" cap="all" dirty="0" smtClean="0">
                <a:latin typeface="Times New Roman" pitchFamily="18" charset="0"/>
                <a:cs typeface="Times New Roman" pitchFamily="18" charset="0"/>
              </a:rPr>
              <a:t>REÇİNELİ  BETON</a:t>
            </a:r>
            <a:endParaRPr lang="tr-TR" sz="2400" b="1" cap="all" dirty="0">
              <a:latin typeface="Times New Roman" pitchFamily="18" charset="0"/>
              <a:cs typeface="Times New Roman" pitchFamily="18" charset="0"/>
            </a:endParaRPr>
          </a:p>
          <a:p>
            <a:r>
              <a:rPr lang="tr-TR" sz="2400" dirty="0" smtClean="0">
                <a:latin typeface="Times New Roman" pitchFamily="18" charset="0"/>
                <a:cs typeface="Times New Roman" pitchFamily="18" charset="0"/>
              </a:rPr>
              <a:t>Bu tür betonların geleneksel betonla kenetleşmelerinin tam olarak sağlanması için mevcut beton yüzeyine uygun kalınlıklı sıvı reçine sürülmelidir.</a:t>
            </a:r>
          </a:p>
          <a:p>
            <a:r>
              <a:rPr lang="tr-TR" sz="2400" dirty="0" smtClean="0">
                <a:latin typeface="Times New Roman" pitchFamily="18" charset="0"/>
                <a:cs typeface="Times New Roman" pitchFamily="18" charset="0"/>
              </a:rPr>
              <a:t>Bu betonların dayanımları normal betonlara göre daha yüksek olduğundan </a:t>
            </a:r>
            <a:r>
              <a:rPr lang="tr-TR" sz="2400" dirty="0" err="1" smtClean="0">
                <a:latin typeface="Times New Roman" pitchFamily="18" charset="0"/>
                <a:cs typeface="Times New Roman" pitchFamily="18" charset="0"/>
              </a:rPr>
              <a:t>elastisite</a:t>
            </a:r>
            <a:r>
              <a:rPr lang="tr-TR" sz="2400" dirty="0" smtClean="0">
                <a:latin typeface="Times New Roman" pitchFamily="18" charset="0"/>
                <a:cs typeface="Times New Roman" pitchFamily="18" charset="0"/>
              </a:rPr>
              <a:t> modüllerinin farklılığından doğabilecek problemler </a:t>
            </a:r>
            <a:r>
              <a:rPr lang="tr-TR" sz="2400" dirty="0" smtClean="0">
                <a:latin typeface="Times New Roman" pitchFamily="18" charset="0"/>
                <a:cs typeface="Times New Roman" pitchFamily="18" charset="0"/>
              </a:rPr>
              <a:t>irdelenmelidir.</a:t>
            </a:r>
          </a:p>
          <a:p>
            <a:r>
              <a:rPr lang="tr-TR" sz="2400" dirty="0" smtClean="0">
                <a:latin typeface="Times New Roman" pitchFamily="18" charset="0"/>
                <a:cs typeface="Times New Roman" pitchFamily="18" charset="0"/>
              </a:rPr>
              <a:t>Burada</a:t>
            </a:r>
            <a:r>
              <a:rPr lang="tr-TR" sz="2400" dirty="0" smtClean="0">
                <a:latin typeface="Times New Roman" pitchFamily="18" charset="0"/>
                <a:cs typeface="Times New Roman" pitchFamily="18" charset="0"/>
              </a:rPr>
              <a:t>, başarı ihtimalini artırmak için, bu tür betonları kullanmadan önce gerekli incelemelerin tam olarak yapılması ve inşaatta bu betonu daha önce kullanmış kişilerin bulundurulması gerekir.</a:t>
            </a:r>
          </a:p>
          <a:p>
            <a:endParaRPr lang="tr-TR"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681662" y="1636295"/>
            <a:ext cx="7822949" cy="4597595"/>
          </a:xfrm>
        </p:spPr>
        <p:txBody>
          <a:bodyPr>
            <a:normAutofit/>
          </a:bodyPr>
          <a:lstStyle/>
          <a:p>
            <a:pPr marL="0" indent="0" algn="just">
              <a:buNone/>
            </a:pPr>
            <a:r>
              <a:rPr lang="tr-TR" sz="2400" b="1" cap="all" dirty="0">
                <a:latin typeface="Times New Roman" panose="02020603050405020304" pitchFamily="18" charset="0"/>
                <a:cs typeface="Times New Roman" panose="02020603050405020304" pitchFamily="18" charset="0"/>
              </a:rPr>
              <a:t>Püskürtme </a:t>
            </a:r>
            <a:r>
              <a:rPr lang="tr-TR" sz="2400" b="1" cap="all" dirty="0" err="1" smtClean="0">
                <a:latin typeface="Times New Roman" panose="02020603050405020304" pitchFamily="18" charset="0"/>
                <a:cs typeface="Times New Roman" panose="02020603050405020304" pitchFamily="18" charset="0"/>
              </a:rPr>
              <a:t>betonlarI</a:t>
            </a:r>
            <a:endParaRPr lang="tr-TR" sz="2400" b="1" cap="all"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Mantolama yöntemi ile yapılacak güçlendirmede, beton kalınlığının az olduğu durumlarda, kalıp yapılması ve betonun yerleştirilmesi zor olduğundan daha çok püskürtme beton tercih edilir.</a:t>
            </a:r>
          </a:p>
          <a:p>
            <a:pPr algn="just"/>
            <a:r>
              <a:rPr lang="tr-TR" sz="2400" dirty="0">
                <a:latin typeface="Times New Roman" panose="02020603050405020304" pitchFamily="18" charset="0"/>
                <a:cs typeface="Times New Roman" panose="02020603050405020304" pitchFamily="18" charset="0"/>
              </a:rPr>
              <a:t>Eğer püskürtme betonun uygulanacağı yüzey iyi temizlenmiş ve </a:t>
            </a:r>
            <a:r>
              <a:rPr lang="tr-TR" sz="2400" dirty="0" err="1">
                <a:latin typeface="Times New Roman" panose="02020603050405020304" pitchFamily="18" charset="0"/>
                <a:cs typeface="Times New Roman" panose="02020603050405020304" pitchFamily="18" charset="0"/>
              </a:rPr>
              <a:t>pürüzlendirilmiş</a:t>
            </a:r>
            <a:r>
              <a:rPr lang="tr-TR" sz="2400" dirty="0">
                <a:latin typeface="Times New Roman" panose="02020603050405020304" pitchFamily="18" charset="0"/>
                <a:cs typeface="Times New Roman" panose="02020603050405020304" pitchFamily="18" charset="0"/>
              </a:rPr>
              <a:t> ise iyi bir püskürtme neticesinde yeni betonla mevcut beton arasında iyi bir </a:t>
            </a:r>
            <a:r>
              <a:rPr lang="tr-TR" sz="2400" dirty="0" err="1">
                <a:latin typeface="Times New Roman" panose="02020603050405020304" pitchFamily="18" charset="0"/>
                <a:cs typeface="Times New Roman" panose="02020603050405020304" pitchFamily="18" charset="0"/>
              </a:rPr>
              <a:t>aderans</a:t>
            </a:r>
            <a:r>
              <a:rPr lang="tr-TR" sz="2400" dirty="0">
                <a:latin typeface="Times New Roman" panose="02020603050405020304" pitchFamily="18" charset="0"/>
                <a:cs typeface="Times New Roman" panose="02020603050405020304" pitchFamily="18" charset="0"/>
              </a:rPr>
              <a:t> temin edilebilir.</a:t>
            </a: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33986225"/>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078513"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GÜÇLENDİRMDE KULLANILAN MALZEMELER</a:t>
            </a:r>
          </a:p>
        </p:txBody>
      </p:sp>
      <p:sp>
        <p:nvSpPr>
          <p:cNvPr id="8"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320716" y="1479884"/>
            <a:ext cx="8183896" cy="4754006"/>
          </a:xfrm>
        </p:spPr>
        <p:txBody>
          <a:bodyPr>
            <a:normAutofit/>
          </a:bodyPr>
          <a:lstStyle/>
          <a:p>
            <a:pPr marL="0" indent="0" algn="just">
              <a:buNone/>
            </a:pPr>
            <a:r>
              <a:rPr lang="tr-TR" sz="2400" b="1" cap="all" dirty="0">
                <a:latin typeface="Times New Roman" panose="02020603050405020304" pitchFamily="18" charset="0"/>
                <a:cs typeface="Times New Roman" panose="02020603050405020304" pitchFamily="18" charset="0"/>
              </a:rPr>
              <a:t>Çelik şeritlerle onarım ve güçlendirme</a:t>
            </a:r>
          </a:p>
          <a:p>
            <a:pPr marL="0" indent="0" algn="just">
              <a:buNone/>
            </a:pPr>
            <a:r>
              <a:rPr lang="tr-TR" sz="2400" b="1" cap="all" dirty="0">
                <a:latin typeface="Times New Roman" panose="02020603050405020304" pitchFamily="18" charset="0"/>
                <a:cs typeface="Times New Roman" panose="02020603050405020304" pitchFamily="18" charset="0"/>
              </a:rPr>
              <a:t> </a:t>
            </a:r>
          </a:p>
          <a:p>
            <a:pPr algn="just"/>
            <a:r>
              <a:rPr lang="tr-TR" sz="2400" dirty="0">
                <a:latin typeface="Times New Roman" panose="02020603050405020304" pitchFamily="18" charset="0"/>
                <a:cs typeface="Times New Roman" panose="02020603050405020304" pitchFamily="18" charset="0"/>
              </a:rPr>
              <a:t>Dayanımı yüksek ve kalınlığı 1,0~1,5mm. olan şeritler, kirişin alt ve yan yüzlerine, kolonların düşey yüzlerine ve kiriş-kolon birleşim bölgesine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reçinesi ile yapıştırılır.</a:t>
            </a:r>
          </a:p>
          <a:p>
            <a:pPr algn="just"/>
            <a:r>
              <a:rPr lang="tr-TR" sz="2400" dirty="0">
                <a:latin typeface="Times New Roman" panose="02020603050405020304" pitchFamily="18" charset="0"/>
                <a:cs typeface="Times New Roman" panose="02020603050405020304" pitchFamily="18" charset="0"/>
              </a:rPr>
              <a:t>Eleman kesitlerinin eğilme momenti ve kesme kuvveti kapasiteleri arttırılırken; sarılan çelik şeritler bu bölgede enine basınç oluşturularak, deprem etkisi durumunda betonun dolayısıyla elemanın </a:t>
            </a:r>
            <a:r>
              <a:rPr lang="tr-TR" sz="2400" dirty="0" err="1">
                <a:latin typeface="Times New Roman" panose="02020603050405020304" pitchFamily="18" charset="0"/>
                <a:cs typeface="Times New Roman" panose="02020603050405020304" pitchFamily="18" charset="0"/>
              </a:rPr>
              <a:t>sünekliğini</a:t>
            </a:r>
            <a:r>
              <a:rPr lang="tr-TR" sz="2400" dirty="0">
                <a:latin typeface="Times New Roman" panose="02020603050405020304" pitchFamily="18" charset="0"/>
                <a:cs typeface="Times New Roman" panose="02020603050405020304" pitchFamily="18" charset="0"/>
              </a:rPr>
              <a:t> arttırır.</a:t>
            </a:r>
          </a:p>
        </p:txBody>
      </p:sp>
    </p:spTree>
    <p:extLst>
      <p:ext uri="{BB962C8B-B14F-4D97-AF65-F5344CB8AC3E}">
        <p14:creationId xmlns="" xmlns:p14="http://schemas.microsoft.com/office/powerpoint/2010/main" val="2414049304"/>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320716" y="1479884"/>
            <a:ext cx="8183896" cy="4754006"/>
          </a:xfrm>
        </p:spPr>
        <p:txBody>
          <a:bodyPr>
            <a:normAutofit/>
          </a:bodyPr>
          <a:lstStyle/>
          <a:p>
            <a:pPr marL="0" indent="0" algn="just">
              <a:buNone/>
            </a:pPr>
            <a:r>
              <a:rPr lang="tr-TR" sz="2400" b="1" cap="all" dirty="0">
                <a:latin typeface="Times New Roman" panose="02020603050405020304" pitchFamily="18" charset="0"/>
                <a:cs typeface="Times New Roman" panose="02020603050405020304" pitchFamily="18" charset="0"/>
              </a:rPr>
              <a:t>Çelik şeritlerle </a:t>
            </a:r>
            <a:r>
              <a:rPr lang="tr-TR" sz="2400" b="1" cap="all" dirty="0" err="1" smtClean="0">
                <a:latin typeface="Times New Roman" panose="02020603050405020304" pitchFamily="18" charset="0"/>
                <a:cs typeface="Times New Roman" panose="02020603050405020304" pitchFamily="18" charset="0"/>
              </a:rPr>
              <a:t>onarIm</a:t>
            </a:r>
            <a:r>
              <a:rPr lang="tr-TR" sz="2400" b="1" cap="all" dirty="0" smtClean="0">
                <a:latin typeface="Times New Roman" panose="02020603050405020304" pitchFamily="18" charset="0"/>
                <a:cs typeface="Times New Roman" panose="02020603050405020304" pitchFamily="18" charset="0"/>
              </a:rPr>
              <a:t> </a:t>
            </a:r>
            <a:r>
              <a:rPr lang="tr-TR" sz="2400" b="1" cap="all" dirty="0">
                <a:latin typeface="Times New Roman" panose="02020603050405020304" pitchFamily="18" charset="0"/>
                <a:cs typeface="Times New Roman" panose="02020603050405020304" pitchFamily="18" charset="0"/>
              </a:rPr>
              <a:t>ve güçlendirme</a:t>
            </a:r>
          </a:p>
          <a:p>
            <a:pPr marL="0" indent="0" algn="just">
              <a:buNone/>
            </a:pPr>
            <a:r>
              <a:rPr lang="tr-TR" sz="2400" b="1" cap="all" dirty="0">
                <a:latin typeface="Times New Roman" panose="02020603050405020304" pitchFamily="18" charset="0"/>
                <a:cs typeface="Times New Roman" panose="02020603050405020304" pitchFamily="18" charset="0"/>
              </a:rPr>
              <a:t> </a:t>
            </a:r>
          </a:p>
          <a:p>
            <a:pPr algn="just"/>
            <a:r>
              <a:rPr lang="tr-TR" sz="2400" dirty="0">
                <a:latin typeface="Times New Roman" panose="02020603050405020304" pitchFamily="18" charset="0"/>
                <a:cs typeface="Times New Roman" panose="02020603050405020304" pitchFamily="18" charset="0"/>
              </a:rPr>
              <a:t>Dayanımı yüksek ve kalınlığı 1,0~1,5mm. olan şeritler, kirişin alt ve yan yüzlerine, kolonların düşey yüzlerine ve kiriş-kolon birleşim bölgesine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reçinesi ile yapıştırılır.</a:t>
            </a:r>
          </a:p>
          <a:p>
            <a:pPr algn="just"/>
            <a:r>
              <a:rPr lang="tr-TR" sz="2400" dirty="0">
                <a:latin typeface="Times New Roman" panose="02020603050405020304" pitchFamily="18" charset="0"/>
                <a:cs typeface="Times New Roman" panose="02020603050405020304" pitchFamily="18" charset="0"/>
              </a:rPr>
              <a:t>Eleman kesitlerinin eğilme momenti ve kesme kuvveti kapasiteleri arttırılırken; sarılan çelik şeritler bu bölgede enine basınç oluşturularak, deprem etkisi durumunda betonun dolayısıyla elemanın </a:t>
            </a:r>
            <a:r>
              <a:rPr lang="tr-TR" sz="2400" dirty="0" err="1">
                <a:latin typeface="Times New Roman" panose="02020603050405020304" pitchFamily="18" charset="0"/>
                <a:cs typeface="Times New Roman" panose="02020603050405020304" pitchFamily="18" charset="0"/>
              </a:rPr>
              <a:t>sünekliğini</a:t>
            </a:r>
            <a:r>
              <a:rPr lang="tr-TR" sz="2400" dirty="0">
                <a:latin typeface="Times New Roman" panose="02020603050405020304" pitchFamily="18" charset="0"/>
                <a:cs typeface="Times New Roman" panose="02020603050405020304" pitchFamily="18" charset="0"/>
              </a:rPr>
              <a:t> arttırır.</a:t>
            </a:r>
          </a:p>
        </p:txBody>
      </p:sp>
    </p:spTree>
    <p:extLst>
      <p:ext uri="{BB962C8B-B14F-4D97-AF65-F5344CB8AC3E}">
        <p14:creationId xmlns="" xmlns:p14="http://schemas.microsoft.com/office/powerpoint/2010/main" val="2726907948"/>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1876926" y="624110"/>
            <a:ext cx="10479507" cy="1280890"/>
          </a:xfrm>
        </p:spPr>
        <p:txBody>
          <a:bodyPr>
            <a:normAutofit/>
          </a:bodyPr>
          <a:lstStyle/>
          <a:p>
            <a:r>
              <a:rPr lang="tr-TR" sz="2800" dirty="0">
                <a:solidFill>
                  <a:srgbClr val="FF0000"/>
                </a:solidFill>
                <a:latin typeface="Times New Roman" panose="02020603050405020304" pitchFamily="18" charset="0"/>
                <a:cs typeface="Times New Roman" panose="02020603050405020304" pitchFamily="18" charset="0"/>
              </a:rPr>
              <a:t>ONARIM VE </a:t>
            </a:r>
            <a:r>
              <a:rPr lang="tr-TR" sz="2800" dirty="0" smtClean="0">
                <a:solidFill>
                  <a:srgbClr val="FF0000"/>
                </a:solidFill>
                <a:latin typeface="Times New Roman" panose="02020603050405020304" pitchFamily="18" charset="0"/>
                <a:cs typeface="Times New Roman" panose="02020603050405020304" pitchFamily="18" charset="0"/>
              </a:rPr>
              <a:t>GÜÇLENDİRMEDE </a:t>
            </a:r>
            <a:r>
              <a:rPr lang="tr-TR" sz="2800" dirty="0">
                <a:solidFill>
                  <a:srgbClr val="FF0000"/>
                </a:solidFill>
                <a:latin typeface="Times New Roman" panose="02020603050405020304" pitchFamily="18" charset="0"/>
                <a:cs typeface="Times New Roman" panose="02020603050405020304" pitchFamily="18" charset="0"/>
              </a:rPr>
              <a:t>KULLANILAN MALZEMELER</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416968" y="1275347"/>
            <a:ext cx="8590548" cy="4958543"/>
          </a:xfrm>
        </p:spPr>
        <p:txBody>
          <a:bodyPr>
            <a:normAutofit/>
          </a:bodyPr>
          <a:lstStyle/>
          <a:p>
            <a:pPr marL="0" indent="0" algn="just">
              <a:buNone/>
            </a:pPr>
            <a:r>
              <a:rPr lang="tr-TR" sz="2400" b="1" cap="all" dirty="0">
                <a:latin typeface="Times New Roman" panose="02020603050405020304" pitchFamily="18" charset="0"/>
                <a:cs typeface="Times New Roman" panose="02020603050405020304" pitchFamily="18" charset="0"/>
              </a:rPr>
              <a:t>Lif takviyeli plastik levhalarla onarım ve </a:t>
            </a:r>
            <a:r>
              <a:rPr lang="tr-TR" sz="2400" b="1" cap="all" dirty="0" smtClean="0">
                <a:latin typeface="Times New Roman" panose="02020603050405020304" pitchFamily="18" charset="0"/>
                <a:cs typeface="Times New Roman" panose="02020603050405020304" pitchFamily="18" charset="0"/>
              </a:rPr>
              <a:t>güçlendirme</a:t>
            </a:r>
          </a:p>
          <a:p>
            <a:pPr marL="0" indent="0" algn="just">
              <a:buNone/>
            </a:pPr>
            <a:endParaRPr lang="tr-TR" sz="2400" b="1" cap="all"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Bu uygulama çelik şerit yapıştırma işlemine benzer. Hafif olması, korozyon tehlikesinin bulunmaması, köşelerde bükülebilmesi ve büyük boyutlarda bulunması üstünlükleridir.</a:t>
            </a:r>
          </a:p>
          <a:p>
            <a:pPr algn="just"/>
            <a:r>
              <a:rPr lang="tr-TR" sz="2400" dirty="0">
                <a:latin typeface="Times New Roman" panose="02020603050405020304" pitchFamily="18" charset="0"/>
                <a:cs typeface="Times New Roman" panose="02020603050405020304" pitchFamily="18" charset="0"/>
              </a:rPr>
              <a:t>Özellikle betonarme perde ve döşeme ile yığma bina duvarı gibi geniş düz yüzey uygulamaları ve dairesel kolon, baca, hazne ve tank gibi elemanların onarım ve güçlendirmesinde tercih edilir.</a:t>
            </a: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80881211"/>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C60D4C6-9A30-4D68-9A02-C7F972E529FE}"/>
              </a:ext>
            </a:extLst>
          </p:cNvPr>
          <p:cNvSpPr>
            <a:spLocks noGrp="1"/>
          </p:cNvSpPr>
          <p:nvPr>
            <p:ph type="title"/>
          </p:nvPr>
        </p:nvSpPr>
        <p:spPr>
          <a:xfrm>
            <a:off x="2322095" y="624110"/>
            <a:ext cx="9516979" cy="1280890"/>
          </a:xfrm>
        </p:spPr>
        <p:txBody>
          <a:bodyPr/>
          <a:lstStyle/>
          <a:p>
            <a:r>
              <a:rPr lang="tr-TR" dirty="0">
                <a:solidFill>
                  <a:srgbClr val="FF0000"/>
                </a:solidFill>
                <a:latin typeface="Times New Roman" panose="02020603050405020304" pitchFamily="18" charset="0"/>
                <a:cs typeface="Times New Roman" panose="02020603050405020304" pitchFamily="18" charset="0"/>
              </a:rPr>
              <a:t>ONARIM VE GÜÇLENDİRME YÖNTEMLERİ</a:t>
            </a:r>
          </a:p>
        </p:txBody>
      </p:sp>
      <p:sp>
        <p:nvSpPr>
          <p:cNvPr id="3" name="İçerik Yer Tutucusu 2">
            <a:extLst>
              <a:ext uri="{FF2B5EF4-FFF2-40B4-BE49-F238E27FC236}">
                <a16:creationId xmlns:a16="http://schemas.microsoft.com/office/drawing/2014/main" xmlns="" id="{BA657FF8-B03C-45F9-9099-15DECFF99C1C}"/>
              </a:ext>
            </a:extLst>
          </p:cNvPr>
          <p:cNvSpPr>
            <a:spLocks noGrp="1"/>
          </p:cNvSpPr>
          <p:nvPr>
            <p:ph idx="1"/>
          </p:nvPr>
        </p:nvSpPr>
        <p:spPr>
          <a:xfrm>
            <a:off x="3404936" y="1491916"/>
            <a:ext cx="8099675" cy="4741974"/>
          </a:xfrm>
        </p:spPr>
        <p:txBody>
          <a:bodyPr>
            <a:normAutofit/>
          </a:bodyPr>
          <a:lstStyle/>
          <a:p>
            <a:pPr marL="0" indent="0">
              <a:buNone/>
            </a:pPr>
            <a:r>
              <a:rPr lang="tr-TR" sz="2400" b="1" dirty="0">
                <a:latin typeface="Times New Roman" panose="02020603050405020304" pitchFamily="18" charset="0"/>
                <a:cs typeface="Times New Roman" panose="02020603050405020304" pitchFamily="18" charset="0"/>
              </a:rPr>
              <a:t>Taşıyıcı sistem elemanlarının güçlendirilmesi</a:t>
            </a:r>
          </a:p>
          <a:p>
            <a:r>
              <a:rPr lang="tr-TR" sz="2400" dirty="0">
                <a:latin typeface="Times New Roman" panose="02020603050405020304" pitchFamily="18" charset="0"/>
                <a:cs typeface="Times New Roman" panose="02020603050405020304" pitchFamily="18" charset="0"/>
              </a:rPr>
              <a:t>Kolonlarda onarım ve güçlendirme </a:t>
            </a:r>
          </a:p>
          <a:p>
            <a:r>
              <a:rPr lang="tr-TR" sz="2400" dirty="0">
                <a:latin typeface="Times New Roman" panose="02020603050405020304" pitchFamily="18" charset="0"/>
                <a:cs typeface="Times New Roman" panose="02020603050405020304" pitchFamily="18" charset="0"/>
              </a:rPr>
              <a:t>Kirişlerin onarımı-güçlendirilmesi</a:t>
            </a:r>
          </a:p>
          <a:p>
            <a:r>
              <a:rPr lang="tr-TR" sz="2400" dirty="0">
                <a:latin typeface="Times New Roman" panose="02020603050405020304" pitchFamily="18" charset="0"/>
                <a:cs typeface="Times New Roman" panose="02020603050405020304" pitchFamily="18" charset="0"/>
              </a:rPr>
              <a:t>Kolon-kiriş birleşim bölgelerinin onarımı-güçlendirilmesi</a:t>
            </a:r>
          </a:p>
          <a:p>
            <a:r>
              <a:rPr lang="tr-TR" sz="2400" dirty="0">
                <a:latin typeface="Times New Roman" panose="02020603050405020304" pitchFamily="18" charset="0"/>
                <a:cs typeface="Times New Roman" panose="02020603050405020304" pitchFamily="18" charset="0"/>
              </a:rPr>
              <a:t>Döşemelerin onarım ve güçlendirilmesi</a:t>
            </a:r>
          </a:p>
          <a:p>
            <a:r>
              <a:rPr lang="tr-TR" sz="2400" dirty="0">
                <a:latin typeface="Times New Roman" panose="02020603050405020304" pitchFamily="18" charset="0"/>
                <a:cs typeface="Times New Roman" panose="02020603050405020304" pitchFamily="18" charset="0"/>
              </a:rPr>
              <a:t>Perdelerin onarımı-güçlendirilmesi</a:t>
            </a:r>
          </a:p>
          <a:p>
            <a:r>
              <a:rPr lang="tr-TR" sz="2400" dirty="0">
                <a:latin typeface="Times New Roman" panose="02020603050405020304" pitchFamily="18" charset="0"/>
                <a:cs typeface="Times New Roman" panose="02020603050405020304" pitchFamily="18" charset="0"/>
              </a:rPr>
              <a:t>Temellerin onarım-güçlendirilmesi</a:t>
            </a:r>
          </a:p>
        </p:txBody>
      </p:sp>
    </p:spTree>
    <p:extLst>
      <p:ext uri="{BB962C8B-B14F-4D97-AF65-F5344CB8AC3E}">
        <p14:creationId xmlns="" xmlns:p14="http://schemas.microsoft.com/office/powerpoint/2010/main" val="1736026542"/>
      </p:ext>
    </p:extLst>
  </p:cSld>
  <p:clrMapOvr>
    <a:masterClrMapping/>
  </p:clrMapOvr>
  <mc:AlternateContent xmlns:mc="http://schemas.openxmlformats.org/markup-compatibility/2006">
    <mc:Choice xmlns="" xmlns:p14="http://schemas.microsoft.com/office/powerpoint/2010/main" Requires="p14">
      <p:transition spd="slow" p14:dur="2000" advTm="21476"/>
    </mc:Choice>
    <mc:Fallback>
      <p:transition spd="slow" advTm="2147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18F5664-D8CE-41CD-A379-3C468369F9EE}"/>
              </a:ext>
            </a:extLst>
          </p:cNvPr>
          <p:cNvSpPr>
            <a:spLocks noGrp="1"/>
          </p:cNvSpPr>
          <p:nvPr>
            <p:ph type="title"/>
          </p:nvPr>
        </p:nvSpPr>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C68DBC07-53A3-4DD9-B4E0-7FDA4EABD6BD}"/>
              </a:ext>
            </a:extLst>
          </p:cNvPr>
          <p:cNvSpPr>
            <a:spLocks noGrp="1"/>
          </p:cNvSpPr>
          <p:nvPr>
            <p:ph idx="1"/>
          </p:nvPr>
        </p:nvSpPr>
        <p:spPr>
          <a:xfrm>
            <a:off x="3137294" y="1282890"/>
            <a:ext cx="7822948" cy="5575110"/>
          </a:xfrm>
        </p:spPr>
        <p:txBody>
          <a:bodyPr>
            <a:noAutofit/>
          </a:bodyPr>
          <a:lstStyle/>
          <a:p>
            <a:pPr algn="just"/>
            <a:r>
              <a:rPr lang="tr-TR" sz="2400" dirty="0">
                <a:latin typeface="Times New Roman" panose="02020603050405020304" pitchFamily="18" charset="0"/>
                <a:cs typeface="Times New Roman" panose="02020603050405020304" pitchFamily="18" charset="0"/>
              </a:rPr>
              <a:t>Kolonlarda normal kuvvet hâkim durumda iken kolon boyutlarına göre yön değiştiren  eğilme momenti veya kesme kuvveti hasara sebep olur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p:pic>
        <p:nvPicPr>
          <p:cNvPr id="4" name="3 Resim" descr="DQDQ.JPG"/>
          <p:cNvPicPr>
            <a:picLocks noChangeAspect="1"/>
          </p:cNvPicPr>
          <p:nvPr/>
        </p:nvPicPr>
        <p:blipFill>
          <a:blip r:embed="rId2"/>
          <a:stretch>
            <a:fillRect/>
          </a:stretch>
        </p:blipFill>
        <p:spPr>
          <a:xfrm>
            <a:off x="3357349" y="2574793"/>
            <a:ext cx="8256895" cy="4071666"/>
          </a:xfrm>
          <a:prstGeom prst="rect">
            <a:avLst/>
          </a:prstGeom>
        </p:spPr>
      </p:pic>
    </p:spTree>
    <p:extLst>
      <p:ext uri="{BB962C8B-B14F-4D97-AF65-F5344CB8AC3E}">
        <p14:creationId xmlns="" xmlns:p14="http://schemas.microsoft.com/office/powerpoint/2010/main" val="3825513759"/>
      </p:ext>
    </p:extLst>
  </p:cSld>
  <p:clrMapOvr>
    <a:masterClrMapping/>
  </p:clrMapOvr>
  <mc:AlternateContent xmlns:mc="http://schemas.openxmlformats.org/markup-compatibility/2006">
    <mc:Choice xmlns="" xmlns:p14="http://schemas.microsoft.com/office/powerpoint/2010/main" Requires="p14">
      <p:transition spd="slow" p14:dur="2000" advTm="8761"/>
    </mc:Choice>
    <mc:Fallback>
      <p:transition spd="slow" advTm="876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18F5664-D8CE-41CD-A379-3C468369F9EE}"/>
              </a:ext>
            </a:extLst>
          </p:cNvPr>
          <p:cNvSpPr>
            <a:spLocks noGrp="1"/>
          </p:cNvSpPr>
          <p:nvPr>
            <p:ph type="title"/>
          </p:nvPr>
        </p:nvSpPr>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C68DBC07-53A3-4DD9-B4E0-7FDA4EABD6BD}"/>
              </a:ext>
            </a:extLst>
          </p:cNvPr>
          <p:cNvSpPr>
            <a:spLocks noGrp="1"/>
          </p:cNvSpPr>
          <p:nvPr>
            <p:ph idx="1"/>
          </p:nvPr>
        </p:nvSpPr>
        <p:spPr>
          <a:xfrm>
            <a:off x="3137294" y="1282890"/>
            <a:ext cx="7822948" cy="4339988"/>
          </a:xfrm>
        </p:spPr>
        <p:txBody>
          <a:bodyPr>
            <a:noAutofit/>
          </a:bodyPr>
          <a:lstStyle/>
          <a:p>
            <a:pPr algn="just"/>
            <a:r>
              <a:rPr lang="tr-TR" sz="2600" dirty="0" smtClean="0">
                <a:latin typeface="Times New Roman" panose="02020603050405020304" pitchFamily="18" charset="0"/>
                <a:cs typeface="Times New Roman" panose="02020603050405020304" pitchFamily="18" charset="0"/>
              </a:rPr>
              <a:t>Betonarme kolonların onarım/güçlendirilmesinde en yaygın olarak kullanılan yöntem, mantodur.</a:t>
            </a:r>
          </a:p>
          <a:p>
            <a:pPr algn="just"/>
            <a:endParaRPr lang="tr-TR" sz="2600" dirty="0" smtClean="0">
              <a:latin typeface="Times New Roman" panose="02020603050405020304" pitchFamily="18" charset="0"/>
              <a:cs typeface="Times New Roman" panose="02020603050405020304" pitchFamily="18" charset="0"/>
            </a:endParaRPr>
          </a:p>
          <a:p>
            <a:pPr algn="just"/>
            <a:r>
              <a:rPr lang="tr-TR" sz="2600" dirty="0" smtClean="0">
                <a:latin typeface="Times New Roman" panose="02020603050405020304" pitchFamily="18" charset="0"/>
                <a:cs typeface="Times New Roman" panose="02020603050405020304" pitchFamily="18" charset="0"/>
              </a:rPr>
              <a:t>Hasarı fazla yada dayanımın yetersiz olduğu durumlarda kolonun genel olarak </a:t>
            </a:r>
            <a:r>
              <a:rPr lang="tr-TR" sz="2600" dirty="0" err="1" smtClean="0">
                <a:latin typeface="Times New Roman" panose="02020603050405020304" pitchFamily="18" charset="0"/>
                <a:cs typeface="Times New Roman" panose="02020603050405020304" pitchFamily="18" charset="0"/>
              </a:rPr>
              <a:t>mantolama</a:t>
            </a:r>
            <a:r>
              <a:rPr lang="tr-TR" sz="2600" dirty="0" smtClean="0">
                <a:latin typeface="Times New Roman" panose="02020603050405020304" pitchFamily="18" charset="0"/>
                <a:cs typeface="Times New Roman" panose="02020603050405020304" pitchFamily="18" charset="0"/>
              </a:rPr>
              <a:t> tekniği ile betonarme manto ve çelik manto kullanmak suretiyle onarım ve güçlendirilmesi gerekmektedir.</a:t>
            </a:r>
            <a:endParaRPr lang="tr-TR" sz="2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25513759"/>
      </p:ext>
    </p:extLst>
  </p:cSld>
  <p:clrMapOvr>
    <a:masterClrMapping/>
  </p:clrMapOvr>
  <mc:AlternateContent xmlns:mc="http://schemas.openxmlformats.org/markup-compatibility/2006">
    <mc:Choice xmlns="" xmlns:p14="http://schemas.microsoft.com/office/powerpoint/2010/main" Requires="p14">
      <p:transition spd="slow" p14:dur="2000" advTm="8761"/>
    </mc:Choice>
    <mc:Fallback>
      <p:transition spd="slow" advTm="876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729552" y="1359568"/>
            <a:ext cx="8775060" cy="5041232"/>
          </a:xfrm>
        </p:spPr>
        <p:txBody>
          <a:bodyPr>
            <a:normAutofit/>
          </a:bodyPr>
          <a:lstStyle/>
          <a:p>
            <a:pPr algn="just"/>
            <a:r>
              <a:rPr lang="tr-TR" sz="2400" dirty="0">
                <a:latin typeface="Times New Roman" panose="02020603050405020304" pitchFamily="18" charset="0"/>
                <a:cs typeface="Times New Roman" panose="02020603050405020304" pitchFamily="18" charset="0"/>
              </a:rPr>
              <a:t>Hafif çatlak bulunan kolonların onarımında genellikle enjeksiyon tekniği kullanılmaktadır. Bu teknikte çatlak genişliğine bağlı olarak 20~100cm. Aralıklarla açılmış olan ağızlara reçine yada çimento harcı enjekte edilmektir</a:t>
            </a:r>
          </a:p>
          <a:p>
            <a:pPr algn="just"/>
            <a:r>
              <a:rPr lang="tr-TR" sz="2400" dirty="0">
                <a:latin typeface="Times New Roman" panose="02020603050405020304" pitchFamily="18" charset="0"/>
                <a:cs typeface="Times New Roman" panose="02020603050405020304" pitchFamily="18" charset="0"/>
              </a:rPr>
              <a:t>Yerel ezilme bulunan kolonlarda, ezilmenin olduğu bölgedeki hasarlı betonun kaldırılması, beton yüzeyinin </a:t>
            </a:r>
            <a:r>
              <a:rPr lang="tr-TR" sz="2400" dirty="0" err="1">
                <a:latin typeface="Times New Roman" panose="02020603050405020304" pitchFamily="18" charset="0"/>
                <a:cs typeface="Times New Roman" panose="02020603050405020304" pitchFamily="18" charset="0"/>
              </a:rPr>
              <a:t>pürüzlendirilerek</a:t>
            </a:r>
            <a:r>
              <a:rPr lang="tr-TR" sz="2400" dirty="0">
                <a:latin typeface="Times New Roman" panose="02020603050405020304" pitchFamily="18" charset="0"/>
                <a:cs typeface="Times New Roman" panose="02020603050405020304" pitchFamily="18" charset="0"/>
              </a:rPr>
              <a:t> temizlenmesi, yeni betonun dökümünden önce hasarlı bölgede mevcut betonun suya doyurulması gerekmektedir. Bu onarım için bir miktar boyuna ve enine donatı kullanılabilmektedir. Hasarın daha fazla olması durumunda (boyuna donatının aşırı derecede burkulması, </a:t>
            </a:r>
            <a:r>
              <a:rPr lang="tr-TR" sz="2400" dirty="0" err="1">
                <a:latin typeface="Times New Roman" panose="02020603050405020304" pitchFamily="18" charset="0"/>
                <a:cs typeface="Times New Roman" panose="02020603050405020304" pitchFamily="18" charset="0"/>
              </a:rPr>
              <a:t>etriyelerin</a:t>
            </a:r>
            <a:r>
              <a:rPr lang="tr-TR" sz="2400" dirty="0">
                <a:latin typeface="Times New Roman" panose="02020603050405020304" pitchFamily="18" charset="0"/>
                <a:cs typeface="Times New Roman" panose="02020603050405020304" pitchFamily="18" charset="0"/>
              </a:rPr>
              <a:t> kopması, betonun ezilmesi gibi) hasarlı kısım tamamen kaldırılarak yerine yenisinin yapılması gerekmektedir.</a:t>
            </a: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83493449"/>
      </p:ext>
    </p:extLst>
  </p:cSld>
  <p:clrMapOvr>
    <a:masterClrMapping/>
  </p:clrMapOvr>
  <mc:AlternateContent xmlns:mc="http://schemas.openxmlformats.org/markup-compatibility/2006">
    <mc:Choice xmlns="" xmlns:p14="http://schemas.microsoft.com/office/powerpoint/2010/main" Requires="p14">
      <p:transition spd="slow" p14:dur="2000" advTm="2687"/>
    </mc:Choice>
    <mc:Fallback>
      <p:transition spd="slow" advTm="2687"/>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684209" y="126805"/>
            <a:ext cx="8911687" cy="1280890"/>
          </a:xfrm>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743200" y="1091821"/>
            <a:ext cx="9075761" cy="5597737"/>
          </a:xfrm>
        </p:spPr>
        <p:txBody>
          <a:bodyPr>
            <a:normAutofit/>
          </a:bodyPr>
          <a:lstStyle/>
          <a:p>
            <a:pPr marL="0" indent="0" algn="just">
              <a:buNone/>
            </a:pPr>
            <a:r>
              <a:rPr lang="tr-TR" b="1" dirty="0"/>
              <a:t>MANTOLAMA TEKNİGİ </a:t>
            </a:r>
          </a:p>
          <a:p>
            <a:pPr algn="just"/>
            <a:r>
              <a:rPr lang="tr-TR" sz="2000" u="sng" dirty="0">
                <a:latin typeface="Times New Roman" panose="02020603050405020304" pitchFamily="18" charset="0"/>
                <a:cs typeface="Times New Roman" panose="02020603050405020304" pitchFamily="18" charset="0"/>
              </a:rPr>
              <a:t>ÇELİK MANTO</a:t>
            </a:r>
          </a:p>
          <a:p>
            <a:pPr marL="0" indent="0" algn="just">
              <a:buNone/>
            </a:pPr>
            <a:r>
              <a:rPr lang="tr-TR" sz="20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Yapılarda çelik mantolama elemanlar ve katlar arası moment aktarımından ziyade eksensel yük kapasitesini arttırmak için kullanılan bir </a:t>
            </a:r>
            <a:r>
              <a:rPr lang="tr-TR" sz="2400" dirty="0" smtClean="0">
                <a:latin typeface="Times New Roman" panose="02020603050405020304" pitchFamily="18" charset="0"/>
                <a:cs typeface="Times New Roman" panose="02020603050405020304" pitchFamily="18" charset="0"/>
              </a:rPr>
              <a:t>yöntemdir</a:t>
            </a:r>
            <a:endParaRPr lang="tr-TR" sz="2400" dirty="0">
              <a:latin typeface="Times New Roman" panose="02020603050405020304" pitchFamily="18" charset="0"/>
              <a:cs typeface="Times New Roman" panose="02020603050405020304" pitchFamily="18" charset="0"/>
            </a:endParaRPr>
          </a:p>
          <a:p>
            <a:pPr marL="0" indent="0" algn="just">
              <a:buNone/>
            </a:pPr>
            <a:r>
              <a:rPr lang="tr-TR" sz="2400" dirty="0">
                <a:latin typeface="Times New Roman" panose="02020603050405020304" pitchFamily="18" charset="0"/>
                <a:cs typeface="Times New Roman" panose="02020603050405020304" pitchFamily="18" charset="0"/>
              </a:rPr>
              <a:t>	Çelik manto, dört köşesine giydirilen çelik köşebentlerin sağladığı alanla kolonun </a:t>
            </a:r>
            <a:r>
              <a:rPr lang="tr-TR" sz="2400" dirty="0" err="1">
                <a:latin typeface="Times New Roman" panose="02020603050405020304" pitchFamily="18" charset="0"/>
                <a:cs typeface="Times New Roman" panose="02020603050405020304" pitchFamily="18" charset="0"/>
              </a:rPr>
              <a:t>eksenel</a:t>
            </a:r>
            <a:r>
              <a:rPr lang="tr-TR" sz="2400" dirty="0">
                <a:latin typeface="Times New Roman" panose="02020603050405020304" pitchFamily="18" charset="0"/>
                <a:cs typeface="Times New Roman" panose="02020603050405020304" pitchFamily="18" charset="0"/>
              </a:rPr>
              <a:t> yük kapasitesini artırır. Enine düzenlenen lamalar, eğer sık olarak yerleştirilirse ve eğer altına konulan harçla lamaların beton yüzeye tam olarak yaslanması sağlanıyorsa, kolonun </a:t>
            </a:r>
            <a:r>
              <a:rPr lang="tr-TR" sz="2400" dirty="0" err="1">
                <a:latin typeface="Times New Roman" panose="02020603050405020304" pitchFamily="18" charset="0"/>
                <a:cs typeface="Times New Roman" panose="02020603050405020304" pitchFamily="18" charset="0"/>
              </a:rPr>
              <a:t>sünekliğini</a:t>
            </a:r>
            <a:r>
              <a:rPr lang="tr-TR" sz="2400" dirty="0">
                <a:latin typeface="Times New Roman" panose="02020603050405020304" pitchFamily="18" charset="0"/>
                <a:cs typeface="Times New Roman" panose="02020603050405020304" pitchFamily="18" charset="0"/>
              </a:rPr>
              <a:t> de artırır. Ancak çelik manto ile kolonun eğilme kapasitesini artırmak, çok özel detaylar oluşturulmadıkça olası değildir.</a:t>
            </a:r>
          </a:p>
        </p:txBody>
      </p:sp>
    </p:spTree>
    <p:extLst>
      <p:ext uri="{BB962C8B-B14F-4D97-AF65-F5344CB8AC3E}">
        <p14:creationId xmlns="" xmlns:p14="http://schemas.microsoft.com/office/powerpoint/2010/main" val="214613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idx="1"/>
          </p:nvPr>
        </p:nvSpPr>
        <p:spPr>
          <a:xfrm>
            <a:off x="2589212" y="423081"/>
            <a:ext cx="8915400" cy="5488141"/>
          </a:xfrm>
        </p:spPr>
        <p:txBody>
          <a:bodyPr/>
          <a:lstStyle/>
          <a:p>
            <a:r>
              <a:rPr lang="tr-TR" dirty="0" smtClean="0"/>
              <a:t>Çelik manto, kolonun dört köşesine oturtulan çelik köşebentlerin, belirli sıklıkta çelik lamalarla birleştirilmesiyle oluşturulur. Lamalar köşebentlere kaynaklanarak birleştirilir.</a:t>
            </a:r>
            <a:endParaRPr lang="tr-TR" dirty="0"/>
          </a:p>
        </p:txBody>
      </p:sp>
      <p:pic>
        <p:nvPicPr>
          <p:cNvPr id="6" name="Picture 3" descr="C:\Users\Abdül Kadir ÇELİK\Desktop\AAAA.JPG"/>
          <p:cNvPicPr>
            <a:picLocks noChangeAspect="1" noChangeArrowheads="1"/>
          </p:cNvPicPr>
          <p:nvPr/>
        </p:nvPicPr>
        <p:blipFill>
          <a:blip r:embed="rId2"/>
          <a:srcRect/>
          <a:stretch>
            <a:fillRect/>
          </a:stretch>
        </p:blipFill>
        <p:spPr bwMode="auto">
          <a:xfrm>
            <a:off x="3933162" y="1562930"/>
            <a:ext cx="6572250" cy="4953000"/>
          </a:xfrm>
          <a:prstGeom prst="rect">
            <a:avLst/>
          </a:prstGeom>
          <a:noFill/>
        </p:spPr>
      </p:pic>
    </p:spTree>
    <p:extLst>
      <p:ext uri="{BB962C8B-B14F-4D97-AF65-F5344CB8AC3E}">
        <p14:creationId xmlns="" xmlns:p14="http://schemas.microsoft.com/office/powerpoint/2010/main" val="76147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833349" y="495069"/>
            <a:ext cx="9890078" cy="1200329"/>
          </a:xfrm>
          <a:prstGeom prst="rect">
            <a:avLst/>
          </a:prstGeom>
        </p:spPr>
        <p:txBody>
          <a:bodyPr wrap="square">
            <a:spAutoFit/>
          </a:bodyPr>
          <a:lstStyle/>
          <a:p>
            <a:pPr algn="just"/>
            <a:r>
              <a:rPr lang="tr-TR" dirty="0" smtClean="0"/>
              <a:t>Bu tür mantoda önemli olan, düşey olarak köşelere yerleştirilen köşebentlerin, üstte ve altta konulan plakalarla betonarme elemanlara sıkıca oturtulmasıdır. Eğer yapılabilirse, krikolar aracılığıyla üstte yaslanılacak kiriş biraz itilmeli sonra köşebentler yerleştirilmelidir. Bu yapılamıyorsa, sistem alttaki plakanın çelik kamalarla sıkıştırılmasıyla oturtulabilir</a:t>
            </a:r>
            <a:endParaRPr lang="tr-TR" dirty="0"/>
          </a:p>
        </p:txBody>
      </p:sp>
      <p:pic>
        <p:nvPicPr>
          <p:cNvPr id="6" name="5 İçerik Yer Tutucusu" descr="Ekran Alıntısı.JPG"/>
          <p:cNvPicPr>
            <a:picLocks noGrp="1" noChangeAspect="1"/>
          </p:cNvPicPr>
          <p:nvPr>
            <p:ph idx="1"/>
          </p:nvPr>
        </p:nvPicPr>
        <p:blipFill>
          <a:blip r:embed="rId2"/>
          <a:stretch>
            <a:fillRect/>
          </a:stretch>
        </p:blipFill>
        <p:spPr>
          <a:xfrm>
            <a:off x="2191922" y="1897774"/>
            <a:ext cx="9122071" cy="4546338"/>
          </a:xfrm>
        </p:spPr>
      </p:pic>
    </p:spTree>
    <p:extLst>
      <p:ext uri="{BB962C8B-B14F-4D97-AF65-F5344CB8AC3E}">
        <p14:creationId xmlns="" xmlns:p14="http://schemas.microsoft.com/office/powerpoint/2010/main" val="3954595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D395C5CD-8206-4954-A1E0-88ECF956CE36}"/>
              </a:ext>
            </a:extLst>
          </p:cNvPr>
          <p:cNvPicPr>
            <a:picLocks noGrp="1" noChangeAspect="1"/>
          </p:cNvPicPr>
          <p:nvPr>
            <p:ph idx="1"/>
          </p:nvPr>
        </p:nvPicPr>
        <p:blipFill>
          <a:blip r:embed="rId2"/>
          <a:stretch>
            <a:fillRect/>
          </a:stretch>
        </p:blipFill>
        <p:spPr>
          <a:xfrm>
            <a:off x="2683043" y="624110"/>
            <a:ext cx="8911687" cy="6082445"/>
          </a:xfrm>
        </p:spPr>
      </p:pic>
    </p:spTree>
    <p:extLst>
      <p:ext uri="{BB962C8B-B14F-4D97-AF65-F5344CB8AC3E}">
        <p14:creationId xmlns="" xmlns:p14="http://schemas.microsoft.com/office/powerpoint/2010/main" val="3954595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bdül Kadir ÇELİK\Desktop\celikguc06.jpg"/>
          <p:cNvPicPr>
            <a:picLocks noChangeAspect="1" noChangeArrowheads="1"/>
          </p:cNvPicPr>
          <p:nvPr/>
        </p:nvPicPr>
        <p:blipFill>
          <a:blip r:embed="rId2"/>
          <a:srcRect/>
          <a:stretch>
            <a:fillRect/>
          </a:stretch>
        </p:blipFill>
        <p:spPr bwMode="auto">
          <a:xfrm>
            <a:off x="3066622" y="331278"/>
            <a:ext cx="8684099" cy="6274238"/>
          </a:xfrm>
          <a:prstGeom prst="rect">
            <a:avLst/>
          </a:prstGeom>
          <a:noFill/>
        </p:spPr>
      </p:pic>
    </p:spTree>
    <p:extLst>
      <p:ext uri="{BB962C8B-B14F-4D97-AF65-F5344CB8AC3E}">
        <p14:creationId xmlns="" xmlns:p14="http://schemas.microsoft.com/office/powerpoint/2010/main" val="3954595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89212" y="1119117"/>
            <a:ext cx="8915400" cy="5462158"/>
          </a:xfrm>
        </p:spPr>
        <p:txBody>
          <a:bodyPr>
            <a:noAutofit/>
          </a:bodyPr>
          <a:lstStyle/>
          <a:p>
            <a:pPr marL="0" indent="0" algn="just">
              <a:buNone/>
            </a:pPr>
            <a:r>
              <a:rPr lang="tr-TR" sz="2400" b="1" dirty="0">
                <a:latin typeface="Times New Roman" panose="02020603050405020304" pitchFamily="18" charset="0"/>
                <a:cs typeface="Times New Roman" panose="02020603050405020304" pitchFamily="18" charset="0"/>
              </a:rPr>
              <a:t>MANTOLAMA TEKNİGİ </a:t>
            </a:r>
          </a:p>
          <a:p>
            <a:pPr algn="just"/>
            <a:r>
              <a:rPr lang="tr-TR" sz="2400" u="sng" dirty="0">
                <a:latin typeface="Times New Roman" panose="02020603050405020304" pitchFamily="18" charset="0"/>
                <a:cs typeface="Times New Roman" panose="02020603050405020304" pitchFamily="18" charset="0"/>
              </a:rPr>
              <a:t>BETONARME MANTO</a:t>
            </a:r>
          </a:p>
          <a:p>
            <a:pPr marL="0" indent="0" algn="just">
              <a:buNone/>
            </a:pPr>
            <a:r>
              <a:rPr lang="tr-TR" sz="2400" dirty="0">
                <a:latin typeface="Times New Roman" panose="02020603050405020304" pitchFamily="18" charset="0"/>
                <a:cs typeface="Times New Roman" panose="02020603050405020304" pitchFamily="18" charset="0"/>
              </a:rPr>
              <a:t>	Betonarme manto, kabuk betonu kazındıktan sonra çekirdek çevresinde yeni bir betonarme katman oluşturarak yapılır. Yeni katmanın içinde hem boyuna donatı hem de </a:t>
            </a:r>
            <a:r>
              <a:rPr lang="tr-TR" sz="2400" dirty="0" err="1">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olduğundan,manto</a:t>
            </a:r>
            <a:r>
              <a:rPr lang="tr-TR" sz="2400" dirty="0">
                <a:latin typeface="Times New Roman" panose="02020603050405020304" pitchFamily="18" charset="0"/>
                <a:cs typeface="Times New Roman" panose="02020603050405020304" pitchFamily="18" charset="0"/>
              </a:rPr>
              <a:t> kolonun kesme ve </a:t>
            </a:r>
            <a:r>
              <a:rPr lang="tr-TR" sz="2400" dirty="0" err="1">
                <a:latin typeface="Times New Roman" panose="02020603050405020304" pitchFamily="18" charset="0"/>
                <a:cs typeface="Times New Roman" panose="02020603050405020304" pitchFamily="18" charset="0"/>
              </a:rPr>
              <a:t>eksenel</a:t>
            </a:r>
            <a:r>
              <a:rPr lang="tr-TR" sz="2400" dirty="0">
                <a:latin typeface="Times New Roman" panose="02020603050405020304" pitchFamily="18" charset="0"/>
                <a:cs typeface="Times New Roman" panose="02020603050405020304" pitchFamily="18" charset="0"/>
              </a:rPr>
              <a:t> yük taşıma kapasitelerini artırır. Eğer yeni katmandaki boyuna donatının katlar arasındaki sürekliliği sağlanmışsa, manto ile kolonun eğilme kapasitesi de artırılmış olur.</a:t>
            </a:r>
          </a:p>
          <a:p>
            <a:pPr marL="0" indent="0" algn="just">
              <a:buNone/>
            </a:pPr>
            <a:r>
              <a:rPr lang="tr-TR" sz="2400" dirty="0">
                <a:latin typeface="Times New Roman" panose="02020603050405020304" pitchFamily="18" charset="0"/>
                <a:cs typeface="Times New Roman" panose="02020603050405020304" pitchFamily="18" charset="0"/>
              </a:rPr>
              <a:t>	Ancak tüm çevreyi kaplayan bir mantolama tercih edilmelidir. Bu suretle mevcut ve yeni beton arasında tam bir kuvvet iletişimi sağlanabilir. Tüm çevrenin mantolanmaması durumunda, mevcut kolonun boyuna donatısının ve </a:t>
            </a:r>
            <a:r>
              <a:rPr lang="tr-TR" sz="2400" dirty="0" err="1">
                <a:latin typeface="Times New Roman" panose="02020603050405020304" pitchFamily="18" charset="0"/>
                <a:cs typeface="Times New Roman" panose="02020603050405020304" pitchFamily="18" charset="0"/>
              </a:rPr>
              <a:t>etriyesinin</a:t>
            </a:r>
            <a:r>
              <a:rPr lang="tr-TR" sz="2400" dirty="0">
                <a:latin typeface="Times New Roman" panose="02020603050405020304" pitchFamily="18" charset="0"/>
                <a:cs typeface="Times New Roman" panose="02020603050405020304" pitchFamily="18" charset="0"/>
              </a:rPr>
              <a:t> meydana çıkarılarak, yeni </a:t>
            </a:r>
            <a:r>
              <a:rPr lang="tr-TR" sz="2400" dirty="0" err="1">
                <a:latin typeface="Times New Roman" panose="02020603050405020304" pitchFamily="18" charset="0"/>
                <a:cs typeface="Times New Roman" panose="02020603050405020304" pitchFamily="18" charset="0"/>
              </a:rPr>
              <a:t>etriyelerin</a:t>
            </a:r>
            <a:r>
              <a:rPr lang="tr-TR" sz="2400" dirty="0">
                <a:latin typeface="Times New Roman" panose="02020603050405020304" pitchFamily="18" charset="0"/>
                <a:cs typeface="Times New Roman" panose="02020603050405020304" pitchFamily="18" charset="0"/>
              </a:rPr>
              <a:t> bunlara doğrudan veya bir bağ parçası ile kaynaklanması gereklidir.</a:t>
            </a:r>
          </a:p>
        </p:txBody>
      </p:sp>
    </p:spTree>
    <p:extLst>
      <p:ext uri="{BB962C8B-B14F-4D97-AF65-F5344CB8AC3E}">
        <p14:creationId xmlns="" xmlns:p14="http://schemas.microsoft.com/office/powerpoint/2010/main" val="4187132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3368842" y="1407695"/>
            <a:ext cx="8135770" cy="4503527"/>
          </a:xfrm>
        </p:spPr>
        <p:txBody>
          <a:bodyPr>
            <a:normAutofit/>
          </a:bodyPr>
          <a:lstStyle/>
          <a:p>
            <a:pPr algn="just"/>
            <a:endParaRPr lang="tr-TR" dirty="0"/>
          </a:p>
        </p:txBody>
      </p:sp>
      <p:pic>
        <p:nvPicPr>
          <p:cNvPr id="5" name="Resim 4">
            <a:extLst>
              <a:ext uri="{FF2B5EF4-FFF2-40B4-BE49-F238E27FC236}">
                <a16:creationId xmlns:a16="http://schemas.microsoft.com/office/drawing/2014/main" xmlns="" id="{5553DFC4-4A11-450D-93A1-A1EB15AA1BAB}"/>
              </a:ext>
            </a:extLst>
          </p:cNvPr>
          <p:cNvPicPr>
            <a:picLocks noChangeAspect="1"/>
          </p:cNvPicPr>
          <p:nvPr/>
        </p:nvPicPr>
        <p:blipFill>
          <a:blip r:embed="rId2"/>
          <a:stretch>
            <a:fillRect/>
          </a:stretch>
        </p:blipFill>
        <p:spPr>
          <a:xfrm>
            <a:off x="3304909" y="1407695"/>
            <a:ext cx="8263635" cy="4720095"/>
          </a:xfrm>
          <a:prstGeom prst="rect">
            <a:avLst/>
          </a:prstGeom>
        </p:spPr>
      </p:pic>
    </p:spTree>
    <p:extLst>
      <p:ext uri="{BB962C8B-B14F-4D97-AF65-F5344CB8AC3E}">
        <p14:creationId xmlns="" xmlns:p14="http://schemas.microsoft.com/office/powerpoint/2010/main" val="296677635"/>
      </p:ext>
    </p:extLst>
  </p:cSld>
  <p:clrMapOvr>
    <a:masterClrMapping/>
  </p:clrMapOvr>
  <mc:AlternateContent xmlns:mc="http://schemas.openxmlformats.org/markup-compatibility/2006">
    <mc:Choice xmlns="" xmlns:p14="http://schemas.microsoft.com/office/powerpoint/2010/main" Requires="p14">
      <p:transition spd="slow" p14:dur="2000" advTm="1182"/>
    </mc:Choice>
    <mc:Fallback>
      <p:transition spd="slow" advTm="118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3368842" y="1407695"/>
            <a:ext cx="8135770" cy="4503527"/>
          </a:xfrm>
        </p:spPr>
        <p:txBody>
          <a:bodyPr>
            <a:normAutofit/>
          </a:bodyPr>
          <a:lstStyle/>
          <a:p>
            <a:pPr algn="just"/>
            <a:endParaRPr lang="tr-TR" dirty="0"/>
          </a:p>
        </p:txBody>
      </p:sp>
      <p:pic>
        <p:nvPicPr>
          <p:cNvPr id="6" name="Picture 2" descr="C:\Users\Abdül Kadir ÇELİK\Desktop\Ek Açıklama 2019-10-15 203440.png"/>
          <p:cNvPicPr>
            <a:picLocks noChangeAspect="1" noChangeArrowheads="1"/>
          </p:cNvPicPr>
          <p:nvPr/>
        </p:nvPicPr>
        <p:blipFill>
          <a:blip r:embed="rId2"/>
          <a:srcRect/>
          <a:stretch>
            <a:fillRect/>
          </a:stretch>
        </p:blipFill>
        <p:spPr bwMode="auto">
          <a:xfrm>
            <a:off x="2988152" y="409433"/>
            <a:ext cx="8183630" cy="6174831"/>
          </a:xfrm>
          <a:prstGeom prst="rect">
            <a:avLst/>
          </a:prstGeom>
          <a:noFill/>
        </p:spPr>
      </p:pic>
    </p:spTree>
    <p:extLst>
      <p:ext uri="{BB962C8B-B14F-4D97-AF65-F5344CB8AC3E}">
        <p14:creationId xmlns="" xmlns:p14="http://schemas.microsoft.com/office/powerpoint/2010/main" val="296677635"/>
      </p:ext>
    </p:extLst>
  </p:cSld>
  <p:clrMapOvr>
    <a:masterClrMapping/>
  </p:clrMapOvr>
  <mc:AlternateContent xmlns:mc="http://schemas.openxmlformats.org/markup-compatibility/2006">
    <mc:Choice xmlns="" xmlns:p14="http://schemas.microsoft.com/office/powerpoint/2010/main" Requires="p14">
      <p:transition spd="slow" p14:dur="2000" advTm="1182"/>
    </mc:Choice>
    <mc:Fallback>
      <p:transition spd="slow" advTm="1182"/>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5683357D-4DD6-4F84-A8BB-E39B9360CB37}"/>
              </a:ext>
            </a:extLst>
          </p:cNvPr>
          <p:cNvPicPr>
            <a:picLocks noGrp="1" noChangeAspect="1"/>
          </p:cNvPicPr>
          <p:nvPr>
            <p:ph idx="1"/>
          </p:nvPr>
        </p:nvPicPr>
        <p:blipFill>
          <a:blip r:embed="rId2"/>
          <a:stretch>
            <a:fillRect/>
          </a:stretch>
        </p:blipFill>
        <p:spPr>
          <a:xfrm>
            <a:off x="2370222" y="935170"/>
            <a:ext cx="9565105" cy="5739063"/>
          </a:xfrm>
        </p:spPr>
      </p:pic>
    </p:spTree>
    <p:extLst>
      <p:ext uri="{BB962C8B-B14F-4D97-AF65-F5344CB8AC3E}">
        <p14:creationId xmlns="" xmlns:p14="http://schemas.microsoft.com/office/powerpoint/2010/main" val="288152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bdül Kadir ÇELİK\Desktop\bina-guclendirme.jpg"/>
          <p:cNvPicPr>
            <a:picLocks noChangeAspect="1" noChangeArrowheads="1"/>
          </p:cNvPicPr>
          <p:nvPr/>
        </p:nvPicPr>
        <p:blipFill>
          <a:blip r:embed="rId2"/>
          <a:srcRect/>
          <a:stretch>
            <a:fillRect/>
          </a:stretch>
        </p:blipFill>
        <p:spPr bwMode="auto">
          <a:xfrm>
            <a:off x="3625589" y="538512"/>
            <a:ext cx="7661109" cy="5745832"/>
          </a:xfrm>
          <a:prstGeom prst="rect">
            <a:avLst/>
          </a:prstGeom>
          <a:noFill/>
        </p:spPr>
      </p:pic>
    </p:spTree>
    <p:extLst>
      <p:ext uri="{BB962C8B-B14F-4D97-AF65-F5344CB8AC3E}">
        <p14:creationId xmlns="" xmlns:p14="http://schemas.microsoft.com/office/powerpoint/2010/main" val="288152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92925" y="1187355"/>
            <a:ext cx="8911687" cy="5393919"/>
          </a:xfrm>
        </p:spPr>
        <p:txBody>
          <a:bodyPr>
            <a:normAutofit/>
          </a:bodyPr>
          <a:lstStyle/>
          <a:p>
            <a:pPr marL="0" indent="0" algn="just">
              <a:buNone/>
            </a:pPr>
            <a:r>
              <a:rPr lang="tr-TR" b="1" dirty="0"/>
              <a:t>Betonarme kolon mantolanmasının istenilen düzeyde olması için;</a:t>
            </a:r>
          </a:p>
          <a:p>
            <a:pPr algn="just"/>
            <a:r>
              <a:rPr lang="tr-TR" sz="2400" dirty="0">
                <a:latin typeface="Times New Roman" panose="02020603050405020304" pitchFamily="18" charset="0"/>
                <a:cs typeface="Times New Roman" panose="02020603050405020304" pitchFamily="18" charset="0"/>
              </a:rPr>
              <a:t>Yeni malzemelerin mukavemeti mevcut malzemenin mukavemetine eşit veya yüksek olmalıdır.</a:t>
            </a:r>
          </a:p>
          <a:p>
            <a:pPr algn="just"/>
            <a:r>
              <a:rPr lang="tr-TR" sz="2400" dirty="0">
                <a:latin typeface="Times New Roman" panose="02020603050405020304" pitchFamily="18" charset="0"/>
                <a:cs typeface="Times New Roman" panose="02020603050405020304" pitchFamily="18" charset="0"/>
              </a:rPr>
              <a:t>Betonarme manto kalınlığı püskürtme betonlarda 5 cm ve yerinde dökme betonlarda 10 cm'den az kalınlıkta olmamalıdır.</a:t>
            </a:r>
          </a:p>
          <a:p>
            <a:pPr algn="just"/>
            <a:r>
              <a:rPr lang="tr-TR" sz="2400" dirty="0">
                <a:latin typeface="Times New Roman" panose="02020603050405020304" pitchFamily="18" charset="0"/>
                <a:cs typeface="Times New Roman" panose="02020603050405020304" pitchFamily="18" charset="0"/>
              </a:rPr>
              <a:t>Üst ve alt donatı kolon yüzünden itibaren </a:t>
            </a:r>
            <a:r>
              <a:rPr lang="tr-TR" sz="2400" dirty="0" err="1">
                <a:latin typeface="Times New Roman" panose="02020603050405020304" pitchFamily="18" charset="0"/>
                <a:cs typeface="Times New Roman" panose="02020603050405020304" pitchFamily="18" charset="0"/>
              </a:rPr>
              <a:t>aderans</a:t>
            </a:r>
            <a:r>
              <a:rPr lang="tr-TR" sz="2400" dirty="0">
                <a:latin typeface="Times New Roman" panose="02020603050405020304" pitchFamily="18" charset="0"/>
                <a:cs typeface="Times New Roman" panose="02020603050405020304" pitchFamily="18" charset="0"/>
              </a:rPr>
              <a:t> boyundan az olmamak üzere </a:t>
            </a:r>
            <a:r>
              <a:rPr lang="tr-TR" sz="2400" dirty="0" err="1">
                <a:latin typeface="Times New Roman" panose="02020603050405020304" pitchFamily="18" charset="0"/>
                <a:cs typeface="Times New Roman" panose="02020603050405020304" pitchFamily="18" charset="0"/>
              </a:rPr>
              <a:t>ankrajı</a:t>
            </a:r>
            <a:r>
              <a:rPr lang="tr-TR" sz="2400" dirty="0">
                <a:latin typeface="Times New Roman" panose="02020603050405020304" pitchFamily="18" charset="0"/>
                <a:cs typeface="Times New Roman" panose="02020603050405020304" pitchFamily="18" charset="0"/>
              </a:rPr>
              <a:t> iyi yapılmalı veya düğüm bölgesinden sürekli olarak yukarıya devam ettirilmelidir.</a:t>
            </a:r>
          </a:p>
          <a:p>
            <a:pPr algn="just"/>
            <a:r>
              <a:rPr lang="tr-TR" sz="2400" dirty="0">
                <a:latin typeface="Times New Roman" panose="02020603050405020304" pitchFamily="18" charset="0"/>
                <a:cs typeface="Times New Roman" panose="02020603050405020304" pitchFamily="18" charset="0"/>
              </a:rPr>
              <a:t>Kolonların kenarlarının 30 cm'den büyük olması halinde </a:t>
            </a:r>
            <a:r>
              <a:rPr lang="tr-TR" sz="2400" dirty="0" err="1">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açıklığını düşürmek için kolon içine delikler açılarak veya kolon tamamen delinerek </a:t>
            </a:r>
            <a:r>
              <a:rPr lang="tr-TR" sz="2400" dirty="0" err="1">
                <a:latin typeface="Times New Roman" panose="02020603050405020304" pitchFamily="18" charset="0"/>
                <a:cs typeface="Times New Roman" panose="02020603050405020304" pitchFamily="18" charset="0"/>
              </a:rPr>
              <a:t>etriyeler</a:t>
            </a:r>
            <a:r>
              <a:rPr lang="tr-TR" sz="2400" dirty="0">
                <a:latin typeface="Times New Roman" panose="02020603050405020304" pitchFamily="18" charset="0"/>
                <a:cs typeface="Times New Roman" panose="02020603050405020304" pitchFamily="18" charset="0"/>
              </a:rPr>
              <a:t> yerleştirilmek mümkündür.</a:t>
            </a:r>
          </a:p>
          <a:p>
            <a:pPr algn="just"/>
            <a:r>
              <a:rPr lang="tr-TR" sz="2400" dirty="0">
                <a:latin typeface="Times New Roman" panose="02020603050405020304" pitchFamily="18" charset="0"/>
                <a:cs typeface="Times New Roman" panose="02020603050405020304" pitchFamily="18" charset="0"/>
              </a:rPr>
              <a:t>Ek manto ve donatı ile mevcut donatı ve betonun birlikte çalışması her yönüyle sağlanmalıdır.</a:t>
            </a:r>
          </a:p>
        </p:txBody>
      </p:sp>
    </p:spTree>
    <p:extLst>
      <p:ext uri="{BB962C8B-B14F-4D97-AF65-F5344CB8AC3E}">
        <p14:creationId xmlns="" xmlns:p14="http://schemas.microsoft.com/office/powerpoint/2010/main" val="3374115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KOLONLARDA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92926" y="1407695"/>
            <a:ext cx="8911686" cy="5173579"/>
          </a:xfrm>
        </p:spPr>
        <p:txBody>
          <a:bodyPr>
            <a:normAutofit/>
          </a:bodyPr>
          <a:lstStyle/>
          <a:p>
            <a:pPr marL="0" indent="0" algn="just">
              <a:buNone/>
            </a:pPr>
            <a:r>
              <a:rPr lang="tr-TR" sz="2400" b="1" dirty="0">
                <a:latin typeface="Times New Roman" panose="02020603050405020304" pitchFamily="18" charset="0"/>
                <a:cs typeface="Times New Roman" panose="02020603050405020304" pitchFamily="18" charset="0"/>
              </a:rPr>
              <a:t>KOLONLARIN LİFLİ POLİMER (LP) İLE SARILMASI</a:t>
            </a:r>
          </a:p>
          <a:p>
            <a:pPr algn="just"/>
            <a:r>
              <a:rPr lang="tr-TR" sz="2400" dirty="0">
                <a:latin typeface="Times New Roman" panose="02020603050405020304" pitchFamily="18" charset="0"/>
                <a:cs typeface="Times New Roman" panose="02020603050405020304" pitchFamily="18" charset="0"/>
              </a:rPr>
              <a:t>	LP tabakasının kolonların çevresine, lifler enine donatılara paralel olacak </a:t>
            </a:r>
            <a:r>
              <a:rPr lang="tr-TR" sz="2400" dirty="0" err="1">
                <a:latin typeface="Times New Roman" panose="02020603050405020304" pitchFamily="18" charset="0"/>
                <a:cs typeface="Times New Roman" panose="02020603050405020304" pitchFamily="18" charset="0"/>
              </a:rPr>
              <a:t>şekilde,sarılması</a:t>
            </a:r>
            <a:r>
              <a:rPr lang="tr-TR" sz="2400" dirty="0">
                <a:latin typeface="Times New Roman" panose="02020603050405020304" pitchFamily="18" charset="0"/>
                <a:cs typeface="Times New Roman" panose="02020603050405020304" pitchFamily="18" charset="0"/>
              </a:rPr>
              <a:t> ve yapıştırılması ile sargılama sağlanır. LP sargısı ile betonarme kolonların </a:t>
            </a:r>
            <a:r>
              <a:rPr lang="tr-TR" sz="2400" dirty="0" err="1">
                <a:latin typeface="Times New Roman" panose="02020603050405020304" pitchFamily="18" charset="0"/>
                <a:cs typeface="Times New Roman" panose="02020603050405020304" pitchFamily="18" charset="0"/>
              </a:rPr>
              <a:t>süneklik</a:t>
            </a:r>
            <a:r>
              <a:rPr lang="tr-TR" sz="2400" dirty="0">
                <a:latin typeface="Times New Roman" panose="02020603050405020304" pitchFamily="18" charset="0"/>
                <a:cs typeface="Times New Roman" panose="02020603050405020304" pitchFamily="18" charset="0"/>
              </a:rPr>
              <a:t> kapasitesi, kesme ve basınç dayanımları ile boyuna donatı bindirme boyunun yetersiz olduğu durumlarda donatı kenetlenme dayanımı arttırılır.</a:t>
            </a:r>
          </a:p>
          <a:p>
            <a:pPr algn="just"/>
            <a:r>
              <a:rPr lang="tr-TR" sz="2400" dirty="0">
                <a:latin typeface="Times New Roman" panose="02020603050405020304" pitchFamily="18" charset="0"/>
                <a:cs typeface="Times New Roman" panose="02020603050405020304" pitchFamily="18" charset="0"/>
              </a:rPr>
              <a:t>LP sargılama ile yapılan güçlendirmelerde tam sargı (tüm kesit çevresinin sarılması) yöntemi kullanılmalı ve sargı sonunda en az 200 mm bindirme yapılmalıdır. LP sargısı dikdörtgen kolonlarda kolon köşelerinin en az 30 mm yarıçapında yuvarlatılması ile uygulanır.</a:t>
            </a:r>
          </a:p>
        </p:txBody>
      </p:sp>
    </p:spTree>
    <p:extLst>
      <p:ext uri="{BB962C8B-B14F-4D97-AF65-F5344CB8AC3E}">
        <p14:creationId xmlns="" xmlns:p14="http://schemas.microsoft.com/office/powerpoint/2010/main" val="2735055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BB0D570-D5CF-4379-B39B-F72F5955BB96}"/>
              </a:ext>
            </a:extLst>
          </p:cNvPr>
          <p:cNvSpPr>
            <a:spLocks noGrp="1"/>
          </p:cNvSpPr>
          <p:nvPr>
            <p:ph idx="1"/>
          </p:nvPr>
        </p:nvSpPr>
        <p:spPr>
          <a:xfrm>
            <a:off x="2757655" y="962674"/>
            <a:ext cx="8915400" cy="3777622"/>
          </a:xfrm>
        </p:spPr>
        <p:txBody>
          <a:bodyPr/>
          <a:lstStyle/>
          <a:p>
            <a:pPr marL="0" indent="0">
              <a:buNone/>
            </a:pPr>
            <a:endParaRPr lang="tr-TR" dirty="0"/>
          </a:p>
        </p:txBody>
      </p:sp>
      <p:pic>
        <p:nvPicPr>
          <p:cNvPr id="5" name="Picture 2" descr="C:\Users\Abdül Kadir ÇELİK\Desktop\Adsız.jpg"/>
          <p:cNvPicPr>
            <a:picLocks noChangeAspect="1" noChangeArrowheads="1"/>
          </p:cNvPicPr>
          <p:nvPr/>
        </p:nvPicPr>
        <p:blipFill>
          <a:blip r:embed="rId2"/>
          <a:srcRect/>
          <a:stretch>
            <a:fillRect/>
          </a:stretch>
        </p:blipFill>
        <p:spPr bwMode="auto">
          <a:xfrm>
            <a:off x="232012" y="259307"/>
            <a:ext cx="11791665" cy="6414448"/>
          </a:xfrm>
          <a:prstGeom prst="rect">
            <a:avLst/>
          </a:prstGeom>
          <a:noFill/>
        </p:spPr>
      </p:pic>
    </p:spTree>
    <p:extLst>
      <p:ext uri="{BB962C8B-B14F-4D97-AF65-F5344CB8AC3E}">
        <p14:creationId xmlns="" xmlns:p14="http://schemas.microsoft.com/office/powerpoint/2010/main" val="822035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bdül Kadir ÇELİK\Desktop\armadacelik-Etiler_odeabank_beton_guclendirme_carbon_fiber_frp_guclendirme_karbon_kolon_guclendirme(4).jpg"/>
          <p:cNvPicPr>
            <a:picLocks noChangeAspect="1" noChangeArrowheads="1"/>
          </p:cNvPicPr>
          <p:nvPr/>
        </p:nvPicPr>
        <p:blipFill>
          <a:blip r:embed="rId2"/>
          <a:srcRect/>
          <a:stretch>
            <a:fillRect/>
          </a:stretch>
        </p:blipFill>
        <p:spPr bwMode="auto">
          <a:xfrm>
            <a:off x="3220894" y="392391"/>
            <a:ext cx="8038508" cy="6028881"/>
          </a:xfrm>
          <a:prstGeom prst="rect">
            <a:avLst/>
          </a:prstGeom>
          <a:noFill/>
        </p:spPr>
      </p:pic>
    </p:spTree>
    <p:extLst>
      <p:ext uri="{BB962C8B-B14F-4D97-AF65-F5344CB8AC3E}">
        <p14:creationId xmlns="" xmlns:p14="http://schemas.microsoft.com/office/powerpoint/2010/main" val="822035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592925" y="0"/>
            <a:ext cx="8911687" cy="1280890"/>
          </a:xfrm>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KİRİŞLERDE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1992573" y="668741"/>
            <a:ext cx="9512039" cy="5912534"/>
          </a:xfrm>
        </p:spPr>
        <p:txBody>
          <a:bodyPr>
            <a:normAutofit/>
          </a:bodyPr>
          <a:lstStyle/>
          <a:p>
            <a:pPr algn="just"/>
            <a:r>
              <a:rPr lang="tr-TR" sz="2000" dirty="0"/>
              <a:t>	</a:t>
            </a:r>
            <a:r>
              <a:rPr lang="tr-TR" sz="2400" dirty="0">
                <a:latin typeface="Times New Roman" panose="02020603050405020304" pitchFamily="18" charset="0"/>
                <a:cs typeface="Times New Roman" panose="02020603050405020304" pitchFamily="18" charset="0"/>
              </a:rPr>
              <a:t>Kirişlerin eğilme kapasitesini artırmaya yönelik onarım/güçlendirme </a:t>
            </a:r>
            <a:r>
              <a:rPr lang="tr-TR" sz="2400" dirty="0" err="1">
                <a:latin typeface="Times New Roman" panose="02020603050405020304" pitchFamily="18" charset="0"/>
                <a:cs typeface="Times New Roman" panose="02020603050405020304" pitchFamily="18" charset="0"/>
              </a:rPr>
              <a:t>uygulamasında,mesnetlerde</a:t>
            </a:r>
            <a:r>
              <a:rPr lang="tr-TR" sz="2400" dirty="0">
                <a:latin typeface="Times New Roman" panose="02020603050405020304" pitchFamily="18" charset="0"/>
                <a:cs typeface="Times New Roman" panose="02020603050405020304" pitchFamily="18" charset="0"/>
              </a:rPr>
              <a:t> artan eğilme kapasitesinin kirişe gelecek kesme kuvvetini artıracağı unutulmamalı ve buna göre önlem alınmalıdır.</a:t>
            </a:r>
          </a:p>
          <a:p>
            <a:pPr algn="just"/>
            <a:r>
              <a:rPr lang="tr-TR" sz="2400" dirty="0">
                <a:latin typeface="Times New Roman" panose="02020603050405020304" pitchFamily="18" charset="0"/>
                <a:cs typeface="Times New Roman" panose="02020603050405020304" pitchFamily="18" charset="0"/>
              </a:rPr>
              <a:t>Kirişlerde betonarme manto, uygulama için pek pratik olmasa da, etkili bir onarım/güçlendirme yöntemidir. Hasarsız elemanlara yapılan uygulamalarda, mantolu kesitin </a:t>
            </a:r>
            <a:r>
              <a:rPr lang="tr-TR" sz="2400" dirty="0" err="1">
                <a:latin typeface="Times New Roman" panose="02020603050405020304" pitchFamily="18" charset="0"/>
                <a:cs typeface="Times New Roman" panose="02020603050405020304" pitchFamily="18" charset="0"/>
              </a:rPr>
              <a:t>rijitliği</a:t>
            </a:r>
            <a:r>
              <a:rPr lang="tr-TR" sz="2400" dirty="0">
                <a:latin typeface="Times New Roman" panose="02020603050405020304" pitchFamily="18" charset="0"/>
                <a:cs typeface="Times New Roman" panose="02020603050405020304" pitchFamily="18" charset="0"/>
              </a:rPr>
              <a:t> ve dayanımı %10 kadar azaltılmalıdır. Hasarlı elemanlara yapılan uygulamada ise, </a:t>
            </a:r>
            <a:r>
              <a:rPr lang="tr-TR" sz="2400" dirty="0" err="1">
                <a:latin typeface="Times New Roman" panose="02020603050405020304" pitchFamily="18" charset="0"/>
                <a:cs typeface="Times New Roman" panose="02020603050405020304" pitchFamily="18" charset="0"/>
              </a:rPr>
              <a:t>rijitlik</a:t>
            </a:r>
            <a:r>
              <a:rPr lang="tr-TR" sz="2400" dirty="0">
                <a:latin typeface="Times New Roman" panose="02020603050405020304" pitchFamily="18" charset="0"/>
                <a:cs typeface="Times New Roman" panose="02020603050405020304" pitchFamily="18" charset="0"/>
              </a:rPr>
              <a:t> azaltmasının %20 dolaylarında alınması daha uygun olacaktır.</a:t>
            </a:r>
          </a:p>
          <a:p>
            <a:pPr algn="just"/>
            <a:r>
              <a:rPr lang="tr-TR" sz="2400" dirty="0">
                <a:latin typeface="Times New Roman" panose="02020603050405020304" pitchFamily="18" charset="0"/>
                <a:cs typeface="Times New Roman" panose="02020603050405020304" pitchFamily="18" charset="0"/>
              </a:rPr>
              <a:t>Kirişin belirli bölgelerine yapıştırılan çelik plakaların, karbon veya cam elyafı ile güçlendirilmiş polimerlerin, eğilme kapasitesinin artırılmasında etkin ve pratik bir yöntem olduğu gözlenmiştir. Ancak, yukarıda belirtildiği gibi, eğilme kapasitesinin artmasıyla tasarım kesme kuvvetinin de artması mutlaka dikkate alınmalıdır. Eğilme kapasitesini artıran bu malzemeler, uygun bir düzenleme ile </a:t>
            </a:r>
            <a:r>
              <a:rPr lang="tr-TR" sz="2400" dirty="0" err="1">
                <a:latin typeface="Times New Roman" panose="02020603050405020304" pitchFamily="18" charset="0"/>
                <a:cs typeface="Times New Roman" panose="02020603050405020304" pitchFamily="18" charset="0"/>
              </a:rPr>
              <a:t>etriye</a:t>
            </a:r>
            <a:r>
              <a:rPr lang="tr-TR" sz="2400" dirty="0">
                <a:latin typeface="Times New Roman" panose="02020603050405020304" pitchFamily="18" charset="0"/>
                <a:cs typeface="Times New Roman" panose="02020603050405020304" pitchFamily="18" charset="0"/>
              </a:rPr>
              <a:t> görevini üstlenerek, kesme kapasitesini de artırabilir.</a:t>
            </a:r>
          </a:p>
        </p:txBody>
      </p:sp>
    </p:spTree>
    <p:extLst>
      <p:ext uri="{BB962C8B-B14F-4D97-AF65-F5344CB8AC3E}">
        <p14:creationId xmlns="" xmlns:p14="http://schemas.microsoft.com/office/powerpoint/2010/main" val="3626234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589212" y="126805"/>
            <a:ext cx="8911687" cy="1280890"/>
          </a:xfrm>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KİRİŞLERDE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89212" y="859809"/>
            <a:ext cx="8915400" cy="5721465"/>
          </a:xfrm>
        </p:spPr>
        <p:txBody>
          <a:bodyPr>
            <a:normAutofit/>
          </a:bodyPr>
          <a:lstStyle/>
          <a:p>
            <a:pPr marL="0" indent="0" algn="just">
              <a:buNone/>
            </a:pPr>
            <a:r>
              <a:rPr lang="tr-TR" b="1" dirty="0"/>
              <a:t>DIŞTAN ETRİYE İLE KİRİŞLERİN ONARIM VE GÜÇLENDİRME</a:t>
            </a:r>
          </a:p>
          <a:p>
            <a:pPr algn="just"/>
            <a:r>
              <a:rPr lang="tr-TR" dirty="0"/>
              <a:t>	</a:t>
            </a:r>
            <a:r>
              <a:rPr lang="tr-TR" sz="2200" dirty="0">
                <a:latin typeface="Times New Roman" panose="02020603050405020304" pitchFamily="18" charset="0"/>
                <a:cs typeface="Times New Roman" panose="02020603050405020304" pitchFamily="18" charset="0"/>
              </a:rPr>
              <a:t> Kesme dayanımı yetersiz olan kiriş mesnet bölgelerinde gerekli sayıda </a:t>
            </a:r>
            <a:r>
              <a:rPr lang="tr-TR" sz="2200" dirty="0" err="1">
                <a:latin typeface="Times New Roman" panose="02020603050405020304" pitchFamily="18" charset="0"/>
                <a:cs typeface="Times New Roman" panose="02020603050405020304" pitchFamily="18" charset="0"/>
              </a:rPr>
              <a:t>etriye</a:t>
            </a:r>
            <a:r>
              <a:rPr lang="tr-TR" sz="2200" dirty="0">
                <a:latin typeface="Times New Roman" panose="02020603050405020304" pitchFamily="18" charset="0"/>
                <a:cs typeface="Times New Roman" panose="02020603050405020304" pitchFamily="18" charset="0"/>
              </a:rPr>
              <a:t> çubuğu kirişin iki yüzüne dıştan eklenmelidir. Kiriş altına yerleştirilen bir çelik profile </a:t>
            </a:r>
            <a:r>
              <a:rPr lang="tr-TR" sz="2200" dirty="0" err="1">
                <a:latin typeface="Times New Roman" panose="02020603050405020304" pitchFamily="18" charset="0"/>
                <a:cs typeface="Times New Roman" panose="02020603050405020304" pitchFamily="18" charset="0"/>
              </a:rPr>
              <a:t>bulonla</a:t>
            </a:r>
            <a:r>
              <a:rPr lang="tr-TR" sz="2200" dirty="0">
                <a:latin typeface="Times New Roman" panose="02020603050405020304" pitchFamily="18" charset="0"/>
                <a:cs typeface="Times New Roman" panose="02020603050405020304" pitchFamily="18" charset="0"/>
              </a:rPr>
              <a:t> bağlanan çubuklar, üstteki döşemede açılan deliklerden geçirilerek döşeme üst yüzeyinde açılan yuvanın içine bükülerek yerleştirilmektedir. İşlem bittikten sonra açılan boşluklar beton ile doldurulur</a:t>
            </a:r>
          </a:p>
          <a:p>
            <a:pPr algn="just"/>
            <a:endParaRPr lang="tr-TR" dirty="0"/>
          </a:p>
        </p:txBody>
      </p:sp>
      <p:pic>
        <p:nvPicPr>
          <p:cNvPr id="5" name="Resim 4">
            <a:extLst>
              <a:ext uri="{FF2B5EF4-FFF2-40B4-BE49-F238E27FC236}">
                <a16:creationId xmlns:a16="http://schemas.microsoft.com/office/drawing/2014/main" xmlns="" id="{350741EE-7A4D-4008-91A8-35BBED2D157E}"/>
              </a:ext>
            </a:extLst>
          </p:cNvPr>
          <p:cNvPicPr>
            <a:picLocks noChangeAspect="1"/>
          </p:cNvPicPr>
          <p:nvPr/>
        </p:nvPicPr>
        <p:blipFill>
          <a:blip r:embed="rId2"/>
          <a:stretch>
            <a:fillRect/>
          </a:stretch>
        </p:blipFill>
        <p:spPr>
          <a:xfrm>
            <a:off x="3317792" y="3644180"/>
            <a:ext cx="7414376" cy="2589710"/>
          </a:xfrm>
          <a:prstGeom prst="rect">
            <a:avLst/>
          </a:prstGeom>
        </p:spPr>
      </p:pic>
    </p:spTree>
    <p:extLst>
      <p:ext uri="{BB962C8B-B14F-4D97-AF65-F5344CB8AC3E}">
        <p14:creationId xmlns="" xmlns:p14="http://schemas.microsoft.com/office/powerpoint/2010/main" val="3765216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589212" y="269268"/>
            <a:ext cx="8911687" cy="1280890"/>
          </a:xfrm>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KİRİŞLERDE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156346" y="982639"/>
            <a:ext cx="10035654" cy="5875361"/>
          </a:xfrm>
        </p:spPr>
        <p:txBody>
          <a:bodyPr>
            <a:normAutofit/>
          </a:bodyPr>
          <a:lstStyle/>
          <a:p>
            <a:pPr marL="0" indent="0" algn="just">
              <a:buNone/>
            </a:pPr>
            <a:r>
              <a:rPr lang="tr-TR" sz="2000" b="1" dirty="0">
                <a:latin typeface="Times New Roman" panose="02020603050405020304" pitchFamily="18" charset="0"/>
                <a:cs typeface="Times New Roman" panose="02020603050405020304" pitchFamily="18" charset="0"/>
              </a:rPr>
              <a:t>KİRİŞLERİN MANTOLAMASI</a:t>
            </a:r>
          </a:p>
          <a:p>
            <a:pPr algn="just"/>
            <a:r>
              <a:rPr lang="tr-TR" sz="2000" dirty="0">
                <a:latin typeface="Times New Roman" panose="02020603050405020304" pitchFamily="18" charset="0"/>
                <a:cs typeface="Times New Roman" panose="02020603050405020304" pitchFamily="18" charset="0"/>
              </a:rPr>
              <a:t>	</a:t>
            </a:r>
            <a:r>
              <a:rPr lang="tr-TR" sz="2200" dirty="0">
                <a:latin typeface="Times New Roman" panose="02020603050405020304" pitchFamily="18" charset="0"/>
                <a:cs typeface="Times New Roman" panose="02020603050405020304" pitchFamily="18" charset="0"/>
              </a:rPr>
              <a:t>Kirişlerin hem kesme dayanımlarının arttırılması hem de eğilme kapasitelerinin arttırılması amacıyla mevcut kirişe yeni bir betonarme katman eklenir. Burada, dikkat edilmesi gerekli hususlar; eski kiriş ile yeni kiriş arasında tam bir </a:t>
            </a:r>
            <a:r>
              <a:rPr lang="tr-TR" sz="2200" dirty="0" err="1">
                <a:latin typeface="Times New Roman" panose="02020603050405020304" pitchFamily="18" charset="0"/>
                <a:cs typeface="Times New Roman" panose="02020603050405020304" pitchFamily="18" charset="0"/>
              </a:rPr>
              <a:t>aderansın</a:t>
            </a:r>
            <a:r>
              <a:rPr lang="tr-TR" sz="2200" dirty="0">
                <a:latin typeface="Times New Roman" panose="02020603050405020304" pitchFamily="18" charset="0"/>
                <a:cs typeface="Times New Roman" panose="02020603050405020304" pitchFamily="18" charset="0"/>
              </a:rPr>
              <a:t> oluşması ve kiriş donatılarının eğilmeyi alabilecek şekilde komşu açıklıklara devam ettirilmesi veya sıyrılmayacak şekilde </a:t>
            </a:r>
            <a:r>
              <a:rPr lang="tr-TR" sz="2200" dirty="0" err="1">
                <a:latin typeface="Times New Roman" panose="02020603050405020304" pitchFamily="18" charset="0"/>
                <a:cs typeface="Times New Roman" panose="02020603050405020304" pitchFamily="18" charset="0"/>
              </a:rPr>
              <a:t>aderansın</a:t>
            </a:r>
            <a:r>
              <a:rPr lang="tr-TR" sz="2200" dirty="0">
                <a:latin typeface="Times New Roman" panose="02020603050405020304" pitchFamily="18" charset="0"/>
                <a:cs typeface="Times New Roman" panose="02020603050405020304" pitchFamily="18" charset="0"/>
              </a:rPr>
              <a:t> sağlanması için </a:t>
            </a:r>
            <a:r>
              <a:rPr lang="tr-TR" sz="2200" dirty="0" err="1">
                <a:latin typeface="Times New Roman" panose="02020603050405020304" pitchFamily="18" charset="0"/>
                <a:cs typeface="Times New Roman" panose="02020603050405020304" pitchFamily="18" charset="0"/>
              </a:rPr>
              <a:t>epoksi</a:t>
            </a:r>
            <a:r>
              <a:rPr lang="tr-TR" sz="2200" dirty="0">
                <a:latin typeface="Times New Roman" panose="02020603050405020304" pitchFamily="18" charset="0"/>
                <a:cs typeface="Times New Roman" panose="02020603050405020304" pitchFamily="18" charset="0"/>
              </a:rPr>
              <a:t> ile kolon içine </a:t>
            </a:r>
            <a:r>
              <a:rPr lang="tr-TR" sz="2200" dirty="0" err="1">
                <a:latin typeface="Times New Roman" panose="02020603050405020304" pitchFamily="18" charset="0"/>
                <a:cs typeface="Times New Roman" panose="02020603050405020304" pitchFamily="18" charset="0"/>
              </a:rPr>
              <a:t>ankre</a:t>
            </a:r>
            <a:r>
              <a:rPr lang="tr-TR" sz="2200" dirty="0">
                <a:latin typeface="Times New Roman" panose="02020603050405020304" pitchFamily="18" charset="0"/>
                <a:cs typeface="Times New Roman" panose="02020603050405020304" pitchFamily="18" charset="0"/>
              </a:rPr>
              <a:t> edilmesi vb. çözümler uygulanmaktadır</a:t>
            </a:r>
          </a:p>
          <a:p>
            <a:pPr algn="just"/>
            <a:r>
              <a:rPr lang="tr-TR" sz="2200" dirty="0">
                <a:latin typeface="Times New Roman" panose="02020603050405020304" pitchFamily="18" charset="0"/>
                <a:cs typeface="Times New Roman" panose="02020603050405020304" pitchFamily="18" charset="0"/>
              </a:rPr>
              <a:t>Betonarme manto kısmi olarak altta veya üstte uygulanabilir. Bu şekilde yapılan tek taraflı mantolama kirişin sadece eğilme momentine karşı mukavemetini arttırmak gerektiğinde kullanılmalıdır.</a:t>
            </a:r>
          </a:p>
          <a:p>
            <a:pPr algn="just"/>
            <a:r>
              <a:rPr lang="tr-TR" sz="2200" dirty="0">
                <a:latin typeface="Times New Roman" panose="02020603050405020304" pitchFamily="18" charset="0"/>
                <a:cs typeface="Times New Roman" panose="02020603050405020304" pitchFamily="18" charset="0"/>
              </a:rPr>
              <a:t>Yeni donatılar döşemedeki deliklerden geçerek kirişi çevreleyen </a:t>
            </a:r>
            <a:r>
              <a:rPr lang="tr-TR" sz="2200" dirty="0" err="1">
                <a:latin typeface="Times New Roman" panose="02020603050405020304" pitchFamily="18" charset="0"/>
                <a:cs typeface="Times New Roman" panose="02020603050405020304" pitchFamily="18" charset="0"/>
              </a:rPr>
              <a:t>etriyerlerle</a:t>
            </a:r>
            <a:r>
              <a:rPr lang="tr-TR" sz="2200" dirty="0">
                <a:latin typeface="Times New Roman" panose="02020603050405020304" pitchFamily="18" charset="0"/>
                <a:cs typeface="Times New Roman" panose="02020603050405020304" pitchFamily="18" charset="0"/>
              </a:rPr>
              <a:t> sarılmalıdır.</a:t>
            </a:r>
          </a:p>
          <a:p>
            <a:pPr algn="just"/>
            <a:r>
              <a:rPr lang="tr-TR" sz="2200" dirty="0">
                <a:latin typeface="Times New Roman" panose="02020603050405020304" pitchFamily="18" charset="0"/>
                <a:cs typeface="Times New Roman" panose="02020603050405020304" pitchFamily="18" charset="0"/>
              </a:rPr>
              <a:t>Kirişin yalnız mesnet bölgelerinin güçlendirilmesi ile yetinilmesi söz konusu </a:t>
            </a:r>
            <a:r>
              <a:rPr lang="tr-TR" sz="2200" dirty="0" err="1">
                <a:latin typeface="Times New Roman" panose="02020603050405020304" pitchFamily="18" charset="0"/>
                <a:cs typeface="Times New Roman" panose="02020603050405020304" pitchFamily="18" charset="0"/>
              </a:rPr>
              <a:t>ise,mesnette</a:t>
            </a:r>
            <a:r>
              <a:rPr lang="tr-TR" sz="2200" dirty="0">
                <a:latin typeface="Times New Roman" panose="02020603050405020304" pitchFamily="18" charset="0"/>
                <a:cs typeface="Times New Roman" panose="02020603050405020304" pitchFamily="18" charset="0"/>
              </a:rPr>
              <a:t> döşeme kırılarak açılır, mesnet bölgesi için gerekli ek donatı yerleştirilerek </a:t>
            </a:r>
            <a:r>
              <a:rPr lang="tr-TR" sz="2200" dirty="0" err="1">
                <a:latin typeface="Times New Roman" panose="02020603050405020304" pitchFamily="18" charset="0"/>
                <a:cs typeface="Times New Roman" panose="02020603050405020304" pitchFamily="18" charset="0"/>
              </a:rPr>
              <a:t>etriyerlerle</a:t>
            </a:r>
            <a:r>
              <a:rPr lang="tr-TR" sz="2200" dirty="0">
                <a:latin typeface="Times New Roman" panose="02020603050405020304" pitchFamily="18" charset="0"/>
                <a:cs typeface="Times New Roman" panose="02020603050405020304" pitchFamily="18" charset="0"/>
              </a:rPr>
              <a:t> sarılır</a:t>
            </a:r>
          </a:p>
        </p:txBody>
      </p:sp>
    </p:spTree>
    <p:extLst>
      <p:ext uri="{BB962C8B-B14F-4D97-AF65-F5344CB8AC3E}">
        <p14:creationId xmlns="" xmlns:p14="http://schemas.microsoft.com/office/powerpoint/2010/main" val="900401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xmlns="" id="{8B4CF4E8-BCB5-4342-9F7F-6403EB3EFCFE}"/>
              </a:ext>
            </a:extLst>
          </p:cNvPr>
          <p:cNvPicPr>
            <a:picLocks noGrp="1" noChangeAspect="1"/>
          </p:cNvPicPr>
          <p:nvPr>
            <p:ph idx="1"/>
          </p:nvPr>
        </p:nvPicPr>
        <p:blipFill>
          <a:blip r:embed="rId2"/>
          <a:stretch>
            <a:fillRect/>
          </a:stretch>
        </p:blipFill>
        <p:spPr>
          <a:xfrm>
            <a:off x="3176337" y="354048"/>
            <a:ext cx="7105066" cy="6149903"/>
          </a:xfrm>
        </p:spPr>
      </p:pic>
    </p:spTree>
    <p:extLst>
      <p:ext uri="{BB962C8B-B14F-4D97-AF65-F5344CB8AC3E}">
        <p14:creationId xmlns="" xmlns:p14="http://schemas.microsoft.com/office/powerpoint/2010/main" val="2075696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596638" y="155542"/>
            <a:ext cx="8911687" cy="1280890"/>
          </a:xfrm>
        </p:spPr>
        <p:txBody>
          <a:bodyPr>
            <a:normAutofit/>
          </a:bodyPr>
          <a:lstStyle/>
          <a:p>
            <a:r>
              <a:rPr lang="tr-TR" sz="3200" dirty="0">
                <a:solidFill>
                  <a:srgbClr val="C00000"/>
                </a:solidFill>
                <a:latin typeface="Times New Roman" panose="02020603050405020304" pitchFamily="18" charset="0"/>
                <a:cs typeface="Times New Roman" panose="02020603050405020304" pitchFamily="18" charset="0"/>
              </a:rPr>
              <a:t>KİRİŞLERDE ONARIM VE GÜÇLENDİRME</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96638" y="842210"/>
            <a:ext cx="9595362" cy="5173579"/>
          </a:xfrm>
        </p:spPr>
        <p:txBody>
          <a:bodyPr>
            <a:normAutofit/>
          </a:bodyPr>
          <a:lstStyle/>
          <a:p>
            <a:pPr marL="0" indent="0">
              <a:buNone/>
            </a:pPr>
            <a:r>
              <a:rPr lang="tr-TR" b="1" dirty="0"/>
              <a:t>KİRİŞLERİN LİFLİ POLİMER İLE SARILMASI</a:t>
            </a:r>
          </a:p>
          <a:p>
            <a:pPr algn="just"/>
            <a:r>
              <a:rPr lang="tr-TR" dirty="0"/>
              <a:t>	LP sargılama ile kiriş </a:t>
            </a:r>
            <a:r>
              <a:rPr lang="tr-TR" dirty="0" err="1"/>
              <a:t>sünekliğinin</a:t>
            </a:r>
            <a:r>
              <a:rPr lang="tr-TR" dirty="0"/>
              <a:t> ve kesme dayanımının arttırılmasında tam sargı (tüm kesit çevresinin sarılması) yöntemi kullanılmalıdır.</a:t>
            </a:r>
          </a:p>
          <a:p>
            <a:pPr algn="just"/>
            <a:r>
              <a:rPr lang="tr-TR" dirty="0"/>
              <a:t>Bu yöntemde kiriş alt ve yan yüzeyleri </a:t>
            </a:r>
            <a:r>
              <a:rPr lang="tr-TR" dirty="0" err="1"/>
              <a:t>epoksili</a:t>
            </a:r>
            <a:r>
              <a:rPr lang="tr-TR" dirty="0"/>
              <a:t> dokumalarla sarılır. Kirişin yalnızca yan yüzeyinin sarılması dokumanın yetersiz bir biçimde </a:t>
            </a:r>
            <a:r>
              <a:rPr lang="tr-TR" dirty="0" err="1"/>
              <a:t>ankrajına</a:t>
            </a:r>
            <a:r>
              <a:rPr lang="tr-TR" dirty="0"/>
              <a:t> neden olacağı için başarılı olamamaktadır. Kirişin yan ve alt yüzlerinin sarılması kiriş orta bölgelerinde etkili olmakta fakat mesnet bölgelerinde etkisiz kalmaktadır.</a:t>
            </a:r>
          </a:p>
        </p:txBody>
      </p:sp>
      <p:pic>
        <p:nvPicPr>
          <p:cNvPr id="6" name="Resim 5">
            <a:extLst>
              <a:ext uri="{FF2B5EF4-FFF2-40B4-BE49-F238E27FC236}">
                <a16:creationId xmlns:a16="http://schemas.microsoft.com/office/drawing/2014/main" xmlns="" id="{194E5F0C-0E08-49E5-8195-D2FAAE19AF70}"/>
              </a:ext>
            </a:extLst>
          </p:cNvPr>
          <p:cNvPicPr>
            <a:picLocks noChangeAspect="1"/>
          </p:cNvPicPr>
          <p:nvPr/>
        </p:nvPicPr>
        <p:blipFill>
          <a:blip r:embed="rId3"/>
          <a:stretch>
            <a:fillRect/>
          </a:stretch>
        </p:blipFill>
        <p:spPr>
          <a:xfrm>
            <a:off x="4460568" y="3092983"/>
            <a:ext cx="5134794" cy="3765017"/>
          </a:xfrm>
          <a:prstGeom prst="rect">
            <a:avLst/>
          </a:prstGeom>
        </p:spPr>
      </p:pic>
    </p:spTree>
    <p:extLst>
      <p:ext uri="{BB962C8B-B14F-4D97-AF65-F5344CB8AC3E}">
        <p14:creationId xmlns="" xmlns:p14="http://schemas.microsoft.com/office/powerpoint/2010/main" val="442450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 VE KİRİŞ BİRLEŞİM BÖLGELERİNİN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92925" y="1905000"/>
            <a:ext cx="8915400" cy="5173579"/>
          </a:xfrm>
        </p:spPr>
        <p:txBody>
          <a:bodyPr>
            <a:normAutofit/>
          </a:bodyPr>
          <a:lstStyle/>
          <a:p>
            <a:pPr algn="just"/>
            <a:r>
              <a:rPr lang="tr-TR" sz="2400" dirty="0">
                <a:latin typeface="Times New Roman" panose="02020603050405020304" pitchFamily="18" charset="0"/>
                <a:cs typeface="Times New Roman" panose="02020603050405020304" pitchFamily="18" charset="0"/>
              </a:rPr>
              <a:t>Hasarın yerel olması ve çatlaklar şeklinde görülmesi durumunda,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reçinesi enjekte edilmesi onarım ve güçlendirme için yeterli olabilir. </a:t>
            </a:r>
            <a:r>
              <a:rPr lang="tr-TR" sz="2400" dirty="0" err="1">
                <a:latin typeface="Times New Roman" panose="02020603050405020304" pitchFamily="18" charset="0"/>
                <a:cs typeface="Times New Roman" panose="02020603050405020304" pitchFamily="18" charset="0"/>
              </a:rPr>
              <a:t>Aderansı</a:t>
            </a:r>
            <a:r>
              <a:rPr lang="tr-TR" sz="2400" dirty="0">
                <a:latin typeface="Times New Roman" panose="02020603050405020304" pitchFamily="18" charset="0"/>
                <a:cs typeface="Times New Roman" panose="02020603050405020304" pitchFamily="18" charset="0"/>
              </a:rPr>
              <a:t> çözülmüş donatının </a:t>
            </a:r>
            <a:r>
              <a:rPr lang="tr-TR" sz="2400" dirty="0" err="1">
                <a:latin typeface="Times New Roman" panose="02020603050405020304" pitchFamily="18" charset="0"/>
                <a:cs typeface="Times New Roman" panose="02020603050405020304" pitchFamily="18" charset="0"/>
              </a:rPr>
              <a:t>aderansının</a:t>
            </a:r>
            <a:r>
              <a:rPr lang="tr-TR" sz="2400" dirty="0">
                <a:latin typeface="Times New Roman" panose="02020603050405020304" pitchFamily="18" charset="0"/>
                <a:cs typeface="Times New Roman" panose="02020603050405020304" pitchFamily="18" charset="0"/>
              </a:rPr>
              <a:t> tekrar oluşturulması için de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enjeksiyonu önerilir. Çimento şerbetinin </a:t>
            </a:r>
            <a:r>
              <a:rPr lang="tr-TR" sz="2400" dirty="0" err="1">
                <a:latin typeface="Times New Roman" panose="02020603050405020304" pitchFamily="18" charset="0"/>
                <a:cs typeface="Times New Roman" panose="02020603050405020304" pitchFamily="18" charset="0"/>
              </a:rPr>
              <a:t>aderansın</a:t>
            </a:r>
            <a:r>
              <a:rPr lang="tr-TR" sz="2400" dirty="0">
                <a:latin typeface="Times New Roman" panose="02020603050405020304" pitchFamily="18" charset="0"/>
                <a:cs typeface="Times New Roman" panose="02020603050405020304" pitchFamily="18" charset="0"/>
              </a:rPr>
              <a:t> kazandırılmasında yeterli olmadığı görülmüştür. Birleşim bölgesinin lif takviyeli polimer levhalarla sarılması hem dağılmanın önlenmesi ve hem de kuvvet iletimini sağlamak için uygun olabilir. Hasarın daha fazla olduğu durumlarda mantolama veya çelik şeritlerle de onarım ve güçlendirme yapılabilir</a:t>
            </a:r>
          </a:p>
        </p:txBody>
      </p:sp>
    </p:spTree>
    <p:extLst>
      <p:ext uri="{BB962C8B-B14F-4D97-AF65-F5344CB8AC3E}">
        <p14:creationId xmlns="" xmlns:p14="http://schemas.microsoft.com/office/powerpoint/2010/main" val="9847512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 VE KİRİŞ BİRLEŞİM BÖLGELERİNİN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marL="0" indent="0" algn="just">
              <a:buNone/>
            </a:pPr>
            <a:r>
              <a:rPr lang="tr-TR" sz="2400" b="1" dirty="0">
                <a:latin typeface="Times New Roman" panose="02020603050405020304" pitchFamily="18" charset="0"/>
                <a:cs typeface="Times New Roman" panose="02020603050405020304" pitchFamily="18" charset="0"/>
              </a:rPr>
              <a:t>Kolon-kiriş birleşim bölgelerinde mantolama yöntemi</a:t>
            </a:r>
          </a:p>
          <a:p>
            <a:pPr algn="just"/>
            <a:r>
              <a:rPr lang="tr-TR" sz="2400" dirty="0">
                <a:latin typeface="Times New Roman" panose="02020603050405020304" pitchFamily="18" charset="0"/>
                <a:cs typeface="Times New Roman" panose="02020603050405020304" pitchFamily="18" charset="0"/>
              </a:rPr>
              <a:t>Birleşim bölgesinde donatıların yerleştirilmesi veya </a:t>
            </a:r>
            <a:r>
              <a:rPr lang="tr-TR" sz="2400" dirty="0" err="1">
                <a:latin typeface="Times New Roman" panose="02020603050405020304" pitchFamily="18" charset="0"/>
                <a:cs typeface="Times New Roman" panose="02020603050405020304" pitchFamily="18" charset="0"/>
              </a:rPr>
              <a:t>ankrajı</a:t>
            </a:r>
            <a:r>
              <a:rPr lang="tr-TR" sz="2400" dirty="0">
                <a:latin typeface="Times New Roman" panose="02020603050405020304" pitchFamily="18" charset="0"/>
                <a:cs typeface="Times New Roman" panose="02020603050405020304" pitchFamily="18" charset="0"/>
              </a:rPr>
              <a:t> düğüm bölgesinin dar oluşundan dolayı zahmetlidir. Kiriş ve kolon birleşimlerinde onarım ve güçlendirme, düğüm noktasında birleşen hem kolon, hem kirişin mantolanması ile yapılır. Yeni donatıların mevcut donatıya kaynaklanabilmesi için </a:t>
            </a:r>
            <a:r>
              <a:rPr lang="tr-TR" sz="2400" dirty="0" err="1">
                <a:latin typeface="Times New Roman" panose="02020603050405020304" pitchFamily="18" charset="0"/>
                <a:cs typeface="Times New Roman" panose="02020603050405020304" pitchFamily="18" charset="0"/>
              </a:rPr>
              <a:t>paspayı</a:t>
            </a:r>
            <a:r>
              <a:rPr lang="tr-TR" sz="2400" dirty="0">
                <a:latin typeface="Times New Roman" panose="02020603050405020304" pitchFamily="18" charset="0"/>
                <a:cs typeface="Times New Roman" panose="02020603050405020304" pitchFamily="18" charset="0"/>
              </a:rPr>
              <a:t> uzaklaştırılır. Düşey, yatay donatı çubukları ve </a:t>
            </a:r>
            <a:r>
              <a:rPr lang="tr-TR" sz="2400" dirty="0" err="1">
                <a:latin typeface="Times New Roman" panose="02020603050405020304" pitchFamily="18" charset="0"/>
                <a:cs typeface="Times New Roman" panose="02020603050405020304" pitchFamily="18" charset="0"/>
              </a:rPr>
              <a:t>etriyeler</a:t>
            </a:r>
            <a:r>
              <a:rPr lang="tr-TR" sz="2400" dirty="0">
                <a:latin typeface="Times New Roman" panose="02020603050405020304" pitchFamily="18" charset="0"/>
                <a:cs typeface="Times New Roman" panose="02020603050405020304" pitchFamily="18" charset="0"/>
              </a:rPr>
              <a:t> bir iskelet oluşturacak şekilde birbirlerine bağlanmalıdırlar.</a:t>
            </a:r>
          </a:p>
          <a:p>
            <a:pPr algn="just"/>
            <a:r>
              <a:rPr lang="tr-TR" sz="2400" dirty="0">
                <a:latin typeface="Times New Roman" panose="02020603050405020304" pitchFamily="18" charset="0"/>
                <a:cs typeface="Times New Roman" panose="02020603050405020304" pitchFamily="18" charset="0"/>
              </a:rPr>
              <a:t>Mantonun </a:t>
            </a:r>
            <a:r>
              <a:rPr lang="tr-TR" sz="2400" dirty="0" err="1">
                <a:latin typeface="Times New Roman" panose="02020603050405020304" pitchFamily="18" charset="0"/>
                <a:cs typeface="Times New Roman" panose="02020603050405020304" pitchFamily="18" charset="0"/>
              </a:rPr>
              <a:t>rijitligi</a:t>
            </a:r>
            <a:r>
              <a:rPr lang="tr-TR" sz="2400" dirty="0">
                <a:latin typeface="Times New Roman" panose="02020603050405020304" pitchFamily="18" charset="0"/>
                <a:cs typeface="Times New Roman" panose="02020603050405020304" pitchFamily="18" charset="0"/>
              </a:rPr>
              <a:t> de yeterli olmalıdır. Düğüm noktasında yeterli bir kesme dayanımı elde etmek için bu bölgeye yatay ve düşey </a:t>
            </a:r>
            <a:r>
              <a:rPr lang="tr-TR" sz="2400" dirty="0" err="1">
                <a:latin typeface="Times New Roman" panose="02020603050405020304" pitchFamily="18" charset="0"/>
                <a:cs typeface="Times New Roman" panose="02020603050405020304" pitchFamily="18" charset="0"/>
              </a:rPr>
              <a:t>etriyeler</a:t>
            </a:r>
            <a:r>
              <a:rPr lang="tr-TR" sz="2400" dirty="0">
                <a:latin typeface="Times New Roman" panose="02020603050405020304" pitchFamily="18" charset="0"/>
                <a:cs typeface="Times New Roman" panose="02020603050405020304" pitchFamily="18" charset="0"/>
              </a:rPr>
              <a:t> konmalıdır</a:t>
            </a:r>
          </a:p>
        </p:txBody>
      </p:sp>
    </p:spTree>
    <p:extLst>
      <p:ext uri="{BB962C8B-B14F-4D97-AF65-F5344CB8AC3E}">
        <p14:creationId xmlns="" xmlns:p14="http://schemas.microsoft.com/office/powerpoint/2010/main" val="595749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KOLON VE KİRİŞ BİRLEŞİM BÖLGELERİNİN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marL="0" indent="0" algn="just">
              <a:buNone/>
            </a:pPr>
            <a:r>
              <a:rPr lang="tr-TR" sz="2400" b="1" dirty="0">
                <a:latin typeface="Times New Roman" panose="02020603050405020304" pitchFamily="18" charset="0"/>
                <a:cs typeface="Times New Roman" panose="02020603050405020304" pitchFamily="18" charset="0"/>
              </a:rPr>
              <a:t>Kolon-kiriş birleşim bölgelerinin çelik levhalar ile güçlendirilmesi</a:t>
            </a:r>
          </a:p>
          <a:p>
            <a:pPr algn="just"/>
            <a:r>
              <a:rPr lang="tr-TR" sz="2400" dirty="0">
                <a:latin typeface="Times New Roman" panose="02020603050405020304" pitchFamily="18" charset="0"/>
                <a:cs typeface="Times New Roman" panose="02020603050405020304" pitchFamily="18" charset="0"/>
              </a:rPr>
              <a:t>Çelik levhalar düğümlerin boyutlarında değişiklik olmadan güçlendirmeyi sağlar. Çelik levhalar düğüme </a:t>
            </a:r>
            <a:r>
              <a:rPr lang="tr-TR" sz="2400" dirty="0" err="1">
                <a:latin typeface="Times New Roman" panose="02020603050405020304" pitchFamily="18" charset="0"/>
                <a:cs typeface="Times New Roman" panose="02020603050405020304" pitchFamily="18" charset="0"/>
              </a:rPr>
              <a:t>öngerilmeli</a:t>
            </a:r>
            <a:r>
              <a:rPr lang="tr-TR" sz="2400" dirty="0">
                <a:latin typeface="Times New Roman" panose="02020603050405020304" pitchFamily="18" charset="0"/>
                <a:cs typeface="Times New Roman" panose="02020603050405020304" pitchFamily="18" charset="0"/>
              </a:rPr>
              <a:t> cıvatalarla </a:t>
            </a:r>
            <a:r>
              <a:rPr lang="tr-TR" sz="2400" dirty="0" err="1">
                <a:latin typeface="Times New Roman" panose="02020603050405020304" pitchFamily="18" charset="0"/>
                <a:cs typeface="Times New Roman" panose="02020603050405020304" pitchFamily="18" charset="0"/>
              </a:rPr>
              <a:t>ankre</a:t>
            </a:r>
            <a:r>
              <a:rPr lang="tr-TR" sz="2400" dirty="0">
                <a:latin typeface="Times New Roman" panose="02020603050405020304" pitchFamily="18" charset="0"/>
                <a:cs typeface="Times New Roman" panose="02020603050405020304" pitchFamily="18" charset="0"/>
              </a:rPr>
              <a:t> edilir. Düğüm bölgesi yüzeyi düzgün değilse genleşen çimento harcı ile ince bir düzeltme tabakası oluşturulur ve 4 mm kalınlığında çelik levha yerleştirilir. 4 tarafından kiriş saplanan kolonlara uygulanması pratik değildir. Levhaların kolon ve kirişlere çok iyi bağlanmış olmaları halinde iyi bir sistem sağlanmış olur.</a:t>
            </a:r>
          </a:p>
        </p:txBody>
      </p:sp>
    </p:spTree>
    <p:extLst>
      <p:ext uri="{BB962C8B-B14F-4D97-AF65-F5344CB8AC3E}">
        <p14:creationId xmlns="" xmlns:p14="http://schemas.microsoft.com/office/powerpoint/2010/main" val="32196862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xmlns="" id="{6DE1D5D8-6D93-49D3-9EF8-32B5ED3ECD7F}"/>
              </a:ext>
            </a:extLst>
          </p:cNvPr>
          <p:cNvPicPr>
            <a:picLocks noGrp="1" noChangeAspect="1"/>
          </p:cNvPicPr>
          <p:nvPr>
            <p:ph idx="1"/>
          </p:nvPr>
        </p:nvPicPr>
        <p:blipFill>
          <a:blip r:embed="rId2"/>
          <a:stretch>
            <a:fillRect/>
          </a:stretch>
        </p:blipFill>
        <p:spPr>
          <a:xfrm>
            <a:off x="3188368" y="0"/>
            <a:ext cx="6845484" cy="6858000"/>
          </a:xfrm>
        </p:spPr>
      </p:pic>
    </p:spTree>
    <p:extLst>
      <p:ext uri="{BB962C8B-B14F-4D97-AF65-F5344CB8AC3E}">
        <p14:creationId xmlns="" xmlns:p14="http://schemas.microsoft.com/office/powerpoint/2010/main" val="1517495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DC3CC14D-B151-4937-9043-D71969233CD1}"/>
              </a:ext>
            </a:extLst>
          </p:cNvPr>
          <p:cNvPicPr>
            <a:picLocks noGrp="1" noChangeAspect="1"/>
          </p:cNvPicPr>
          <p:nvPr>
            <p:ph idx="1"/>
          </p:nvPr>
        </p:nvPicPr>
        <p:blipFill>
          <a:blip r:embed="rId2"/>
          <a:stretch>
            <a:fillRect/>
          </a:stretch>
        </p:blipFill>
        <p:spPr>
          <a:xfrm>
            <a:off x="3140242" y="130843"/>
            <a:ext cx="8795085" cy="6596313"/>
          </a:xfrm>
        </p:spPr>
      </p:pic>
    </p:spTree>
    <p:extLst>
      <p:ext uri="{BB962C8B-B14F-4D97-AF65-F5344CB8AC3E}">
        <p14:creationId xmlns="" xmlns:p14="http://schemas.microsoft.com/office/powerpoint/2010/main" val="23432025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algn="just"/>
            <a:r>
              <a:rPr lang="tr-TR" sz="2400" dirty="0">
                <a:latin typeface="Times New Roman" panose="02020603050405020304" pitchFamily="18" charset="0"/>
                <a:cs typeface="Times New Roman" panose="02020603050405020304" pitchFamily="18" charset="0"/>
              </a:rPr>
              <a:t>Döşemelerde güçlendirme döşemenin mukavemetinin yetersiz olduğunda veya yeni eklenen deprem perdelerinin birleşim bölgelerinde mukavemetinin artırılması gerektiğinde yapılır.</a:t>
            </a:r>
          </a:p>
          <a:p>
            <a:pPr algn="just"/>
            <a:r>
              <a:rPr lang="tr-TR" sz="2400" dirty="0">
                <a:latin typeface="Times New Roman" panose="02020603050405020304" pitchFamily="18" charset="0"/>
                <a:cs typeface="Times New Roman" panose="02020603050405020304" pitchFamily="18" charset="0"/>
              </a:rPr>
              <a:t>Hasarlar genellikle düzensizlik yerlerinde, doğrudan perdeye </a:t>
            </a:r>
            <a:r>
              <a:rPr lang="tr-TR" sz="2400" dirty="0" err="1">
                <a:latin typeface="Times New Roman" panose="02020603050405020304" pitchFamily="18" charset="0"/>
                <a:cs typeface="Times New Roman" panose="02020603050405020304" pitchFamily="18" charset="0"/>
              </a:rPr>
              <a:t>mesnetlendiği</a:t>
            </a:r>
            <a:r>
              <a:rPr lang="tr-TR" sz="2400" dirty="0">
                <a:latin typeface="Times New Roman" panose="02020603050405020304" pitchFamily="18" charset="0"/>
                <a:cs typeface="Times New Roman" panose="02020603050405020304" pitchFamily="18" charset="0"/>
              </a:rPr>
              <a:t> yerlerde, boşluklarda ve merdiven sahanlıklarında oluşur.</a:t>
            </a:r>
          </a:p>
          <a:p>
            <a:pPr algn="just"/>
            <a:r>
              <a:rPr lang="tr-TR" sz="2400" dirty="0">
                <a:latin typeface="Times New Roman" panose="02020603050405020304" pitchFamily="18" charset="0"/>
                <a:cs typeface="Times New Roman" panose="02020603050405020304" pitchFamily="18" charset="0"/>
              </a:rPr>
              <a:t>Yerel çatlak veya hasarların onarımında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çimento şerbeti veya püskürtme beton kullanılabilir. </a:t>
            </a:r>
          </a:p>
          <a:p>
            <a:pPr algn="just"/>
            <a:r>
              <a:rPr lang="tr-TR" sz="2400" dirty="0">
                <a:latin typeface="Times New Roman" panose="02020603050405020304" pitchFamily="18" charset="0"/>
                <a:cs typeface="Times New Roman" panose="02020603050405020304" pitchFamily="18" charset="0"/>
              </a:rPr>
              <a:t>Parçalanmış beton veya kırılmış, burkulmuş donatının oluştuğu yerlerde hasarlı kısım kaldırılarak, yerine yenisi konur. Yeni donatı ile mevcut donatının </a:t>
            </a:r>
            <a:r>
              <a:rPr lang="tr-TR" sz="2400" dirty="0" err="1">
                <a:latin typeface="Times New Roman" panose="02020603050405020304" pitchFamily="18" charset="0"/>
                <a:cs typeface="Times New Roman" panose="02020603050405020304" pitchFamily="18" charset="0"/>
              </a:rPr>
              <a:t>ankrajı</a:t>
            </a:r>
            <a:r>
              <a:rPr lang="tr-TR" sz="2400" dirty="0">
                <a:latin typeface="Times New Roman" panose="02020603050405020304" pitchFamily="18" charset="0"/>
                <a:cs typeface="Times New Roman" panose="02020603050405020304" pitchFamily="18" charset="0"/>
              </a:rPr>
              <a:t> sağlanmalıdır.</a:t>
            </a:r>
          </a:p>
        </p:txBody>
      </p:sp>
    </p:spTree>
    <p:extLst>
      <p:ext uri="{BB962C8B-B14F-4D97-AF65-F5344CB8AC3E}">
        <p14:creationId xmlns="" xmlns:p14="http://schemas.microsoft.com/office/powerpoint/2010/main" val="40277485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algn="just"/>
            <a:r>
              <a:rPr lang="tr-TR" sz="2400" dirty="0">
                <a:latin typeface="Times New Roman" panose="02020603050405020304" pitchFamily="18" charset="0"/>
                <a:cs typeface="Times New Roman" panose="02020603050405020304" pitchFamily="18" charset="0"/>
              </a:rPr>
              <a:t>Döşemelerin güçlendirilmesi döşemelerin kalınlıklarının artırılması ile yapılır. Bu kalınlaştırma ilave döşemenin, mevcut döşeme üstüne veya altına eklenmesi ile olur.</a:t>
            </a:r>
          </a:p>
          <a:p>
            <a:pPr algn="just"/>
            <a:r>
              <a:rPr lang="tr-TR" sz="2400" dirty="0">
                <a:latin typeface="Times New Roman" panose="02020603050405020304" pitchFamily="18" charset="0"/>
                <a:cs typeface="Times New Roman" panose="02020603050405020304" pitchFamily="18" charset="0"/>
              </a:rPr>
              <a:t>Üstüne eklenme durumunda faydalı yüksekliğin artmasının yanı sıra mesnetlerde negatif moment için donatı ilave etme imkanı doğar. Kalınlaştırma mevcut döşemenin üstüne doğru yapıldığında döşeme </a:t>
            </a:r>
            <a:r>
              <a:rPr lang="tr-TR" sz="2400" dirty="0" err="1">
                <a:latin typeface="Times New Roman" panose="02020603050405020304" pitchFamily="18" charset="0"/>
                <a:cs typeface="Times New Roman" panose="02020603050405020304" pitchFamily="18" charset="0"/>
              </a:rPr>
              <a:t>rijitliği</a:t>
            </a:r>
            <a:r>
              <a:rPr lang="tr-TR" sz="2400" dirty="0">
                <a:latin typeface="Times New Roman" panose="02020603050405020304" pitchFamily="18" charset="0"/>
                <a:cs typeface="Times New Roman" panose="02020603050405020304" pitchFamily="18" charset="0"/>
              </a:rPr>
              <a:t> artmakta ve diyafram özelliği iyileşmektedir.</a:t>
            </a:r>
          </a:p>
          <a:p>
            <a:pPr algn="just"/>
            <a:r>
              <a:rPr lang="tr-TR" sz="2400" dirty="0">
                <a:latin typeface="Times New Roman" panose="02020603050405020304" pitchFamily="18" charset="0"/>
                <a:cs typeface="Times New Roman" panose="02020603050405020304" pitchFamily="18" charset="0"/>
              </a:rPr>
              <a:t>Kalınlaştırmanın alta doğru yapıldığı durumlarda, yerleştirilen çekme donatıları döşemenin eğilme mukavemetini artırır. Fakat betonun püskürtme yöntemi ile uygulanması gerekmektedir. Kum danelerini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reçineleri ile yapıştırmak suretiyle veya kum püskürterek pürüzlü bir yüzey oluşturulur.</a:t>
            </a:r>
          </a:p>
        </p:txBody>
      </p:sp>
    </p:spTree>
    <p:extLst>
      <p:ext uri="{BB962C8B-B14F-4D97-AF65-F5344CB8AC3E}">
        <p14:creationId xmlns="" xmlns:p14="http://schemas.microsoft.com/office/powerpoint/2010/main" val="25038928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algn="just"/>
            <a:r>
              <a:rPr lang="tr-TR" sz="2400" dirty="0">
                <a:latin typeface="Times New Roman" panose="02020603050405020304" pitchFamily="18" charset="0"/>
                <a:cs typeface="Times New Roman" panose="02020603050405020304" pitchFamily="18" charset="0"/>
              </a:rPr>
              <a:t>Mukavemet ve </a:t>
            </a:r>
            <a:r>
              <a:rPr lang="tr-TR" sz="2400" dirty="0" err="1">
                <a:latin typeface="Times New Roman" panose="02020603050405020304" pitchFamily="18" charset="0"/>
                <a:cs typeface="Times New Roman" panose="02020603050405020304" pitchFamily="18" charset="0"/>
              </a:rPr>
              <a:t>rijitliğin</a:t>
            </a:r>
            <a:r>
              <a:rPr lang="tr-TR" sz="2400" dirty="0">
                <a:latin typeface="Times New Roman" panose="02020603050405020304" pitchFamily="18" charset="0"/>
                <a:cs typeface="Times New Roman" panose="02020603050405020304" pitchFamily="18" charset="0"/>
              </a:rPr>
              <a:t> yeterli olmadığı hallerde döşeme kalınlığı üstten veya alttan artırılabilir. Döşeme kalınlığının üstten artırılması halinde kiriş mesnetlerinde ilave mesnet donatısı eklenmesi imkanı doğar.</a:t>
            </a:r>
          </a:p>
        </p:txBody>
      </p:sp>
      <p:pic>
        <p:nvPicPr>
          <p:cNvPr id="4" name="Resim 3">
            <a:extLst>
              <a:ext uri="{FF2B5EF4-FFF2-40B4-BE49-F238E27FC236}">
                <a16:creationId xmlns:a16="http://schemas.microsoft.com/office/drawing/2014/main" xmlns="" id="{1A782A7B-9789-46E7-ACE6-A6619640287C}"/>
              </a:ext>
            </a:extLst>
          </p:cNvPr>
          <p:cNvPicPr>
            <a:picLocks noChangeAspect="1"/>
          </p:cNvPicPr>
          <p:nvPr/>
        </p:nvPicPr>
        <p:blipFill>
          <a:blip r:embed="rId3"/>
          <a:stretch>
            <a:fillRect/>
          </a:stretch>
        </p:blipFill>
        <p:spPr>
          <a:xfrm>
            <a:off x="3701647" y="3429000"/>
            <a:ext cx="6871855" cy="2695074"/>
          </a:xfrm>
          <a:prstGeom prst="rect">
            <a:avLst/>
          </a:prstGeom>
        </p:spPr>
      </p:pic>
    </p:spTree>
    <p:extLst>
      <p:ext uri="{BB962C8B-B14F-4D97-AF65-F5344CB8AC3E}">
        <p14:creationId xmlns="" xmlns:p14="http://schemas.microsoft.com/office/powerpoint/2010/main" val="1151783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11126" y="1684421"/>
            <a:ext cx="9362990" cy="5173579"/>
          </a:xfrm>
        </p:spPr>
        <p:txBody>
          <a:bodyPr>
            <a:normAutofit/>
          </a:bodyPr>
          <a:lstStyle/>
          <a:p>
            <a:pPr algn="just"/>
            <a:r>
              <a:rPr lang="tr-TR" sz="2400" dirty="0">
                <a:latin typeface="Times New Roman" panose="02020603050405020304" pitchFamily="18" charset="0"/>
                <a:cs typeface="Times New Roman" panose="02020603050405020304" pitchFamily="18" charset="0"/>
              </a:rPr>
              <a:t>Döşeme-deprem perdesi birleşimlerinin güçlendirilmesi için dübeller kullanılır. Bunun için döşeme içinde deprem perdesini dikine delip geçen ve bu doğrultuda uzun delik açılır. Deprem perdesi içinden döşeme düzlemi içinde olmak üzere donatı </a:t>
            </a:r>
            <a:r>
              <a:rPr lang="tr-TR" sz="2400" dirty="0" err="1">
                <a:latin typeface="Times New Roman" panose="02020603050405020304" pitchFamily="18" charset="0"/>
                <a:cs typeface="Times New Roman" panose="02020603050405020304" pitchFamily="18" charset="0"/>
              </a:rPr>
              <a:t>çubuklan</a:t>
            </a:r>
            <a:r>
              <a:rPr lang="tr-TR" sz="2400" dirty="0">
                <a:latin typeface="Times New Roman" panose="02020603050405020304" pitchFamily="18" charset="0"/>
                <a:cs typeface="Times New Roman" panose="02020603050405020304" pitchFamily="18" charset="0"/>
              </a:rPr>
              <a:t> alt ve üst yüze yakın olmak üzere gerekli ölçülerde yerleştirilir. Son olarak delik yüksek mukavemetli ve genleşen betonla doldurulur</a:t>
            </a:r>
          </a:p>
        </p:txBody>
      </p:sp>
      <p:pic>
        <p:nvPicPr>
          <p:cNvPr id="6" name="Resim 5">
            <a:extLst>
              <a:ext uri="{FF2B5EF4-FFF2-40B4-BE49-F238E27FC236}">
                <a16:creationId xmlns:a16="http://schemas.microsoft.com/office/drawing/2014/main" xmlns="" id="{98A083E7-DB8F-446D-A712-7DB4770FBD96}"/>
              </a:ext>
            </a:extLst>
          </p:cNvPr>
          <p:cNvPicPr>
            <a:picLocks noChangeAspect="1"/>
          </p:cNvPicPr>
          <p:nvPr/>
        </p:nvPicPr>
        <p:blipFill>
          <a:blip r:embed="rId3"/>
          <a:stretch>
            <a:fillRect/>
          </a:stretch>
        </p:blipFill>
        <p:spPr>
          <a:xfrm>
            <a:off x="4146591" y="3949616"/>
            <a:ext cx="5353050" cy="2447925"/>
          </a:xfrm>
          <a:prstGeom prst="rect">
            <a:avLst/>
          </a:prstGeom>
        </p:spPr>
      </p:pic>
    </p:spTree>
    <p:extLst>
      <p:ext uri="{BB962C8B-B14F-4D97-AF65-F5344CB8AC3E}">
        <p14:creationId xmlns="" xmlns:p14="http://schemas.microsoft.com/office/powerpoint/2010/main" val="1916488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141621" y="624110"/>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7"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347415" y="1583140"/>
            <a:ext cx="3603009" cy="4899547"/>
          </a:xfrm>
        </p:spPr>
        <p:txBody>
          <a:bodyPr>
            <a:normAutofit/>
          </a:bodyPr>
          <a:lstStyle/>
          <a:p>
            <a:pPr algn="ctr"/>
            <a:r>
              <a:rPr lang="tr-TR" sz="2400" dirty="0">
                <a:latin typeface="Times New Roman" panose="02020603050405020304" pitchFamily="18" charset="0"/>
                <a:cs typeface="Times New Roman" panose="02020603050405020304" pitchFamily="18" charset="0"/>
              </a:rPr>
              <a:t>Döşemede uygulanan diğer bir güçlendirme yöntemi ise çelik levhalarla </a:t>
            </a:r>
            <a:r>
              <a:rPr lang="tr-TR" sz="2400" dirty="0" err="1">
                <a:latin typeface="Times New Roman" panose="02020603050405020304" pitchFamily="18" charset="0"/>
                <a:cs typeface="Times New Roman" panose="02020603050405020304" pitchFamily="18" charset="0"/>
              </a:rPr>
              <a:t>güçlendirmedir.Çelik</a:t>
            </a:r>
            <a:r>
              <a:rPr lang="tr-TR" sz="2400" dirty="0">
                <a:latin typeface="Times New Roman" panose="02020603050405020304" pitchFamily="18" charset="0"/>
                <a:cs typeface="Times New Roman" panose="02020603050405020304" pitchFamily="18" charset="0"/>
              </a:rPr>
              <a:t> levhalar yalnızca döşemenin eğilme momenti dayanımını arttırmak için döşemenin alt yüzüne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vb. yapıştırıcılar yardımı ile uygulanır.</a:t>
            </a:r>
          </a:p>
        </p:txBody>
      </p:sp>
      <p:pic>
        <p:nvPicPr>
          <p:cNvPr id="8" name="İçerik Yer Tutucusu 4">
            <a:extLst>
              <a:ext uri="{FF2B5EF4-FFF2-40B4-BE49-F238E27FC236}">
                <a16:creationId xmlns:a16="http://schemas.microsoft.com/office/drawing/2014/main" xmlns="" id="{1D4B4319-044D-4DBF-84E0-A1E82EF03D98}"/>
              </a:ext>
            </a:extLst>
          </p:cNvPr>
          <p:cNvPicPr>
            <a:picLocks noChangeAspect="1"/>
          </p:cNvPicPr>
          <p:nvPr/>
        </p:nvPicPr>
        <p:blipFill>
          <a:blip r:embed="rId3"/>
          <a:stretch>
            <a:fillRect/>
          </a:stretch>
        </p:blipFill>
        <p:spPr>
          <a:xfrm>
            <a:off x="5962390" y="1415441"/>
            <a:ext cx="6065837" cy="5233988"/>
          </a:xfrm>
          <a:prstGeom prst="rect">
            <a:avLst/>
          </a:prstGeom>
        </p:spPr>
      </p:pic>
    </p:spTree>
    <p:extLst>
      <p:ext uri="{BB962C8B-B14F-4D97-AF65-F5344CB8AC3E}">
        <p14:creationId xmlns="" xmlns:p14="http://schemas.microsoft.com/office/powerpoint/2010/main" val="1829983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204244"/>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DÖŞEMELERİN ONARIM VE GÜÇLENDİRİLMESİ</a:t>
            </a:r>
          </a:p>
        </p:txBody>
      </p:sp>
      <p:sp>
        <p:nvSpPr>
          <p:cNvPr id="8"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201779" y="844689"/>
            <a:ext cx="4785875" cy="5651645"/>
          </a:xfrm>
        </p:spPr>
        <p:txBody>
          <a:bodyPr>
            <a:normAutofit lnSpcReduction="10000"/>
          </a:bodyPr>
          <a:lstStyle/>
          <a:p>
            <a:pPr algn="just"/>
            <a:r>
              <a:rPr lang="tr-TR" sz="2400" dirty="0">
                <a:latin typeface="Times New Roman" panose="02020603050405020304" pitchFamily="18" charset="0"/>
                <a:cs typeface="Times New Roman" panose="02020603050405020304" pitchFamily="18" charset="0"/>
              </a:rPr>
              <a:t>Döşemeyi güçlendirmenin yanında döşemenin kırılarak yeniden inşa edilmesi diğer onarım ve güçlendirme yöntemleri yanında pratik olmamasına rağmen daha ekonomiktir. Ayrıca kat yüksekliğinde bir azalma meydana gelmediğinden kullanmada bir değişiklik gerektirmediği için daha uygun bir yöntemdir. Mevcut döşeme kiriş mesnetleri ile beraber kırıldıktan sonra mevcut donatılardan da istifade edilerek ek donatılar ilave edilir ve istenilen kalınlıkta döşeme beton dökülür.</a:t>
            </a:r>
          </a:p>
        </p:txBody>
      </p:sp>
      <p:pic>
        <p:nvPicPr>
          <p:cNvPr id="9" name="Resim 3">
            <a:extLst>
              <a:ext uri="{FF2B5EF4-FFF2-40B4-BE49-F238E27FC236}">
                <a16:creationId xmlns:a16="http://schemas.microsoft.com/office/drawing/2014/main" xmlns="" id="{EE83534B-34D2-4168-8F63-401A3025CFAF}"/>
              </a:ext>
            </a:extLst>
          </p:cNvPr>
          <p:cNvPicPr>
            <a:picLocks noChangeAspect="1"/>
          </p:cNvPicPr>
          <p:nvPr/>
        </p:nvPicPr>
        <p:blipFill>
          <a:blip r:embed="rId3"/>
          <a:stretch>
            <a:fillRect/>
          </a:stretch>
        </p:blipFill>
        <p:spPr>
          <a:xfrm>
            <a:off x="7055893" y="1018704"/>
            <a:ext cx="4802016" cy="4795242"/>
          </a:xfrm>
          <a:prstGeom prst="rect">
            <a:avLst/>
          </a:prstGeom>
        </p:spPr>
      </p:pic>
    </p:spTree>
    <p:extLst>
      <p:ext uri="{BB962C8B-B14F-4D97-AF65-F5344CB8AC3E}">
        <p14:creationId xmlns="" xmlns:p14="http://schemas.microsoft.com/office/powerpoint/2010/main" val="20384401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83687D93-9DED-4AD4-B850-6F37AFF05AA7}"/>
              </a:ext>
            </a:extLst>
          </p:cNvPr>
          <p:cNvPicPr>
            <a:picLocks noGrp="1" noChangeAspect="1"/>
          </p:cNvPicPr>
          <p:nvPr>
            <p:ph idx="1"/>
          </p:nvPr>
        </p:nvPicPr>
        <p:blipFill>
          <a:blip r:embed="rId2"/>
          <a:stretch>
            <a:fillRect/>
          </a:stretch>
        </p:blipFill>
        <p:spPr>
          <a:xfrm>
            <a:off x="2592925" y="0"/>
            <a:ext cx="8714064" cy="6858000"/>
          </a:xfrm>
        </p:spPr>
      </p:pic>
    </p:spTree>
    <p:extLst>
      <p:ext uri="{BB962C8B-B14F-4D97-AF65-F5344CB8AC3E}">
        <p14:creationId xmlns="" xmlns:p14="http://schemas.microsoft.com/office/powerpoint/2010/main" val="2069468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97370" y="605589"/>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PERDELERİN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672087" y="1886479"/>
            <a:ext cx="8613559" cy="4971521"/>
          </a:xfrm>
        </p:spPr>
        <p:txBody>
          <a:bodyPr>
            <a:normAutofit/>
          </a:bodyPr>
          <a:lstStyle/>
          <a:p>
            <a:pPr algn="just"/>
            <a:r>
              <a:rPr lang="tr-TR" sz="2400" dirty="0">
                <a:latin typeface="Times New Roman" panose="02020603050405020304" pitchFamily="18" charset="0"/>
                <a:cs typeface="Times New Roman" panose="02020603050405020304" pitchFamily="18" charset="0"/>
              </a:rPr>
              <a:t>Perdelerinin onarım ve güçlendirmesi, yatay yük taşıma kapasitesinin artırılması veya burulma etkilerine karşı düzensizliklerinin giderilmesi amacıyla yapılır. </a:t>
            </a:r>
          </a:p>
          <a:p>
            <a:pPr algn="just"/>
            <a:r>
              <a:rPr lang="tr-TR" sz="2400" dirty="0">
                <a:latin typeface="Times New Roman" panose="02020603050405020304" pitchFamily="18" charset="0"/>
                <a:cs typeface="Times New Roman" panose="02020603050405020304" pitchFamily="18" charset="0"/>
              </a:rPr>
              <a:t>Perdeler yapının yanal ötelenmelerini büyük ölçüde kısıtlayarak ikinci mertebe momentlerinden dolayı kesitlerin daha çok zorlanmasını önlerler. Bu özelliklerinden dolayı perdelerin onarım ve güçlendirilmesi titizlikle yapılmalıdır.</a:t>
            </a:r>
          </a:p>
          <a:p>
            <a:pPr algn="just"/>
            <a:r>
              <a:rPr lang="tr-TR" sz="2400" dirty="0">
                <a:latin typeface="Times New Roman" panose="02020603050405020304" pitchFamily="18" charset="0"/>
                <a:cs typeface="Times New Roman" panose="02020603050405020304" pitchFamily="18" charset="0"/>
              </a:rPr>
              <a:t>Deprem perdelerindeki çatlaklar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reçineleri ile onarılmaktadırlar.</a:t>
            </a: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150441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447246"/>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PERDELERİN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576494" y="1551715"/>
            <a:ext cx="9215172" cy="4971521"/>
          </a:xfrm>
        </p:spPr>
        <p:txBody>
          <a:bodyPr>
            <a:normAutofit/>
          </a:bodyPr>
          <a:lstStyle/>
          <a:p>
            <a:pPr marL="0" indent="0" algn="just">
              <a:buNone/>
            </a:pPr>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Bir </a:t>
            </a:r>
            <a:r>
              <a:rPr lang="tr-TR" sz="2400" dirty="0" err="1">
                <a:latin typeface="Times New Roman" panose="02020603050405020304" pitchFamily="18" charset="0"/>
                <a:cs typeface="Times New Roman" panose="02020603050405020304" pitchFamily="18" charset="0"/>
              </a:rPr>
              <a:t>aderans</a:t>
            </a:r>
            <a:r>
              <a:rPr lang="tr-TR" sz="2400" dirty="0">
                <a:latin typeface="Times New Roman" panose="02020603050405020304" pitchFamily="18" charset="0"/>
                <a:cs typeface="Times New Roman" panose="02020603050405020304" pitchFamily="18" charset="0"/>
              </a:rPr>
              <a:t> bozulması veya beton kırılması durumunda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reçine enjeksiyonu sonucu deprem perdesinin eğilme ve kesme mukavemeti bir önceki düzeyine getirilebilir. Fakat önceki </a:t>
            </a:r>
            <a:r>
              <a:rPr lang="tr-TR" sz="2400" dirty="0" err="1">
                <a:latin typeface="Times New Roman" panose="02020603050405020304" pitchFamily="18" charset="0"/>
                <a:cs typeface="Times New Roman" panose="02020603050405020304" pitchFamily="18" charset="0"/>
              </a:rPr>
              <a:t>rijitlik</a:t>
            </a:r>
            <a:r>
              <a:rPr lang="tr-TR" sz="2400" dirty="0">
                <a:latin typeface="Times New Roman" panose="02020603050405020304" pitchFamily="18" charset="0"/>
                <a:cs typeface="Times New Roman" panose="02020603050405020304" pitchFamily="18" charset="0"/>
              </a:rPr>
              <a:t> kazanılmaz. Bunun nedeni ince çatlaklarının hepsinin içine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enjekte edilememesidir.</a:t>
            </a:r>
          </a:p>
          <a:p>
            <a:pPr algn="just"/>
            <a:r>
              <a:rPr lang="tr-TR" sz="2400" dirty="0">
                <a:latin typeface="Times New Roman" panose="02020603050405020304" pitchFamily="18" charset="0"/>
                <a:cs typeface="Times New Roman" panose="02020603050405020304" pitchFamily="18" charset="0"/>
              </a:rPr>
              <a:t>Perdede beton ezilmesi veya donatı burkulması varsa, kolonlarda uygulanan onarım ve güçlendirme yöntemi burada da </a:t>
            </a:r>
            <a:r>
              <a:rPr lang="tr-TR" sz="2400" dirty="0" err="1">
                <a:latin typeface="Times New Roman" panose="02020603050405020304" pitchFamily="18" charset="0"/>
                <a:cs typeface="Times New Roman" panose="02020603050405020304" pitchFamily="18" charset="0"/>
              </a:rPr>
              <a:t>uygulanır.Hasar</a:t>
            </a:r>
            <a:r>
              <a:rPr lang="tr-TR" sz="2400" dirty="0">
                <a:latin typeface="Times New Roman" panose="02020603050405020304" pitchFamily="18" charset="0"/>
                <a:cs typeface="Times New Roman" panose="02020603050405020304" pitchFamily="18" charset="0"/>
              </a:rPr>
              <a:t> derecesine göre hasarlı kısmın temizlenmesi, ek donatı yerleştirilmesi ve bu kısmın betonlanması gerekebilir. Bunun gibi, perdenin düşey yüzeyine çelik şeritler veya lif takviyeli levhalar yapıştırılarak kolay bir onarım ve güçlendirme yapılabilir.</a:t>
            </a:r>
          </a:p>
        </p:txBody>
      </p:sp>
    </p:spTree>
    <p:extLst>
      <p:ext uri="{BB962C8B-B14F-4D97-AF65-F5344CB8AC3E}">
        <p14:creationId xmlns="" xmlns:p14="http://schemas.microsoft.com/office/powerpoint/2010/main" val="701779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204244"/>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PERDELERİN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3272589" y="1046747"/>
            <a:ext cx="8613559" cy="4971521"/>
          </a:xfrm>
        </p:spPr>
        <p:txBody>
          <a:bodyPr>
            <a:normAutofit/>
          </a:bodyPr>
          <a:lstStyle/>
          <a:p>
            <a:pPr algn="just"/>
            <a:r>
              <a:rPr lang="tr-TR" sz="2400" dirty="0">
                <a:latin typeface="Times New Roman" panose="02020603050405020304" pitchFamily="18" charset="0"/>
                <a:cs typeface="Times New Roman" panose="02020603050405020304" pitchFamily="18" charset="0"/>
              </a:rPr>
              <a:t>Eğer mevcut perde yetersiz kalırsa; kesme mukavemetini artırmak için gövdeye ilave yapmak (gövdeyi kalınlaştırmak), eğilme mukavemetini artırmak için uçlara ilave yapmak (uç bölgelerinde başlık oluşturmak), her ikisini de artırmak için hem gövdeye hem de uçlara ilave yapmak gerekir</a:t>
            </a:r>
          </a:p>
          <a:p>
            <a:pPr algn="just"/>
            <a:r>
              <a:rPr lang="tr-TR" sz="2400" dirty="0">
                <a:latin typeface="Times New Roman" panose="02020603050405020304" pitchFamily="18" charset="0"/>
                <a:cs typeface="Times New Roman" panose="02020603050405020304" pitchFamily="18" charset="0"/>
              </a:rPr>
              <a:t>Deprem yükü taşımak üzere düzenlenen betonarme perdelerde hasarlar, kayma ve eğilme taşıma gücünün yetersizliğinden veya büyük boşluklu perdelerde bağ kirişlerinin yetersizliğinden kaynaklanabilir. Perdelerin güçlendirilmesinde eğer varsa, pencere, kapı gibi boşlukların doldurulması ile sağlanan ek taşıma gücü kapasitesi yeterli olabilir.</a:t>
            </a: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66513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204244"/>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PERDELERİN ONARIM VE GÜÇLENDİRİLMESİ</a:t>
            </a:r>
          </a:p>
        </p:txBody>
      </p:sp>
      <p:sp>
        <p:nvSpPr>
          <p:cNvPr id="3" name="İçerik Yer Tutucusu 2">
            <a:extLst>
              <a:ext uri="{FF2B5EF4-FFF2-40B4-BE49-F238E27FC236}">
                <a16:creationId xmlns:a16="http://schemas.microsoft.com/office/drawing/2014/main" xmlns="" id="{1CD4937C-A22D-4BF4-ADF5-E67047F02092}"/>
              </a:ext>
            </a:extLst>
          </p:cNvPr>
          <p:cNvSpPr>
            <a:spLocks noGrp="1"/>
          </p:cNvSpPr>
          <p:nvPr>
            <p:ph idx="1"/>
          </p:nvPr>
        </p:nvSpPr>
        <p:spPr>
          <a:xfrm>
            <a:off x="2201779" y="1025163"/>
            <a:ext cx="9684369" cy="5173579"/>
          </a:xfrm>
        </p:spPr>
        <p:txBody>
          <a:bodyPr>
            <a:noAutofit/>
          </a:bodyPr>
          <a:lstStyle/>
          <a:p>
            <a:pPr marL="0" indent="0" algn="just">
              <a:buNone/>
            </a:pPr>
            <a:r>
              <a:rPr lang="tr-TR" sz="2400" dirty="0">
                <a:latin typeface="Times New Roman" panose="02020603050405020304" pitchFamily="18" charset="0"/>
                <a:cs typeface="Times New Roman" panose="02020603050405020304" pitchFamily="18" charset="0"/>
              </a:rPr>
              <a:t>Betonarme yapı elemanlarından olan perdelerin onarımları ve güçlendirilmeleri konusunda aşağıdaki ifadeler kullanılabilmektedir;</a:t>
            </a:r>
          </a:p>
          <a:p>
            <a:pPr algn="just"/>
            <a:r>
              <a:rPr lang="tr-TR" sz="2400" dirty="0">
                <a:latin typeface="Times New Roman" panose="02020603050405020304" pitchFamily="18" charset="0"/>
                <a:cs typeface="Times New Roman" panose="02020603050405020304" pitchFamily="18" charset="0"/>
              </a:rPr>
              <a:t>Yeni malzemelerin mukavemetleri mevcut malzemelerden az olmamalıdır.</a:t>
            </a:r>
          </a:p>
          <a:p>
            <a:pPr algn="just"/>
            <a:r>
              <a:rPr lang="tr-TR" sz="2400" dirty="0">
                <a:latin typeface="Times New Roman" panose="02020603050405020304" pitchFamily="18" charset="0"/>
                <a:cs typeface="Times New Roman" panose="02020603050405020304" pitchFamily="18" charset="0"/>
              </a:rPr>
              <a:t>İlave perde kalınlığı en az 10 cm, </a:t>
            </a:r>
            <a:r>
              <a:rPr lang="tr-TR" sz="2400" dirty="0" err="1">
                <a:latin typeface="Times New Roman" panose="02020603050405020304" pitchFamily="18" charset="0"/>
                <a:cs typeface="Times New Roman" panose="02020603050405020304" pitchFamily="18" charset="0"/>
              </a:rPr>
              <a:t>flanş</a:t>
            </a:r>
            <a:r>
              <a:rPr lang="tr-TR" sz="2400" dirty="0">
                <a:latin typeface="Times New Roman" panose="02020603050405020304" pitchFamily="18" charset="0"/>
                <a:cs typeface="Times New Roman" panose="02020603050405020304" pitchFamily="18" charset="0"/>
              </a:rPr>
              <a:t> kalınlığı ise en az 15 cm olmalıdır.</a:t>
            </a:r>
          </a:p>
          <a:p>
            <a:pPr algn="just"/>
            <a:r>
              <a:rPr lang="tr-TR" sz="2400" dirty="0">
                <a:latin typeface="Times New Roman" panose="02020603050405020304" pitchFamily="18" charset="0"/>
                <a:cs typeface="Times New Roman" panose="02020603050405020304" pitchFamily="18" charset="0"/>
              </a:rPr>
              <a:t>Hem düşey hem de yatay toplam donatının toplam brüt beton alanına oranı 0.0025'den az olmamalıdır.</a:t>
            </a:r>
          </a:p>
          <a:p>
            <a:pPr algn="just"/>
            <a:r>
              <a:rPr lang="tr-TR" sz="2400" dirty="0">
                <a:latin typeface="Times New Roman" panose="02020603050405020304" pitchFamily="18" charset="0"/>
                <a:cs typeface="Times New Roman" panose="02020603050405020304" pitchFamily="18" charset="0"/>
              </a:rPr>
              <a:t>Perde ucundaki </a:t>
            </a:r>
            <a:r>
              <a:rPr lang="tr-TR" sz="2400" dirty="0" err="1">
                <a:latin typeface="Times New Roman" panose="02020603050405020304" pitchFamily="18" charset="0"/>
                <a:cs typeface="Times New Roman" panose="02020603050405020304" pitchFamily="18" charset="0"/>
              </a:rPr>
              <a:t>etriyelerin</a:t>
            </a:r>
            <a:r>
              <a:rPr lang="tr-TR" sz="2400" dirty="0">
                <a:latin typeface="Times New Roman" panose="02020603050405020304" pitchFamily="18" charset="0"/>
                <a:cs typeface="Times New Roman" panose="02020603050405020304" pitchFamily="18" charset="0"/>
              </a:rPr>
              <a:t> çapı 8 mm'den ve o bölgedeki boyuna donatı çapının 1/3'ünden ince olmamalıdır. Aralıkları ise uçtaki betonun et kalınlığından ve 15 cm'den fazla olmamalıdır.</a:t>
            </a:r>
          </a:p>
          <a:p>
            <a:pPr algn="just"/>
            <a:r>
              <a:rPr lang="tr-TR" sz="2400" dirty="0">
                <a:latin typeface="Times New Roman" panose="02020603050405020304" pitchFamily="18" charset="0"/>
                <a:cs typeface="Times New Roman" panose="02020603050405020304" pitchFamily="18" charset="0"/>
              </a:rPr>
              <a:t> Mevcut perdenin yüzü tamamen </a:t>
            </a:r>
            <a:r>
              <a:rPr lang="tr-TR" sz="2400" dirty="0" err="1">
                <a:latin typeface="Times New Roman" panose="02020603050405020304" pitchFamily="18" charset="0"/>
                <a:cs typeface="Times New Roman" panose="02020603050405020304" pitchFamily="18" charset="0"/>
              </a:rPr>
              <a:t>pürüzlendirilmeli</a:t>
            </a:r>
            <a:r>
              <a:rPr lang="tr-TR" sz="2400" dirty="0">
                <a:latin typeface="Times New Roman" panose="02020603050405020304" pitchFamily="18" charset="0"/>
                <a:cs typeface="Times New Roman" panose="02020603050405020304" pitchFamily="18" charset="0"/>
              </a:rPr>
              <a:t> ve yeni beton mevcut betona her doğrultuda en çok 60 cm aralıklarla </a:t>
            </a:r>
            <a:r>
              <a:rPr lang="tr-TR" sz="2400" dirty="0" err="1">
                <a:latin typeface="Times New Roman" panose="02020603050405020304" pitchFamily="18" charset="0"/>
                <a:cs typeface="Times New Roman" panose="02020603050405020304" pitchFamily="18" charset="0"/>
              </a:rPr>
              <a:t>epoksi</a:t>
            </a:r>
            <a:r>
              <a:rPr lang="tr-TR" sz="2400" dirty="0">
                <a:latin typeface="Times New Roman" panose="02020603050405020304" pitchFamily="18" charset="0"/>
                <a:cs typeface="Times New Roman" panose="02020603050405020304" pitchFamily="18" charset="0"/>
              </a:rPr>
              <a:t> ile tespit edilmiş kancalı dübeller yardımıyla bağlanmalıdır.</a:t>
            </a:r>
          </a:p>
          <a:p>
            <a:pPr algn="just"/>
            <a:r>
              <a:rPr lang="tr-TR" sz="2400" dirty="0">
                <a:latin typeface="Times New Roman" panose="02020603050405020304" pitchFamily="18" charset="0"/>
                <a:cs typeface="Times New Roman" panose="02020603050405020304" pitchFamily="18" charset="0"/>
              </a:rPr>
              <a:t>Mümkünse perdelerin boyutları tüm katlarda aynı kalmalıdır</a:t>
            </a:r>
          </a:p>
        </p:txBody>
      </p:sp>
    </p:spTree>
    <p:extLst>
      <p:ext uri="{BB962C8B-B14F-4D97-AF65-F5344CB8AC3E}">
        <p14:creationId xmlns="" xmlns:p14="http://schemas.microsoft.com/office/powerpoint/2010/main" val="36267546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F2956982-10F8-4019-B0DF-092A657C95DE}"/>
              </a:ext>
            </a:extLst>
          </p:cNvPr>
          <p:cNvPicPr>
            <a:picLocks noGrp="1" noChangeAspect="1"/>
          </p:cNvPicPr>
          <p:nvPr>
            <p:ph idx="1"/>
          </p:nvPr>
        </p:nvPicPr>
        <p:blipFill>
          <a:blip r:embed="rId2"/>
          <a:stretch>
            <a:fillRect/>
          </a:stretch>
        </p:blipFill>
        <p:spPr>
          <a:xfrm>
            <a:off x="4159144" y="878306"/>
            <a:ext cx="6063456" cy="5799220"/>
          </a:xfrm>
        </p:spPr>
      </p:pic>
      <p:sp>
        <p:nvSpPr>
          <p:cNvPr id="6" name="Dikdörtgen 5">
            <a:extLst>
              <a:ext uri="{FF2B5EF4-FFF2-40B4-BE49-F238E27FC236}">
                <a16:creationId xmlns:a16="http://schemas.microsoft.com/office/drawing/2014/main" xmlns="" id="{C547A4B9-3B5D-4C2F-A415-A94A1D6F858D}"/>
              </a:ext>
            </a:extLst>
          </p:cNvPr>
          <p:cNvSpPr/>
          <p:nvPr/>
        </p:nvSpPr>
        <p:spPr>
          <a:xfrm>
            <a:off x="2626893" y="398457"/>
            <a:ext cx="9127959" cy="369332"/>
          </a:xfrm>
          <a:prstGeom prst="rect">
            <a:avLst/>
          </a:prstGeom>
        </p:spPr>
        <p:txBody>
          <a:bodyPr wrap="square">
            <a:spAutoFit/>
          </a:bodyPr>
          <a:lstStyle/>
          <a:p>
            <a:r>
              <a:rPr lang="tr-TR" dirty="0"/>
              <a:t>Perdelerin onarım ve güçlendirilmesinde mantolama yönteminin kullanılması</a:t>
            </a:r>
          </a:p>
        </p:txBody>
      </p:sp>
    </p:spTree>
    <p:extLst>
      <p:ext uri="{BB962C8B-B14F-4D97-AF65-F5344CB8AC3E}">
        <p14:creationId xmlns="" xmlns:p14="http://schemas.microsoft.com/office/powerpoint/2010/main" val="20672963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xmlns="" id="{BBFD67B9-5D18-48BB-BB66-5BD183FC84F5}"/>
              </a:ext>
            </a:extLst>
          </p:cNvPr>
          <p:cNvPicPr>
            <a:picLocks noGrp="1" noChangeAspect="1"/>
          </p:cNvPicPr>
          <p:nvPr>
            <p:ph idx="1"/>
          </p:nvPr>
        </p:nvPicPr>
        <p:blipFill>
          <a:blip r:embed="rId3"/>
          <a:stretch>
            <a:fillRect/>
          </a:stretch>
        </p:blipFill>
        <p:spPr>
          <a:xfrm>
            <a:off x="3468855" y="890337"/>
            <a:ext cx="6409071" cy="5763419"/>
          </a:xfrm>
        </p:spPr>
      </p:pic>
      <p:sp>
        <p:nvSpPr>
          <p:cNvPr id="2" name="Dikdörtgen 1">
            <a:extLst>
              <a:ext uri="{FF2B5EF4-FFF2-40B4-BE49-F238E27FC236}">
                <a16:creationId xmlns:a16="http://schemas.microsoft.com/office/drawing/2014/main" xmlns="" id="{9F5DCF56-4B17-4303-BA1F-A2C746BF4E6F}"/>
              </a:ext>
            </a:extLst>
          </p:cNvPr>
          <p:cNvSpPr/>
          <p:nvPr/>
        </p:nvSpPr>
        <p:spPr>
          <a:xfrm>
            <a:off x="2886383" y="350329"/>
            <a:ext cx="5769528" cy="369332"/>
          </a:xfrm>
          <a:prstGeom prst="rect">
            <a:avLst/>
          </a:prstGeom>
        </p:spPr>
        <p:txBody>
          <a:bodyPr wrap="none">
            <a:spAutoFit/>
          </a:bodyPr>
          <a:lstStyle/>
          <a:p>
            <a:r>
              <a:rPr lang="nn-NO" dirty="0"/>
              <a:t>Perde ile döşeme arasında kesme kuvveti aktarımı</a:t>
            </a:r>
            <a:endParaRPr lang="tr-TR" dirty="0"/>
          </a:p>
        </p:txBody>
      </p:sp>
    </p:spTree>
    <p:extLst>
      <p:ext uri="{BB962C8B-B14F-4D97-AF65-F5344CB8AC3E}">
        <p14:creationId xmlns="" xmlns:p14="http://schemas.microsoft.com/office/powerpoint/2010/main" val="26078308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204244"/>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TEMEL ONARIM VE GÜÇLENDİRİLMESİ</a:t>
            </a:r>
          </a:p>
        </p:txBody>
      </p:sp>
      <p:pic>
        <p:nvPicPr>
          <p:cNvPr id="9" name="İçerik Yer Tutucusu 8">
            <a:extLst>
              <a:ext uri="{FF2B5EF4-FFF2-40B4-BE49-F238E27FC236}">
                <a16:creationId xmlns:a16="http://schemas.microsoft.com/office/drawing/2014/main" xmlns="" id="{096373B5-E565-4ACB-A179-4427CE634D02}"/>
              </a:ext>
            </a:extLst>
          </p:cNvPr>
          <p:cNvPicPr>
            <a:picLocks noGrp="1" noChangeAspect="1"/>
          </p:cNvPicPr>
          <p:nvPr>
            <p:ph idx="1"/>
          </p:nvPr>
        </p:nvPicPr>
        <p:blipFill>
          <a:blip r:embed="rId3"/>
          <a:stretch>
            <a:fillRect/>
          </a:stretch>
        </p:blipFill>
        <p:spPr>
          <a:xfrm>
            <a:off x="2655639" y="736979"/>
            <a:ext cx="7989284" cy="6121021"/>
          </a:xfrm>
        </p:spPr>
      </p:pic>
    </p:spTree>
    <p:extLst>
      <p:ext uri="{BB962C8B-B14F-4D97-AF65-F5344CB8AC3E}">
        <p14:creationId xmlns="" xmlns:p14="http://schemas.microsoft.com/office/powerpoint/2010/main" val="3440466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06EE9D-D952-4F87-BFC0-4C5AD56BB12C}"/>
              </a:ext>
            </a:extLst>
          </p:cNvPr>
          <p:cNvSpPr>
            <a:spLocks noGrp="1"/>
          </p:cNvSpPr>
          <p:nvPr>
            <p:ph type="title"/>
          </p:nvPr>
        </p:nvSpPr>
        <p:spPr>
          <a:xfrm>
            <a:off x="2201779" y="204244"/>
            <a:ext cx="9362991" cy="1280890"/>
          </a:xfrm>
        </p:spPr>
        <p:txBody>
          <a:bodyPr>
            <a:normAutofit/>
          </a:bodyPr>
          <a:lstStyle/>
          <a:p>
            <a:pPr algn="ctr"/>
            <a:r>
              <a:rPr lang="tr-TR" sz="3200" dirty="0">
                <a:solidFill>
                  <a:srgbClr val="C00000"/>
                </a:solidFill>
                <a:latin typeface="Times New Roman" panose="02020603050405020304" pitchFamily="18" charset="0"/>
                <a:cs typeface="Times New Roman" panose="02020603050405020304" pitchFamily="18" charset="0"/>
              </a:rPr>
              <a:t>TEMEL ONARIM VE GÜÇLENDİRİLMESİ</a:t>
            </a:r>
          </a:p>
        </p:txBody>
      </p:sp>
      <p:sp>
        <p:nvSpPr>
          <p:cNvPr id="3" name="İçerik Yer Tutucusu 2">
            <a:extLst>
              <a:ext uri="{FF2B5EF4-FFF2-40B4-BE49-F238E27FC236}">
                <a16:creationId xmlns:a16="http://schemas.microsoft.com/office/drawing/2014/main" xmlns="" id="{D14C8424-D1DD-451C-A9B0-A939DAFF2C4A}"/>
              </a:ext>
            </a:extLst>
          </p:cNvPr>
          <p:cNvSpPr>
            <a:spLocks noGrp="1"/>
          </p:cNvSpPr>
          <p:nvPr>
            <p:ph idx="1"/>
          </p:nvPr>
        </p:nvSpPr>
        <p:spPr>
          <a:xfrm>
            <a:off x="1569493" y="844689"/>
            <a:ext cx="10622507" cy="5799514"/>
          </a:xfrm>
        </p:spPr>
        <p:txBody>
          <a:bodyPr>
            <a:noAutofit/>
          </a:bodyPr>
          <a:lstStyle/>
          <a:p>
            <a:r>
              <a:rPr lang="tr-TR" sz="2100" dirty="0">
                <a:latin typeface="Times New Roman" panose="02020603050405020304" pitchFamily="18" charset="0"/>
                <a:cs typeface="Times New Roman" panose="02020603050405020304" pitchFamily="18" charset="0"/>
              </a:rPr>
              <a:t>Temel yapının toprak ile temasta olan yüzeyi dolayısıyla ağırlığını toprağa ilettiği </a:t>
            </a:r>
            <a:r>
              <a:rPr lang="tr-TR" sz="2100" dirty="0" err="1">
                <a:latin typeface="Times New Roman" panose="02020603050405020304" pitchFamily="18" charset="0"/>
                <a:cs typeface="Times New Roman" panose="02020603050405020304" pitchFamily="18" charset="0"/>
              </a:rPr>
              <a:t>kısımdır.Yapı</a:t>
            </a:r>
            <a:r>
              <a:rPr lang="tr-TR" sz="2100" dirty="0">
                <a:latin typeface="Times New Roman" panose="02020603050405020304" pitchFamily="18" charset="0"/>
                <a:cs typeface="Times New Roman" panose="02020603050405020304" pitchFamily="18" charset="0"/>
              </a:rPr>
              <a:t>, deprem esnasında deprem yüklerini temelin apartman yüzeylerinden alır ve yukarıya iletir. </a:t>
            </a:r>
          </a:p>
          <a:p>
            <a:r>
              <a:rPr lang="tr-TR" sz="2100" dirty="0">
                <a:latin typeface="Times New Roman" panose="02020603050405020304" pitchFamily="18" charset="0"/>
                <a:cs typeface="Times New Roman" panose="02020603050405020304" pitchFamily="18" charset="0"/>
              </a:rPr>
              <a:t>Bu nedenlerden dolayı toprağa iletilen cm2 başına düşen yükü azaltmak ve yeni yapılacak güçlendirme elemanlarının yükünü karşılamak için ilave temellerin yapılması gerekir. </a:t>
            </a:r>
          </a:p>
          <a:p>
            <a:r>
              <a:rPr lang="tr-TR" sz="2100" dirty="0">
                <a:latin typeface="Times New Roman" panose="02020603050405020304" pitchFamily="18" charset="0"/>
                <a:cs typeface="Times New Roman" panose="02020603050405020304" pitchFamily="18" charset="0"/>
              </a:rPr>
              <a:t>Mevcut temel toprak seviyesine kadar açıldıktan sonra temel beton yüzeyleri temizlenir. Yeni yapılacak temel ile eski temelin beraber </a:t>
            </a:r>
            <a:r>
              <a:rPr lang="tr-TR" sz="2100" dirty="0" err="1">
                <a:latin typeface="Times New Roman" panose="02020603050405020304" pitchFamily="18" charset="0"/>
                <a:cs typeface="Times New Roman" panose="02020603050405020304" pitchFamily="18" charset="0"/>
              </a:rPr>
              <a:t>çelışmasını</a:t>
            </a:r>
            <a:r>
              <a:rPr lang="tr-TR" sz="2100" dirty="0">
                <a:latin typeface="Times New Roman" panose="02020603050405020304" pitchFamily="18" charset="0"/>
                <a:cs typeface="Times New Roman" panose="02020603050405020304" pitchFamily="18" charset="0"/>
              </a:rPr>
              <a:t> sağlayacak olan </a:t>
            </a:r>
            <a:r>
              <a:rPr lang="tr-TR" sz="2100" dirty="0" err="1">
                <a:latin typeface="Times New Roman" panose="02020603050405020304" pitchFamily="18" charset="0"/>
                <a:cs typeface="Times New Roman" panose="02020603050405020304" pitchFamily="18" charset="0"/>
              </a:rPr>
              <a:t>ankrajlama</a:t>
            </a:r>
            <a:r>
              <a:rPr lang="tr-TR" sz="2100" dirty="0">
                <a:latin typeface="Times New Roman" panose="02020603050405020304" pitchFamily="18" charset="0"/>
                <a:cs typeface="Times New Roman" panose="02020603050405020304" pitchFamily="18" charset="0"/>
              </a:rPr>
              <a:t> yapılır. </a:t>
            </a:r>
            <a:r>
              <a:rPr lang="tr-TR" sz="2100" dirty="0" err="1">
                <a:latin typeface="Times New Roman" panose="02020603050405020304" pitchFamily="18" charset="0"/>
                <a:cs typeface="Times New Roman" panose="02020603050405020304" pitchFamily="18" charset="0"/>
              </a:rPr>
              <a:t>Ankrajlama</a:t>
            </a:r>
            <a:r>
              <a:rPr lang="tr-TR" sz="2100" dirty="0">
                <a:latin typeface="Times New Roman" panose="02020603050405020304" pitchFamily="18" charset="0"/>
                <a:cs typeface="Times New Roman" panose="02020603050405020304" pitchFamily="18" charset="0"/>
              </a:rPr>
              <a:t>, mevcut betona filiz çapının 15 katı derinliğinde açılan deliklere </a:t>
            </a:r>
            <a:r>
              <a:rPr lang="tr-TR" sz="2100" dirty="0" err="1">
                <a:latin typeface="Times New Roman" panose="02020603050405020304" pitchFamily="18" charset="0"/>
                <a:cs typeface="Times New Roman" panose="02020603050405020304" pitchFamily="18" charset="0"/>
              </a:rPr>
              <a:t>epoksi</a:t>
            </a:r>
            <a:r>
              <a:rPr lang="tr-TR" sz="2100" dirty="0">
                <a:latin typeface="Times New Roman" panose="02020603050405020304" pitchFamily="18" charset="0"/>
                <a:cs typeface="Times New Roman" panose="02020603050405020304" pitchFamily="18" charset="0"/>
              </a:rPr>
              <a:t> yapıştırıcı ile filiz ekilmesidir. Ekilen bu filizler iki sistem arasında herhangi bir yüklenme sonucu moment aktarımını sağlar. </a:t>
            </a:r>
          </a:p>
          <a:p>
            <a:r>
              <a:rPr lang="tr-TR" sz="2100" dirty="0">
                <a:latin typeface="Times New Roman" panose="02020603050405020304" pitchFamily="18" charset="0"/>
                <a:cs typeface="Times New Roman" panose="02020603050405020304" pitchFamily="18" charset="0"/>
              </a:rPr>
              <a:t>Yapı güçlendirilmesinde en önemli nokta </a:t>
            </a:r>
            <a:r>
              <a:rPr lang="tr-TR" sz="2100" dirty="0" err="1">
                <a:latin typeface="Times New Roman" panose="02020603050405020304" pitchFamily="18" charset="0"/>
                <a:cs typeface="Times New Roman" panose="02020603050405020304" pitchFamily="18" charset="0"/>
              </a:rPr>
              <a:t>ankrajlama</a:t>
            </a:r>
            <a:r>
              <a:rPr lang="tr-TR" sz="2100" dirty="0">
                <a:latin typeface="Times New Roman" panose="02020603050405020304" pitchFamily="18" charset="0"/>
                <a:cs typeface="Times New Roman" panose="02020603050405020304" pitchFamily="18" charset="0"/>
              </a:rPr>
              <a:t> işlemidir. Bu iş tecrübeli kişiler tarafından yapılmalıdır. Çünkü deprem anında mevcut sistem ile yeni yapılacak sistem beraber çalışmalıdır. </a:t>
            </a:r>
          </a:p>
          <a:p>
            <a:r>
              <a:rPr lang="tr-TR" sz="2100" dirty="0">
                <a:latin typeface="Times New Roman" panose="02020603050405020304" pitchFamily="18" charset="0"/>
                <a:cs typeface="Times New Roman" panose="02020603050405020304" pitchFamily="18" charset="0"/>
              </a:rPr>
              <a:t>Tekniğine uygun yapılmayan </a:t>
            </a:r>
            <a:r>
              <a:rPr lang="tr-TR" sz="2100" dirty="0" err="1">
                <a:latin typeface="Times New Roman" panose="02020603050405020304" pitchFamily="18" charset="0"/>
                <a:cs typeface="Times New Roman" panose="02020603050405020304" pitchFamily="18" charset="0"/>
              </a:rPr>
              <a:t>ankrajlama</a:t>
            </a:r>
            <a:r>
              <a:rPr lang="tr-TR" sz="2100" dirty="0">
                <a:latin typeface="Times New Roman" panose="02020603050405020304" pitchFamily="18" charset="0"/>
                <a:cs typeface="Times New Roman" panose="02020603050405020304" pitchFamily="18" charset="0"/>
              </a:rPr>
              <a:t> yapıya eklenen yeni sistemin deprem anında mevcut sistemle ayrı çalışmasına ve yarardan çok zarar vermesine neden olur. Birbirine iyi bağlanmamış iki sistemde yeni sistem eski sisteme çarpıp deforme olmasına, dolayısıyla yapının zarar görmesine neden olur</a:t>
            </a:r>
          </a:p>
        </p:txBody>
      </p:sp>
    </p:spTree>
    <p:extLst>
      <p:ext uri="{BB962C8B-B14F-4D97-AF65-F5344CB8AC3E}">
        <p14:creationId xmlns="" xmlns:p14="http://schemas.microsoft.com/office/powerpoint/2010/main" val="90253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19BC050-51E3-49CC-B378-EBA3DA178531}"/>
              </a:ext>
            </a:extLst>
          </p:cNvPr>
          <p:cNvSpPr>
            <a:spLocks noGrp="1"/>
          </p:cNvSpPr>
          <p:nvPr>
            <p:ph idx="1"/>
          </p:nvPr>
        </p:nvSpPr>
        <p:spPr>
          <a:xfrm>
            <a:off x="2619293" y="409074"/>
            <a:ext cx="8448591" cy="6039852"/>
          </a:xfrm>
        </p:spPr>
        <p:txBody>
          <a:bodyPr>
            <a:noAutofit/>
          </a:bodyPr>
          <a:lstStyle/>
          <a:p>
            <a:pPr marL="0" indent="0" algn="ctr">
              <a:buNone/>
            </a:pPr>
            <a:r>
              <a:rPr lang="tr-TR" sz="4800" dirty="0">
                <a:latin typeface="Times New Roman" panose="02020603050405020304" pitchFamily="18" charset="0"/>
                <a:cs typeface="Times New Roman" panose="02020603050405020304" pitchFamily="18" charset="0"/>
              </a:rPr>
              <a:t>BİZİ DİNLEDİĞİNİZ İÇİN </a:t>
            </a:r>
          </a:p>
          <a:p>
            <a:pPr marL="0" indent="0" algn="ctr">
              <a:buNone/>
            </a:pPr>
            <a:r>
              <a:rPr lang="tr-TR" sz="4800" dirty="0">
                <a:latin typeface="Times New Roman" panose="02020603050405020304" pitchFamily="18" charset="0"/>
                <a:cs typeface="Times New Roman" panose="02020603050405020304" pitchFamily="18" charset="0"/>
              </a:rPr>
              <a:t>TEŞEKKÜR EDERİZ</a:t>
            </a:r>
          </a:p>
          <a:p>
            <a:pPr marL="0" indent="0" algn="ctr">
              <a:buNone/>
            </a:pPr>
            <a:endParaRPr lang="tr-TR" sz="3200" dirty="0">
              <a:latin typeface="Times New Roman" panose="02020603050405020304" pitchFamily="18" charset="0"/>
              <a:cs typeface="Times New Roman" panose="02020603050405020304" pitchFamily="18" charset="0"/>
            </a:endParaRPr>
          </a:p>
          <a:p>
            <a:pPr marL="0" indent="0" algn="just">
              <a:buNone/>
            </a:pPr>
            <a:r>
              <a:rPr lang="tr-TR" sz="3200" dirty="0">
                <a:latin typeface="Times New Roman" panose="02020603050405020304" pitchFamily="18" charset="0"/>
                <a:cs typeface="Times New Roman" panose="02020603050405020304" pitchFamily="18" charset="0"/>
              </a:rPr>
              <a:t>Onarım ve güçlendirme, bir bilim olduğu kadar sanattır. Bu işle uğraşan mühendisin çok iyi bir davranış bilgisine sahip olması gerekir. Hiçbir onarım ve güçlendirme yöntemi bir şablon olarak uygulanamaz. Yöntem, binanın özelliklerine göre şekillendirilmelidir. Bilinçsiz yapılan onarım ve güçlendirme, yararlı olamayacağı gibi, binayı daha da zayıflatabilir.</a:t>
            </a:r>
          </a:p>
        </p:txBody>
      </p:sp>
    </p:spTree>
    <p:extLst>
      <p:ext uri="{BB962C8B-B14F-4D97-AF65-F5344CB8AC3E}">
        <p14:creationId xmlns="" xmlns:p14="http://schemas.microsoft.com/office/powerpoint/2010/main" val="7725447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187A8A8-7D40-43C0-8B6F-D42E820AD9E4}"/>
              </a:ext>
            </a:extLst>
          </p:cNvPr>
          <p:cNvSpPr>
            <a:spLocks noGrp="1"/>
          </p:cNvSpPr>
          <p:nvPr>
            <p:ph type="title"/>
          </p:nvPr>
        </p:nvSpPr>
        <p:spPr>
          <a:xfrm>
            <a:off x="2592925" y="0"/>
            <a:ext cx="8911687" cy="1280890"/>
          </a:xfrm>
        </p:spPr>
        <p:txBody>
          <a:bodyPr/>
          <a:lstStyle/>
          <a:p>
            <a:r>
              <a:rPr lang="tr-TR" dirty="0"/>
              <a:t>KAYNAKLAR</a:t>
            </a:r>
          </a:p>
        </p:txBody>
      </p:sp>
      <p:sp>
        <p:nvSpPr>
          <p:cNvPr id="3" name="İçerik Yer Tutucusu 2">
            <a:extLst>
              <a:ext uri="{FF2B5EF4-FFF2-40B4-BE49-F238E27FC236}">
                <a16:creationId xmlns:a16="http://schemas.microsoft.com/office/drawing/2014/main" xmlns="" id="{C6A2A087-BFE3-4C9F-9E34-1DBD59D06AEC}"/>
              </a:ext>
            </a:extLst>
          </p:cNvPr>
          <p:cNvSpPr>
            <a:spLocks noGrp="1"/>
          </p:cNvSpPr>
          <p:nvPr>
            <p:ph idx="1"/>
          </p:nvPr>
        </p:nvSpPr>
        <p:spPr>
          <a:xfrm>
            <a:off x="2088107" y="586854"/>
            <a:ext cx="9416505" cy="6271146"/>
          </a:xfrm>
        </p:spPr>
        <p:txBody>
          <a:bodyPr>
            <a:normAutofit/>
          </a:bodyPr>
          <a:lstStyle/>
          <a:p>
            <a:r>
              <a:rPr lang="tr-TR" dirty="0">
                <a:latin typeface="Times New Roman" panose="02020603050405020304" pitchFamily="18" charset="0"/>
                <a:cs typeface="Times New Roman" panose="02020603050405020304" pitchFamily="18" charset="0"/>
              </a:rPr>
              <a:t>UGUR ERSOY ‘’BETONARME YAPILARIN ONARIMI VE GÜÇLENDİRİLMESİ UYGULAMA VE ARAŞTIRMALAR’’</a:t>
            </a:r>
          </a:p>
          <a:p>
            <a:r>
              <a:rPr lang="tr-TR" dirty="0">
                <a:latin typeface="Times New Roman" panose="02020603050405020304" pitchFamily="18" charset="0"/>
                <a:cs typeface="Times New Roman" panose="02020603050405020304" pitchFamily="18" charset="0"/>
              </a:rPr>
              <a:t>Müh. </a:t>
            </a:r>
            <a:r>
              <a:rPr lang="tr-TR" dirty="0" err="1">
                <a:latin typeface="Times New Roman" panose="02020603050405020304" pitchFamily="18" charset="0"/>
                <a:cs typeface="Times New Roman" panose="02020603050405020304" pitchFamily="18" charset="0"/>
              </a:rPr>
              <a:t>Elbruz</a:t>
            </a:r>
            <a:r>
              <a:rPr lang="tr-TR" dirty="0">
                <a:latin typeface="Times New Roman" panose="02020603050405020304" pitchFamily="18" charset="0"/>
                <a:cs typeface="Times New Roman" panose="02020603050405020304" pitchFamily="18" charset="0"/>
              </a:rPr>
              <a:t> KESKİN ‘’YÜKSEK LİSAN TEZİ - BETONARME YAPILARINONARIMI, GÜÇLENDİRİLMESİ VE LİFLE GÜÇLENDİRİLMİŞ POLİMERLER’’</a:t>
            </a:r>
          </a:p>
          <a:p>
            <a:r>
              <a:rPr lang="tr-TR" dirty="0">
                <a:latin typeface="Times New Roman" panose="02020603050405020304" pitchFamily="18" charset="0"/>
                <a:cs typeface="Times New Roman" panose="02020603050405020304" pitchFamily="18" charset="0"/>
              </a:rPr>
              <a:t>Müh. Dilara DEMİRKAN ‘’YÜKSEK LİSAN TEZİ - BETONARME YAPILARDA ONARIM VE GÜÇLENDİRME YÖNTEMLERİ</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İnş. Müh. Murat Öztürk ÇEVİK ‘’YÜKSEK LİSANS TEZİ – BETONARME YAPILARIN ONARIM VE GÜÇLENDİRME YÖNTEMLERİNİN VE BİR KONUT YAPISININ GÜÇLENDİRME PROJESİNİN HAZIRLANARAK GÜÇLENDİRME SONRASINDAKİ DİNAMİK KARAKTERİSTLİKLERİNDEKİ DEĞİŞİKLİKLERİN İNCELENMESİ’’</a:t>
            </a:r>
          </a:p>
          <a:p>
            <a:r>
              <a:rPr lang="tr-TR" dirty="0" smtClean="0">
                <a:latin typeface="Times New Roman" panose="02020603050405020304" pitchFamily="18" charset="0"/>
                <a:cs typeface="Times New Roman" panose="02020603050405020304" pitchFamily="18" charset="0"/>
              </a:rPr>
              <a:t>Dr. Erdal Coşkun İnşaat Yüksek Mühendisi (İstanbul Kültür Üniversitesi İnşaat Mühendisliği Bölümü)  ‘’BETONARME YAPILARIN GELENEKSEL YÖNTEMLERLE DEPREME KARŞI GÜÇLENDİRİLMESİ’’</a:t>
            </a:r>
          </a:p>
          <a:p>
            <a:r>
              <a:rPr lang="tr-TR" dirty="0">
                <a:latin typeface="Times New Roman" panose="02020603050405020304" pitchFamily="18" charset="0"/>
                <a:cs typeface="Times New Roman" panose="02020603050405020304" pitchFamily="18" charset="0"/>
              </a:rPr>
              <a:t>Ali </a:t>
            </a:r>
            <a:r>
              <a:rPr lang="tr-TR" dirty="0" smtClean="0">
                <a:latin typeface="Times New Roman" panose="02020603050405020304" pitchFamily="18" charset="0"/>
                <a:cs typeface="Times New Roman" panose="02020603050405020304" pitchFamily="18" charset="0"/>
              </a:rPr>
              <a:t>KOÇAK, </a:t>
            </a:r>
            <a:r>
              <a:rPr lang="tr-TR" dirty="0">
                <a:latin typeface="Times New Roman" panose="02020603050405020304" pitchFamily="18" charset="0"/>
                <a:cs typeface="Times New Roman" panose="02020603050405020304" pitchFamily="18" charset="0"/>
              </a:rPr>
              <a:t>Mustafa </a:t>
            </a:r>
            <a:r>
              <a:rPr lang="tr-TR" dirty="0" smtClean="0">
                <a:latin typeface="Times New Roman" panose="02020603050405020304" pitchFamily="18" charset="0"/>
                <a:cs typeface="Times New Roman" panose="02020603050405020304" pitchFamily="18" charset="0"/>
              </a:rPr>
              <a:t>ÖNAL Yıldız </a:t>
            </a:r>
            <a:r>
              <a:rPr lang="tr-TR" dirty="0">
                <a:latin typeface="Times New Roman" panose="02020603050405020304" pitchFamily="18" charset="0"/>
                <a:cs typeface="Times New Roman" panose="02020603050405020304" pitchFamily="18" charset="0"/>
              </a:rPr>
              <a:t>Teknik </a:t>
            </a:r>
            <a:r>
              <a:rPr lang="tr-TR" dirty="0" err="1">
                <a:latin typeface="Times New Roman" panose="02020603050405020304" pitchFamily="18" charset="0"/>
                <a:cs typeface="Times New Roman" panose="02020603050405020304" pitchFamily="18" charset="0"/>
              </a:rPr>
              <a:t>Üniv</a:t>
            </a:r>
            <a:r>
              <a:rPr lang="tr-TR" dirty="0">
                <a:latin typeface="Times New Roman" panose="02020603050405020304" pitchFamily="18" charset="0"/>
                <a:cs typeface="Times New Roman" panose="02020603050405020304" pitchFamily="18" charset="0"/>
              </a:rPr>
              <a:t>., İnşaat Müh. Böl., </a:t>
            </a:r>
            <a:r>
              <a:rPr lang="tr-TR" dirty="0" smtClean="0">
                <a:latin typeface="Times New Roman" panose="02020603050405020304" pitchFamily="18" charset="0"/>
                <a:cs typeface="Times New Roman" panose="02020603050405020304" pitchFamily="18" charset="0"/>
              </a:rPr>
              <a:t>İstanbul Gazi </a:t>
            </a:r>
            <a:r>
              <a:rPr lang="tr-TR" dirty="0" err="1">
                <a:latin typeface="Times New Roman" panose="02020603050405020304" pitchFamily="18" charset="0"/>
                <a:cs typeface="Times New Roman" panose="02020603050405020304" pitchFamily="18" charset="0"/>
              </a:rPr>
              <a:t>Üniv</a:t>
            </a:r>
            <a:r>
              <a:rPr lang="tr-TR" dirty="0">
                <a:latin typeface="Times New Roman" panose="02020603050405020304" pitchFamily="18" charset="0"/>
                <a:cs typeface="Times New Roman" panose="02020603050405020304" pitchFamily="18" charset="0"/>
              </a:rPr>
              <a:t>., Kırşehir Meslek Yüksek Okulu, </a:t>
            </a:r>
            <a:r>
              <a:rPr lang="tr-TR" dirty="0" smtClean="0">
                <a:latin typeface="Times New Roman" panose="02020603050405020304" pitchFamily="18" charset="0"/>
                <a:cs typeface="Times New Roman" panose="02020603050405020304" pitchFamily="18" charset="0"/>
              </a:rPr>
              <a:t>Kırşehir ‘’BETONARME </a:t>
            </a:r>
            <a:r>
              <a:rPr lang="tr-TR" dirty="0">
                <a:latin typeface="Times New Roman" panose="02020603050405020304" pitchFamily="18" charset="0"/>
                <a:cs typeface="Times New Roman" panose="02020603050405020304" pitchFamily="18" charset="0"/>
              </a:rPr>
              <a:t>YAPI ELEMANLARINDA </a:t>
            </a:r>
            <a:r>
              <a:rPr lang="tr-TR" dirty="0" smtClean="0">
                <a:latin typeface="Times New Roman" panose="02020603050405020304" pitchFamily="18" charset="0"/>
                <a:cs typeface="Times New Roman" panose="02020603050405020304" pitchFamily="18" charset="0"/>
              </a:rPr>
              <a:t>KULLANILAN ONARIM </a:t>
            </a:r>
            <a:r>
              <a:rPr lang="tr-TR" dirty="0">
                <a:latin typeface="Times New Roman" panose="02020603050405020304" pitchFamily="18" charset="0"/>
                <a:cs typeface="Times New Roman" panose="02020603050405020304" pitchFamily="18" charset="0"/>
              </a:rPr>
              <a:t>VE GÜÇLENDİRME </a:t>
            </a:r>
            <a:r>
              <a:rPr lang="tr-TR" dirty="0" smtClean="0">
                <a:latin typeface="Times New Roman" panose="02020603050405020304" pitchFamily="18" charset="0"/>
                <a:cs typeface="Times New Roman" panose="02020603050405020304" pitchFamily="18" charset="0"/>
              </a:rPr>
              <a:t>YÖNTEMLERİNİN KARŞILAŞTIRILMASI’’</a:t>
            </a:r>
          </a:p>
          <a:p>
            <a:r>
              <a:rPr lang="tr-TR" dirty="0">
                <a:latin typeface="Times New Roman" panose="02020603050405020304" pitchFamily="18" charset="0"/>
                <a:cs typeface="Times New Roman" panose="02020603050405020304" pitchFamily="18" charset="0"/>
              </a:rPr>
              <a:t>Sakarya Üniversitesi, Mühendislik Fakültesi, İnşaat Mühendisliği </a:t>
            </a:r>
            <a:r>
              <a:rPr lang="tr-TR" dirty="0" smtClean="0">
                <a:latin typeface="Times New Roman" panose="02020603050405020304" pitchFamily="18" charset="0"/>
                <a:cs typeface="Times New Roman" panose="02020603050405020304" pitchFamily="18" charset="0"/>
              </a:rPr>
              <a:t>Bölümü, Dr</a:t>
            </a:r>
            <a:r>
              <a:rPr lang="tr-TR" dirty="0">
                <a:latin typeface="Times New Roman" panose="02020603050405020304" pitchFamily="18" charset="0"/>
                <a:cs typeface="Times New Roman" panose="02020603050405020304" pitchFamily="18" charset="0"/>
              </a:rPr>
              <a:t>. Zeki Özcan, Hasar Belirleme, Onarım ve Güçlendirme Ders Notları</a:t>
            </a:r>
          </a:p>
        </p:txBody>
      </p:sp>
    </p:spTree>
    <p:extLst>
      <p:ext uri="{BB962C8B-B14F-4D97-AF65-F5344CB8AC3E}">
        <p14:creationId xmlns="" xmlns:p14="http://schemas.microsoft.com/office/powerpoint/2010/main" val="371417389"/>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749</TotalTime>
  <Words>3454</Words>
  <Application>Microsoft Office PowerPoint</Application>
  <PresentationFormat>Özel</PresentationFormat>
  <Paragraphs>258</Paragraphs>
  <Slides>73</Slides>
  <Notes>16</Notes>
  <HiddenSlides>0</HiddenSlides>
  <MMClips>0</MMClips>
  <ScaleCrop>false</ScaleCrop>
  <HeadingPairs>
    <vt:vector size="4" baseType="variant">
      <vt:variant>
        <vt:lpstr>Tema</vt:lpstr>
      </vt:variant>
      <vt:variant>
        <vt:i4>1</vt:i4>
      </vt:variant>
      <vt:variant>
        <vt:lpstr>Slayt Başlıkları</vt:lpstr>
      </vt:variant>
      <vt:variant>
        <vt:i4>73</vt:i4>
      </vt:variant>
    </vt:vector>
  </HeadingPairs>
  <TitlesOfParts>
    <vt:vector size="74" baseType="lpstr">
      <vt:lpstr>Duman</vt:lpstr>
      <vt:lpstr>BETONARME YAPI ELEMANLARINDA KULLANILAN ONARIM VE GÜÇLENDİRME YÖNTEMLERİNİN KARSILASTIRILMASI</vt:lpstr>
      <vt:lpstr>NEDEN ONARIM VE GÜÇLENDİRME YAPMA ZORUNLULUĞU DUYUYORUZ?</vt:lpstr>
      <vt:lpstr>Slayt 3</vt:lpstr>
      <vt:lpstr>Slayt 4</vt:lpstr>
      <vt:lpstr>Betonarme Yapılarda Gözlenen Hasarın Nedenleri ve Türleri</vt:lpstr>
      <vt:lpstr>Betonarme Yapılarda Gözlenen Hasarın Nedenleri ve Türleri</vt:lpstr>
      <vt:lpstr>Hasarlı Döşemede Çatlak ve Sehim</vt:lpstr>
      <vt:lpstr>Kirişsiz Döşemede Zımbalama Hasarı</vt:lpstr>
      <vt:lpstr>Betonarme Yapılarda Gözlenen Hasarın Nedenleri ve Türleri</vt:lpstr>
      <vt:lpstr> Kirişte Oluşabilecek Eğilme Çatlakları</vt:lpstr>
      <vt:lpstr>Bağ Kirişi X Kayma Çatlağı</vt:lpstr>
      <vt:lpstr>Betonarme Yapılarda Gözlenen Hasarın Nedenleri ve Türleri</vt:lpstr>
      <vt:lpstr>Kolon ve Kiriş Birleşim Yerlerinde Oluşan Hasarlar</vt:lpstr>
      <vt:lpstr>Perde Duvar Hasarı</vt:lpstr>
      <vt:lpstr>Temel Hasarları</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GÜÇLENDİRMEDE KULLANILAN MALZEMELER</vt:lpstr>
      <vt:lpstr>ONARIM VE GÜÇLENDİRMDE KULLANILAN MALZEMELER</vt:lpstr>
      <vt:lpstr>ONARIM VE GÜÇLENDİRMEDE KULLANILAN MALZEMELER</vt:lpstr>
      <vt:lpstr>ONARIM VE GÜÇLENDİRMEDE KULLANILAN MALZEMELER</vt:lpstr>
      <vt:lpstr>ONARIM VE GÜÇLENDİRME YÖNTEMLERİ</vt:lpstr>
      <vt:lpstr>KOLONLARDA ONARIM VE GÜÇLENDİRME</vt:lpstr>
      <vt:lpstr>KOLONLARDA ONARIM VE GÜÇLENDİRME</vt:lpstr>
      <vt:lpstr>KOLONLARDA ONARIM VE GÜÇLENDİRME</vt:lpstr>
      <vt:lpstr>KOLONLARDA ONARIM VE GÜÇLENDİRME</vt:lpstr>
      <vt:lpstr>Slayt 34</vt:lpstr>
      <vt:lpstr>Slayt 35</vt:lpstr>
      <vt:lpstr>Slayt 36</vt:lpstr>
      <vt:lpstr>Slayt 37</vt:lpstr>
      <vt:lpstr>KOLONLARDA ONARIM VE GÜÇLENDİRME</vt:lpstr>
      <vt:lpstr>KOLONLARDA ONARIM VE GÜÇLENDİRME</vt:lpstr>
      <vt:lpstr>Slayt 40</vt:lpstr>
      <vt:lpstr>Slayt 41</vt:lpstr>
      <vt:lpstr>Slayt 42</vt:lpstr>
      <vt:lpstr>KOLONLARDA ONARIM VE GÜÇLENDİRME</vt:lpstr>
      <vt:lpstr>KOLONLARDA ONARIM VE GÜÇLENDİRME</vt:lpstr>
      <vt:lpstr>Slayt 45</vt:lpstr>
      <vt:lpstr>Slayt 46</vt:lpstr>
      <vt:lpstr>KİRİŞLERDE ONARIM VE GÜÇLENDİRME</vt:lpstr>
      <vt:lpstr>KİRİŞLERDE ONARIM VE GÜÇLENDİRME</vt:lpstr>
      <vt:lpstr>KİRİŞLERDE ONARIM VE GÜÇLENDİRME</vt:lpstr>
      <vt:lpstr>Slayt 50</vt:lpstr>
      <vt:lpstr>KİRİŞLERDE ONARIM VE GÜÇLENDİRME</vt:lpstr>
      <vt:lpstr>KOLON VE KİRİŞ BİRLEŞİM BÖLGELERİNİN  ONARIM VE GÜÇLENDİRİLMESİ</vt:lpstr>
      <vt:lpstr>KOLON VE KİRİŞ BİRLEŞİM BÖLGELERİNİN  ONARIM VE GÜÇLENDİRİLMESİ</vt:lpstr>
      <vt:lpstr>KOLON VE KİRİŞ BİRLEŞİM BÖLGELERİNİN  ONARIM VE GÜÇLENDİRİLMESİ</vt:lpstr>
      <vt:lpstr>Slayt 55</vt:lpstr>
      <vt:lpstr>Slayt 56</vt:lpstr>
      <vt:lpstr>DÖŞEMELERİN ONARIM VE GÜÇLENDİRİLMESİ</vt:lpstr>
      <vt:lpstr>DÖŞEMELERİN ONARIM VE GÜÇLENDİRİLMESİ</vt:lpstr>
      <vt:lpstr>DÖŞEMELERİN ONARIM VE GÜÇLENDİRİLMESİ</vt:lpstr>
      <vt:lpstr>DÖŞEMELERİN ONARIM VE GÜÇLENDİRİLMESİ</vt:lpstr>
      <vt:lpstr>DÖŞEMELERİN ONARIM VE GÜÇLENDİRİLMESİ</vt:lpstr>
      <vt:lpstr>DÖŞEMELERİN ONARIM VE GÜÇLENDİRİLMESİ</vt:lpstr>
      <vt:lpstr>Slayt 63</vt:lpstr>
      <vt:lpstr>PERDELERİN ONARIM VE GÜÇLENDİRİLMESİ</vt:lpstr>
      <vt:lpstr>PERDELERİN ONARIM VE GÜÇLENDİRİLMESİ</vt:lpstr>
      <vt:lpstr>PERDELERİN ONARIM VE GÜÇLENDİRİLMESİ</vt:lpstr>
      <vt:lpstr>PERDELERİN ONARIM VE GÜÇLENDİRİLMESİ</vt:lpstr>
      <vt:lpstr>Slayt 68</vt:lpstr>
      <vt:lpstr>Slayt 69</vt:lpstr>
      <vt:lpstr>TEMEL ONARIM VE GÜÇLENDİRİLMESİ</vt:lpstr>
      <vt:lpstr>TEMEL ONARIM VE GÜÇLENDİRİLMESİ</vt:lpstr>
      <vt:lpstr>Slayt 72</vt:lpstr>
      <vt:lpstr>KAYNAKLAR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BETONARME YAPI ELEMANLARINDA KULLANILAN ONARIM VE GÜÇLENDİRME YÖNTEMLERİNİN KARŞILAŞTIRILMASI</dc:title>
  <dc:creator>MUHARREM</dc:creator>
  <cp:lastModifiedBy>Abdül Kadir ÇELİK</cp:lastModifiedBy>
  <cp:revision>58</cp:revision>
  <dcterms:created xsi:type="dcterms:W3CDTF">2019-10-12T09:39:25Z</dcterms:created>
  <dcterms:modified xsi:type="dcterms:W3CDTF">2019-10-16T18:31:02Z</dcterms:modified>
</cp:coreProperties>
</file>