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9" r:id="rId4"/>
    <p:sldId id="261" r:id="rId5"/>
    <p:sldId id="262" r:id="rId6"/>
    <p:sldId id="266" r:id="rId7"/>
    <p:sldId id="268" r:id="rId8"/>
    <p:sldId id="271" r:id="rId9"/>
    <p:sldId id="274" r:id="rId10"/>
    <p:sldId id="275" r:id="rId11"/>
    <p:sldId id="276" r:id="rId12"/>
    <p:sldId id="277" r:id="rId13"/>
    <p:sldId id="279" r:id="rId14"/>
    <p:sldId id="280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68" d="100"/>
          <a:sy n="68" d="100"/>
        </p:scale>
        <p:origin x="-142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HEMŞİRELİK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b="1" dirty="0" smtClean="0"/>
              <a:t>SAĞLIK BİLİMLERİ FAKÜLTESİ</a:t>
            </a:r>
            <a:endParaRPr lang="tr-TR" altLang="tr-TR" sz="28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HEM101-HEMŞİRELİK ESASLARI 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/>
              <a:t>Ögr</a:t>
            </a:r>
            <a:r>
              <a:rPr lang="tr-TR" altLang="tr-TR" sz="2000" b="1" i="1" dirty="0" smtClean="0"/>
              <a:t>. Gör. Zeynep SAĞLAM</a:t>
            </a:r>
            <a:endParaRPr lang="tr-TR" altLang="tr-TR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b="1" dirty="0" smtClean="0"/>
              <a:t>İLAÇ YÖNETİMİ</a:t>
            </a:r>
            <a:endParaRPr lang="tr-TR" altLang="tr-TR" sz="32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Hafta-8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tr-TR" altLang="tr-TR" sz="1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HEM101-HEMŞİRELİK ESASLARI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490066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İÇERİK </a:t>
            </a:r>
            <a:endParaRPr lang="tr-TR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075240" cy="410445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İlaçların adlandırılması</a:t>
            </a:r>
          </a:p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Sınıflandırılması</a:t>
            </a:r>
          </a:p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İlaç formları</a:t>
            </a:r>
          </a:p>
          <a:p>
            <a:pPr>
              <a:lnSpc>
                <a:spcPct val="130000"/>
              </a:lnSpc>
            </a:pPr>
            <a:r>
              <a:rPr lang="tr-TR" sz="1800" dirty="0">
                <a:cs typeface="Arial" panose="020B0604020202020204" pitchFamily="34" charset="0"/>
              </a:rPr>
              <a:t>İlacın vücutta metabolizması</a:t>
            </a:r>
          </a:p>
          <a:p>
            <a:pPr>
              <a:lnSpc>
                <a:spcPct val="130000"/>
              </a:lnSpc>
            </a:pPr>
            <a:r>
              <a:rPr lang="tr-TR" sz="1800" dirty="0">
                <a:cs typeface="Arial" panose="020B0604020202020204" pitchFamily="34" charset="0"/>
              </a:rPr>
              <a:t>İlaç etkileri</a:t>
            </a:r>
          </a:p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İlaçların etkilerini etkileyen faktörler</a:t>
            </a:r>
          </a:p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İlaçların temini ve saklanması</a:t>
            </a:r>
          </a:p>
          <a:p>
            <a:pPr>
              <a:lnSpc>
                <a:spcPct val="130000"/>
              </a:lnSpc>
            </a:pPr>
            <a:r>
              <a:rPr lang="tr-TR" sz="1800" dirty="0" smtClean="0">
                <a:cs typeface="Arial" panose="020B0604020202020204" pitchFamily="34" charset="0"/>
              </a:rPr>
              <a:t>İlaç uygulamalarında doğru ilkeleri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88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İlaçların adlandırılması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931224" cy="4248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200" dirty="0" smtClean="0"/>
              <a:t>Genel ad (jenerik)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Ticari ad (müstahzar)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Kimyasal ad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12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İlaçların sınıflandırılması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cs typeface="Arial" panose="020B0604020202020204" pitchFamily="34" charset="0"/>
              </a:rPr>
              <a:t>Etki yerlerine göre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cs typeface="Arial" panose="020B0604020202020204" pitchFamily="34" charset="0"/>
              </a:rPr>
              <a:t>Kullanım amaçlarına göre</a:t>
            </a:r>
          </a:p>
          <a:p>
            <a:pPr lvl="2">
              <a:lnSpc>
                <a:spcPct val="150000"/>
              </a:lnSpc>
            </a:pPr>
            <a:r>
              <a:rPr lang="tr-TR" dirty="0" err="1" smtClean="0">
                <a:cs typeface="Arial" panose="020B0604020202020204" pitchFamily="34" charset="0"/>
              </a:rPr>
              <a:t>Profilaktik</a:t>
            </a:r>
            <a:r>
              <a:rPr lang="tr-TR" dirty="0" smtClean="0">
                <a:cs typeface="Arial" panose="020B0604020202020204" pitchFamily="34" charset="0"/>
              </a:rPr>
              <a:t> (koruyucu)</a:t>
            </a:r>
          </a:p>
          <a:p>
            <a:pPr lvl="2">
              <a:lnSpc>
                <a:spcPct val="150000"/>
              </a:lnSpc>
            </a:pPr>
            <a:r>
              <a:rPr lang="tr-TR" dirty="0" smtClean="0">
                <a:cs typeface="Arial" panose="020B0604020202020204" pitchFamily="34" charset="0"/>
              </a:rPr>
              <a:t>Tamamlayıcı</a:t>
            </a:r>
          </a:p>
          <a:p>
            <a:pPr lvl="2">
              <a:lnSpc>
                <a:spcPct val="150000"/>
              </a:lnSpc>
            </a:pPr>
            <a:r>
              <a:rPr lang="tr-TR" dirty="0" smtClean="0">
                <a:cs typeface="Arial" panose="020B0604020202020204" pitchFamily="34" charset="0"/>
              </a:rPr>
              <a:t>Radikal tedavi</a:t>
            </a:r>
          </a:p>
          <a:p>
            <a:pPr lvl="2">
              <a:lnSpc>
                <a:spcPct val="150000"/>
              </a:lnSpc>
            </a:pPr>
            <a:r>
              <a:rPr lang="tr-TR" dirty="0" err="1" smtClean="0">
                <a:cs typeface="Arial" panose="020B0604020202020204" pitchFamily="34" charset="0"/>
              </a:rPr>
              <a:t>Semptomatik</a:t>
            </a:r>
            <a:r>
              <a:rPr lang="tr-TR" dirty="0" smtClean="0">
                <a:cs typeface="Arial" panose="020B0604020202020204" pitchFamily="34" charset="0"/>
              </a:rPr>
              <a:t> yada palyatif tedavi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cs typeface="Arial" panose="020B0604020202020204" pitchFamily="34" charset="0"/>
              </a:rPr>
              <a:t>Kökenlerine göre sınıflandırılır</a:t>
            </a:r>
            <a:endParaRPr lang="tr-TR" sz="2400" dirty="0">
              <a:cs typeface="Arial" panose="020B0604020202020204" pitchFamily="34" charset="0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538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864096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İlaç formları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60375" y="1196752"/>
            <a:ext cx="8504113" cy="410445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/>
              <a:t>Tablet </a:t>
            </a:r>
          </a:p>
          <a:p>
            <a:pPr>
              <a:lnSpc>
                <a:spcPct val="150000"/>
              </a:lnSpc>
            </a:pPr>
            <a:r>
              <a:rPr lang="tr-TR" sz="2800" dirty="0" err="1" smtClean="0"/>
              <a:t>Efervesan</a:t>
            </a:r>
            <a:r>
              <a:rPr lang="tr-TR" sz="2800" dirty="0" smtClean="0"/>
              <a:t> tablet </a:t>
            </a:r>
          </a:p>
          <a:p>
            <a:pPr>
              <a:lnSpc>
                <a:spcPct val="150000"/>
              </a:lnSpc>
            </a:pPr>
            <a:r>
              <a:rPr lang="tr-TR" sz="2800" dirty="0" err="1" smtClean="0"/>
              <a:t>Enterik</a:t>
            </a:r>
            <a:r>
              <a:rPr lang="tr-TR" sz="2800" dirty="0" smtClean="0"/>
              <a:t> kaplı tablet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Draje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Toz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Kapsül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6</a:t>
            </a:fld>
            <a:endParaRPr lang="tr-TR"/>
          </a:p>
        </p:txBody>
      </p:sp>
      <p:sp>
        <p:nvSpPr>
          <p:cNvPr id="6" name="AutoShape 2" descr="tablet ilaç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856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55576" y="548680"/>
            <a:ext cx="7272808" cy="55446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200" dirty="0"/>
              <a:t>Solüsyon (</a:t>
            </a:r>
            <a:r>
              <a:rPr lang="tr-TR" sz="2200" dirty="0" smtClean="0"/>
              <a:t>eriyik)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Süspansiyon  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Şurup</a:t>
            </a:r>
          </a:p>
          <a:p>
            <a:pPr>
              <a:lnSpc>
                <a:spcPct val="150000"/>
              </a:lnSpc>
            </a:pPr>
            <a:r>
              <a:rPr lang="tr-TR" sz="2200" dirty="0" err="1" smtClean="0"/>
              <a:t>Eliksir</a:t>
            </a:r>
            <a:endParaRPr lang="tr-TR" sz="2200" dirty="0" smtClean="0"/>
          </a:p>
          <a:p>
            <a:pPr lvl="0">
              <a:lnSpc>
                <a:spcPct val="130000"/>
              </a:lnSpc>
            </a:pPr>
            <a:r>
              <a:rPr lang="tr-TR" sz="2200" dirty="0">
                <a:solidFill>
                  <a:srgbClr val="000000"/>
                </a:solidFill>
              </a:rPr>
              <a:t>Merhem / </a:t>
            </a:r>
            <a:r>
              <a:rPr lang="tr-TR" sz="2200" dirty="0" err="1">
                <a:solidFill>
                  <a:srgbClr val="000000"/>
                </a:solidFill>
              </a:rPr>
              <a:t>pomad</a:t>
            </a:r>
            <a:r>
              <a:rPr lang="tr-TR" sz="2200" dirty="0">
                <a:solidFill>
                  <a:srgbClr val="000000"/>
                </a:solidFill>
              </a:rPr>
              <a:t> </a:t>
            </a:r>
          </a:p>
          <a:p>
            <a:pPr lvl="0">
              <a:lnSpc>
                <a:spcPct val="130000"/>
              </a:lnSpc>
            </a:pPr>
            <a:r>
              <a:rPr lang="tr-TR" sz="2200" dirty="0">
                <a:solidFill>
                  <a:srgbClr val="000000"/>
                </a:solidFill>
              </a:rPr>
              <a:t>Pasta </a:t>
            </a:r>
          </a:p>
          <a:p>
            <a:pPr lvl="0">
              <a:lnSpc>
                <a:spcPct val="130000"/>
              </a:lnSpc>
            </a:pPr>
            <a:r>
              <a:rPr lang="tr-TR" sz="2200" dirty="0">
                <a:solidFill>
                  <a:srgbClr val="000000"/>
                </a:solidFill>
              </a:rPr>
              <a:t>Losyon </a:t>
            </a:r>
          </a:p>
          <a:p>
            <a:pPr lvl="0">
              <a:lnSpc>
                <a:spcPct val="130000"/>
              </a:lnSpc>
            </a:pPr>
            <a:r>
              <a:rPr lang="tr-TR" sz="2200" dirty="0" err="1">
                <a:solidFill>
                  <a:srgbClr val="000000"/>
                </a:solidFill>
              </a:rPr>
              <a:t>Transdermal</a:t>
            </a:r>
            <a:r>
              <a:rPr lang="tr-TR" sz="2200" dirty="0">
                <a:solidFill>
                  <a:srgbClr val="000000"/>
                </a:solidFill>
              </a:rPr>
              <a:t> </a:t>
            </a:r>
            <a:r>
              <a:rPr lang="tr-TR" sz="2200" dirty="0" err="1">
                <a:solidFill>
                  <a:srgbClr val="000000"/>
                </a:solidFill>
              </a:rPr>
              <a:t>Terapötik</a:t>
            </a:r>
            <a:r>
              <a:rPr lang="tr-TR" sz="2200" dirty="0">
                <a:solidFill>
                  <a:srgbClr val="000000"/>
                </a:solidFill>
              </a:rPr>
              <a:t> </a:t>
            </a:r>
          </a:p>
          <a:p>
            <a:pPr lvl="0">
              <a:lnSpc>
                <a:spcPct val="130000"/>
              </a:lnSpc>
            </a:pPr>
            <a:r>
              <a:rPr lang="tr-TR" sz="2200" dirty="0">
                <a:solidFill>
                  <a:srgbClr val="000000"/>
                </a:solidFill>
              </a:rPr>
              <a:t>Ampul</a:t>
            </a:r>
          </a:p>
          <a:p>
            <a:pPr lvl="0">
              <a:lnSpc>
                <a:spcPct val="130000"/>
              </a:lnSpc>
            </a:pPr>
            <a:r>
              <a:rPr lang="tr-TR" sz="2200" dirty="0" err="1">
                <a:solidFill>
                  <a:srgbClr val="000000"/>
                </a:solidFill>
              </a:rPr>
              <a:t>Flakon</a:t>
            </a:r>
            <a:endParaRPr lang="tr-TR" sz="2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tr-TR" sz="2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704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796950"/>
          </a:xfrm>
        </p:spPr>
        <p:txBody>
          <a:bodyPr/>
          <a:lstStyle/>
          <a:p>
            <a:r>
              <a:rPr lang="tr-TR" sz="2000" b="1" dirty="0">
                <a:solidFill>
                  <a:schemeClr val="accent2"/>
                </a:solidFill>
              </a:rPr>
              <a:t>İlacın </a:t>
            </a:r>
            <a:r>
              <a:rPr lang="tr-TR" sz="2000" b="1" dirty="0" smtClean="0">
                <a:solidFill>
                  <a:schemeClr val="accent2"/>
                </a:solidFill>
              </a:rPr>
              <a:t>vücuttaki metabolizması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7467600" cy="47011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 err="1" smtClean="0"/>
              <a:t>Absorbsiyon</a:t>
            </a:r>
            <a:r>
              <a:rPr lang="tr-TR" sz="2800" dirty="0" smtClean="0"/>
              <a:t> (emilim)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Dağılım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Metabolizma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Atılım </a:t>
            </a:r>
            <a:endParaRPr lang="tr-TR" sz="28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56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576064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İlaç etkileri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19256" cy="583264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  </a:t>
            </a:r>
            <a:r>
              <a:rPr lang="tr-TR" sz="2800" dirty="0" smtClean="0"/>
              <a:t>Tedavi Edici Etkileri</a:t>
            </a:r>
          </a:p>
          <a:p>
            <a:pPr lvl="2">
              <a:lnSpc>
                <a:spcPct val="150000"/>
              </a:lnSpc>
            </a:pPr>
            <a:r>
              <a:rPr lang="tr-TR" sz="2800" dirty="0" smtClean="0"/>
              <a:t>Lokal Etki</a:t>
            </a:r>
          </a:p>
          <a:p>
            <a:pPr lvl="2">
              <a:lnSpc>
                <a:spcPct val="150000"/>
              </a:lnSpc>
            </a:pPr>
            <a:r>
              <a:rPr lang="tr-TR" sz="2800" dirty="0" smtClean="0"/>
              <a:t>Genel (sistemik) Etki</a:t>
            </a:r>
          </a:p>
          <a:p>
            <a:pPr lvl="2">
              <a:lnSpc>
                <a:spcPct val="150000"/>
              </a:lnSpc>
            </a:pPr>
            <a:r>
              <a:rPr lang="tr-TR" sz="2800" dirty="0" err="1" smtClean="0"/>
              <a:t>Selektif</a:t>
            </a:r>
            <a:r>
              <a:rPr lang="tr-TR" sz="2800" dirty="0" smtClean="0"/>
              <a:t> Etki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İstenmeyen Etkiler</a:t>
            </a:r>
          </a:p>
          <a:p>
            <a:pPr lvl="2">
              <a:lnSpc>
                <a:spcPct val="150000"/>
              </a:lnSpc>
            </a:pPr>
            <a:r>
              <a:rPr lang="tr-TR" sz="2800" dirty="0" smtClean="0"/>
              <a:t>Yan Etkileri</a:t>
            </a:r>
          </a:p>
          <a:p>
            <a:pPr lvl="2">
              <a:lnSpc>
                <a:spcPct val="150000"/>
              </a:lnSpc>
            </a:pPr>
            <a:r>
              <a:rPr lang="tr-TR" sz="2800" dirty="0" err="1" smtClean="0"/>
              <a:t>Toksik</a:t>
            </a:r>
            <a:r>
              <a:rPr lang="tr-TR" sz="2800" dirty="0" smtClean="0"/>
              <a:t> Etki</a:t>
            </a:r>
          </a:p>
          <a:p>
            <a:pPr lvl="2">
              <a:lnSpc>
                <a:spcPct val="150000"/>
              </a:lnSpc>
            </a:pPr>
            <a:r>
              <a:rPr lang="tr-TR" sz="2800" dirty="0" smtClean="0"/>
              <a:t>Alerjik Reaksiyon</a:t>
            </a:r>
          </a:p>
          <a:p>
            <a:pPr lvl="2">
              <a:lnSpc>
                <a:spcPct val="150000"/>
              </a:lnSpc>
            </a:pPr>
            <a:r>
              <a:rPr lang="tr-TR" sz="2800" dirty="0" err="1" smtClean="0"/>
              <a:t>İnteraksiyonlar</a:t>
            </a:r>
            <a:r>
              <a:rPr lang="tr-TR" sz="2800" dirty="0" smtClean="0"/>
              <a:t> (</a:t>
            </a:r>
            <a:r>
              <a:rPr lang="tr-TR" sz="2800" dirty="0" err="1" smtClean="0"/>
              <a:t>Antagonistik</a:t>
            </a:r>
            <a:r>
              <a:rPr lang="tr-TR" sz="2800" dirty="0" smtClean="0"/>
              <a:t> etki, </a:t>
            </a:r>
            <a:r>
              <a:rPr lang="tr-TR" sz="2800" dirty="0" err="1" smtClean="0"/>
              <a:t>Sinerjik</a:t>
            </a:r>
            <a:r>
              <a:rPr lang="tr-TR" sz="2800" dirty="0" smtClean="0"/>
              <a:t> etki)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20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504056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İlacın etkisini etkileyen faktörler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91264" cy="5616624"/>
          </a:xfrm>
        </p:spPr>
        <p:txBody>
          <a:bodyPr>
            <a:normAutofit fontScale="92500" lnSpcReduction="10000"/>
          </a:bodyPr>
          <a:lstStyle/>
          <a:p>
            <a:r>
              <a:rPr lang="tr-TR" sz="2400" dirty="0" smtClean="0"/>
              <a:t>Genetik yapı</a:t>
            </a:r>
          </a:p>
          <a:p>
            <a:r>
              <a:rPr lang="tr-TR" sz="2400" dirty="0" smtClean="0"/>
              <a:t>İlaçların veriliş yolu</a:t>
            </a:r>
          </a:p>
          <a:p>
            <a:r>
              <a:rPr lang="tr-TR" sz="2400" dirty="0" smtClean="0"/>
              <a:t>Vücut ağırlığı</a:t>
            </a:r>
          </a:p>
          <a:p>
            <a:r>
              <a:rPr lang="tr-TR" sz="2400" dirty="0" smtClean="0"/>
              <a:t>Beslenme durumu</a:t>
            </a:r>
          </a:p>
          <a:p>
            <a:r>
              <a:rPr lang="tr-TR" sz="2400" dirty="0" smtClean="0"/>
              <a:t>Cinsiyet</a:t>
            </a:r>
          </a:p>
          <a:p>
            <a:r>
              <a:rPr lang="tr-TR" sz="2400" dirty="0" smtClean="0"/>
              <a:t>Çevre</a:t>
            </a:r>
          </a:p>
          <a:p>
            <a:r>
              <a:rPr lang="tr-TR" sz="2400" dirty="0" smtClean="0"/>
              <a:t>Psikolojik durum</a:t>
            </a:r>
          </a:p>
          <a:p>
            <a:r>
              <a:rPr lang="tr-TR" sz="2400" dirty="0" smtClean="0"/>
              <a:t>Hastalıklar</a:t>
            </a:r>
          </a:p>
          <a:p>
            <a:r>
              <a:rPr lang="tr-TR" sz="2400" dirty="0" smtClean="0"/>
              <a:t>İlacın konsantrasyonu</a:t>
            </a:r>
          </a:p>
          <a:p>
            <a:r>
              <a:rPr lang="tr-TR" sz="2400" dirty="0" smtClean="0"/>
              <a:t>Tolerans/Dayanıklılık/Alışkanlık</a:t>
            </a:r>
          </a:p>
          <a:p>
            <a:r>
              <a:rPr lang="tr-TR" sz="2400" dirty="0" smtClean="0"/>
              <a:t>İdame tedavisi</a:t>
            </a:r>
          </a:p>
          <a:p>
            <a:r>
              <a:rPr lang="tr-TR" sz="2400" dirty="0" smtClean="0"/>
              <a:t>Doz</a:t>
            </a:r>
          </a:p>
          <a:p>
            <a:r>
              <a:rPr lang="tr-TR" sz="2400" dirty="0" smtClean="0"/>
              <a:t>Maximum doz</a:t>
            </a:r>
          </a:p>
          <a:p>
            <a:r>
              <a:rPr lang="tr-TR" sz="2400" dirty="0" smtClean="0"/>
              <a:t>Hücum dozu</a:t>
            </a:r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4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İlaçların temini ve saklanması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363272" cy="48574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Hasta yanında ilaç bulundurulmaz, varsa teslim alınır.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İlaçlar kuru, temiz, serin yerde saklanır. Ancak özelliğine göre buzdolabında saklanması gereken ilaçlar vardır.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Kliniklerde ilaç depolanmaz hasta adına istem yapılan ilaçlar eczaneden günlük gelir.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Acil ilaçlar ayrı bir alanda ve acil arabalarında bulunur.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070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724942"/>
          </a:xfrm>
        </p:spPr>
        <p:txBody>
          <a:bodyPr/>
          <a:lstStyle/>
          <a:p>
            <a:r>
              <a:rPr lang="tr-TR" sz="2000" b="1" dirty="0">
                <a:solidFill>
                  <a:schemeClr val="accent2"/>
                </a:solidFill>
              </a:rPr>
              <a:t>İlaçların temini ve saklanması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561662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Acil arabalarında kullanılan ilaçların yerine yenisi kullanım sonrasında eklenir.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Acil arabasında yer alan ilaçların son kullanma tarihleri kontrolü yapılır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İlacın rengi ve içeriğinde değişim gözleniyorsa kullanılmaz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İlacın üzerinde bulunan etiketinin zarar görmemiş son kullanma tarihi, doz, ilaç adı okunur olmalı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Yüksek riskli ilaçlar, okunuşu ve yazılışında benzerlik olan ilaçlar etiketlenerek dikkat edilmesi sağlanır.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1B715AB-48C8-452E-A6A2-D91697DA1F05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736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63567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</a:pPr>
            <a:r>
              <a:rPr lang="tr-TR" sz="2000" b="1" dirty="0">
                <a:solidFill>
                  <a:schemeClr val="accent2"/>
                </a:solidFill>
              </a:rPr>
              <a:t>İlaç uygulamalarında doğru </a:t>
            </a:r>
            <a:r>
              <a:rPr lang="tr-TR" sz="2000" b="1" dirty="0" smtClean="0">
                <a:solidFill>
                  <a:schemeClr val="accent2"/>
                </a:solidFill>
              </a:rPr>
              <a:t>ilkeleri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715AB-48C8-452E-A6A2-D91697DA1F05}" type="slidenum">
              <a:rPr lang="tr-TR" smtClean="0"/>
              <a:t>13</a:t>
            </a:fld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2"/>
          </p:nvPr>
        </p:nvSpPr>
        <p:spPr>
          <a:xfrm>
            <a:off x="539552" y="1844824"/>
            <a:ext cx="3657600" cy="411554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HASTA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İLAÇ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DOZ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ZAMAN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UYGULAMA YOLU</a:t>
            </a:r>
          </a:p>
          <a:p>
            <a:endParaRPr lang="tr-TR" dirty="0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4"/>
          </p:nvPr>
        </p:nvSpPr>
        <p:spPr>
          <a:xfrm>
            <a:off x="4442792" y="1772816"/>
            <a:ext cx="3657600" cy="42484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KAYIT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ETKİ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TARAF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VERİLİŞ SÜRESİ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Bookman Old Style" pitchFamily="18" charset="0"/>
              </a:rPr>
              <a:t>DOĞRU FORM</a:t>
            </a:r>
            <a:endParaRPr lang="tr-TR" sz="2400" dirty="0">
              <a:latin typeface="Bookman Old Style" pitchFamily="18" charset="0"/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"/>
          </p:nvPr>
        </p:nvSpPr>
        <p:spPr>
          <a:xfrm>
            <a:off x="467544" y="908720"/>
            <a:ext cx="7931224" cy="936104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000" b="0" dirty="0">
                <a:solidFill>
                  <a:schemeClr val="tx1"/>
                </a:solidFill>
                <a:latin typeface="Bookman Old Style" pitchFamily="18" charset="0"/>
              </a:rPr>
              <a:t>İlaçların hazırlanması, uygulanması ve sonrasında hataların önlenmesi için belirlenen doğru ilkeleri</a:t>
            </a:r>
            <a:r>
              <a:rPr lang="tr-TR" sz="2000" b="0" dirty="0" smtClean="0">
                <a:solidFill>
                  <a:schemeClr val="tx1"/>
                </a:solidFill>
                <a:latin typeface="Bookman Old Style" pitchFamily="18" charset="0"/>
              </a:rPr>
              <a:t>;</a:t>
            </a:r>
            <a:endParaRPr lang="tr-TR" sz="2000" b="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00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tr-TR" sz="2400" b="1" dirty="0" smtClean="0"/>
              <a:t>Kaynakça</a:t>
            </a:r>
            <a:endParaRPr lang="tr-TR" sz="2400" b="1" dirty="0"/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tr-TR" sz="1400" dirty="0" smtClean="0"/>
              <a:t>Sabuncu</a:t>
            </a:r>
            <a:r>
              <a:rPr lang="tr-TR" sz="1400" dirty="0"/>
              <a:t>, N., Alpar, Ş.E., Özdilli, K., Batmaz, M., Bahçecik, N., İlhan, S.E., Özhan, F., Dursun, S.: Hemşirelik Bakımında İlke ve Uygulamalar. </a:t>
            </a:r>
            <a:r>
              <a:rPr lang="tr-TR" sz="1400" dirty="0" err="1"/>
              <a:t>Alter</a:t>
            </a:r>
            <a:r>
              <a:rPr lang="tr-TR" sz="1400" dirty="0"/>
              <a:t> Yayıncılık, Ankara 2009.</a:t>
            </a:r>
          </a:p>
          <a:p>
            <a:r>
              <a:rPr lang="tr-TR" sz="1400" dirty="0" smtClean="0"/>
              <a:t>Karadağ </a:t>
            </a:r>
            <a:r>
              <a:rPr lang="tr-TR" sz="1400" dirty="0"/>
              <a:t>A, Atabek Aştı T. Hemşirelik Esasları Hemşirelik Bilim ve Sanatı, İstanbul, Akademi Yayıncılık, 2016.</a:t>
            </a:r>
          </a:p>
          <a:p>
            <a:r>
              <a:rPr lang="tr-TR" sz="1400" dirty="0" smtClean="0"/>
              <a:t>Bektaş </a:t>
            </a:r>
            <a:r>
              <a:rPr lang="tr-TR" sz="1400" dirty="0"/>
              <a:t>H., Klinik Hemşirelik Becerileri (Çeviri: Taylor S.), Nobel Tıp Kitabevi, 2015.</a:t>
            </a:r>
          </a:p>
          <a:p>
            <a:r>
              <a:rPr lang="tr-TR" sz="1400" dirty="0" smtClean="0"/>
              <a:t>Uysal </a:t>
            </a:r>
            <a:r>
              <a:rPr lang="tr-TR" sz="1400" dirty="0"/>
              <a:t>N., Çakırcalı E., Hemşirelik Esasları İnsan Sağlığı ve Fonksiyonları, </a:t>
            </a:r>
            <a:r>
              <a:rPr lang="tr-TR" sz="1400" dirty="0" err="1"/>
              <a:t>Palme</a:t>
            </a:r>
            <a:r>
              <a:rPr lang="tr-TR" sz="1400" dirty="0"/>
              <a:t> Yayıncılık, 2015.</a:t>
            </a:r>
          </a:p>
          <a:p>
            <a:r>
              <a:rPr lang="tr-TR" sz="1400" dirty="0" err="1" smtClean="0"/>
              <a:t>Berman</a:t>
            </a:r>
            <a:r>
              <a:rPr lang="tr-TR" sz="1400" dirty="0" smtClean="0"/>
              <a:t> </a:t>
            </a:r>
            <a:r>
              <a:rPr lang="tr-TR" sz="1400" dirty="0"/>
              <a:t>A., </a:t>
            </a:r>
            <a:r>
              <a:rPr lang="tr-TR" sz="1400" dirty="0" err="1"/>
              <a:t>Snyder</a:t>
            </a:r>
            <a:r>
              <a:rPr lang="tr-TR" sz="1400" dirty="0"/>
              <a:t> S., </a:t>
            </a:r>
            <a:r>
              <a:rPr lang="tr-TR" sz="1400" dirty="0" err="1"/>
              <a:t>Frandsen</a:t>
            </a:r>
            <a:r>
              <a:rPr lang="tr-TR" sz="1400" dirty="0"/>
              <a:t> G., </a:t>
            </a:r>
            <a:r>
              <a:rPr lang="tr-TR" sz="1400" dirty="0" err="1"/>
              <a:t>Kozier&amp;Erb’s</a:t>
            </a:r>
            <a:r>
              <a:rPr lang="tr-TR" sz="1400" dirty="0"/>
              <a:t> Fundamentals of </a:t>
            </a:r>
            <a:r>
              <a:rPr lang="tr-TR" sz="1400" dirty="0" err="1"/>
              <a:t>Nursing</a:t>
            </a:r>
            <a:r>
              <a:rPr lang="tr-TR" sz="1400" dirty="0"/>
              <a:t> </a:t>
            </a:r>
            <a:r>
              <a:rPr lang="tr-TR" sz="1400" dirty="0" err="1"/>
              <a:t>Concepts</a:t>
            </a:r>
            <a:r>
              <a:rPr lang="tr-TR" sz="1400" dirty="0"/>
              <a:t>, </a:t>
            </a:r>
            <a:r>
              <a:rPr lang="tr-TR" sz="1400" dirty="0" err="1"/>
              <a:t>Process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Practice</a:t>
            </a:r>
            <a:r>
              <a:rPr lang="tr-TR" sz="1400" dirty="0"/>
              <a:t> </a:t>
            </a:r>
            <a:r>
              <a:rPr lang="tr-TR" sz="1400" dirty="0" err="1"/>
              <a:t>Tenth</a:t>
            </a:r>
            <a:r>
              <a:rPr lang="tr-TR" sz="1400" dirty="0"/>
              <a:t> Edition, </a:t>
            </a:r>
            <a:r>
              <a:rPr lang="tr-TR" sz="1400" dirty="0" err="1"/>
              <a:t>Pearson</a:t>
            </a:r>
            <a:r>
              <a:rPr lang="tr-TR" sz="1400" dirty="0"/>
              <a:t>, 2016.</a:t>
            </a:r>
          </a:p>
          <a:p>
            <a:r>
              <a:rPr lang="tr-TR" sz="1400" dirty="0" smtClean="0"/>
              <a:t>Taylor </a:t>
            </a:r>
            <a:r>
              <a:rPr lang="tr-TR" sz="1400" dirty="0"/>
              <a:t>CR, </a:t>
            </a:r>
            <a:r>
              <a:rPr lang="tr-TR" sz="1400" dirty="0" err="1"/>
              <a:t>Lillis</a:t>
            </a:r>
            <a:r>
              <a:rPr lang="tr-TR" sz="1400" dirty="0"/>
              <a:t> C, </a:t>
            </a:r>
            <a:r>
              <a:rPr lang="tr-TR" sz="1400" dirty="0" err="1"/>
              <a:t>LeMone</a:t>
            </a:r>
            <a:r>
              <a:rPr lang="tr-TR" sz="1400" dirty="0"/>
              <a:t> P, </a:t>
            </a:r>
            <a:r>
              <a:rPr lang="tr-TR" sz="1400" dirty="0" err="1"/>
              <a:t>Lynn</a:t>
            </a:r>
            <a:r>
              <a:rPr lang="tr-TR" sz="1400" dirty="0"/>
              <a:t> P, Fundamentals of </a:t>
            </a:r>
            <a:r>
              <a:rPr lang="tr-TR" sz="1400" dirty="0" err="1"/>
              <a:t>Nursing</a:t>
            </a:r>
            <a:r>
              <a:rPr lang="tr-TR" sz="1400" dirty="0"/>
              <a:t>: </a:t>
            </a:r>
            <a:r>
              <a:rPr lang="tr-TR" sz="1400" dirty="0" err="1"/>
              <a:t>The</a:t>
            </a:r>
            <a:r>
              <a:rPr lang="tr-TR" sz="1400" dirty="0"/>
              <a:t> Art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Science</a:t>
            </a:r>
            <a:r>
              <a:rPr lang="tr-TR" sz="1400" dirty="0"/>
              <a:t> of </a:t>
            </a:r>
            <a:r>
              <a:rPr lang="tr-TR" sz="1400" dirty="0" err="1"/>
              <a:t>Nursing</a:t>
            </a:r>
            <a:r>
              <a:rPr lang="tr-TR" sz="1400" dirty="0"/>
              <a:t> </a:t>
            </a:r>
            <a:r>
              <a:rPr lang="tr-TR" sz="1400" dirty="0" err="1"/>
              <a:t>Care</a:t>
            </a:r>
            <a:r>
              <a:rPr lang="tr-TR" sz="1400" dirty="0"/>
              <a:t> </a:t>
            </a:r>
            <a:r>
              <a:rPr lang="tr-TR" sz="1400" dirty="0" err="1"/>
              <a:t>Seventh</a:t>
            </a:r>
            <a:r>
              <a:rPr lang="tr-TR" sz="1400" dirty="0"/>
              <a:t>, North </a:t>
            </a:r>
            <a:r>
              <a:rPr lang="tr-TR" sz="1400" dirty="0" err="1"/>
              <a:t>American</a:t>
            </a:r>
            <a:r>
              <a:rPr lang="tr-TR" sz="1400" dirty="0"/>
              <a:t> Edition, </a:t>
            </a:r>
            <a:r>
              <a:rPr lang="tr-TR" sz="1400" dirty="0" err="1"/>
              <a:t>Lippincott</a:t>
            </a:r>
            <a:r>
              <a:rPr lang="tr-TR" sz="1400" dirty="0"/>
              <a:t> Williams &amp; </a:t>
            </a:r>
            <a:r>
              <a:rPr lang="tr-TR" sz="1400" dirty="0" err="1"/>
              <a:t>Wilkins</a:t>
            </a:r>
            <a:r>
              <a:rPr lang="tr-TR" sz="1400" dirty="0"/>
              <a:t>, 2011.</a:t>
            </a:r>
          </a:p>
          <a:p>
            <a:r>
              <a:rPr lang="tr-TR" sz="1400" dirty="0" err="1" smtClean="0"/>
              <a:t>Wilkinson</a:t>
            </a:r>
            <a:r>
              <a:rPr lang="tr-TR" sz="1400" dirty="0" smtClean="0"/>
              <a:t> </a:t>
            </a:r>
            <a:r>
              <a:rPr lang="tr-TR" sz="1400" dirty="0"/>
              <a:t>JM, Tras LS, </a:t>
            </a:r>
            <a:r>
              <a:rPr lang="tr-TR" sz="1400" dirty="0" err="1"/>
              <a:t>Barnett</a:t>
            </a:r>
            <a:r>
              <a:rPr lang="tr-TR" sz="1400" dirty="0"/>
              <a:t> KL, Smith MH, Fundamentals of </a:t>
            </a:r>
            <a:r>
              <a:rPr lang="tr-TR" sz="1400" dirty="0" err="1"/>
              <a:t>Nursing</a:t>
            </a:r>
            <a:r>
              <a:rPr lang="tr-TR" sz="1400" dirty="0"/>
              <a:t> (</a:t>
            </a:r>
            <a:r>
              <a:rPr lang="tr-TR" sz="1400" dirty="0" err="1"/>
              <a:t>Two</a:t>
            </a:r>
            <a:r>
              <a:rPr lang="tr-TR" sz="1400" dirty="0"/>
              <a:t> Volume Set) 3rd Edition, F.A. </a:t>
            </a:r>
            <a:r>
              <a:rPr lang="tr-TR" sz="1400" dirty="0" err="1"/>
              <a:t>Davis</a:t>
            </a:r>
            <a:r>
              <a:rPr lang="tr-TR" sz="1400" dirty="0"/>
              <a:t> </a:t>
            </a:r>
            <a:r>
              <a:rPr lang="tr-TR" sz="1400" dirty="0" err="1"/>
              <a:t>Company</a:t>
            </a:r>
            <a:r>
              <a:rPr lang="tr-TR" sz="1400" dirty="0"/>
              <a:t> </a:t>
            </a:r>
            <a:r>
              <a:rPr lang="tr-TR" sz="1400" dirty="0" err="1"/>
              <a:t>Philadelphia</a:t>
            </a:r>
            <a:r>
              <a:rPr lang="tr-TR" sz="1400" dirty="0"/>
              <a:t>, 2016.</a:t>
            </a:r>
          </a:p>
          <a:p>
            <a:r>
              <a:rPr lang="tr-TR" sz="1400" dirty="0" err="1" smtClean="0"/>
              <a:t>Berman</a:t>
            </a:r>
            <a:r>
              <a:rPr lang="tr-TR" sz="1400" dirty="0" smtClean="0"/>
              <a:t> </a:t>
            </a:r>
            <a:r>
              <a:rPr lang="tr-TR" sz="1400" dirty="0"/>
              <a:t>A., </a:t>
            </a:r>
            <a:r>
              <a:rPr lang="tr-TR" sz="1400" dirty="0" err="1"/>
              <a:t>Snyder</a:t>
            </a:r>
            <a:r>
              <a:rPr lang="tr-TR" sz="1400" dirty="0"/>
              <a:t> S., </a:t>
            </a:r>
            <a:r>
              <a:rPr lang="tr-TR" sz="1400" dirty="0" err="1"/>
              <a:t>Frandsen</a:t>
            </a:r>
            <a:r>
              <a:rPr lang="tr-TR" sz="1400" dirty="0"/>
              <a:t> G., </a:t>
            </a:r>
            <a:r>
              <a:rPr lang="tr-TR" sz="1400" dirty="0" err="1"/>
              <a:t>Kozier&amp;Erb’s</a:t>
            </a:r>
            <a:r>
              <a:rPr lang="tr-TR" sz="1400" dirty="0"/>
              <a:t> Fundamentals of </a:t>
            </a:r>
            <a:r>
              <a:rPr lang="tr-TR" sz="1400" dirty="0" err="1"/>
              <a:t>Nursing</a:t>
            </a:r>
            <a:r>
              <a:rPr lang="tr-TR" sz="1400" dirty="0"/>
              <a:t> </a:t>
            </a:r>
            <a:r>
              <a:rPr lang="tr-TR" sz="1400" dirty="0" err="1"/>
              <a:t>Concepts</a:t>
            </a:r>
            <a:r>
              <a:rPr lang="tr-TR" sz="1400" dirty="0"/>
              <a:t>, </a:t>
            </a:r>
            <a:r>
              <a:rPr lang="tr-TR" sz="1400" dirty="0" err="1"/>
              <a:t>Process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Practice</a:t>
            </a:r>
            <a:r>
              <a:rPr lang="tr-TR" sz="1400" dirty="0"/>
              <a:t> </a:t>
            </a:r>
            <a:r>
              <a:rPr lang="tr-TR" sz="1400" dirty="0" err="1"/>
              <a:t>Tenth</a:t>
            </a:r>
            <a:r>
              <a:rPr lang="tr-TR" sz="1400" dirty="0"/>
              <a:t> Edition, </a:t>
            </a:r>
            <a:r>
              <a:rPr lang="tr-TR" sz="1400" dirty="0" err="1"/>
              <a:t>Pearson</a:t>
            </a:r>
            <a:r>
              <a:rPr lang="tr-TR" sz="1400" dirty="0"/>
              <a:t>, 2016.</a:t>
            </a:r>
          </a:p>
          <a:p>
            <a:r>
              <a:rPr lang="tr-TR" sz="1400" dirty="0"/>
              <a:t>Potter PA, Perry AG, </a:t>
            </a:r>
            <a:r>
              <a:rPr lang="tr-TR" sz="1400" dirty="0" err="1"/>
              <a:t>Stockert</a:t>
            </a:r>
            <a:r>
              <a:rPr lang="tr-TR" sz="1400" dirty="0"/>
              <a:t> P, </a:t>
            </a:r>
            <a:r>
              <a:rPr lang="tr-TR" sz="1400" dirty="0" err="1"/>
              <a:t>Hall</a:t>
            </a:r>
            <a:r>
              <a:rPr lang="tr-TR" sz="1400" dirty="0"/>
              <a:t> A., Fundamentals of </a:t>
            </a:r>
            <a:r>
              <a:rPr lang="tr-TR" sz="1400" dirty="0" err="1"/>
              <a:t>Nursing</a:t>
            </a:r>
            <a:r>
              <a:rPr lang="tr-TR" sz="1400" dirty="0"/>
              <a:t> 8th Edition, </a:t>
            </a:r>
            <a:r>
              <a:rPr lang="tr-TR" sz="1400" dirty="0" err="1"/>
              <a:t>Elsevier</a:t>
            </a:r>
            <a:r>
              <a:rPr lang="tr-TR" sz="1400" dirty="0"/>
              <a:t>, 2013.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2012306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Özel 3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87</TotalTime>
  <Words>581</Words>
  <Application>Microsoft Office PowerPoint</Application>
  <PresentationFormat>Ekran Gösterisi (4:3)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sunum_sablon</vt:lpstr>
      <vt:lpstr>PowerPoint Sunusu</vt:lpstr>
      <vt:lpstr>İLAÇ YÖNETİMİ</vt:lpstr>
      <vt:lpstr>İÇERİK </vt:lpstr>
      <vt:lpstr>İlaçların adlandırılması</vt:lpstr>
      <vt:lpstr>İlaçların sınıflandırılması</vt:lpstr>
      <vt:lpstr>İlaç formları</vt:lpstr>
      <vt:lpstr>PowerPoint Sunusu</vt:lpstr>
      <vt:lpstr>İlacın vücuttaki metabolizması</vt:lpstr>
      <vt:lpstr>İlaç etkileri</vt:lpstr>
      <vt:lpstr>İlacın etkisini etkileyen faktörler</vt:lpstr>
      <vt:lpstr>İlaçların temini ve saklanması</vt:lpstr>
      <vt:lpstr>İlaçların temini ve saklanması</vt:lpstr>
      <vt:lpstr>İlaç uygulamalarında doğru ilkeleri</vt:lpstr>
      <vt:lpstr>Kaynakça</vt:lpstr>
    </vt:vector>
  </TitlesOfParts>
  <Company>rocco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casper</dc:creator>
  <cp:lastModifiedBy>casper</cp:lastModifiedBy>
  <cp:revision>18</cp:revision>
  <cp:lastPrinted>1601-01-01T00:00:00Z</cp:lastPrinted>
  <dcterms:created xsi:type="dcterms:W3CDTF">2019-11-27T09:14:36Z</dcterms:created>
  <dcterms:modified xsi:type="dcterms:W3CDTF">2019-12-13T10:38:04Z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