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82"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58" d="100"/>
          <a:sy n="58" d="100"/>
        </p:scale>
        <p:origin x="1157"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5.10.2020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ACİL HEMŞİRELİĞİ </a:t>
            </a:r>
          </a:p>
          <a:p>
            <a:pPr>
              <a:lnSpc>
                <a:spcPct val="90000"/>
              </a:lnSpc>
            </a:pPr>
            <a:r>
              <a:rPr lang="tr-TR" altLang="tr-TR" sz="3200" b="1" dirty="0" smtClean="0"/>
              <a:t>ANABİLİM DALI</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SAĞLIK BİLİMLERİ ENSTİTÜSÜ</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ATH 707 Hemşirelik Kuram ve Felsefesi I</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Prof</a:t>
            </a:r>
            <a:r>
              <a:rPr lang="tr-TR" altLang="tr-TR" sz="2000" b="1" i="1" dirty="0" smtClean="0">
                <a:solidFill>
                  <a:schemeClr val="bg1">
                    <a:lumMod val="50000"/>
                  </a:schemeClr>
                </a:solidFill>
              </a:rPr>
              <a:t>. </a:t>
            </a:r>
            <a:r>
              <a:rPr lang="tr-TR" altLang="tr-TR" sz="2000" b="1" i="1" dirty="0" smtClean="0">
                <a:solidFill>
                  <a:schemeClr val="bg1">
                    <a:lumMod val="50000"/>
                  </a:schemeClr>
                </a:solidFill>
              </a:rPr>
              <a:t>Dr. Zeliha KOÇ</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3600" b="1" dirty="0" smtClean="0"/>
              <a:t>HEMŞİRELİK UYGULAMALARINDA KURAMLARIN KULLANIMI</a:t>
            </a:r>
            <a:endParaRPr lang="tr-TR" altLang="tr-TR" sz="3600" b="1"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1. Hafta</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646209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b="1" i="1" dirty="0" smtClean="0"/>
              <a:t>ATH 707 </a:t>
            </a:r>
          </a:p>
          <a:p>
            <a:r>
              <a:rPr lang="tr-TR" altLang="tr-TR" sz="3200" b="1" i="1" dirty="0" smtClean="0"/>
              <a:t>Hemşirelik Kuram ve Felsefesi I</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7AA1610-AF3A-45AE-A608-F083657FC4A3}"/>
              </a:ext>
            </a:extLst>
          </p:cNvPr>
          <p:cNvSpPr>
            <a:spLocks noGrp="1"/>
          </p:cNvSpPr>
          <p:nvPr>
            <p:ph idx="1"/>
          </p:nvPr>
        </p:nvSpPr>
        <p:spPr>
          <a:xfrm>
            <a:off x="457200" y="692696"/>
            <a:ext cx="8229600" cy="5433467"/>
          </a:xfrm>
        </p:spPr>
        <p:txBody>
          <a:bodyPr/>
          <a:lstStyle/>
          <a:p>
            <a:pPr marL="0" indent="0" algn="just">
              <a:buNone/>
            </a:pPr>
            <a:r>
              <a:rPr lang="tr-TR" sz="2800" dirty="0"/>
              <a:t>Hemşirelik uygulamaları komplekstir.  Kuramlar hemşirelere en doğru ve en iyi olanı uygulamak konusunda bilgi verir ve yol gösterir. </a:t>
            </a:r>
          </a:p>
          <a:p>
            <a:pPr marL="0" indent="0" algn="just">
              <a:buNone/>
            </a:pPr>
            <a:r>
              <a:rPr lang="tr-TR" sz="2800" dirty="0"/>
              <a:t>Hemşirelikte ya da diğer alanlarda geliştirilmiş kuramlar, ortaya çıkan problemlerin incelenmesini sağlar. Hemşirelik uygulamalarında kuramların kullanılmaması, yaygın bir şekilde duyuların ve birbirini takip eden istemlerin izlenmesine ve geleneksel uygulamaların devam etmesine neden olur. </a:t>
            </a:r>
          </a:p>
          <a:p>
            <a:pPr marL="0" indent="0" algn="just">
              <a:buNone/>
            </a:pPr>
            <a:endParaRPr lang="tr-TR" dirty="0"/>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lstStyle/>
          <a:p>
            <a:pPr marL="0" indent="0" algn="just">
              <a:buNone/>
            </a:pPr>
            <a:r>
              <a:rPr lang="tr-TR" sz="2800" dirty="0"/>
              <a:t>Buna karşın klinik uygulamanın büyük ölçüde kuram ve araştırmaya dayandırılmasıyla hemşireler rutine, sağduyuya ve geleneğe daha az bağlı kalırlar.</a:t>
            </a:r>
          </a:p>
          <a:p>
            <a:pPr marL="0" indent="0" algn="just">
              <a:buNone/>
            </a:pPr>
            <a:r>
              <a:rPr lang="tr-TR" sz="2800" dirty="0" smtClean="0"/>
              <a:t>Hemşirelik </a:t>
            </a:r>
            <a:r>
              <a:rPr lang="tr-TR" sz="2800" dirty="0"/>
              <a:t>gibi uygulamalı disiplinlerde kuram ve uygulama ayrılmazdır. </a:t>
            </a:r>
          </a:p>
          <a:p>
            <a:pPr marL="0" indent="0" algn="just">
              <a:buNone/>
            </a:pPr>
            <a:r>
              <a:rPr lang="tr-TR" sz="2800" dirty="0"/>
              <a:t>Araştırmaya dayalı, uygulama ile ilişkili kuramların geliştirilmesi ve bu kuramların kullanımı hemşirelik mesleğinin gelişimi ve otonom hemşirelik uygulamaları için temeldir.</a:t>
            </a:r>
          </a:p>
          <a:p>
            <a:endParaRPr lang="tr-TR" sz="2800" dirty="0"/>
          </a:p>
        </p:txBody>
      </p:sp>
    </p:spTree>
    <p:extLst>
      <p:ext uri="{BB962C8B-B14F-4D97-AF65-F5344CB8AC3E}">
        <p14:creationId xmlns:p14="http://schemas.microsoft.com/office/powerpoint/2010/main" val="3776465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lstStyle/>
          <a:p>
            <a:pPr marL="0" indent="0" algn="just">
              <a:buNone/>
            </a:pPr>
            <a:r>
              <a:rPr lang="tr-TR" sz="2800" dirty="0"/>
              <a:t>Hemşirelik uygulamaları sadece deneyimle değil aynı zamanda kuramların anlaşılmasıyla gelişir. </a:t>
            </a:r>
          </a:p>
          <a:p>
            <a:pPr marL="0" indent="0" algn="just">
              <a:buNone/>
            </a:pPr>
            <a:r>
              <a:rPr lang="tr-TR" sz="2800" dirty="0"/>
              <a:t>Hemşirelik, bütün uygulamalı disiplinlerde olduğu gibi, kuramların uygulamaya rehberlik ettiği ve uygulamaların kurama dayanak gösterildiği kuram ve uygulama kombinasyonlarını kullanır. </a:t>
            </a:r>
          </a:p>
          <a:p>
            <a:pPr marL="0" indent="0" algn="just">
              <a:buNone/>
            </a:pPr>
            <a:r>
              <a:rPr lang="tr-TR" sz="2800" dirty="0"/>
              <a:t>Kuramlar uygulayıcıya düşünce ve yoruma dayalı bilinçli karar vermesinde yardımcı olur. </a:t>
            </a:r>
          </a:p>
        </p:txBody>
      </p:sp>
    </p:spTree>
    <p:extLst>
      <p:ext uri="{BB962C8B-B14F-4D97-AF65-F5344CB8AC3E}">
        <p14:creationId xmlns:p14="http://schemas.microsoft.com/office/powerpoint/2010/main" val="2600680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lstStyle/>
          <a:p>
            <a:pPr marL="0" indent="0" algn="just">
              <a:buNone/>
            </a:pPr>
            <a:r>
              <a:rPr lang="tr-TR" sz="2800" dirty="0"/>
              <a:t>Hemşireler klinik deneyimleri doğrultusunda, eleştirel düşünme yeteneklerini kullanarak kuramsal ve klinik bilgilerini birleştirerek uygulamalarını geliştirebilirler. </a:t>
            </a:r>
          </a:p>
          <a:p>
            <a:pPr marL="0" indent="0" algn="just">
              <a:buNone/>
            </a:pPr>
            <a:r>
              <a:rPr lang="tr-TR" sz="2800" dirty="0"/>
              <a:t>Kurama dayalı hemşirelik uygulamalarını kullanan bir hemşire, hemşirelik problemlerini tanımlayabilecek, önceden tahmin ederek önleyici girişimlerde bulunabilecektir.</a:t>
            </a:r>
          </a:p>
          <a:p>
            <a:pPr marL="0" indent="0">
              <a:buNone/>
            </a:pPr>
            <a:endParaRPr lang="tr-TR" dirty="0"/>
          </a:p>
        </p:txBody>
      </p:sp>
    </p:spTree>
    <p:extLst>
      <p:ext uri="{BB962C8B-B14F-4D97-AF65-F5344CB8AC3E}">
        <p14:creationId xmlns:p14="http://schemas.microsoft.com/office/powerpoint/2010/main" val="243057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lstStyle/>
          <a:p>
            <a:pPr marL="0" indent="0" algn="just">
              <a:buNone/>
            </a:pPr>
            <a:r>
              <a:rPr lang="tr-TR" sz="2800" dirty="0"/>
              <a:t>Bu nedenle kuram ve araştırmanın, hemşirelik uygulamalarının temeli olduğu konusunda hemşirelerin farkındalıklarının artırılması son derece önemlidir. </a:t>
            </a:r>
          </a:p>
          <a:p>
            <a:pPr marL="0" indent="0" algn="just">
              <a:buNone/>
            </a:pPr>
            <a:r>
              <a:rPr lang="tr-TR" sz="2800" dirty="0"/>
              <a:t>Kuramlar hemşirelerin olayların niçin gerçekleştiğini anlamalarına yardımcı olmasına karşın, literatürde hemşirelerin kuramları düşünmek için yeteri kadar zaman ayırmadıkları ve araştırma yapmadıkları bildirilmektedir.</a:t>
            </a:r>
          </a:p>
          <a:p>
            <a:pPr marL="0" indent="0">
              <a:buNone/>
            </a:pPr>
            <a:endParaRPr lang="tr-TR" dirty="0"/>
          </a:p>
        </p:txBody>
      </p:sp>
    </p:spTree>
    <p:extLst>
      <p:ext uri="{BB962C8B-B14F-4D97-AF65-F5344CB8AC3E}">
        <p14:creationId xmlns:p14="http://schemas.microsoft.com/office/powerpoint/2010/main" val="2700264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lstStyle/>
          <a:p>
            <a:pPr marL="0" indent="0" algn="just">
              <a:buNone/>
            </a:pPr>
            <a:r>
              <a:rPr lang="tr-TR" sz="2800" dirty="0"/>
              <a:t>Hemşirelikte, uzun yıllardır devam eden kuram çalışmalarına karşın, hemşireler arasında “kuram ile uygulama arasında boşluk bulunduğu yönünde” yaygın bir görüş bulunmaktadır.</a:t>
            </a:r>
          </a:p>
          <a:p>
            <a:pPr marL="0" indent="0" algn="just">
              <a:buNone/>
            </a:pPr>
            <a:r>
              <a:rPr lang="tr-TR" sz="2800" dirty="0"/>
              <a:t> Kuram ve uygulama arasındaki ilişki hemşirelerin birçoğu tarafından tek yönlü ve hiyerarşik olarak görülmekte, kuramın uygulamanın üstünde olduğu ve uygulamanın nadiren kuramı etkilediği düşünülmektedir. </a:t>
            </a:r>
          </a:p>
        </p:txBody>
      </p:sp>
    </p:spTree>
    <p:extLst>
      <p:ext uri="{BB962C8B-B14F-4D97-AF65-F5344CB8AC3E}">
        <p14:creationId xmlns:p14="http://schemas.microsoft.com/office/powerpoint/2010/main" val="37228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052736"/>
            <a:ext cx="8229600" cy="5073427"/>
          </a:xfrm>
        </p:spPr>
        <p:txBody>
          <a:bodyPr/>
          <a:lstStyle/>
          <a:p>
            <a:pPr marL="0" indent="0" algn="just">
              <a:buNone/>
            </a:pPr>
            <a:r>
              <a:rPr lang="tr-TR" sz="2800" dirty="0"/>
              <a:t>Bu durum uygulamaların akademik bilgi ile ilişkili olduğuna inanan uygulayıcılar arasında karışıklığa neden olmakta, bazı uygulayıcılar da kuramın uygulama ile hiçbir şekilde ilgisi olmadığını düşünerek, kuramların uygulamaları çarpıttığından şikâyet </a:t>
            </a:r>
            <a:r>
              <a:rPr lang="tr-TR" sz="2800" dirty="0" smtClean="0"/>
              <a:t>etmektedir.</a:t>
            </a:r>
            <a:endParaRPr lang="tr-TR" sz="2800" dirty="0"/>
          </a:p>
          <a:p>
            <a:pPr marL="0" indent="0" algn="just">
              <a:buNone/>
            </a:pPr>
            <a:r>
              <a:rPr lang="tr-TR" sz="2800" dirty="0"/>
              <a:t>Kuram ve uygulama arasındaki boşluğa birçok faktör katkıda bulunmakla birlikte bunlardan biri de dildir.</a:t>
            </a:r>
          </a:p>
          <a:p>
            <a:pPr marL="0" indent="0">
              <a:buNone/>
            </a:pPr>
            <a:endParaRPr lang="tr-TR" dirty="0"/>
          </a:p>
        </p:txBody>
      </p:sp>
    </p:spTree>
    <p:extLst>
      <p:ext uri="{BB962C8B-B14F-4D97-AF65-F5344CB8AC3E}">
        <p14:creationId xmlns:p14="http://schemas.microsoft.com/office/powerpoint/2010/main" val="2344865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lstStyle/>
          <a:p>
            <a:pPr marL="0" indent="0" algn="just">
              <a:buNone/>
            </a:pPr>
            <a:r>
              <a:rPr lang="tr-TR" sz="2800" dirty="0"/>
              <a:t>Uygulamalarda karşılaşılan çalışma problemlerinin anlaşılabilmesi için kullanılan dil ve terminolojinin bu değişimleri uygulayacak klinik hemşireler tarafından kolaylıkla anlaşılabilmesi büyük önem taşımaktadır.</a:t>
            </a:r>
          </a:p>
          <a:p>
            <a:pPr marL="0" indent="0" algn="just">
              <a:buNone/>
            </a:pPr>
            <a:r>
              <a:rPr lang="tr-TR" sz="2800" dirty="0"/>
              <a:t> İdeal hemşirelik kuramlarının nasıl olduğundan çok uygulanabilir olup olmadığının tartışılması son derece önemlidir. Bu nedenle kavram ve yapıları içeren birçok kuram uygulanmadan önce açıklanmalı ve en önemlisi anlaşılmalıdır.</a:t>
            </a:r>
          </a:p>
          <a:p>
            <a:pPr marL="0" indent="0">
              <a:buNone/>
            </a:pPr>
            <a:endParaRPr lang="tr-TR" dirty="0"/>
          </a:p>
        </p:txBody>
      </p:sp>
    </p:spTree>
    <p:extLst>
      <p:ext uri="{BB962C8B-B14F-4D97-AF65-F5344CB8AC3E}">
        <p14:creationId xmlns:p14="http://schemas.microsoft.com/office/powerpoint/2010/main" val="91384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340768"/>
            <a:ext cx="8229600" cy="4785395"/>
          </a:xfrm>
        </p:spPr>
        <p:txBody>
          <a:bodyPr/>
          <a:lstStyle/>
          <a:p>
            <a:pPr marL="0" indent="0" algn="just">
              <a:buNone/>
            </a:pPr>
            <a:r>
              <a:rPr lang="tr-TR" dirty="0"/>
              <a:t> Literatürde kuram olmadan da uygulamaların gerçekleştirilebileceği, kuram bilmenin iyi bir uygulamanın garantisi olmadığı, uygulamanın kuramın ışığında geliştiği ve değiştiği fakat uygulama bilgisinin çoğunun kuramdan farklı olduğu da bildirilmektedir.</a:t>
            </a:r>
          </a:p>
        </p:txBody>
      </p:sp>
    </p:spTree>
    <p:extLst>
      <p:ext uri="{BB962C8B-B14F-4D97-AF65-F5344CB8AC3E}">
        <p14:creationId xmlns:p14="http://schemas.microsoft.com/office/powerpoint/2010/main" val="2454062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lstStyle/>
          <a:p>
            <a:pPr marL="0" indent="0" algn="just">
              <a:buNone/>
            </a:pPr>
            <a:r>
              <a:rPr lang="tr-TR" sz="2800" dirty="0"/>
              <a:t>Bu konuda farklı görüşler bulunmakla birlikte, </a:t>
            </a:r>
            <a:r>
              <a:rPr lang="tr-TR" sz="2800" dirty="0" smtClean="0"/>
              <a:t>bir </a:t>
            </a:r>
            <a:r>
              <a:rPr lang="tr-TR" sz="2800" dirty="0"/>
              <a:t>hemşirelik literatür çalışmasında kuram ile uygulama arasında bir boşluk bulunmadığını; kuramcılar ve uygulayıcılar farklı çevrelerde bulunmalarına karşın, uygulama da bilginin gelişimi ve kullanılması ile ilgili ortak anlayışı paylaştıklarını, kullandıkları kuramları genellikle tanımamalarına rağmen hemşirelerin kuramsal ilkeleri uygulamalarında günlük olarak kullandıklarını bildirmişlerdir.</a:t>
            </a:r>
          </a:p>
        </p:txBody>
      </p:sp>
    </p:spTree>
    <p:extLst>
      <p:ext uri="{BB962C8B-B14F-4D97-AF65-F5344CB8AC3E}">
        <p14:creationId xmlns:p14="http://schemas.microsoft.com/office/powerpoint/2010/main" val="1371573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marL="0" indent="0" algn="just">
              <a:buNone/>
            </a:pPr>
            <a:r>
              <a:rPr lang="tr-TR" sz="2800" dirty="0"/>
              <a:t>Kuram ve uygulama arasındaki boşluğu kapatmak önemli bir sorundur. </a:t>
            </a:r>
          </a:p>
          <a:p>
            <a:pPr marL="0" indent="0" algn="just">
              <a:buNone/>
            </a:pPr>
            <a:r>
              <a:rPr lang="tr-TR" sz="2800" dirty="0"/>
              <a:t>Literatürde hemşire kuramcıların ve hemşire araştırmacıların birçoğunun sınırlı klinik deneyime sahip oldukları ve zaman sınırlamasının klinik hemşireleri ile olan ilişkilerini geliştirme yeteneklerini kısıtladığı bildirilmektedir.</a:t>
            </a:r>
          </a:p>
          <a:p>
            <a:pPr marL="0" indent="0" algn="just">
              <a:buNone/>
            </a:pPr>
            <a:r>
              <a:rPr lang="tr-TR" sz="2800" dirty="0"/>
              <a:t> Bu nedenle sorunun çözümlenebilmesi için kuramları önerenler ile araştırmaları yürütenlerin klinik uygulama çevresi içinde direkt olarak yer almalarına ihtiyaç duyulmaktadır. </a:t>
            </a:r>
          </a:p>
          <a:p>
            <a:pPr marL="0" indent="0">
              <a:buNone/>
            </a:pPr>
            <a:endParaRPr lang="tr-TR" dirty="0"/>
          </a:p>
        </p:txBody>
      </p:sp>
    </p:spTree>
    <p:extLst>
      <p:ext uri="{BB962C8B-B14F-4D97-AF65-F5344CB8AC3E}">
        <p14:creationId xmlns:p14="http://schemas.microsoft.com/office/powerpoint/2010/main" val="674093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lstStyle/>
          <a:p>
            <a:pPr marL="0" indent="0" algn="just">
              <a:buNone/>
            </a:pPr>
            <a:r>
              <a:rPr lang="tr-TR" sz="2800" dirty="0"/>
              <a:t>Bu konuda literatürde sağlık bakım sunum sisteminin değişen gereksinimleri ve istekleri, kanıta dayalı uygulamaya olan ilginin giderek artması, kronik hastalıklar, nüfusun giderek yaşlanması, çeşitli ırk ve kültürel geçmişe sahip insan sayısındaki artış gibi faktörlerin, etkili bir hemşirelik bakımının tasarlanması, planlanması ve geliştirilmesinde birçok kavramın, kuramın ve ilkenin birleştirilmesine yönelik ihtiyacı artırdığı bildirilmektedir. </a:t>
            </a:r>
          </a:p>
        </p:txBody>
      </p:sp>
    </p:spTree>
    <p:extLst>
      <p:ext uri="{BB962C8B-B14F-4D97-AF65-F5344CB8AC3E}">
        <p14:creationId xmlns:p14="http://schemas.microsoft.com/office/powerpoint/2010/main" val="2620876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lstStyle/>
          <a:p>
            <a:pPr marL="0" indent="0" algn="just">
              <a:buNone/>
            </a:pPr>
            <a:r>
              <a:rPr lang="tr-TR" sz="2800" dirty="0"/>
              <a:t>Kuram ve uygulama arasındaki ilişki, eğitim ve hemşirelikte sık sık tartışılan bir konudur.  </a:t>
            </a:r>
          </a:p>
          <a:p>
            <a:pPr marL="0" indent="0" algn="just">
              <a:buNone/>
            </a:pPr>
            <a:r>
              <a:rPr lang="tr-TR" sz="2800" dirty="0"/>
              <a:t>Kuram akılsal, uygulama ise </a:t>
            </a:r>
            <a:r>
              <a:rPr lang="tr-TR" sz="2800" dirty="0" err="1"/>
              <a:t>aksiyonel</a:t>
            </a:r>
            <a:r>
              <a:rPr lang="tr-TR" sz="2800" dirty="0"/>
              <a:t> nitelik taşımaktadır. </a:t>
            </a:r>
          </a:p>
          <a:p>
            <a:pPr marL="0" indent="0" algn="just">
              <a:buNone/>
            </a:pPr>
            <a:r>
              <a:rPr lang="tr-TR" sz="2800" dirty="0"/>
              <a:t>Kuramların hem uygulayıcılar tarafından kullanılabilir olması hem de uygulamaları geliştirmesi son derece önemlidir.</a:t>
            </a:r>
          </a:p>
          <a:p>
            <a:pPr marL="0" indent="0">
              <a:buNone/>
            </a:pPr>
            <a:endParaRPr lang="tr-TR" dirty="0"/>
          </a:p>
        </p:txBody>
      </p:sp>
    </p:spTree>
    <p:extLst>
      <p:ext uri="{BB962C8B-B14F-4D97-AF65-F5344CB8AC3E}">
        <p14:creationId xmlns:p14="http://schemas.microsoft.com/office/powerpoint/2010/main" val="2174984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lgn="just">
              <a:buNone/>
            </a:pPr>
            <a:r>
              <a:rPr lang="tr-TR" sz="2800" dirty="0" smtClean="0"/>
              <a:t>Hemşireler </a:t>
            </a:r>
            <a:r>
              <a:rPr lang="tr-TR" sz="2800" dirty="0"/>
              <a:t>bilgi, bulgu ve veriler arasındaki ilişkiyi anlayabilmek ve önceden tahmin edebilmek, hangi bilgilerin önemli olduğunu öngörmek ve özel durumlarla başa çıkarken hangi girişimlere gereksinim duyulacağını belirleyebilmek için kuramsal bakış açısı geliştirmeye ve kullanmaya ihtiyaç duyarlar.</a:t>
            </a:r>
          </a:p>
        </p:txBody>
      </p:sp>
    </p:spTree>
    <p:extLst>
      <p:ext uri="{BB962C8B-B14F-4D97-AF65-F5344CB8AC3E}">
        <p14:creationId xmlns:p14="http://schemas.microsoft.com/office/powerpoint/2010/main" val="2313019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145435"/>
          </a:xfrm>
        </p:spPr>
        <p:txBody>
          <a:bodyPr/>
          <a:lstStyle/>
          <a:p>
            <a:pPr marL="0" indent="0" algn="just">
              <a:buNone/>
            </a:pPr>
            <a:r>
              <a:rPr lang="tr-TR" sz="2800" dirty="0"/>
              <a:t>Kuram hemşirelik uygulamalarını çeşitli yollarla etkilemektedir. Bunlar:</a:t>
            </a:r>
          </a:p>
          <a:p>
            <a:pPr marL="0" indent="0" algn="just">
              <a:buNone/>
            </a:pPr>
            <a:r>
              <a:rPr lang="tr-TR" sz="2800" dirty="0"/>
              <a:t>•	Hemşirelik uygulamalarının standartlarını belirler.</a:t>
            </a:r>
          </a:p>
          <a:p>
            <a:pPr marL="0" indent="0" algn="just">
              <a:buNone/>
            </a:pPr>
            <a:r>
              <a:rPr lang="tr-TR" sz="2800" dirty="0"/>
              <a:t>•	Hemşirelik uygulamaları ile ilgili hedefleri açıklar ve beklenen sonuçları saptar.</a:t>
            </a:r>
          </a:p>
          <a:p>
            <a:pPr marL="0" indent="0" algn="just">
              <a:buNone/>
            </a:pPr>
            <a:r>
              <a:rPr lang="tr-TR" sz="2800" dirty="0"/>
              <a:t>•	Dikkate alınması gereken var olan/potansiyel sorunları özetler.</a:t>
            </a:r>
          </a:p>
          <a:p>
            <a:pPr marL="0" indent="0" algn="just">
              <a:buNone/>
            </a:pPr>
            <a:r>
              <a:rPr lang="tr-TR" sz="2800" dirty="0"/>
              <a:t>•	Gerçekleştirilecek girişimleri ve eylemleri ayrıntılarıyla belirler.</a:t>
            </a:r>
          </a:p>
          <a:p>
            <a:pPr marL="0" indent="0">
              <a:buNone/>
            </a:pPr>
            <a:endParaRPr lang="tr-TR" dirty="0"/>
          </a:p>
        </p:txBody>
      </p:sp>
    </p:spTree>
    <p:extLst>
      <p:ext uri="{BB962C8B-B14F-4D97-AF65-F5344CB8AC3E}">
        <p14:creationId xmlns:p14="http://schemas.microsoft.com/office/powerpoint/2010/main" val="1442128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340768"/>
            <a:ext cx="8229600" cy="4785395"/>
          </a:xfrm>
        </p:spPr>
        <p:txBody>
          <a:bodyPr/>
          <a:lstStyle/>
          <a:p>
            <a:pPr marL="0" indent="0" algn="just">
              <a:buNone/>
            </a:pPr>
            <a:r>
              <a:rPr lang="tr-TR" dirty="0"/>
              <a:t>•	</a:t>
            </a:r>
            <a:r>
              <a:rPr lang="tr-TR" sz="2800" dirty="0"/>
              <a:t>Hemşirelik bakımı alıcılarını ya da hastaları tanımlar.</a:t>
            </a:r>
          </a:p>
          <a:p>
            <a:pPr marL="0" indent="0" algn="just">
              <a:buNone/>
            </a:pPr>
            <a:r>
              <a:rPr lang="tr-TR" sz="2800" dirty="0"/>
              <a:t>•	Hemşirelik bakımının sorumluluklarını ve yükümlülüklerini organize eder.</a:t>
            </a:r>
          </a:p>
          <a:p>
            <a:pPr marL="0" indent="0" algn="just">
              <a:buNone/>
            </a:pPr>
            <a:r>
              <a:rPr lang="tr-TR" sz="2800" dirty="0"/>
              <a:t>•	Hasta sınıflama sistemleri ile hangi bilgilerin toplanacağını ve nasıl sınıflandırılacağını tanımlar.</a:t>
            </a:r>
          </a:p>
          <a:p>
            <a:pPr marL="0" indent="0" algn="just">
              <a:buNone/>
            </a:pPr>
            <a:r>
              <a:rPr lang="tr-TR" sz="2800" dirty="0"/>
              <a:t>•	Kalite güvence programlarına işlerlik kazandırır.</a:t>
            </a:r>
          </a:p>
          <a:p>
            <a:pPr marL="0" indent="0">
              <a:buNone/>
            </a:pPr>
            <a:endParaRPr lang="tr-TR" dirty="0"/>
          </a:p>
        </p:txBody>
      </p:sp>
    </p:spTree>
    <p:extLst>
      <p:ext uri="{BB962C8B-B14F-4D97-AF65-F5344CB8AC3E}">
        <p14:creationId xmlns:p14="http://schemas.microsoft.com/office/powerpoint/2010/main" val="606816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marL="0" indent="0" algn="ctr">
              <a:buNone/>
            </a:pPr>
            <a:r>
              <a:rPr lang="tr-TR" b="1" dirty="0" smtClean="0"/>
              <a:t>SUNUM SONRASI BU </a:t>
            </a:r>
            <a:r>
              <a:rPr lang="tr-TR" b="1" dirty="0"/>
              <a:t>KONU İLE İLGİLİ YURT İÇİ VE YURT DIŞI ARAŞTIRMA BULGULARININ TARTIŞILMASI</a:t>
            </a:r>
            <a:endParaRPr lang="tr-TR" dirty="0"/>
          </a:p>
          <a:p>
            <a:pPr marL="0" indent="0">
              <a:buNone/>
            </a:pPr>
            <a:endParaRPr lang="tr-TR" dirty="0"/>
          </a:p>
        </p:txBody>
      </p:sp>
    </p:spTree>
    <p:extLst>
      <p:ext uri="{BB962C8B-B14F-4D97-AF65-F5344CB8AC3E}">
        <p14:creationId xmlns:p14="http://schemas.microsoft.com/office/powerpoint/2010/main" val="2961052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marL="0" indent="0" algn="just">
              <a:buNone/>
            </a:pPr>
            <a:r>
              <a:rPr lang="tr-TR" sz="2800" dirty="0"/>
              <a:t>KAYNAKLAR</a:t>
            </a:r>
          </a:p>
          <a:p>
            <a:pPr marL="0" indent="0" algn="just">
              <a:buNone/>
            </a:pPr>
            <a:r>
              <a:rPr lang="tr-TR" sz="2800" dirty="0" err="1"/>
              <a:t>Azzaline</a:t>
            </a:r>
            <a:r>
              <a:rPr lang="tr-TR" sz="2800" dirty="0"/>
              <a:t> JB. Creative </a:t>
            </a:r>
            <a:r>
              <a:rPr lang="tr-TR" sz="2800" dirty="0" err="1"/>
              <a:t>strategies</a:t>
            </a:r>
            <a:r>
              <a:rPr lang="tr-TR" sz="2800" dirty="0"/>
              <a:t> </a:t>
            </a:r>
            <a:r>
              <a:rPr lang="tr-TR" sz="2800" dirty="0" err="1"/>
              <a:t>for</a:t>
            </a:r>
            <a:r>
              <a:rPr lang="tr-TR" sz="2800" dirty="0"/>
              <a:t> a </a:t>
            </a:r>
            <a:r>
              <a:rPr lang="tr-TR" sz="2800" dirty="0" err="1"/>
              <a:t>stand-along</a:t>
            </a:r>
            <a:r>
              <a:rPr lang="tr-TR" sz="2800" dirty="0"/>
              <a:t> </a:t>
            </a:r>
            <a:r>
              <a:rPr lang="tr-TR" sz="2800" dirty="0" err="1"/>
              <a:t>gerontology</a:t>
            </a:r>
            <a:r>
              <a:rPr lang="tr-TR" sz="2800" dirty="0"/>
              <a:t> </a:t>
            </a:r>
            <a:r>
              <a:rPr lang="tr-TR" sz="2800" dirty="0" err="1"/>
              <a:t>course</a:t>
            </a:r>
            <a:r>
              <a:rPr lang="tr-TR" sz="2800" dirty="0"/>
              <a:t> </a:t>
            </a:r>
            <a:r>
              <a:rPr lang="tr-TR" sz="2800" dirty="0" err="1"/>
              <a:t>for</a:t>
            </a:r>
            <a:r>
              <a:rPr lang="tr-TR" sz="2800" dirty="0"/>
              <a:t> </a:t>
            </a:r>
            <a:r>
              <a:rPr lang="tr-TR" sz="2800" dirty="0" err="1"/>
              <a:t>the</a:t>
            </a:r>
            <a:r>
              <a:rPr lang="tr-TR" sz="2800" dirty="0"/>
              <a:t> </a:t>
            </a:r>
            <a:r>
              <a:rPr lang="tr-TR" sz="2800" dirty="0" err="1"/>
              <a:t>nursing</a:t>
            </a:r>
            <a:r>
              <a:rPr lang="tr-TR" sz="2800" dirty="0"/>
              <a:t> </a:t>
            </a:r>
            <a:r>
              <a:rPr lang="tr-TR" sz="2800" dirty="0" err="1"/>
              <a:t>curriculum</a:t>
            </a:r>
            <a:r>
              <a:rPr lang="tr-TR" sz="2800" dirty="0"/>
              <a:t>. </a:t>
            </a:r>
            <a:r>
              <a:rPr lang="tr-TR" sz="2800" dirty="0" err="1"/>
              <a:t>Nurs</a:t>
            </a:r>
            <a:r>
              <a:rPr lang="tr-TR" sz="2800" dirty="0"/>
              <a:t> </a:t>
            </a:r>
            <a:r>
              <a:rPr lang="tr-TR" sz="2800" dirty="0" err="1"/>
              <a:t>Educ</a:t>
            </a:r>
            <a:r>
              <a:rPr lang="tr-TR" sz="2800" dirty="0"/>
              <a:t> </a:t>
            </a:r>
            <a:r>
              <a:rPr lang="tr-TR" sz="2800" dirty="0" err="1"/>
              <a:t>Perspect</a:t>
            </a:r>
            <a:r>
              <a:rPr lang="tr-TR" sz="2800" dirty="0"/>
              <a:t>. 2012; 33(3):199-200. </a:t>
            </a:r>
          </a:p>
          <a:p>
            <a:pPr marL="0" indent="0" algn="just">
              <a:buNone/>
            </a:pPr>
            <a:r>
              <a:rPr lang="tr-TR" sz="2800" dirty="0" err="1"/>
              <a:t>Beckman</a:t>
            </a:r>
            <a:r>
              <a:rPr lang="tr-TR" sz="2800" dirty="0"/>
              <a:t> SJ, </a:t>
            </a:r>
            <a:r>
              <a:rPr lang="tr-TR" sz="2800" dirty="0" err="1"/>
              <a:t>Boxley-Harges</a:t>
            </a:r>
            <a:r>
              <a:rPr lang="tr-TR" sz="2800" dirty="0"/>
              <a:t> SL,  </a:t>
            </a:r>
            <a:r>
              <a:rPr lang="tr-TR" sz="2800" dirty="0" err="1"/>
              <a:t>Kaskel</a:t>
            </a:r>
            <a:r>
              <a:rPr lang="tr-TR" sz="2800" dirty="0"/>
              <a:t> BL. </a:t>
            </a:r>
            <a:r>
              <a:rPr lang="tr-TR" sz="2800" dirty="0" err="1"/>
              <a:t>Experience</a:t>
            </a:r>
            <a:r>
              <a:rPr lang="tr-TR" sz="2800" dirty="0"/>
              <a:t> </a:t>
            </a:r>
            <a:r>
              <a:rPr lang="tr-TR" sz="2800" dirty="0" err="1"/>
              <a:t>informs</a:t>
            </a:r>
            <a:r>
              <a:rPr lang="tr-TR" sz="2800" dirty="0"/>
              <a:t>: </a:t>
            </a:r>
            <a:r>
              <a:rPr lang="tr-TR" sz="2800" dirty="0" err="1"/>
              <a:t>Spanning</a:t>
            </a:r>
            <a:r>
              <a:rPr lang="tr-TR" sz="2800" dirty="0"/>
              <a:t> </a:t>
            </a:r>
            <a:r>
              <a:rPr lang="tr-TR" sz="2800" dirty="0" err="1"/>
              <a:t>three</a:t>
            </a:r>
            <a:r>
              <a:rPr lang="tr-TR" sz="2800" dirty="0"/>
              <a:t> </a:t>
            </a:r>
            <a:r>
              <a:rPr lang="tr-TR" sz="2800" dirty="0" err="1"/>
              <a:t>decades</a:t>
            </a:r>
            <a:r>
              <a:rPr lang="tr-TR" sz="2800" dirty="0"/>
              <a:t> </a:t>
            </a:r>
            <a:r>
              <a:rPr lang="tr-TR" sz="2800" dirty="0" err="1"/>
              <a:t>with</a:t>
            </a:r>
            <a:r>
              <a:rPr lang="tr-TR" sz="2800" dirty="0"/>
              <a:t> </a:t>
            </a:r>
            <a:r>
              <a:rPr lang="tr-TR" sz="2800" dirty="0" err="1"/>
              <a:t>the</a:t>
            </a:r>
            <a:r>
              <a:rPr lang="tr-TR" sz="2800" dirty="0"/>
              <a:t> </a:t>
            </a:r>
            <a:r>
              <a:rPr lang="tr-TR" sz="2800" dirty="0" err="1"/>
              <a:t>Neuman</a:t>
            </a:r>
            <a:r>
              <a:rPr lang="tr-TR" sz="2800" dirty="0"/>
              <a:t> </a:t>
            </a:r>
            <a:r>
              <a:rPr lang="tr-TR" sz="2800" dirty="0" err="1"/>
              <a:t>systems</a:t>
            </a:r>
            <a:r>
              <a:rPr lang="tr-TR" sz="2800" dirty="0"/>
              <a:t> model. </a:t>
            </a:r>
            <a:r>
              <a:rPr lang="tr-TR" sz="2800" dirty="0" err="1"/>
              <a:t>Nurs</a:t>
            </a:r>
            <a:r>
              <a:rPr lang="tr-TR" sz="2800" dirty="0"/>
              <a:t> </a:t>
            </a:r>
            <a:r>
              <a:rPr lang="tr-TR" sz="2800" dirty="0" err="1"/>
              <a:t>Sci</a:t>
            </a:r>
            <a:r>
              <a:rPr lang="tr-TR" sz="2800" dirty="0"/>
              <a:t> Q 2012;  25(4):341-6. </a:t>
            </a:r>
          </a:p>
          <a:p>
            <a:pPr marL="0" indent="0" algn="just">
              <a:buNone/>
            </a:pPr>
            <a:r>
              <a:rPr lang="tr-TR" sz="2800" dirty="0" err="1"/>
              <a:t>Bednash</a:t>
            </a:r>
            <a:r>
              <a:rPr lang="tr-TR" sz="2800" dirty="0"/>
              <a:t> GP, </a:t>
            </a:r>
            <a:r>
              <a:rPr lang="tr-TR" sz="2800" dirty="0" err="1"/>
              <a:t>Cronenwett</a:t>
            </a:r>
            <a:r>
              <a:rPr lang="tr-TR" sz="2800" dirty="0"/>
              <a:t> L, </a:t>
            </a:r>
            <a:r>
              <a:rPr lang="tr-TR" sz="2800" dirty="0" err="1"/>
              <a:t>Dolansky</a:t>
            </a:r>
            <a:r>
              <a:rPr lang="tr-TR" sz="2800" dirty="0"/>
              <a:t> MA. QSEN. </a:t>
            </a:r>
            <a:r>
              <a:rPr lang="tr-TR" sz="2800" dirty="0" err="1"/>
              <a:t>transforming</a:t>
            </a:r>
            <a:r>
              <a:rPr lang="tr-TR" sz="2800" dirty="0"/>
              <a:t> </a:t>
            </a:r>
            <a:r>
              <a:rPr lang="tr-TR" sz="2800" dirty="0" err="1"/>
              <a:t>education</a:t>
            </a:r>
            <a:r>
              <a:rPr lang="tr-TR" sz="2800" dirty="0"/>
              <a:t>. J </a:t>
            </a:r>
            <a:r>
              <a:rPr lang="tr-TR" sz="2800" dirty="0" err="1"/>
              <a:t>Prof</a:t>
            </a:r>
            <a:r>
              <a:rPr lang="tr-TR" sz="2800" dirty="0"/>
              <a:t> </a:t>
            </a:r>
            <a:r>
              <a:rPr lang="tr-TR" sz="2800" dirty="0" err="1"/>
              <a:t>Nurs</a:t>
            </a:r>
            <a:r>
              <a:rPr lang="tr-TR" sz="2800" dirty="0"/>
              <a:t> 2013; 29(2):66-7. </a:t>
            </a:r>
          </a:p>
        </p:txBody>
      </p:sp>
    </p:spTree>
    <p:extLst>
      <p:ext uri="{BB962C8B-B14F-4D97-AF65-F5344CB8AC3E}">
        <p14:creationId xmlns:p14="http://schemas.microsoft.com/office/powerpoint/2010/main" val="1867774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lstStyle/>
          <a:p>
            <a:pPr marL="0" indent="0" algn="just">
              <a:buNone/>
            </a:pPr>
            <a:r>
              <a:rPr lang="tr-TR" sz="2800" dirty="0" err="1"/>
              <a:t>Berbiglia</a:t>
            </a:r>
            <a:r>
              <a:rPr lang="tr-TR" sz="2800" dirty="0"/>
              <a:t> VA. </a:t>
            </a:r>
            <a:r>
              <a:rPr lang="tr-TR" sz="2800" dirty="0" err="1"/>
              <a:t>The</a:t>
            </a:r>
            <a:r>
              <a:rPr lang="tr-TR" sz="2800" dirty="0"/>
              <a:t> self-</a:t>
            </a:r>
            <a:r>
              <a:rPr lang="tr-TR" sz="2800" dirty="0" err="1"/>
              <a:t>care</a:t>
            </a:r>
            <a:r>
              <a:rPr lang="tr-TR" sz="2800" dirty="0"/>
              <a:t> </a:t>
            </a:r>
            <a:r>
              <a:rPr lang="tr-TR" sz="2800" dirty="0" err="1"/>
              <a:t>deficit</a:t>
            </a:r>
            <a:r>
              <a:rPr lang="tr-TR" sz="2800" dirty="0"/>
              <a:t> </a:t>
            </a:r>
            <a:r>
              <a:rPr lang="tr-TR" sz="2800" dirty="0" err="1"/>
              <a:t>nursing</a:t>
            </a:r>
            <a:r>
              <a:rPr lang="tr-TR" sz="2800" dirty="0"/>
              <a:t> </a:t>
            </a:r>
            <a:r>
              <a:rPr lang="tr-TR" sz="2800" dirty="0" err="1"/>
              <a:t>theory</a:t>
            </a:r>
            <a:r>
              <a:rPr lang="tr-TR" sz="2800" dirty="0"/>
              <a:t> as a </a:t>
            </a:r>
            <a:r>
              <a:rPr lang="tr-TR" sz="2800" dirty="0" err="1"/>
              <a:t>curriculum</a:t>
            </a:r>
            <a:r>
              <a:rPr lang="tr-TR" sz="2800" dirty="0"/>
              <a:t> </a:t>
            </a:r>
            <a:r>
              <a:rPr lang="tr-TR" sz="2800" dirty="0" err="1"/>
              <a:t>conceptual</a:t>
            </a:r>
            <a:r>
              <a:rPr lang="tr-TR" sz="2800" dirty="0"/>
              <a:t> </a:t>
            </a:r>
            <a:r>
              <a:rPr lang="tr-TR" sz="2800" dirty="0" err="1"/>
              <a:t>framework</a:t>
            </a:r>
            <a:r>
              <a:rPr lang="tr-TR" sz="2800" dirty="0"/>
              <a:t> in </a:t>
            </a:r>
            <a:r>
              <a:rPr lang="tr-TR" sz="2800" dirty="0" err="1"/>
              <a:t>baccalaureate</a:t>
            </a:r>
            <a:r>
              <a:rPr lang="tr-TR" sz="2800" dirty="0"/>
              <a:t> </a:t>
            </a:r>
            <a:r>
              <a:rPr lang="tr-TR" sz="2800" dirty="0" err="1"/>
              <a:t>education</a:t>
            </a:r>
            <a:r>
              <a:rPr lang="tr-TR" sz="2800" dirty="0"/>
              <a:t>. </a:t>
            </a:r>
            <a:r>
              <a:rPr lang="tr-TR" sz="2800" dirty="0" err="1"/>
              <a:t>Nurs</a:t>
            </a:r>
            <a:r>
              <a:rPr lang="tr-TR" sz="2800" dirty="0"/>
              <a:t> </a:t>
            </a:r>
            <a:r>
              <a:rPr lang="tr-TR" sz="2800" dirty="0" err="1"/>
              <a:t>Sci</a:t>
            </a:r>
            <a:r>
              <a:rPr lang="tr-TR" sz="2800" dirty="0"/>
              <a:t> Q 2011; 24(2):137-45. </a:t>
            </a:r>
          </a:p>
          <a:p>
            <a:pPr marL="0" indent="0" algn="just">
              <a:buNone/>
            </a:pPr>
            <a:r>
              <a:rPr lang="tr-TR" sz="2800" dirty="0" err="1"/>
              <a:t>Burkhart</a:t>
            </a:r>
            <a:r>
              <a:rPr lang="tr-TR" sz="2800" dirty="0"/>
              <a:t> L, </a:t>
            </a:r>
            <a:r>
              <a:rPr lang="tr-TR" sz="2800" dirty="0" err="1"/>
              <a:t>Schmidt</a:t>
            </a:r>
            <a:r>
              <a:rPr lang="tr-TR" sz="2800" dirty="0"/>
              <a:t> W. </a:t>
            </a:r>
            <a:r>
              <a:rPr lang="tr-TR" sz="2800" dirty="0" err="1"/>
              <a:t>Measuring</a:t>
            </a:r>
            <a:r>
              <a:rPr lang="tr-TR" sz="2800" dirty="0"/>
              <a:t> </a:t>
            </a:r>
            <a:r>
              <a:rPr lang="tr-TR" sz="2800" dirty="0" err="1"/>
              <a:t>effectiveness</a:t>
            </a:r>
            <a:r>
              <a:rPr lang="tr-TR" sz="2800" dirty="0"/>
              <a:t> of a </a:t>
            </a:r>
            <a:r>
              <a:rPr lang="tr-TR" sz="2800" dirty="0" err="1"/>
              <a:t>spiritual</a:t>
            </a:r>
            <a:r>
              <a:rPr lang="tr-TR" sz="2800" dirty="0"/>
              <a:t> </a:t>
            </a:r>
            <a:r>
              <a:rPr lang="tr-TR" sz="2800" dirty="0" err="1"/>
              <a:t>care</a:t>
            </a:r>
            <a:r>
              <a:rPr lang="tr-TR" sz="2800" dirty="0"/>
              <a:t> </a:t>
            </a:r>
            <a:r>
              <a:rPr lang="tr-TR" sz="2800" dirty="0" err="1"/>
              <a:t>pedagogy</a:t>
            </a:r>
            <a:r>
              <a:rPr lang="tr-TR" sz="2800" dirty="0"/>
              <a:t> in </a:t>
            </a:r>
            <a:r>
              <a:rPr lang="tr-TR" sz="2800" dirty="0" err="1"/>
              <a:t>nursing</a:t>
            </a:r>
            <a:r>
              <a:rPr lang="tr-TR" sz="2800" dirty="0"/>
              <a:t> </a:t>
            </a:r>
            <a:r>
              <a:rPr lang="tr-TR" sz="2800" dirty="0" err="1"/>
              <a:t>education</a:t>
            </a:r>
            <a:r>
              <a:rPr lang="tr-TR" sz="2800" dirty="0"/>
              <a:t>. J </a:t>
            </a:r>
            <a:r>
              <a:rPr lang="tr-TR" sz="2800" dirty="0" err="1"/>
              <a:t>Prof</a:t>
            </a:r>
            <a:r>
              <a:rPr lang="tr-TR" sz="2800" dirty="0"/>
              <a:t> </a:t>
            </a:r>
            <a:r>
              <a:rPr lang="tr-TR" sz="2800" dirty="0" err="1"/>
              <a:t>Nurs</a:t>
            </a:r>
            <a:r>
              <a:rPr lang="tr-TR" sz="2800" dirty="0"/>
              <a:t> 2012; 28(5):315-21. </a:t>
            </a:r>
          </a:p>
          <a:p>
            <a:pPr marL="0" indent="0" algn="just">
              <a:buNone/>
            </a:pPr>
            <a:r>
              <a:rPr lang="tr-TR" sz="2800" dirty="0" err="1"/>
              <a:t>Carlson-Sabelli</a:t>
            </a:r>
            <a:r>
              <a:rPr lang="tr-TR" sz="2800" dirty="0"/>
              <a:t> LL, </a:t>
            </a:r>
            <a:r>
              <a:rPr lang="tr-TR" sz="2800" dirty="0" err="1"/>
              <a:t>Giddens</a:t>
            </a:r>
            <a:r>
              <a:rPr lang="tr-TR" sz="2800" dirty="0"/>
              <a:t> JF, </a:t>
            </a:r>
            <a:r>
              <a:rPr lang="tr-TR" sz="2800" dirty="0" err="1"/>
              <a:t>Fogg</a:t>
            </a:r>
            <a:r>
              <a:rPr lang="tr-TR" sz="2800" dirty="0"/>
              <a:t> L, </a:t>
            </a:r>
            <a:r>
              <a:rPr lang="tr-TR" sz="2800" dirty="0" err="1"/>
              <a:t>Fiedler</a:t>
            </a:r>
            <a:r>
              <a:rPr lang="tr-TR" sz="2800" dirty="0"/>
              <a:t> RA. </a:t>
            </a:r>
            <a:r>
              <a:rPr lang="tr-TR" sz="2800" dirty="0" err="1"/>
              <a:t>Challenges</a:t>
            </a:r>
            <a:r>
              <a:rPr lang="tr-TR" sz="2800" dirty="0"/>
              <a:t> </a:t>
            </a:r>
            <a:r>
              <a:rPr lang="tr-TR" sz="2800" dirty="0" err="1"/>
              <a:t>and</a:t>
            </a:r>
            <a:r>
              <a:rPr lang="tr-TR" sz="2800" dirty="0"/>
              <a:t> </a:t>
            </a:r>
            <a:r>
              <a:rPr lang="tr-TR" sz="2800" dirty="0" err="1"/>
              <a:t>benefits</a:t>
            </a:r>
            <a:r>
              <a:rPr lang="tr-TR" sz="2800" dirty="0"/>
              <a:t> of </a:t>
            </a:r>
            <a:r>
              <a:rPr lang="tr-TR" sz="2800" dirty="0" err="1"/>
              <a:t>using</a:t>
            </a:r>
            <a:r>
              <a:rPr lang="tr-TR" sz="2800" dirty="0"/>
              <a:t> a </a:t>
            </a:r>
            <a:r>
              <a:rPr lang="tr-TR" sz="2800" dirty="0" err="1"/>
              <a:t>virtual</a:t>
            </a:r>
            <a:r>
              <a:rPr lang="tr-TR" sz="2800" dirty="0"/>
              <a:t> </a:t>
            </a:r>
            <a:r>
              <a:rPr lang="tr-TR" sz="2800" dirty="0" err="1"/>
              <a:t>community</a:t>
            </a:r>
            <a:r>
              <a:rPr lang="tr-TR" sz="2800" dirty="0"/>
              <a:t> </a:t>
            </a:r>
            <a:r>
              <a:rPr lang="tr-TR" sz="2800" dirty="0" err="1"/>
              <a:t>to</a:t>
            </a:r>
            <a:r>
              <a:rPr lang="tr-TR" sz="2800" dirty="0"/>
              <a:t> </a:t>
            </a:r>
            <a:r>
              <a:rPr lang="tr-TR" sz="2800" dirty="0" err="1"/>
              <a:t>explore</a:t>
            </a:r>
            <a:r>
              <a:rPr lang="tr-TR" sz="2800" dirty="0"/>
              <a:t> </a:t>
            </a:r>
            <a:r>
              <a:rPr lang="tr-TR" sz="2800" dirty="0" err="1"/>
              <a:t>nursing</a:t>
            </a:r>
            <a:r>
              <a:rPr lang="tr-TR" sz="2800" dirty="0"/>
              <a:t> </a:t>
            </a:r>
            <a:r>
              <a:rPr lang="tr-TR" sz="2800" dirty="0" err="1"/>
              <a:t>concepts</a:t>
            </a:r>
            <a:r>
              <a:rPr lang="tr-TR" sz="2800" dirty="0"/>
              <a:t> </a:t>
            </a:r>
            <a:r>
              <a:rPr lang="tr-TR" sz="2800" dirty="0" err="1"/>
              <a:t>among</a:t>
            </a:r>
            <a:r>
              <a:rPr lang="tr-TR" sz="2800" dirty="0"/>
              <a:t> </a:t>
            </a:r>
            <a:r>
              <a:rPr lang="tr-TR" sz="2800" dirty="0" err="1"/>
              <a:t>baccalaureate</a:t>
            </a:r>
            <a:r>
              <a:rPr lang="tr-TR" sz="2800" dirty="0"/>
              <a:t> </a:t>
            </a:r>
            <a:r>
              <a:rPr lang="tr-TR" sz="2800" dirty="0" err="1"/>
              <a:t>nursing</a:t>
            </a:r>
            <a:r>
              <a:rPr lang="tr-TR" sz="2800" dirty="0"/>
              <a:t> </a:t>
            </a:r>
            <a:r>
              <a:rPr lang="tr-TR" sz="2800" dirty="0" err="1"/>
              <a:t>students</a:t>
            </a:r>
            <a:r>
              <a:rPr lang="tr-TR" sz="2800" dirty="0"/>
              <a:t>. </a:t>
            </a:r>
            <a:r>
              <a:rPr lang="tr-TR" sz="2800" dirty="0" err="1"/>
              <a:t>Int</a:t>
            </a:r>
            <a:r>
              <a:rPr lang="tr-TR" sz="2800" dirty="0"/>
              <a:t> J </a:t>
            </a:r>
            <a:r>
              <a:rPr lang="tr-TR" sz="2800" dirty="0" err="1"/>
              <a:t>Nurs</a:t>
            </a:r>
            <a:r>
              <a:rPr lang="tr-TR" sz="2800" dirty="0"/>
              <a:t> </a:t>
            </a:r>
            <a:r>
              <a:rPr lang="tr-TR" sz="2800" dirty="0" err="1"/>
              <a:t>Educ</a:t>
            </a:r>
            <a:r>
              <a:rPr lang="tr-TR" sz="2800" dirty="0"/>
              <a:t> </a:t>
            </a:r>
            <a:r>
              <a:rPr lang="tr-TR" sz="2800" dirty="0" err="1"/>
              <a:t>Scholarsh</a:t>
            </a:r>
            <a:r>
              <a:rPr lang="tr-TR" sz="2800" dirty="0"/>
              <a:t> 2011; 8(1):1-14. </a:t>
            </a:r>
          </a:p>
          <a:p>
            <a:pPr marL="0" indent="0">
              <a:buNone/>
            </a:pPr>
            <a:endParaRPr lang="tr-TR" dirty="0"/>
          </a:p>
        </p:txBody>
      </p:sp>
    </p:spTree>
    <p:extLst>
      <p:ext uri="{BB962C8B-B14F-4D97-AF65-F5344CB8AC3E}">
        <p14:creationId xmlns:p14="http://schemas.microsoft.com/office/powerpoint/2010/main" val="3626136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24744"/>
            <a:ext cx="8229600" cy="5001419"/>
          </a:xfrm>
        </p:spPr>
        <p:txBody>
          <a:bodyPr/>
          <a:lstStyle/>
          <a:p>
            <a:pPr marL="0" indent="0" algn="just">
              <a:buNone/>
            </a:pPr>
            <a:r>
              <a:rPr lang="tr-TR" sz="2800" dirty="0" err="1"/>
              <a:t>Chenot</a:t>
            </a:r>
            <a:r>
              <a:rPr lang="tr-TR" sz="2800" dirty="0"/>
              <a:t> TM, Daniel LG. </a:t>
            </a:r>
            <a:r>
              <a:rPr lang="tr-TR" sz="2800" dirty="0" err="1"/>
              <a:t>Frameworks</a:t>
            </a:r>
            <a:r>
              <a:rPr lang="tr-TR" sz="2800" dirty="0"/>
              <a:t> </a:t>
            </a:r>
            <a:r>
              <a:rPr lang="tr-TR" sz="2800" dirty="0" err="1"/>
              <a:t>for</a:t>
            </a:r>
            <a:r>
              <a:rPr lang="tr-TR" sz="2800" dirty="0"/>
              <a:t> </a:t>
            </a:r>
            <a:r>
              <a:rPr lang="tr-TR" sz="2800" dirty="0" err="1"/>
              <a:t>patient</a:t>
            </a:r>
            <a:r>
              <a:rPr lang="tr-TR" sz="2800" dirty="0"/>
              <a:t> </a:t>
            </a:r>
            <a:r>
              <a:rPr lang="tr-TR" sz="2800" dirty="0" err="1"/>
              <a:t>safety</a:t>
            </a:r>
            <a:r>
              <a:rPr lang="tr-TR" sz="2800" dirty="0"/>
              <a:t> in </a:t>
            </a:r>
            <a:r>
              <a:rPr lang="tr-TR" sz="2800" dirty="0" err="1"/>
              <a:t>the</a:t>
            </a:r>
            <a:r>
              <a:rPr lang="tr-TR" sz="2800" dirty="0"/>
              <a:t> </a:t>
            </a:r>
            <a:r>
              <a:rPr lang="tr-TR" sz="2800" dirty="0" err="1"/>
              <a:t>nursing</a:t>
            </a:r>
            <a:r>
              <a:rPr lang="tr-TR" sz="2800" dirty="0"/>
              <a:t> </a:t>
            </a:r>
            <a:r>
              <a:rPr lang="tr-TR" sz="2800" dirty="0" err="1"/>
              <a:t>curriculum</a:t>
            </a:r>
            <a:r>
              <a:rPr lang="tr-TR" sz="2800" dirty="0"/>
              <a:t>. J </a:t>
            </a:r>
            <a:r>
              <a:rPr lang="tr-TR" sz="2800" dirty="0" err="1"/>
              <a:t>Nurs</a:t>
            </a:r>
            <a:r>
              <a:rPr lang="tr-TR" sz="2800" dirty="0"/>
              <a:t> </a:t>
            </a:r>
            <a:r>
              <a:rPr lang="tr-TR" sz="2800" dirty="0" err="1"/>
              <a:t>Educ</a:t>
            </a:r>
            <a:r>
              <a:rPr lang="tr-TR" sz="2800" dirty="0"/>
              <a:t> 2010; 49(10):559-68. </a:t>
            </a:r>
          </a:p>
          <a:p>
            <a:pPr marL="0" indent="0" algn="just">
              <a:buNone/>
            </a:pPr>
            <a:r>
              <a:rPr lang="tr-TR" sz="2800" dirty="0" err="1"/>
              <a:t>Cimiotti</a:t>
            </a:r>
            <a:r>
              <a:rPr lang="tr-TR" sz="2800" dirty="0"/>
              <a:t> JP, </a:t>
            </a:r>
            <a:r>
              <a:rPr lang="tr-TR" sz="2800" dirty="0" err="1"/>
              <a:t>Aiken</a:t>
            </a:r>
            <a:r>
              <a:rPr lang="tr-TR" sz="2800" dirty="0"/>
              <a:t> LH, </a:t>
            </a:r>
            <a:r>
              <a:rPr lang="tr-TR" sz="2800" dirty="0" err="1"/>
              <a:t>Sloane</a:t>
            </a:r>
            <a:r>
              <a:rPr lang="tr-TR" sz="2800" dirty="0"/>
              <a:t> DM,  </a:t>
            </a:r>
            <a:r>
              <a:rPr lang="tr-TR" sz="2800" dirty="0" err="1"/>
              <a:t>Wu</a:t>
            </a:r>
            <a:r>
              <a:rPr lang="tr-TR" sz="2800" dirty="0"/>
              <a:t> ES. </a:t>
            </a:r>
            <a:r>
              <a:rPr lang="tr-TR" sz="2800" dirty="0" err="1"/>
              <a:t>Nurse</a:t>
            </a:r>
            <a:r>
              <a:rPr lang="tr-TR" sz="2800" dirty="0"/>
              <a:t> </a:t>
            </a:r>
            <a:r>
              <a:rPr lang="tr-TR" sz="2800" dirty="0" err="1"/>
              <a:t>staffing</a:t>
            </a:r>
            <a:r>
              <a:rPr lang="tr-TR" sz="2800" dirty="0"/>
              <a:t>, </a:t>
            </a:r>
            <a:r>
              <a:rPr lang="tr-TR" sz="2800" dirty="0" err="1"/>
              <a:t>burnout</a:t>
            </a:r>
            <a:r>
              <a:rPr lang="tr-TR" sz="2800" dirty="0"/>
              <a:t>, </a:t>
            </a:r>
            <a:r>
              <a:rPr lang="tr-TR" sz="2800" dirty="0" err="1"/>
              <a:t>and</a:t>
            </a:r>
            <a:r>
              <a:rPr lang="tr-TR" sz="2800" dirty="0"/>
              <a:t> </a:t>
            </a:r>
            <a:r>
              <a:rPr lang="tr-TR" sz="2800" dirty="0" err="1"/>
              <a:t>health</a:t>
            </a:r>
            <a:r>
              <a:rPr lang="tr-TR" sz="2800" dirty="0"/>
              <a:t> </a:t>
            </a:r>
            <a:r>
              <a:rPr lang="tr-TR" sz="2800" dirty="0" err="1"/>
              <a:t>care</a:t>
            </a:r>
            <a:r>
              <a:rPr lang="tr-TR" sz="2800" dirty="0"/>
              <a:t> </a:t>
            </a:r>
            <a:r>
              <a:rPr lang="tr-TR" sz="2800" dirty="0" err="1"/>
              <a:t>associated</a:t>
            </a:r>
            <a:r>
              <a:rPr lang="tr-TR" sz="2800" dirty="0"/>
              <a:t> </a:t>
            </a:r>
            <a:r>
              <a:rPr lang="tr-TR" sz="2800" dirty="0" err="1"/>
              <a:t>infection</a:t>
            </a:r>
            <a:r>
              <a:rPr lang="tr-TR" sz="2800" dirty="0"/>
              <a:t>. Am J </a:t>
            </a:r>
            <a:r>
              <a:rPr lang="tr-TR" sz="2800" dirty="0" err="1"/>
              <a:t>Infect</a:t>
            </a:r>
            <a:r>
              <a:rPr lang="tr-TR" sz="2800" dirty="0"/>
              <a:t> Control 2012; 40(6):486-90. </a:t>
            </a:r>
          </a:p>
          <a:p>
            <a:pPr marL="0" indent="0" algn="just">
              <a:buNone/>
            </a:pPr>
            <a:r>
              <a:rPr lang="tr-TR" sz="2800" dirty="0" err="1"/>
              <a:t>Daack-Hirsch</a:t>
            </a:r>
            <a:r>
              <a:rPr lang="tr-TR" sz="2800" dirty="0"/>
              <a:t> S, </a:t>
            </a:r>
            <a:r>
              <a:rPr lang="tr-TR" sz="2800" dirty="0" err="1"/>
              <a:t>Dieter</a:t>
            </a:r>
            <a:r>
              <a:rPr lang="tr-TR" sz="2800" dirty="0"/>
              <a:t> C,  </a:t>
            </a:r>
            <a:r>
              <a:rPr lang="tr-TR" sz="2800" dirty="0" err="1"/>
              <a:t>Quinn-Griffin</a:t>
            </a:r>
            <a:r>
              <a:rPr lang="tr-TR" sz="2800" dirty="0"/>
              <a:t> MT. </a:t>
            </a:r>
            <a:r>
              <a:rPr lang="tr-TR" sz="2800" dirty="0" err="1"/>
              <a:t>Integrating</a:t>
            </a:r>
            <a:r>
              <a:rPr lang="tr-TR" sz="2800" dirty="0"/>
              <a:t> </a:t>
            </a:r>
            <a:r>
              <a:rPr lang="tr-TR" sz="2800" dirty="0" err="1"/>
              <a:t>genomics</a:t>
            </a:r>
            <a:r>
              <a:rPr lang="tr-TR" sz="2800" dirty="0"/>
              <a:t> </a:t>
            </a:r>
            <a:r>
              <a:rPr lang="tr-TR" sz="2800" dirty="0" err="1"/>
              <a:t>into</a:t>
            </a:r>
            <a:r>
              <a:rPr lang="tr-TR" sz="2800" dirty="0"/>
              <a:t> </a:t>
            </a:r>
            <a:r>
              <a:rPr lang="tr-TR" sz="2800" dirty="0" err="1"/>
              <a:t>undergraduate</a:t>
            </a:r>
            <a:r>
              <a:rPr lang="tr-TR" sz="2800" dirty="0"/>
              <a:t> </a:t>
            </a:r>
            <a:r>
              <a:rPr lang="tr-TR" sz="2800" dirty="0" err="1"/>
              <a:t>nursing</a:t>
            </a:r>
            <a:r>
              <a:rPr lang="tr-TR" sz="2800" dirty="0"/>
              <a:t> </a:t>
            </a:r>
            <a:r>
              <a:rPr lang="tr-TR" sz="2800" dirty="0" err="1"/>
              <a:t>education</a:t>
            </a:r>
            <a:r>
              <a:rPr lang="tr-TR" sz="2800" dirty="0"/>
              <a:t>. J </a:t>
            </a:r>
            <a:r>
              <a:rPr lang="tr-TR" sz="2800" dirty="0" err="1"/>
              <a:t>Nurs</a:t>
            </a:r>
            <a:r>
              <a:rPr lang="tr-TR" sz="2800" dirty="0"/>
              <a:t> </a:t>
            </a:r>
            <a:r>
              <a:rPr lang="tr-TR" sz="2800" dirty="0" err="1"/>
              <a:t>Scholarsh</a:t>
            </a:r>
            <a:r>
              <a:rPr lang="tr-TR" sz="2800" dirty="0"/>
              <a:t>. 2011;43(3):223-30. </a:t>
            </a:r>
          </a:p>
          <a:p>
            <a:pPr marL="0" indent="0">
              <a:buNone/>
            </a:pPr>
            <a:endParaRPr lang="tr-TR" dirty="0"/>
          </a:p>
        </p:txBody>
      </p:sp>
    </p:spTree>
    <p:extLst>
      <p:ext uri="{BB962C8B-B14F-4D97-AF65-F5344CB8AC3E}">
        <p14:creationId xmlns:p14="http://schemas.microsoft.com/office/powerpoint/2010/main" val="1975840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marL="0" indent="0" algn="just">
              <a:buNone/>
            </a:pPr>
            <a:r>
              <a:rPr lang="tr-TR" sz="2800" dirty="0" err="1"/>
              <a:t>Dobratz</a:t>
            </a:r>
            <a:r>
              <a:rPr lang="tr-TR" sz="2800" dirty="0"/>
              <a:t> MC. </a:t>
            </a:r>
            <a:r>
              <a:rPr lang="tr-TR" sz="2800" dirty="0" err="1"/>
              <a:t>Toward</a:t>
            </a:r>
            <a:r>
              <a:rPr lang="tr-TR" sz="2800" dirty="0"/>
              <a:t> </a:t>
            </a:r>
            <a:r>
              <a:rPr lang="tr-TR" sz="2800" dirty="0" err="1"/>
              <a:t>development</a:t>
            </a:r>
            <a:r>
              <a:rPr lang="tr-TR" sz="2800" dirty="0"/>
              <a:t> of a </a:t>
            </a:r>
            <a:r>
              <a:rPr lang="tr-TR" sz="2800" dirty="0" err="1"/>
              <a:t>middle-range</a:t>
            </a:r>
            <a:r>
              <a:rPr lang="tr-TR" sz="2800" dirty="0"/>
              <a:t> </a:t>
            </a:r>
            <a:r>
              <a:rPr lang="tr-TR" sz="2800" dirty="0" err="1"/>
              <a:t>theory</a:t>
            </a:r>
            <a:r>
              <a:rPr lang="tr-TR" sz="2800" dirty="0"/>
              <a:t> of </a:t>
            </a:r>
            <a:r>
              <a:rPr lang="tr-TR" sz="2800" dirty="0" err="1"/>
              <a:t>psychological</a:t>
            </a:r>
            <a:r>
              <a:rPr lang="tr-TR" sz="2800" dirty="0"/>
              <a:t> </a:t>
            </a:r>
            <a:r>
              <a:rPr lang="tr-TR" sz="2800" dirty="0" err="1"/>
              <a:t>adaptation</a:t>
            </a:r>
            <a:r>
              <a:rPr lang="tr-TR" sz="2800" dirty="0"/>
              <a:t> in </a:t>
            </a:r>
            <a:r>
              <a:rPr lang="tr-TR" sz="2800" dirty="0" err="1"/>
              <a:t>death</a:t>
            </a:r>
            <a:r>
              <a:rPr lang="tr-TR" sz="2800" dirty="0"/>
              <a:t> </a:t>
            </a:r>
            <a:r>
              <a:rPr lang="tr-TR" sz="2800" dirty="0" err="1"/>
              <a:t>and</a:t>
            </a:r>
            <a:r>
              <a:rPr lang="tr-TR" sz="2800" dirty="0"/>
              <a:t> </a:t>
            </a:r>
            <a:r>
              <a:rPr lang="tr-TR" sz="2800" dirty="0" err="1"/>
              <a:t>dying</a:t>
            </a:r>
            <a:r>
              <a:rPr lang="tr-TR" sz="2800" dirty="0"/>
              <a:t>. </a:t>
            </a:r>
            <a:r>
              <a:rPr lang="tr-TR" sz="2800" dirty="0" err="1"/>
              <a:t>Nurs</a:t>
            </a:r>
            <a:r>
              <a:rPr lang="tr-TR" sz="2800" dirty="0"/>
              <a:t> </a:t>
            </a:r>
            <a:r>
              <a:rPr lang="tr-TR" sz="2800" dirty="0" err="1"/>
              <a:t>Sci</a:t>
            </a:r>
            <a:r>
              <a:rPr lang="tr-TR" sz="2800" dirty="0"/>
              <a:t> Q 2011; 24(4):370-6. </a:t>
            </a:r>
          </a:p>
          <a:p>
            <a:pPr marL="0" indent="0" algn="just">
              <a:buNone/>
            </a:pPr>
            <a:r>
              <a:rPr lang="tr-TR" sz="2800" dirty="0" err="1"/>
              <a:t>Esposito</a:t>
            </a:r>
            <a:r>
              <a:rPr lang="tr-TR" sz="2800" dirty="0"/>
              <a:t> EM,  </a:t>
            </a:r>
            <a:r>
              <a:rPr lang="tr-TR" sz="2800" dirty="0" err="1"/>
              <a:t>Fitzpatrick</a:t>
            </a:r>
            <a:r>
              <a:rPr lang="tr-TR" sz="2800" dirty="0"/>
              <a:t> JJ. </a:t>
            </a:r>
            <a:r>
              <a:rPr lang="tr-TR" sz="2800" dirty="0" err="1"/>
              <a:t>Registered</a:t>
            </a:r>
            <a:r>
              <a:rPr lang="tr-TR" sz="2800" dirty="0"/>
              <a:t> </a:t>
            </a:r>
            <a:r>
              <a:rPr lang="tr-TR" sz="2800" dirty="0" err="1"/>
              <a:t>nurses</a:t>
            </a:r>
            <a:r>
              <a:rPr lang="tr-TR" sz="2800" dirty="0"/>
              <a:t>’ </a:t>
            </a:r>
            <a:r>
              <a:rPr lang="tr-TR" sz="2800" dirty="0" err="1"/>
              <a:t>beliefs</a:t>
            </a:r>
            <a:r>
              <a:rPr lang="tr-TR" sz="2800" dirty="0"/>
              <a:t> of </a:t>
            </a:r>
            <a:r>
              <a:rPr lang="tr-TR" sz="2800" dirty="0" err="1"/>
              <a:t>the</a:t>
            </a:r>
            <a:r>
              <a:rPr lang="tr-TR" sz="2800" dirty="0"/>
              <a:t> </a:t>
            </a:r>
            <a:r>
              <a:rPr lang="tr-TR" sz="2800" dirty="0" err="1"/>
              <a:t>benefits</a:t>
            </a:r>
            <a:r>
              <a:rPr lang="tr-TR" sz="2800" dirty="0"/>
              <a:t> of </a:t>
            </a:r>
            <a:r>
              <a:rPr lang="tr-TR" sz="2800" dirty="0" err="1"/>
              <a:t>exercise</a:t>
            </a:r>
            <a:r>
              <a:rPr lang="tr-TR" sz="2800" dirty="0"/>
              <a:t>, </a:t>
            </a:r>
            <a:r>
              <a:rPr lang="tr-TR" sz="2800" dirty="0" err="1"/>
              <a:t>their</a:t>
            </a:r>
            <a:r>
              <a:rPr lang="tr-TR" sz="2800" dirty="0"/>
              <a:t> </a:t>
            </a:r>
            <a:r>
              <a:rPr lang="tr-TR" sz="2800" dirty="0" err="1"/>
              <a:t>exercise</a:t>
            </a:r>
            <a:r>
              <a:rPr lang="tr-TR" sz="2800" dirty="0"/>
              <a:t> </a:t>
            </a:r>
            <a:r>
              <a:rPr lang="tr-TR" sz="2800" dirty="0" err="1"/>
              <a:t>behaviour</a:t>
            </a:r>
            <a:r>
              <a:rPr lang="tr-TR" sz="2800" dirty="0"/>
              <a:t> </a:t>
            </a:r>
            <a:r>
              <a:rPr lang="tr-TR" sz="2800" dirty="0" err="1"/>
              <a:t>and</a:t>
            </a:r>
            <a:r>
              <a:rPr lang="tr-TR" sz="2800" dirty="0"/>
              <a:t> </a:t>
            </a:r>
            <a:r>
              <a:rPr lang="tr-TR" sz="2800" dirty="0" err="1"/>
              <a:t>their</a:t>
            </a:r>
            <a:r>
              <a:rPr lang="tr-TR" sz="2800" dirty="0"/>
              <a:t> </a:t>
            </a:r>
            <a:r>
              <a:rPr lang="tr-TR" sz="2800" dirty="0" err="1"/>
              <a:t>patient</a:t>
            </a:r>
            <a:r>
              <a:rPr lang="tr-TR" sz="2800" dirty="0"/>
              <a:t> </a:t>
            </a:r>
            <a:r>
              <a:rPr lang="tr-TR" sz="2800" dirty="0" err="1"/>
              <a:t>teaching</a:t>
            </a:r>
            <a:r>
              <a:rPr lang="tr-TR" sz="2800" dirty="0"/>
              <a:t> </a:t>
            </a:r>
            <a:r>
              <a:rPr lang="tr-TR" sz="2800" dirty="0" err="1"/>
              <a:t>regarding</a:t>
            </a:r>
            <a:r>
              <a:rPr lang="tr-TR" sz="2800" dirty="0"/>
              <a:t> </a:t>
            </a:r>
            <a:r>
              <a:rPr lang="tr-TR" sz="2800" dirty="0" err="1"/>
              <a:t>exercise</a:t>
            </a:r>
            <a:r>
              <a:rPr lang="tr-TR" sz="2800" dirty="0"/>
              <a:t>. </a:t>
            </a:r>
            <a:r>
              <a:rPr lang="tr-TR" sz="2800" dirty="0" err="1"/>
              <a:t>Int</a:t>
            </a:r>
            <a:r>
              <a:rPr lang="tr-TR" sz="2800" dirty="0"/>
              <a:t> J </a:t>
            </a:r>
            <a:r>
              <a:rPr lang="tr-TR" sz="2800" dirty="0" err="1"/>
              <a:t>Nurs</a:t>
            </a:r>
            <a:r>
              <a:rPr lang="tr-TR" sz="2800" dirty="0"/>
              <a:t> </a:t>
            </a:r>
            <a:r>
              <a:rPr lang="tr-TR" sz="2800" dirty="0" err="1"/>
              <a:t>Pract</a:t>
            </a:r>
            <a:r>
              <a:rPr lang="tr-TR" sz="2800" dirty="0"/>
              <a:t> 2011;17(4):351-6. </a:t>
            </a:r>
          </a:p>
          <a:p>
            <a:pPr marL="0" indent="0" algn="just">
              <a:buNone/>
            </a:pPr>
            <a:r>
              <a:rPr lang="tr-TR" sz="2800" dirty="0" err="1"/>
              <a:t>Giddens</a:t>
            </a:r>
            <a:r>
              <a:rPr lang="tr-TR" sz="2800" dirty="0"/>
              <a:t> JF, Wright M, </a:t>
            </a:r>
            <a:r>
              <a:rPr lang="tr-TR" sz="2800" dirty="0" err="1"/>
              <a:t>Gray</a:t>
            </a:r>
            <a:r>
              <a:rPr lang="tr-TR" sz="2800" dirty="0"/>
              <a:t> I. </a:t>
            </a:r>
            <a:r>
              <a:rPr lang="tr-TR" sz="2800" dirty="0" err="1"/>
              <a:t>Selecting</a:t>
            </a:r>
            <a:r>
              <a:rPr lang="tr-TR" sz="2800" dirty="0"/>
              <a:t> </a:t>
            </a:r>
            <a:r>
              <a:rPr lang="tr-TR" sz="2800" dirty="0" err="1"/>
              <a:t>concepts</a:t>
            </a:r>
            <a:r>
              <a:rPr lang="tr-TR" sz="2800" dirty="0"/>
              <a:t> </a:t>
            </a:r>
            <a:r>
              <a:rPr lang="tr-TR" sz="2800" dirty="0" err="1"/>
              <a:t>for</a:t>
            </a:r>
            <a:r>
              <a:rPr lang="tr-TR" sz="2800" dirty="0"/>
              <a:t> a </a:t>
            </a:r>
            <a:r>
              <a:rPr lang="tr-TR" sz="2800" dirty="0" err="1"/>
              <a:t>concept-based</a:t>
            </a:r>
            <a:r>
              <a:rPr lang="tr-TR" sz="2800" dirty="0"/>
              <a:t> </a:t>
            </a:r>
            <a:r>
              <a:rPr lang="tr-TR" sz="2800" dirty="0" err="1"/>
              <a:t>curriculum</a:t>
            </a:r>
            <a:r>
              <a:rPr lang="tr-TR" sz="2800" dirty="0"/>
              <a:t>: </a:t>
            </a:r>
            <a:r>
              <a:rPr lang="tr-TR" sz="2800" dirty="0" err="1"/>
              <a:t>application</a:t>
            </a:r>
            <a:r>
              <a:rPr lang="tr-TR" sz="2800" dirty="0"/>
              <a:t> of a </a:t>
            </a:r>
            <a:r>
              <a:rPr lang="tr-TR" sz="2800" dirty="0" err="1"/>
              <a:t>Bench</a:t>
            </a:r>
            <a:r>
              <a:rPr lang="tr-TR" sz="2800" dirty="0"/>
              <a:t> mark </a:t>
            </a:r>
            <a:r>
              <a:rPr lang="tr-TR" sz="2800" dirty="0" err="1"/>
              <a:t>approach</a:t>
            </a:r>
            <a:r>
              <a:rPr lang="tr-TR" sz="2800" dirty="0"/>
              <a:t>. J </a:t>
            </a:r>
            <a:r>
              <a:rPr lang="tr-TR" sz="2800" dirty="0" err="1"/>
              <a:t>Nurs</a:t>
            </a:r>
            <a:r>
              <a:rPr lang="tr-TR" sz="2800" dirty="0"/>
              <a:t> </a:t>
            </a:r>
            <a:r>
              <a:rPr lang="tr-TR" sz="2800" dirty="0" err="1"/>
              <a:t>Educ</a:t>
            </a:r>
            <a:r>
              <a:rPr lang="tr-TR" sz="2800" dirty="0"/>
              <a:t>. 2012; 51(9):511-5. </a:t>
            </a:r>
          </a:p>
          <a:p>
            <a:pPr marL="0" indent="0">
              <a:buNone/>
            </a:pPr>
            <a:endParaRPr lang="tr-TR" dirty="0"/>
          </a:p>
        </p:txBody>
      </p:sp>
    </p:spTree>
    <p:extLst>
      <p:ext uri="{BB962C8B-B14F-4D97-AF65-F5344CB8AC3E}">
        <p14:creationId xmlns:p14="http://schemas.microsoft.com/office/powerpoint/2010/main" val="3984045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lstStyle/>
          <a:p>
            <a:pPr marL="0" indent="0" algn="just">
              <a:buNone/>
            </a:pPr>
            <a:r>
              <a:rPr lang="en-US" sz="2800" dirty="0"/>
              <a:t>Hardin PK,  Richardson SJ. Teaching the concept curricula: theory and method. J </a:t>
            </a:r>
            <a:r>
              <a:rPr lang="en-US" sz="2800" dirty="0" err="1"/>
              <a:t>Nurs</a:t>
            </a:r>
            <a:r>
              <a:rPr lang="en-US" sz="2800" dirty="0"/>
              <a:t> Educ. 2012; 51(3):155-9. </a:t>
            </a:r>
          </a:p>
          <a:p>
            <a:pPr marL="0" indent="0" algn="just">
              <a:buNone/>
            </a:pPr>
            <a:r>
              <a:rPr lang="en-US" sz="2800" dirty="0" err="1"/>
              <a:t>Hatlevik</a:t>
            </a:r>
            <a:r>
              <a:rPr lang="en-US" sz="2800" dirty="0"/>
              <a:t> IK. The theory-practice relationship: reflective skills and theoretical knowledge as key factors in bridging the gap between theory and practice in initial nursing education. J </a:t>
            </a:r>
            <a:r>
              <a:rPr lang="en-US" sz="2800" dirty="0" err="1"/>
              <a:t>Adv</a:t>
            </a:r>
            <a:r>
              <a:rPr lang="en-US" sz="2800" dirty="0"/>
              <a:t> </a:t>
            </a:r>
            <a:r>
              <a:rPr lang="en-US" sz="2800" dirty="0" err="1"/>
              <a:t>Nurs</a:t>
            </a:r>
            <a:r>
              <a:rPr lang="en-US" sz="2800" dirty="0"/>
              <a:t>. 2012; 68(4):868-77. </a:t>
            </a:r>
          </a:p>
          <a:p>
            <a:pPr marL="0" indent="0" algn="just">
              <a:buNone/>
            </a:pPr>
            <a:r>
              <a:rPr lang="en-US" sz="2800" dirty="0"/>
              <a:t>Lewis DY. Incorporating national priorities into the curriculum. J Prof </a:t>
            </a:r>
            <a:r>
              <a:rPr lang="en-US" sz="2800" dirty="0" err="1"/>
              <a:t>Nurs</a:t>
            </a:r>
            <a:r>
              <a:rPr lang="en-US" sz="2800" dirty="0"/>
              <a:t>. 2012; 28(2):105-9. </a:t>
            </a:r>
          </a:p>
          <a:p>
            <a:pPr marL="0" indent="0" algn="just">
              <a:buNone/>
            </a:pPr>
            <a:endParaRPr lang="tr-TR" sz="2800" dirty="0"/>
          </a:p>
        </p:txBody>
      </p:sp>
    </p:spTree>
    <p:extLst>
      <p:ext uri="{BB962C8B-B14F-4D97-AF65-F5344CB8AC3E}">
        <p14:creationId xmlns:p14="http://schemas.microsoft.com/office/powerpoint/2010/main" val="54156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lstStyle/>
          <a:p>
            <a:pPr marL="0" indent="0" algn="just">
              <a:buNone/>
            </a:pPr>
            <a:r>
              <a:rPr lang="tr-TR" sz="2800" dirty="0" err="1"/>
              <a:t>Masters</a:t>
            </a:r>
            <a:r>
              <a:rPr lang="tr-TR" sz="2800" dirty="0"/>
              <a:t>, K. </a:t>
            </a:r>
            <a:r>
              <a:rPr lang="tr-TR" sz="2800" dirty="0" err="1"/>
              <a:t>Nursing</a:t>
            </a:r>
            <a:r>
              <a:rPr lang="tr-TR" sz="2800" dirty="0"/>
              <a:t> </a:t>
            </a:r>
            <a:r>
              <a:rPr lang="tr-TR" sz="2800" dirty="0" err="1"/>
              <a:t>theories</a:t>
            </a:r>
            <a:r>
              <a:rPr lang="tr-TR" sz="2800" dirty="0"/>
              <a:t>: A </a:t>
            </a:r>
            <a:r>
              <a:rPr lang="tr-TR" sz="2800" dirty="0" err="1"/>
              <a:t>framework</a:t>
            </a:r>
            <a:r>
              <a:rPr lang="tr-TR" sz="2800" dirty="0"/>
              <a:t> </a:t>
            </a:r>
            <a:r>
              <a:rPr lang="tr-TR" sz="2800" dirty="0" err="1"/>
              <a:t>for</a:t>
            </a:r>
            <a:r>
              <a:rPr lang="tr-TR" sz="2800" dirty="0"/>
              <a:t> </a:t>
            </a:r>
            <a:r>
              <a:rPr lang="tr-TR" sz="2800" dirty="0" err="1"/>
              <a:t>professional</a:t>
            </a:r>
            <a:r>
              <a:rPr lang="tr-TR" sz="2800" dirty="0"/>
              <a:t> </a:t>
            </a:r>
            <a:r>
              <a:rPr lang="tr-TR" sz="2800" dirty="0" err="1"/>
              <a:t>practice</a:t>
            </a:r>
            <a:r>
              <a:rPr lang="tr-TR" sz="2800" dirty="0"/>
              <a:t>. 2nd ed. </a:t>
            </a:r>
            <a:r>
              <a:rPr lang="tr-TR" sz="2800" dirty="0" err="1"/>
              <a:t>Burlington</a:t>
            </a:r>
            <a:r>
              <a:rPr lang="tr-TR" sz="2800" dirty="0"/>
              <a:t>, MA: </a:t>
            </a:r>
            <a:r>
              <a:rPr lang="tr-TR" sz="2800" dirty="0" err="1"/>
              <a:t>Jones</a:t>
            </a:r>
            <a:r>
              <a:rPr lang="tr-TR" sz="2800" dirty="0"/>
              <a:t> &amp; </a:t>
            </a:r>
            <a:r>
              <a:rPr lang="tr-TR" sz="2800" dirty="0" err="1"/>
              <a:t>Bartlett</a:t>
            </a:r>
            <a:r>
              <a:rPr lang="tr-TR" sz="2800" dirty="0"/>
              <a:t> Learning; 2015. p. 3-21.</a:t>
            </a:r>
          </a:p>
          <a:p>
            <a:pPr marL="0" indent="0" algn="just">
              <a:buNone/>
            </a:pPr>
            <a:r>
              <a:rPr lang="tr-TR" sz="2800" dirty="0" err="1"/>
              <a:t>McEwen</a:t>
            </a:r>
            <a:r>
              <a:rPr lang="tr-TR" sz="2800" dirty="0"/>
              <a:t> M, </a:t>
            </a:r>
            <a:r>
              <a:rPr lang="tr-TR" sz="2800" dirty="0" err="1"/>
              <a:t>Wills</a:t>
            </a:r>
            <a:r>
              <a:rPr lang="tr-TR" sz="2800" dirty="0"/>
              <a:t> EM. </a:t>
            </a:r>
            <a:r>
              <a:rPr lang="tr-TR" sz="2800" dirty="0" err="1"/>
              <a:t>Theoretical</a:t>
            </a:r>
            <a:r>
              <a:rPr lang="tr-TR" sz="2800" dirty="0"/>
              <a:t> </a:t>
            </a:r>
            <a:r>
              <a:rPr lang="tr-TR" sz="2800" dirty="0" err="1"/>
              <a:t>basis</a:t>
            </a:r>
            <a:r>
              <a:rPr lang="tr-TR" sz="2800" dirty="0"/>
              <a:t> </a:t>
            </a:r>
            <a:r>
              <a:rPr lang="tr-TR" sz="2800" dirty="0" err="1"/>
              <a:t>for</a:t>
            </a:r>
            <a:r>
              <a:rPr lang="tr-TR" sz="2800" dirty="0"/>
              <a:t> </a:t>
            </a:r>
            <a:r>
              <a:rPr lang="tr-TR" sz="2800" dirty="0" err="1"/>
              <a:t>nursing</a:t>
            </a:r>
            <a:r>
              <a:rPr lang="tr-TR" sz="2800" dirty="0"/>
              <a:t>, 4th ed. </a:t>
            </a:r>
            <a:r>
              <a:rPr lang="tr-TR" sz="2800" dirty="0" err="1"/>
              <a:t>Philadeplhia</a:t>
            </a:r>
            <a:r>
              <a:rPr lang="tr-TR" sz="2800" dirty="0"/>
              <a:t>: </a:t>
            </a:r>
            <a:r>
              <a:rPr lang="tr-TR" sz="2800" dirty="0" err="1"/>
              <a:t>Lippincott</a:t>
            </a:r>
            <a:r>
              <a:rPr lang="tr-TR" sz="2800" dirty="0"/>
              <a:t> Williams &amp; </a:t>
            </a:r>
            <a:r>
              <a:rPr lang="tr-TR" sz="2800" dirty="0" err="1"/>
              <a:t>Wilkins</a:t>
            </a:r>
            <a:r>
              <a:rPr lang="tr-TR" sz="2800" dirty="0"/>
              <a:t> </a:t>
            </a:r>
            <a:r>
              <a:rPr lang="tr-TR" sz="2800" dirty="0" err="1"/>
              <a:t>Wolters</a:t>
            </a:r>
            <a:r>
              <a:rPr lang="tr-TR" sz="2800" dirty="0"/>
              <a:t> </a:t>
            </a:r>
            <a:r>
              <a:rPr lang="tr-TR" sz="2800" dirty="0" err="1"/>
              <a:t>Kluwer</a:t>
            </a:r>
            <a:r>
              <a:rPr lang="tr-TR" sz="2800" dirty="0"/>
              <a:t>; 2014. p. 412-29.</a:t>
            </a:r>
          </a:p>
          <a:p>
            <a:pPr marL="0" indent="0" algn="just">
              <a:buNone/>
            </a:pPr>
            <a:r>
              <a:rPr lang="tr-TR" sz="2800" dirty="0" err="1"/>
              <a:t>Othman</a:t>
            </a:r>
            <a:r>
              <a:rPr lang="tr-TR" sz="2800" dirty="0"/>
              <a:t> AK, </a:t>
            </a:r>
            <a:r>
              <a:rPr lang="tr-TR" sz="2800" dirty="0" err="1"/>
              <a:t>Kiviniemi</a:t>
            </a:r>
            <a:r>
              <a:rPr lang="tr-TR" sz="2800" dirty="0"/>
              <a:t> MT, </a:t>
            </a:r>
            <a:r>
              <a:rPr lang="tr-TR" sz="2800" dirty="0" err="1"/>
              <a:t>Wu</a:t>
            </a:r>
            <a:r>
              <a:rPr lang="tr-TR" sz="2800" dirty="0"/>
              <a:t> YW,  </a:t>
            </a:r>
            <a:r>
              <a:rPr lang="tr-TR" sz="2800" dirty="0" err="1"/>
              <a:t>Lally</a:t>
            </a:r>
            <a:r>
              <a:rPr lang="tr-TR" sz="2800" dirty="0"/>
              <a:t> RM. </a:t>
            </a:r>
            <a:r>
              <a:rPr lang="tr-TR" sz="2800" dirty="0" err="1"/>
              <a:t>Influence</a:t>
            </a:r>
            <a:r>
              <a:rPr lang="tr-TR" sz="2800" dirty="0"/>
              <a:t> of </a:t>
            </a:r>
            <a:r>
              <a:rPr lang="tr-TR" sz="2800" dirty="0" err="1"/>
              <a:t>demographic</a:t>
            </a:r>
            <a:r>
              <a:rPr lang="tr-TR" sz="2800" dirty="0"/>
              <a:t> </a:t>
            </a:r>
            <a:r>
              <a:rPr lang="tr-TR" sz="2800" dirty="0" err="1"/>
              <a:t>factors</a:t>
            </a:r>
            <a:r>
              <a:rPr lang="tr-TR" sz="2800" dirty="0"/>
              <a:t>, </a:t>
            </a:r>
            <a:r>
              <a:rPr lang="tr-TR" sz="2800" dirty="0" err="1"/>
              <a:t>knowledge</a:t>
            </a:r>
            <a:r>
              <a:rPr lang="tr-TR" sz="2800" dirty="0"/>
              <a:t> </a:t>
            </a:r>
            <a:r>
              <a:rPr lang="tr-TR" sz="2800" dirty="0" err="1"/>
              <a:t>and</a:t>
            </a:r>
            <a:r>
              <a:rPr lang="tr-TR" sz="2800" dirty="0"/>
              <a:t> </a:t>
            </a:r>
            <a:r>
              <a:rPr lang="tr-TR" sz="2800" dirty="0" err="1"/>
              <a:t>beliefs</a:t>
            </a:r>
            <a:r>
              <a:rPr lang="tr-TR" sz="2800" dirty="0"/>
              <a:t> on </a:t>
            </a:r>
            <a:r>
              <a:rPr lang="tr-TR" sz="2800" dirty="0" err="1"/>
              <a:t>Jordanian</a:t>
            </a:r>
            <a:r>
              <a:rPr lang="tr-TR" sz="2800" dirty="0"/>
              <a:t> </a:t>
            </a:r>
            <a:r>
              <a:rPr lang="tr-TR" sz="2800" dirty="0" err="1"/>
              <a:t>women’s</a:t>
            </a:r>
            <a:r>
              <a:rPr lang="tr-TR" sz="2800" dirty="0"/>
              <a:t> </a:t>
            </a:r>
            <a:r>
              <a:rPr lang="tr-TR" sz="2800" dirty="0" err="1"/>
              <a:t>intention</a:t>
            </a:r>
            <a:r>
              <a:rPr lang="tr-TR" sz="2800" dirty="0"/>
              <a:t> </a:t>
            </a:r>
            <a:r>
              <a:rPr lang="tr-TR" sz="2800" dirty="0" err="1"/>
              <a:t>to</a:t>
            </a:r>
            <a:r>
              <a:rPr lang="tr-TR" sz="2800" dirty="0"/>
              <a:t> </a:t>
            </a:r>
            <a:r>
              <a:rPr lang="tr-TR" sz="2800" dirty="0" err="1"/>
              <a:t>undergo</a:t>
            </a:r>
            <a:r>
              <a:rPr lang="tr-TR" sz="2800" dirty="0"/>
              <a:t> </a:t>
            </a:r>
            <a:r>
              <a:rPr lang="tr-TR" sz="2800" dirty="0" err="1"/>
              <a:t>mammography</a:t>
            </a:r>
            <a:r>
              <a:rPr lang="tr-TR" sz="2800" dirty="0"/>
              <a:t> </a:t>
            </a:r>
            <a:r>
              <a:rPr lang="tr-TR" sz="2800" dirty="0" err="1"/>
              <a:t>screening</a:t>
            </a:r>
            <a:r>
              <a:rPr lang="tr-TR" sz="2800" dirty="0"/>
              <a:t>. J </a:t>
            </a:r>
            <a:r>
              <a:rPr lang="tr-TR" sz="2800" dirty="0" err="1"/>
              <a:t>Nurs</a:t>
            </a:r>
            <a:r>
              <a:rPr lang="tr-TR" sz="2800" dirty="0"/>
              <a:t> </a:t>
            </a:r>
            <a:r>
              <a:rPr lang="tr-TR" sz="2800" dirty="0" err="1"/>
              <a:t>Scholarship</a:t>
            </a:r>
            <a:r>
              <a:rPr lang="tr-TR" sz="2800" dirty="0"/>
              <a:t> 2012; 44(1):19-26. </a:t>
            </a:r>
          </a:p>
          <a:p>
            <a:pPr marL="0" indent="0">
              <a:buNone/>
            </a:pPr>
            <a:endParaRPr lang="tr-TR" dirty="0"/>
          </a:p>
        </p:txBody>
      </p:sp>
    </p:spTree>
    <p:extLst>
      <p:ext uri="{BB962C8B-B14F-4D97-AF65-F5344CB8AC3E}">
        <p14:creationId xmlns:p14="http://schemas.microsoft.com/office/powerpoint/2010/main" val="2994913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0" indent="0">
              <a:buNone/>
            </a:pPr>
            <a:r>
              <a:rPr lang="tr-TR" sz="2800" dirty="0" err="1"/>
              <a:t>Riegel</a:t>
            </a:r>
            <a:r>
              <a:rPr lang="tr-TR" sz="2800" dirty="0"/>
              <a:t> B, </a:t>
            </a:r>
            <a:r>
              <a:rPr lang="tr-TR" sz="2800" dirty="0" err="1"/>
              <a:t>Jaarsma</a:t>
            </a:r>
            <a:r>
              <a:rPr lang="tr-TR" sz="2800" dirty="0"/>
              <a:t> T,  </a:t>
            </a:r>
            <a:r>
              <a:rPr lang="tr-TR" sz="2800" dirty="0" err="1"/>
              <a:t>Strömberg</a:t>
            </a:r>
            <a:r>
              <a:rPr lang="tr-TR" sz="2800" dirty="0"/>
              <a:t> A. A </a:t>
            </a:r>
            <a:r>
              <a:rPr lang="tr-TR" sz="2800" dirty="0" err="1"/>
              <a:t>middle-range</a:t>
            </a:r>
            <a:r>
              <a:rPr lang="tr-TR" sz="2800" dirty="0"/>
              <a:t> </a:t>
            </a:r>
            <a:r>
              <a:rPr lang="tr-TR" sz="2800" dirty="0" err="1"/>
              <a:t>theory</a:t>
            </a:r>
            <a:r>
              <a:rPr lang="tr-TR" sz="2800" dirty="0"/>
              <a:t> of self-</a:t>
            </a:r>
            <a:r>
              <a:rPr lang="tr-TR" sz="2800" dirty="0" err="1"/>
              <a:t>care</a:t>
            </a:r>
            <a:r>
              <a:rPr lang="tr-TR" sz="2800" dirty="0"/>
              <a:t> of </a:t>
            </a:r>
            <a:r>
              <a:rPr lang="tr-TR" sz="2800" dirty="0" err="1"/>
              <a:t>chronic</a:t>
            </a:r>
            <a:r>
              <a:rPr lang="tr-TR" sz="2800" dirty="0"/>
              <a:t> </a:t>
            </a:r>
            <a:r>
              <a:rPr lang="tr-TR" sz="2800" dirty="0" err="1"/>
              <a:t>illness</a:t>
            </a:r>
            <a:r>
              <a:rPr lang="tr-TR" sz="2800" dirty="0"/>
              <a:t>. </a:t>
            </a:r>
            <a:r>
              <a:rPr lang="tr-TR" sz="2800" dirty="0" err="1"/>
              <a:t>Adv</a:t>
            </a:r>
            <a:r>
              <a:rPr lang="tr-TR" sz="2800" dirty="0"/>
              <a:t> </a:t>
            </a:r>
            <a:r>
              <a:rPr lang="tr-TR" sz="2800" dirty="0" err="1"/>
              <a:t>Nurs</a:t>
            </a:r>
            <a:r>
              <a:rPr lang="tr-TR" sz="2800" dirty="0"/>
              <a:t> </a:t>
            </a:r>
            <a:r>
              <a:rPr lang="tr-TR" sz="2800" dirty="0" err="1"/>
              <a:t>Sci</a:t>
            </a:r>
            <a:r>
              <a:rPr lang="tr-TR" sz="2800" dirty="0"/>
              <a:t> 2012; 35(3):194-204. </a:t>
            </a:r>
          </a:p>
          <a:p>
            <a:pPr marL="0" indent="0">
              <a:buNone/>
            </a:pPr>
            <a:r>
              <a:rPr lang="tr-TR" sz="2800" dirty="0" err="1"/>
              <a:t>Rogers</a:t>
            </a:r>
            <a:r>
              <a:rPr lang="tr-TR" sz="2800" dirty="0"/>
              <a:t> CE, Keller C, </a:t>
            </a:r>
            <a:r>
              <a:rPr lang="tr-TR" sz="2800" dirty="0" err="1"/>
              <a:t>Larkey</a:t>
            </a:r>
            <a:r>
              <a:rPr lang="tr-TR" sz="2800" dirty="0"/>
              <a:t> LK, </a:t>
            </a:r>
            <a:r>
              <a:rPr lang="tr-TR" sz="2800" dirty="0" err="1"/>
              <a:t>Ainsworth</a:t>
            </a:r>
            <a:r>
              <a:rPr lang="tr-TR" sz="2800" dirty="0"/>
              <a:t> BE. A </a:t>
            </a:r>
            <a:r>
              <a:rPr lang="tr-TR" sz="2800" dirty="0" err="1"/>
              <a:t>randomized</a:t>
            </a:r>
            <a:r>
              <a:rPr lang="tr-TR" sz="2800" dirty="0"/>
              <a:t> </a:t>
            </a:r>
            <a:r>
              <a:rPr lang="tr-TR" sz="2800" dirty="0" err="1"/>
              <a:t>controlled</a:t>
            </a:r>
            <a:r>
              <a:rPr lang="tr-TR" sz="2800" dirty="0"/>
              <a:t> </a:t>
            </a:r>
            <a:r>
              <a:rPr lang="tr-TR" sz="2800" dirty="0" err="1"/>
              <a:t>trial</a:t>
            </a:r>
            <a:r>
              <a:rPr lang="tr-TR" sz="2800" dirty="0"/>
              <a:t> </a:t>
            </a:r>
            <a:r>
              <a:rPr lang="tr-TR" sz="2800" dirty="0" err="1"/>
              <a:t>to</a:t>
            </a:r>
            <a:r>
              <a:rPr lang="tr-TR" sz="2800" dirty="0"/>
              <a:t> </a:t>
            </a:r>
            <a:r>
              <a:rPr lang="tr-TR" sz="2800" dirty="0" err="1"/>
              <a:t>determine</a:t>
            </a:r>
            <a:r>
              <a:rPr lang="tr-TR" sz="2800" dirty="0"/>
              <a:t> </a:t>
            </a:r>
            <a:r>
              <a:rPr lang="tr-TR" sz="2800" dirty="0" err="1"/>
              <a:t>the</a:t>
            </a:r>
            <a:r>
              <a:rPr lang="tr-TR" sz="2800" dirty="0"/>
              <a:t> </a:t>
            </a:r>
            <a:r>
              <a:rPr lang="tr-TR" sz="2800" dirty="0" err="1"/>
              <a:t>efficacy</a:t>
            </a:r>
            <a:r>
              <a:rPr lang="tr-TR" sz="2800" dirty="0"/>
              <a:t> of </a:t>
            </a:r>
            <a:r>
              <a:rPr lang="tr-TR" sz="2800" dirty="0" err="1"/>
              <a:t>Sign</a:t>
            </a:r>
            <a:r>
              <a:rPr lang="tr-TR" sz="2800" dirty="0"/>
              <a:t> </a:t>
            </a:r>
            <a:r>
              <a:rPr lang="tr-TR" sz="2800" dirty="0" err="1"/>
              <a:t>Chi</a:t>
            </a:r>
            <a:r>
              <a:rPr lang="tr-TR" sz="2800" dirty="0"/>
              <a:t> Do </a:t>
            </a:r>
            <a:r>
              <a:rPr lang="tr-TR" sz="2800" dirty="0" err="1"/>
              <a:t>exercise</a:t>
            </a:r>
            <a:r>
              <a:rPr lang="tr-TR" sz="2800" dirty="0"/>
              <a:t> on </a:t>
            </a:r>
            <a:r>
              <a:rPr lang="tr-TR" sz="2800" dirty="0" err="1"/>
              <a:t>adaptation</a:t>
            </a:r>
            <a:r>
              <a:rPr lang="tr-TR" sz="2800" dirty="0"/>
              <a:t> </a:t>
            </a:r>
            <a:r>
              <a:rPr lang="tr-TR" sz="2800" dirty="0" err="1"/>
              <a:t>to</a:t>
            </a:r>
            <a:r>
              <a:rPr lang="tr-TR" sz="2800" dirty="0"/>
              <a:t> </a:t>
            </a:r>
            <a:r>
              <a:rPr lang="tr-TR" sz="2800" dirty="0" err="1"/>
              <a:t>aging</a:t>
            </a:r>
            <a:r>
              <a:rPr lang="tr-TR" sz="2800" dirty="0"/>
              <a:t>. </a:t>
            </a:r>
            <a:r>
              <a:rPr lang="tr-TR" sz="2800" dirty="0" err="1"/>
              <a:t>Res</a:t>
            </a:r>
            <a:r>
              <a:rPr lang="tr-TR" sz="2800" dirty="0"/>
              <a:t> </a:t>
            </a:r>
            <a:r>
              <a:rPr lang="tr-TR" sz="2800" dirty="0" err="1"/>
              <a:t>Gerontol</a:t>
            </a:r>
            <a:r>
              <a:rPr lang="tr-TR" sz="2800" dirty="0"/>
              <a:t> </a:t>
            </a:r>
            <a:r>
              <a:rPr lang="tr-TR" sz="2800" dirty="0" err="1"/>
              <a:t>Nurs</a:t>
            </a:r>
            <a:r>
              <a:rPr lang="tr-TR" sz="2800" dirty="0"/>
              <a:t> 2012; 5(2):101-13. </a:t>
            </a:r>
          </a:p>
          <a:p>
            <a:pPr marL="0" indent="0">
              <a:buNone/>
            </a:pPr>
            <a:r>
              <a:rPr lang="tr-TR" sz="2800" dirty="0" err="1"/>
              <a:t>Skiba</a:t>
            </a:r>
            <a:r>
              <a:rPr lang="tr-TR" sz="2800" dirty="0"/>
              <a:t> DJ. </a:t>
            </a:r>
            <a:r>
              <a:rPr lang="tr-TR" sz="2800" dirty="0" err="1"/>
              <a:t>Technology</a:t>
            </a:r>
            <a:r>
              <a:rPr lang="tr-TR" sz="2800" dirty="0"/>
              <a:t> </a:t>
            </a:r>
            <a:r>
              <a:rPr lang="tr-TR" sz="2800" dirty="0" err="1"/>
              <a:t>and</a:t>
            </a:r>
            <a:r>
              <a:rPr lang="tr-TR" sz="2800" dirty="0"/>
              <a:t> </a:t>
            </a:r>
            <a:r>
              <a:rPr lang="tr-TR" sz="2800" dirty="0" err="1"/>
              <a:t>gerontology</a:t>
            </a:r>
            <a:r>
              <a:rPr lang="tr-TR" sz="2800" dirty="0"/>
              <a:t>: Is </a:t>
            </a:r>
            <a:r>
              <a:rPr lang="tr-TR" sz="2800" dirty="0" err="1"/>
              <a:t>this</a:t>
            </a:r>
            <a:r>
              <a:rPr lang="tr-TR" sz="2800" dirty="0"/>
              <a:t> in </a:t>
            </a:r>
            <a:r>
              <a:rPr lang="tr-TR" sz="2800" dirty="0" err="1"/>
              <a:t>your</a:t>
            </a:r>
            <a:r>
              <a:rPr lang="tr-TR" sz="2800" dirty="0"/>
              <a:t> </a:t>
            </a:r>
            <a:r>
              <a:rPr lang="tr-TR" sz="2800" dirty="0" err="1"/>
              <a:t>nursing</a:t>
            </a:r>
            <a:r>
              <a:rPr lang="tr-TR" sz="2800" dirty="0"/>
              <a:t> </a:t>
            </a:r>
            <a:r>
              <a:rPr lang="tr-TR" sz="2800" dirty="0" err="1"/>
              <a:t>curriculum</a:t>
            </a:r>
            <a:r>
              <a:rPr lang="tr-TR" sz="2800" dirty="0"/>
              <a:t>? </a:t>
            </a:r>
            <a:r>
              <a:rPr lang="tr-TR" sz="2800" dirty="0" err="1"/>
              <a:t>Nurs</a:t>
            </a:r>
            <a:r>
              <a:rPr lang="tr-TR" sz="2800" dirty="0"/>
              <a:t> </a:t>
            </a:r>
            <a:r>
              <a:rPr lang="tr-TR" sz="2800" dirty="0" err="1"/>
              <a:t>Educ</a:t>
            </a:r>
            <a:r>
              <a:rPr lang="tr-TR" sz="2800" dirty="0"/>
              <a:t> </a:t>
            </a:r>
            <a:r>
              <a:rPr lang="tr-TR" sz="2800" dirty="0" err="1"/>
              <a:t>Perspect</a:t>
            </a:r>
            <a:r>
              <a:rPr lang="tr-TR" sz="2800" dirty="0"/>
              <a:t> 2012; 33(3):207-9. </a:t>
            </a:r>
          </a:p>
          <a:p>
            <a:pPr marL="0" indent="0">
              <a:buNone/>
            </a:pPr>
            <a:endParaRPr lang="tr-TR" dirty="0"/>
          </a:p>
        </p:txBody>
      </p:sp>
    </p:spTree>
    <p:extLst>
      <p:ext uri="{BB962C8B-B14F-4D97-AF65-F5344CB8AC3E}">
        <p14:creationId xmlns:p14="http://schemas.microsoft.com/office/powerpoint/2010/main" val="1675275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24744"/>
            <a:ext cx="8229600" cy="5001419"/>
          </a:xfrm>
        </p:spPr>
        <p:txBody>
          <a:bodyPr/>
          <a:lstStyle/>
          <a:p>
            <a:pPr marL="0" indent="0" algn="just">
              <a:buNone/>
            </a:pPr>
            <a:r>
              <a:rPr lang="tr-TR" sz="2800" dirty="0"/>
              <a:t>Williams JK, </a:t>
            </a:r>
            <a:r>
              <a:rPr lang="tr-TR" sz="2800" dirty="0" err="1"/>
              <a:t>Prows</a:t>
            </a:r>
            <a:r>
              <a:rPr lang="tr-TR" sz="2800" dirty="0"/>
              <a:t> CA, </a:t>
            </a:r>
            <a:r>
              <a:rPr lang="tr-TR" sz="2800" dirty="0" err="1"/>
              <a:t>Conley</a:t>
            </a:r>
            <a:r>
              <a:rPr lang="tr-TR" sz="2800" dirty="0"/>
              <a:t> YP, </a:t>
            </a:r>
            <a:r>
              <a:rPr lang="tr-TR" sz="2800" dirty="0" err="1"/>
              <a:t>Eggert</a:t>
            </a:r>
            <a:r>
              <a:rPr lang="tr-TR" sz="2800" dirty="0"/>
              <a:t> J, </a:t>
            </a:r>
            <a:r>
              <a:rPr lang="tr-TR" sz="2800" dirty="0" err="1"/>
              <a:t>Kirk</a:t>
            </a:r>
            <a:r>
              <a:rPr lang="tr-TR" sz="2800" dirty="0"/>
              <a:t> M, &amp; </a:t>
            </a:r>
            <a:r>
              <a:rPr lang="tr-TR" sz="2800" dirty="0" err="1"/>
              <a:t>Nichols</a:t>
            </a:r>
            <a:r>
              <a:rPr lang="tr-TR" sz="2800" dirty="0"/>
              <a:t> F. </a:t>
            </a:r>
            <a:r>
              <a:rPr lang="tr-TR" sz="2800" dirty="0" err="1"/>
              <a:t>Strategies</a:t>
            </a:r>
            <a:r>
              <a:rPr lang="tr-TR" sz="2800" dirty="0"/>
              <a:t> </a:t>
            </a:r>
            <a:r>
              <a:rPr lang="tr-TR" sz="2800" dirty="0" err="1"/>
              <a:t>to</a:t>
            </a:r>
            <a:r>
              <a:rPr lang="tr-TR" sz="2800" dirty="0"/>
              <a:t> </a:t>
            </a:r>
            <a:r>
              <a:rPr lang="tr-TR" sz="2800" dirty="0" err="1"/>
              <a:t>prepare</a:t>
            </a:r>
            <a:r>
              <a:rPr lang="tr-TR" sz="2800" dirty="0"/>
              <a:t> </a:t>
            </a:r>
            <a:r>
              <a:rPr lang="tr-TR" sz="2800" dirty="0" err="1"/>
              <a:t>faculty</a:t>
            </a:r>
            <a:r>
              <a:rPr lang="tr-TR" sz="2800" dirty="0"/>
              <a:t> </a:t>
            </a:r>
            <a:r>
              <a:rPr lang="tr-TR" sz="2800" dirty="0" err="1"/>
              <a:t>to</a:t>
            </a:r>
            <a:r>
              <a:rPr lang="tr-TR" sz="2800" dirty="0"/>
              <a:t> </a:t>
            </a:r>
            <a:r>
              <a:rPr lang="tr-TR" sz="2800" dirty="0" err="1"/>
              <a:t>integrate</a:t>
            </a:r>
            <a:r>
              <a:rPr lang="tr-TR" sz="2800" dirty="0"/>
              <a:t> </a:t>
            </a:r>
            <a:r>
              <a:rPr lang="tr-TR" sz="2800" dirty="0" err="1"/>
              <a:t>genomics</a:t>
            </a:r>
            <a:r>
              <a:rPr lang="tr-TR" sz="2800" dirty="0"/>
              <a:t> </a:t>
            </a:r>
            <a:r>
              <a:rPr lang="tr-TR" sz="2800" dirty="0" err="1"/>
              <a:t>into</a:t>
            </a:r>
            <a:r>
              <a:rPr lang="tr-TR" sz="2800" dirty="0"/>
              <a:t> </a:t>
            </a:r>
            <a:r>
              <a:rPr lang="tr-TR" sz="2800" dirty="0" err="1"/>
              <a:t>nursing</a:t>
            </a:r>
            <a:r>
              <a:rPr lang="tr-TR" sz="2800" dirty="0"/>
              <a:t> </a:t>
            </a:r>
            <a:r>
              <a:rPr lang="tr-TR" sz="2800" dirty="0" err="1"/>
              <a:t>education</a:t>
            </a:r>
            <a:r>
              <a:rPr lang="tr-TR" sz="2800" dirty="0"/>
              <a:t> </a:t>
            </a:r>
            <a:r>
              <a:rPr lang="tr-TR" sz="2800" dirty="0" err="1"/>
              <a:t>programs</a:t>
            </a:r>
            <a:r>
              <a:rPr lang="tr-TR" sz="2800" dirty="0"/>
              <a:t>. J </a:t>
            </a:r>
            <a:r>
              <a:rPr lang="tr-TR" sz="2800" dirty="0" err="1"/>
              <a:t>Nurs</a:t>
            </a:r>
            <a:r>
              <a:rPr lang="tr-TR" sz="2800" dirty="0"/>
              <a:t> </a:t>
            </a:r>
            <a:r>
              <a:rPr lang="tr-TR" sz="2800" dirty="0" err="1"/>
              <a:t>Scholarship</a:t>
            </a:r>
            <a:r>
              <a:rPr lang="tr-TR" sz="2800" dirty="0"/>
              <a:t>. 2011; 43(3):231-8. </a:t>
            </a:r>
          </a:p>
          <a:p>
            <a:pPr marL="0" indent="0" algn="just">
              <a:buNone/>
            </a:pPr>
            <a:endParaRPr lang="tr-TR" dirty="0"/>
          </a:p>
        </p:txBody>
      </p:sp>
    </p:spTree>
    <p:extLst>
      <p:ext uri="{BB962C8B-B14F-4D97-AF65-F5344CB8AC3E}">
        <p14:creationId xmlns:p14="http://schemas.microsoft.com/office/powerpoint/2010/main" val="3166520833"/>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32</TotalTime>
  <Words>1381</Words>
  <Application>Microsoft Office PowerPoint</Application>
  <PresentationFormat>Ekran Gösterisi (4:3)</PresentationFormat>
  <Paragraphs>70</Paragraphs>
  <Slides>27</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27</vt:i4>
      </vt:variant>
    </vt:vector>
  </HeadingPairs>
  <TitlesOfParts>
    <vt:vector size="29" baseType="lpstr">
      <vt:lpstr>Arial</vt:lpstr>
      <vt:lpstr>sunum_sablon</vt:lpstr>
      <vt:lpstr>PowerPoint Sunusu</vt:lpstr>
      <vt:lpstr>HEMŞİRELİK UYGULAMALARINDA KURAMLARIN KULLANIMI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NouS/TncTR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TOSHIBA</dc:creator>
  <cp:lastModifiedBy>Windows Kullanıcısı</cp:lastModifiedBy>
  <cp:revision>10</cp:revision>
  <cp:lastPrinted>1601-01-01T00:00:00Z</cp:lastPrinted>
  <dcterms:created xsi:type="dcterms:W3CDTF">2019-11-28T14:07:40Z</dcterms:created>
  <dcterms:modified xsi:type="dcterms:W3CDTF">2020-10-05T08:28:19Z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