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9" r:id="rId15"/>
    <p:sldId id="278" r:id="rId16"/>
    <p:sldId id="277" r:id="rId17"/>
    <p:sldId id="280" r:id="rId18"/>
    <p:sldId id="281" r:id="rId19"/>
    <p:sldId id="282" r:id="rId20"/>
    <p:sldId id="283" r:id="rId21"/>
    <p:sldId id="284" r:id="rId22"/>
    <p:sldId id="276" r:id="rId23"/>
    <p:sldId id="275" r:id="rId24"/>
    <p:sldId id="274" r:id="rId25"/>
    <p:sldId id="273" r:id="rId26"/>
    <p:sldId id="272" r:id="rId27"/>
    <p:sldId id="271" r:id="rId2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58" d="100"/>
          <a:sy n="58" d="100"/>
        </p:scale>
        <p:origin x="1157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5.10.2020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ACİL HEMŞİRELİĞİ </a:t>
            </a:r>
          </a:p>
          <a:p>
            <a:pPr>
              <a:lnSpc>
                <a:spcPct val="90000"/>
              </a:lnSpc>
            </a:pPr>
            <a:r>
              <a:rPr lang="tr-TR" altLang="tr-TR" sz="3200" b="1" dirty="0" smtClean="0"/>
              <a:t>ANABİLİM DALI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ENSTİTÜSÜ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ATH 707 Hemşirelik Kuram ve Felsefesi 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6575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Zeliha KOÇ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b="1" dirty="0" smtClean="0"/>
              <a:t>HILDEGARD PEPLAU KURAMI</a:t>
            </a:r>
            <a:endParaRPr lang="tr-TR" altLang="tr-TR" sz="4400" b="1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7. Hafta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646209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b="1" i="1" dirty="0" smtClean="0"/>
              <a:t>ATH 707 </a:t>
            </a:r>
          </a:p>
          <a:p>
            <a:r>
              <a:rPr lang="tr-TR" altLang="tr-TR" sz="3200" b="1" i="1" dirty="0" smtClean="0"/>
              <a:t>Hemşirelik Kuram ve Felsefesi I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b="1" dirty="0"/>
              <a:t>İÇERİK PLANI</a:t>
            </a:r>
          </a:p>
          <a:p>
            <a:pPr marL="0" indent="0" algn="just">
              <a:buNone/>
            </a:pPr>
            <a:r>
              <a:rPr lang="tr-TR" sz="2800" dirty="0"/>
              <a:t>1.PEPLAU’YA GÖRE HEMŞİRELİĞİN MAJOR KAVRAMLARI</a:t>
            </a:r>
          </a:p>
          <a:p>
            <a:pPr marL="0" indent="0" algn="just">
              <a:buNone/>
            </a:pPr>
            <a:r>
              <a:rPr lang="tr-TR" sz="2800" dirty="0"/>
              <a:t>1.1. İNSAN</a:t>
            </a:r>
          </a:p>
          <a:p>
            <a:pPr marL="0" indent="0" algn="just">
              <a:buNone/>
            </a:pPr>
            <a:r>
              <a:rPr lang="tr-TR" sz="2800" dirty="0"/>
              <a:t>1.2. ÇEVRE</a:t>
            </a:r>
          </a:p>
          <a:p>
            <a:pPr marL="0" indent="0" algn="just">
              <a:buNone/>
            </a:pPr>
            <a:r>
              <a:rPr lang="tr-TR" sz="2800" dirty="0"/>
              <a:t>1.3. SAĞLIK</a:t>
            </a:r>
          </a:p>
          <a:p>
            <a:pPr marL="0" indent="0" algn="just">
              <a:buNone/>
            </a:pPr>
            <a:r>
              <a:rPr lang="tr-TR" sz="2800" dirty="0"/>
              <a:t>1.4. HEMŞİRELİK</a:t>
            </a:r>
          </a:p>
          <a:p>
            <a:pPr marL="0" indent="0" algn="just">
              <a:buNone/>
            </a:pPr>
            <a:r>
              <a:rPr lang="tr-TR" sz="2800" dirty="0"/>
              <a:t>KAYNAKÇA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b="1" dirty="0"/>
              <a:t>1.	PEPLAU GÖRE HEMŞİRELİĞİN MAJOR KAVRAMLARI</a:t>
            </a:r>
          </a:p>
          <a:p>
            <a:pPr marL="0" indent="0" algn="just">
              <a:buNone/>
            </a:pPr>
            <a:r>
              <a:rPr lang="tr-TR" sz="2800" dirty="0"/>
              <a:t>Kişilerarası ilişkiler kuramı hemşire ile hasta arasındaki ilişkiye odaklanan orta ölçekli bir kuramdır. </a:t>
            </a:r>
          </a:p>
          <a:p>
            <a:pPr marL="0" indent="0" algn="just">
              <a:buNone/>
            </a:pPr>
            <a:r>
              <a:rPr lang="tr-TR" sz="2800" dirty="0"/>
              <a:t>Kuramında </a:t>
            </a:r>
            <a:r>
              <a:rPr lang="tr-TR" sz="2800" dirty="0" err="1"/>
              <a:t>Peplau</a:t>
            </a:r>
            <a:r>
              <a:rPr lang="tr-TR" sz="2800" dirty="0"/>
              <a:t> hemşireliğin tüm </a:t>
            </a:r>
            <a:r>
              <a:rPr lang="tr-TR" sz="2800" dirty="0" err="1"/>
              <a:t>metaparadigma</a:t>
            </a:r>
            <a:r>
              <a:rPr lang="tr-TR" sz="2800" dirty="0"/>
              <a:t> kavramlarını ele alır. Ancak öncelikli olarak hemşireliğin bir yönü olan bireylerin diğerleri ile nasıl ilişki kuracağı ile ilgilenir.</a:t>
            </a:r>
          </a:p>
          <a:p>
            <a:pPr marL="0" indent="0" algn="just">
              <a:buNone/>
            </a:pPr>
            <a:r>
              <a:rPr lang="tr-TR" sz="2800" dirty="0" err="1"/>
              <a:t>Peplau’ya</a:t>
            </a:r>
            <a:r>
              <a:rPr lang="tr-TR" sz="2800" dirty="0"/>
              <a:t> göre hasta hemşire ilişkisi hemşireliğin merkezidir.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022151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Peplau</a:t>
            </a:r>
            <a:r>
              <a:rPr lang="tr-TR" sz="2800" dirty="0"/>
              <a:t> 1952’de  orijinal olarak hemşire hasta ilişkisinde birbirini takip eden dört aşama tanımlamıştır: oryantasyon, tanıma, yararlanma ve çözümleme. </a:t>
            </a:r>
          </a:p>
          <a:p>
            <a:pPr marL="0" indent="0" algn="just">
              <a:buNone/>
            </a:pPr>
            <a:r>
              <a:rPr lang="tr-TR" sz="2800" dirty="0"/>
              <a:t>Oryantasyon aşaması sırasında, profesyonel yardımın aranılmasına ve gereksinim duyulmasına neden olan bir problem vardır.  </a:t>
            </a:r>
          </a:p>
          <a:p>
            <a:pPr marL="0" indent="0" algn="just">
              <a:buNone/>
            </a:pPr>
            <a:r>
              <a:rPr lang="tr-TR" sz="2800" dirty="0"/>
              <a:t>Hasta kimin yardım edeceğini tanımlar ve hemşire hastanın duygularını açıklamasına izin verir.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904432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Bu aşamada, hemşire hastanın yeni amaçlarının başarılması üzerine odaklanmakla başlar. Hasta yavaş yavaş yeni amaçlarına uyum sağladığında ve özgür kaldığında çözümleme ya da son bulma aşaması </a:t>
            </a:r>
            <a:r>
              <a:rPr lang="tr-TR" sz="2800" dirty="0" smtClean="0"/>
              <a:t>gerçekleşir.</a:t>
            </a:r>
            <a:endParaRPr lang="tr-TR" sz="2800" dirty="0"/>
          </a:p>
          <a:p>
            <a:pPr marL="0" indent="0" algn="just">
              <a:buNone/>
            </a:pPr>
            <a:r>
              <a:rPr lang="tr-TR" sz="2800" dirty="0"/>
              <a:t>Hasta bu fazlardan ilerledikçe hasta ya da yabancı gibi roller </a:t>
            </a:r>
            <a:r>
              <a:rPr lang="tr-TR" sz="2800" dirty="0" smtClean="0"/>
              <a:t>üstlenir</a:t>
            </a:r>
            <a:r>
              <a:rPr lang="tr-TR" sz="2800" dirty="0"/>
              <a:t>. Hasta kişiliğine ya da önceki gelişim düzeyine göre </a:t>
            </a:r>
            <a:r>
              <a:rPr lang="tr-TR" sz="2800" dirty="0" err="1"/>
              <a:t>infant</a:t>
            </a:r>
            <a:r>
              <a:rPr lang="tr-TR" sz="2800" dirty="0"/>
              <a:t>, çocuk, </a:t>
            </a:r>
            <a:r>
              <a:rPr lang="tr-TR" sz="2800" dirty="0" err="1"/>
              <a:t>adolesan</a:t>
            </a:r>
            <a:r>
              <a:rPr lang="tr-TR" sz="2800" dirty="0"/>
              <a:t>, yetişkin birey rol ve davranışları takınabilir.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047520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Etkileşimin çeşitli aşamalarında hemşirenin rolü hastanın rolünden etkilenir .</a:t>
            </a:r>
          </a:p>
          <a:p>
            <a:pPr marL="0" indent="0" algn="just">
              <a:buNone/>
            </a:pPr>
            <a:r>
              <a:rPr lang="tr-TR" sz="2800" dirty="0" err="1"/>
              <a:t>Peplau</a:t>
            </a:r>
            <a:r>
              <a:rPr lang="tr-TR" sz="2800" dirty="0"/>
              <a:t> (1952) hemşire hasta ilişkilerinin  aşamaları sırasında altı hemşirelik rolü tanımlamıştır: yabancı kişi rolü, kaynak kişi rolü, eğitim rolü, liderlik rolü, vekil kişi rolü ve danışmanlık rolü.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383088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Peplau’nun</a:t>
            </a:r>
            <a:r>
              <a:rPr lang="tr-TR" sz="2800" dirty="0"/>
              <a:t> kariyeri boyunca kuramın geliştirilmesi aşağıda listelenen hemşirelik rolleri ile sonuçlanmıştır :</a:t>
            </a:r>
          </a:p>
          <a:p>
            <a:pPr marL="0" indent="0" algn="just">
              <a:buNone/>
            </a:pPr>
            <a:r>
              <a:rPr lang="tr-TR" sz="2800" dirty="0"/>
              <a:t>	Eğitici rolü olarak, hemşire ihtiyaç ya da problem hakkında bilgi sağlar.</a:t>
            </a:r>
          </a:p>
          <a:p>
            <a:pPr marL="0" indent="0" algn="just">
              <a:buNone/>
            </a:pPr>
            <a:r>
              <a:rPr lang="tr-TR" sz="2800" dirty="0"/>
              <a:t>	Kaynak kişi rolünde, problemin anlaşılması için bilgi sağlar.</a:t>
            </a:r>
          </a:p>
          <a:p>
            <a:pPr marL="0" indent="0" algn="just">
              <a:buNone/>
            </a:pPr>
            <a:r>
              <a:rPr lang="tr-TR" sz="2800" dirty="0"/>
              <a:t>	Danışman rolünde, hemşire problemleri tanımaya, kabul etmeye yüzleşmeye ve çözmeye yardım eder.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5536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	Lider rolünde, hemşire grubun amaçlarını başlatır ve sürdürür.</a:t>
            </a:r>
          </a:p>
          <a:p>
            <a:pPr marL="0" indent="0" algn="just">
              <a:buNone/>
            </a:pPr>
            <a:r>
              <a:rPr lang="tr-TR" sz="2800" dirty="0"/>
              <a:t>	Bir teknik uzman olarak, hemşire, klinik becerilerini kullanarak fiziksel bakım sağlar.</a:t>
            </a:r>
          </a:p>
          <a:p>
            <a:pPr marL="0" indent="0" algn="just">
              <a:buNone/>
            </a:pPr>
            <a:r>
              <a:rPr lang="tr-TR" sz="2800" dirty="0"/>
              <a:t>	Bir vekil olarak hemşire birinin yerini alabilir.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835701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Peplau</a:t>
            </a:r>
            <a:r>
              <a:rPr lang="tr-TR" sz="2800" dirty="0"/>
              <a:t> (1952)  aynı zamanda dört </a:t>
            </a:r>
            <a:r>
              <a:rPr lang="tr-TR" sz="2800" dirty="0" err="1"/>
              <a:t>psikobiyolojik</a:t>
            </a:r>
            <a:r>
              <a:rPr lang="tr-TR" sz="2800" dirty="0"/>
              <a:t> deneyim tanımlamıştır: gereksinimler, engelleme, çatışma, </a:t>
            </a:r>
            <a:r>
              <a:rPr lang="tr-TR" sz="2800" dirty="0" err="1"/>
              <a:t>anksiyete</a:t>
            </a:r>
            <a:r>
              <a:rPr lang="tr-TR" sz="2800" dirty="0"/>
              <a:t>. </a:t>
            </a:r>
          </a:p>
          <a:p>
            <a:pPr marL="0" indent="0" algn="just">
              <a:buNone/>
            </a:pPr>
            <a:r>
              <a:rPr lang="tr-TR" sz="2800" dirty="0" err="1"/>
              <a:t>Peplau’ya</a:t>
            </a:r>
            <a:r>
              <a:rPr lang="tr-TR" sz="2800" dirty="0"/>
              <a:t> göre, bu deneyimler bir çeşit eyleme dönüşen enerjiyi sağlar ve amaçların oluşumu ve hemşirelik girişimleri için temel   sağlar. </a:t>
            </a:r>
          </a:p>
          <a:p>
            <a:pPr marL="0" indent="0" algn="just">
              <a:buNone/>
            </a:pPr>
            <a:r>
              <a:rPr lang="tr-TR" sz="2800" dirty="0" err="1"/>
              <a:t>Anksiyete</a:t>
            </a:r>
            <a:r>
              <a:rPr lang="tr-TR" sz="2800" dirty="0"/>
              <a:t> bireyin biyolojik ya da psikolojik güvenliğine tehdit olarak algılanmasına cevap olarak ortaya çıkan bir enerjidir.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60362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Bu tehdit genellikle </a:t>
            </a:r>
            <a:r>
              <a:rPr lang="tr-TR" sz="2800" dirty="0" smtClean="0"/>
              <a:t>diğerleriyle </a:t>
            </a:r>
            <a:r>
              <a:rPr lang="tr-TR" sz="2800" dirty="0"/>
              <a:t>iletişim ilişkisinde meydana gelir. Hemşireliğin </a:t>
            </a:r>
            <a:r>
              <a:rPr lang="tr-TR" sz="2800" dirty="0" err="1"/>
              <a:t>major</a:t>
            </a:r>
            <a:r>
              <a:rPr lang="tr-TR" sz="2800" dirty="0"/>
              <a:t> amacı </a:t>
            </a:r>
            <a:r>
              <a:rPr lang="tr-TR" sz="2800" dirty="0" err="1"/>
              <a:t>anksiyete</a:t>
            </a:r>
            <a:r>
              <a:rPr lang="tr-TR" sz="2800" dirty="0"/>
              <a:t> derecesini değerlendirmek, </a:t>
            </a:r>
            <a:r>
              <a:rPr lang="tr-TR" sz="2800" dirty="0" err="1"/>
              <a:t>anksiyete</a:t>
            </a:r>
            <a:r>
              <a:rPr lang="tr-TR" sz="2800" dirty="0"/>
              <a:t> düzeyini etkili olarak azaltmak için strateji geliştirme ve sağlıklı davranış modellerini öğrenmek ve sürdürmek için hastanın yeteneği üzerine etkisi ve hangi </a:t>
            </a:r>
            <a:r>
              <a:rPr lang="tr-TR" sz="2800" dirty="0" smtClean="0"/>
              <a:t>yolla </a:t>
            </a:r>
            <a:r>
              <a:rPr lang="tr-TR" sz="2800" dirty="0"/>
              <a:t>iletişim kurulacağını değerlendirmektir. </a:t>
            </a:r>
          </a:p>
          <a:p>
            <a:pPr marL="0" indent="0" algn="just">
              <a:buNone/>
            </a:pPr>
            <a:r>
              <a:rPr lang="tr-TR" sz="2800" dirty="0"/>
              <a:t>Kişiler arası etkileşim yoluyla, hemşire hastanın semptoma bağlı enerjisini problem çözme enerjisine dönüştürme yeteneğini </a:t>
            </a:r>
            <a:r>
              <a:rPr lang="tr-TR" sz="2800" dirty="0" smtClean="0"/>
              <a:t>kolaylaştırır. </a:t>
            </a:r>
            <a:endParaRPr lang="tr-TR" sz="2800" dirty="0"/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210262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İnsanlar </a:t>
            </a:r>
            <a:r>
              <a:rPr lang="tr-TR" sz="2800" dirty="0" err="1"/>
              <a:t>anksiyeteye</a:t>
            </a:r>
            <a:r>
              <a:rPr lang="tr-TR" sz="2800" dirty="0"/>
              <a:t> tepki olarak davranış modelleri geliştirirler. Bazı insanlarda, tepki modelleri tarafından oluşturulan modeller hasta hemşire ilişkisini çökerten faktör olabilir. </a:t>
            </a:r>
          </a:p>
          <a:p>
            <a:pPr marL="0" indent="0" algn="just">
              <a:buNone/>
            </a:pPr>
            <a:r>
              <a:rPr lang="tr-TR" sz="2800" dirty="0"/>
              <a:t>Diğer insanlarda, </a:t>
            </a:r>
            <a:r>
              <a:rPr lang="tr-TR" sz="2800" dirty="0" err="1"/>
              <a:t>anksiyetenin</a:t>
            </a:r>
            <a:r>
              <a:rPr lang="tr-TR" sz="2800" dirty="0"/>
              <a:t> ele alınmasında tepki modelinin yetersiz olmasından dolayı hasta- hemşire ilişkisi başlatılabilir. </a:t>
            </a:r>
          </a:p>
          <a:p>
            <a:pPr marL="0" indent="0" algn="just">
              <a:buNone/>
            </a:pPr>
            <a:r>
              <a:rPr lang="tr-TR" sz="2800" dirty="0"/>
              <a:t>İletişim </a:t>
            </a:r>
            <a:r>
              <a:rPr lang="tr-TR" sz="2800" dirty="0" err="1" smtClean="0"/>
              <a:t>anksiyete</a:t>
            </a:r>
            <a:r>
              <a:rPr lang="tr-TR" sz="2800" dirty="0" smtClean="0"/>
              <a:t> </a:t>
            </a:r>
            <a:r>
              <a:rPr lang="tr-TR" sz="2800" dirty="0"/>
              <a:t>ile çok </a:t>
            </a:r>
            <a:r>
              <a:rPr lang="tr-TR" sz="2800" dirty="0" smtClean="0"/>
              <a:t>yakından bağlantılı </a:t>
            </a:r>
            <a:r>
              <a:rPr lang="tr-TR" sz="2800" dirty="0"/>
              <a:t>olduğundan, </a:t>
            </a:r>
            <a:r>
              <a:rPr lang="tr-TR" sz="2800" dirty="0" err="1"/>
              <a:t>Peplau</a:t>
            </a:r>
            <a:r>
              <a:rPr lang="tr-TR" sz="2800" dirty="0"/>
              <a:t> bu iletişimin haberleşmenin ötesinde sembolik anlamların yanı sıra hem sözel hem de sözel olmayan  iletişimi kapsadığını not ederek  iletişim kavramlarını da ele alır.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28805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Peplau</a:t>
            </a:r>
            <a:r>
              <a:rPr lang="tr-TR" sz="2800" dirty="0"/>
              <a:t> ayrıca hemşirenin sorumluluğunun iletişim faktörlerini değerlendirmek ve hastanın sağlığına katkı sağlayacak bir şekilde iletişimini etkilemek olduğunu ilave etmiştir.</a:t>
            </a:r>
          </a:p>
          <a:p>
            <a:pPr marL="0" indent="0" algn="just">
              <a:buNone/>
            </a:pPr>
            <a:r>
              <a:rPr lang="tr-TR" sz="2800" dirty="0" err="1"/>
              <a:t>Anksiyete</a:t>
            </a:r>
            <a:r>
              <a:rPr lang="tr-TR" sz="2800" dirty="0"/>
              <a:t> ve iletişime ek olarak model entegrasyonları kavramı kuramın uygulanmasında dahil olan bir bileşendir. </a:t>
            </a:r>
          </a:p>
          <a:p>
            <a:pPr marL="0" indent="0" algn="just">
              <a:buNone/>
            </a:pPr>
            <a:r>
              <a:rPr lang="tr-TR" sz="2800" dirty="0"/>
              <a:t>	Bir bireyin davranışı diğer bireyin davranışına uyum gösterirse ya da onu tamamlarsa, tamamlayıcı model ortaya çıkar.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36446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	Aynı ya da benzer davranışlar her iki birey tarafından kullanılırsa, </a:t>
            </a:r>
            <a:r>
              <a:rPr lang="tr-TR" sz="2800" dirty="0" err="1"/>
              <a:t>mutual</a:t>
            </a:r>
            <a:r>
              <a:rPr lang="tr-TR" sz="2800" dirty="0"/>
              <a:t> model ortaya çıkar.</a:t>
            </a:r>
          </a:p>
          <a:p>
            <a:pPr marL="0" indent="0" algn="just">
              <a:buNone/>
            </a:pPr>
            <a:r>
              <a:rPr lang="tr-TR" sz="2800" dirty="0"/>
              <a:t>	İki insan arasında alternatif olarak farklı modeller kullanılırsa, alternatif model ortaya çıkar.</a:t>
            </a:r>
          </a:p>
          <a:p>
            <a:pPr marL="0" indent="0" algn="just">
              <a:buNone/>
            </a:pPr>
            <a:r>
              <a:rPr lang="tr-TR" sz="2800" dirty="0"/>
              <a:t>	Bireylerin davranışları uyuşmuyor fakat ilişki devam ediyorsa </a:t>
            </a:r>
            <a:r>
              <a:rPr lang="tr-TR" sz="2800" dirty="0" err="1"/>
              <a:t>antagonistik</a:t>
            </a:r>
            <a:r>
              <a:rPr lang="tr-TR" sz="2800" dirty="0"/>
              <a:t> model ortaya çıkar.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962815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Peplau</a:t>
            </a:r>
            <a:r>
              <a:rPr lang="tr-TR" sz="2800" dirty="0"/>
              <a:t>, </a:t>
            </a:r>
            <a:r>
              <a:rPr lang="tr-TR" sz="2800" dirty="0" err="1"/>
              <a:t>Nightingale’den</a:t>
            </a:r>
            <a:r>
              <a:rPr lang="tr-TR" sz="2800" dirty="0"/>
              <a:t> bu yana hemşirelik için kuram sunan ilk kuramcılardan biri olarak, hemşirelikte kuram geliştirme alanında öncüdür. </a:t>
            </a:r>
          </a:p>
          <a:p>
            <a:pPr marL="0" indent="0" algn="just">
              <a:buNone/>
            </a:pPr>
            <a:r>
              <a:rPr lang="tr-TR" sz="2800" dirty="0"/>
              <a:t>1952’de </a:t>
            </a:r>
            <a:r>
              <a:rPr lang="tr-TR" sz="2800" dirty="0" err="1"/>
              <a:t>Peplau’nun</a:t>
            </a:r>
            <a:r>
              <a:rPr lang="tr-TR" sz="2800" dirty="0"/>
              <a:t> kitabındaki yayınının hemşire ile hasta arasındaki ilişkinin doğasındaki değişim paradigmasını oluşturduğu öne sürülmüştür. Onun kitabından önce, hasta, hemşirelik uygulamalarında bir obje olarak düşünülmektedir.</a:t>
            </a:r>
          </a:p>
          <a:p>
            <a:pPr marL="0" indent="0" algn="just">
              <a:buNone/>
            </a:pPr>
            <a:r>
              <a:rPr lang="tr-TR" sz="2800" dirty="0" err="1"/>
              <a:t>Peplau’nun</a:t>
            </a:r>
            <a:r>
              <a:rPr lang="tr-TR" sz="2800" dirty="0"/>
              <a:t> çalışması hastanın hemşirelik sürecinde bir partner olarak kavramsallaştırılmasının arakasında bir güç olmuştur.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529736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Peplau’nun</a:t>
            </a:r>
            <a:r>
              <a:rPr lang="tr-TR" sz="2800" dirty="0"/>
              <a:t> modeli özellikle ruh sağlığı hemşireliği alanında </a:t>
            </a:r>
            <a:r>
              <a:rPr lang="tr-TR" sz="2800" dirty="0" err="1"/>
              <a:t>klinisyenler</a:t>
            </a:r>
            <a:r>
              <a:rPr lang="tr-TR" sz="2800" dirty="0"/>
              <a:t> tarafından yoğun bir şekilde kullanılmaya devam etmektedir. </a:t>
            </a:r>
          </a:p>
          <a:p>
            <a:pPr marL="0" indent="0" algn="just">
              <a:buNone/>
            </a:pPr>
            <a:r>
              <a:rPr lang="tr-TR" sz="2800" dirty="0" err="1"/>
              <a:t>Peplau</a:t>
            </a:r>
            <a:r>
              <a:rPr lang="tr-TR" sz="2800" dirty="0"/>
              <a:t> bununla birlikte </a:t>
            </a:r>
            <a:r>
              <a:rPr lang="tr-TR" sz="2800" dirty="0" err="1"/>
              <a:t>psikodinamik</a:t>
            </a:r>
            <a:r>
              <a:rPr lang="tr-TR" sz="2800" dirty="0"/>
              <a:t> hemşireliğin tüm klinik hemşirelik alanlarından üstün olduğunu ve tüm hemşireliklerin hemşire ile hasta arasında gelişen kişiler arası süreç ve ilişkiye dayalı olduğuna </a:t>
            </a:r>
            <a:r>
              <a:rPr lang="tr-TR" sz="2800" dirty="0" smtClean="0"/>
              <a:t>inanmaktadır.</a:t>
            </a:r>
            <a:endParaRPr lang="tr-TR" sz="2800" dirty="0"/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500816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b="1" dirty="0"/>
              <a:t>1.1.	İnsan</a:t>
            </a:r>
          </a:p>
          <a:p>
            <a:pPr marL="0" indent="0" algn="just">
              <a:buNone/>
            </a:pPr>
            <a:r>
              <a:rPr lang="tr-TR" sz="2800" dirty="0" err="1"/>
              <a:t>Peplau</a:t>
            </a:r>
            <a:r>
              <a:rPr lang="tr-TR" sz="2800" dirty="0"/>
              <a:t> (1952) insanı organizma açısından kararsız, dengede yaşayan olarak inceler. İnsan terimi hem hastayı hem de hemşireyi kapsar. </a:t>
            </a:r>
          </a:p>
          <a:p>
            <a:pPr marL="0" indent="0" algn="just">
              <a:buNone/>
            </a:pPr>
            <a:r>
              <a:rPr lang="tr-TR" sz="2800" b="1" dirty="0"/>
              <a:t>1.2.Çevre</a:t>
            </a:r>
          </a:p>
          <a:p>
            <a:pPr marL="0" indent="0" algn="just">
              <a:buNone/>
            </a:pPr>
            <a:r>
              <a:rPr lang="tr-TR" sz="2800" dirty="0" err="1"/>
              <a:t>Peplau</a:t>
            </a:r>
            <a:r>
              <a:rPr lang="tr-TR" sz="2800" dirty="0"/>
              <a:t> çevreyi organizmanın dışında ve kültür bağlamında var olan güçler bakımından inceler. Örneğin çevre  değişken olan ya hastalığın sürdürülmesi ya da sağlığın teşvik edilmesi olan psikolojik, fizyolojik ve sosyal bileşenleri kapsar.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78793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b="1" dirty="0"/>
              <a:t>1.3.Sağlık</a:t>
            </a:r>
          </a:p>
          <a:p>
            <a:pPr marL="0" indent="0" algn="just">
              <a:buNone/>
            </a:pPr>
            <a:r>
              <a:rPr lang="tr-TR" sz="2800" dirty="0" err="1"/>
              <a:t>Peplau</a:t>
            </a:r>
            <a:r>
              <a:rPr lang="tr-TR" sz="2800" dirty="0"/>
              <a:t> sağlığı yaratıcı, yapıcı, üretken, kişisel ve toplumsal yaşamın yönlendirilmesinde devam eden diğer insan süreçleri ve kişiliğin ileriye hareketi anlamına gelen sembol kelimesi ile inceler. Ancak hastalık tartışmasında, </a:t>
            </a:r>
            <a:r>
              <a:rPr lang="tr-TR" sz="2800" dirty="0" err="1"/>
              <a:t>Peplau</a:t>
            </a:r>
            <a:r>
              <a:rPr lang="tr-TR" sz="2800" dirty="0"/>
              <a:t> hastalık ve </a:t>
            </a:r>
            <a:r>
              <a:rPr lang="tr-TR" sz="2800" dirty="0" err="1"/>
              <a:t>anksiyete</a:t>
            </a:r>
            <a:r>
              <a:rPr lang="tr-TR" sz="2800" dirty="0"/>
              <a:t> arasında doğrudan ilişki var olduğuna inanmaktadır.</a:t>
            </a:r>
          </a:p>
          <a:p>
            <a:pPr marL="0" indent="0" algn="just">
              <a:buNone/>
            </a:pPr>
            <a:r>
              <a:rPr lang="tr-TR" sz="2800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611256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b="1" dirty="0"/>
              <a:t>1.4.Hemşirelik</a:t>
            </a:r>
          </a:p>
          <a:p>
            <a:pPr marL="0" indent="0" algn="just">
              <a:buNone/>
            </a:pPr>
            <a:r>
              <a:rPr lang="tr-TR" sz="2800" dirty="0" err="1"/>
              <a:t>Peplau</a:t>
            </a:r>
            <a:r>
              <a:rPr lang="tr-TR" sz="2800" dirty="0"/>
              <a:t> hemşireliği bireyin sağlığını olanaklı kılmak için diğer süreçlerle işbirliği içerisinde faaliyet gösteren hasta ve hemşire </a:t>
            </a:r>
            <a:r>
              <a:rPr lang="tr-TR" sz="2800" dirty="0" smtClean="0"/>
              <a:t>arasında  </a:t>
            </a:r>
            <a:r>
              <a:rPr lang="tr-TR" sz="2800" dirty="0"/>
              <a:t>önemli, </a:t>
            </a:r>
            <a:r>
              <a:rPr lang="tr-TR" sz="2800" dirty="0" err="1"/>
              <a:t>terapötik</a:t>
            </a:r>
            <a:r>
              <a:rPr lang="tr-TR" sz="2800" dirty="0"/>
              <a:t>, kişiler arası süreç olarak görür.</a:t>
            </a:r>
          </a:p>
          <a:p>
            <a:pPr marL="0" indent="0" algn="ctr">
              <a:buNone/>
            </a:pPr>
            <a:r>
              <a:rPr lang="tr-TR" sz="2800" b="1" dirty="0" smtClean="0"/>
              <a:t>SUNUM SONRASI BU </a:t>
            </a:r>
            <a:r>
              <a:rPr lang="tr-TR" sz="2800" b="1" dirty="0"/>
              <a:t>KONU İLE İLGİLİ YURT İÇİ VE YURT DIŞI OLGU SUNUMLARININ TARTIŞILMASI</a:t>
            </a:r>
            <a:endParaRPr lang="tr-TR" sz="2800" dirty="0"/>
          </a:p>
          <a:p>
            <a:pPr marL="0" indent="0" algn="ctr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275238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KAYNAKLAR</a:t>
            </a:r>
          </a:p>
          <a:p>
            <a:pPr marL="0" indent="0" algn="just">
              <a:buNone/>
            </a:pPr>
            <a:r>
              <a:rPr lang="tr-TR" sz="2800" dirty="0" err="1"/>
              <a:t>Azzaline</a:t>
            </a:r>
            <a:r>
              <a:rPr lang="tr-TR" sz="2800" dirty="0"/>
              <a:t> JB. Creative </a:t>
            </a:r>
            <a:r>
              <a:rPr lang="tr-TR" sz="2800" dirty="0" err="1"/>
              <a:t>strategies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a </a:t>
            </a:r>
            <a:r>
              <a:rPr lang="tr-TR" sz="2800" dirty="0" err="1"/>
              <a:t>stand-along</a:t>
            </a:r>
            <a:r>
              <a:rPr lang="tr-TR" sz="2800" dirty="0"/>
              <a:t> </a:t>
            </a:r>
            <a:r>
              <a:rPr lang="tr-TR" sz="2800" dirty="0" err="1"/>
              <a:t>gerontology</a:t>
            </a:r>
            <a:r>
              <a:rPr lang="tr-TR" sz="2800" dirty="0"/>
              <a:t> </a:t>
            </a:r>
            <a:r>
              <a:rPr lang="tr-TR" sz="2800" dirty="0" err="1"/>
              <a:t>course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curriculum</a:t>
            </a:r>
            <a:r>
              <a:rPr lang="tr-TR" sz="2800" dirty="0"/>
              <a:t>.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Educ</a:t>
            </a:r>
            <a:r>
              <a:rPr lang="tr-TR" sz="2800" dirty="0"/>
              <a:t> </a:t>
            </a:r>
            <a:r>
              <a:rPr lang="tr-TR" sz="2800" dirty="0" err="1"/>
              <a:t>Perspect</a:t>
            </a:r>
            <a:r>
              <a:rPr lang="tr-TR" sz="2800" dirty="0"/>
              <a:t>. 2012; 33(3):199-200. </a:t>
            </a:r>
          </a:p>
          <a:p>
            <a:pPr marL="0" indent="0" algn="just">
              <a:buNone/>
            </a:pPr>
            <a:r>
              <a:rPr lang="tr-TR" sz="2800" dirty="0" err="1"/>
              <a:t>Beckman</a:t>
            </a:r>
            <a:r>
              <a:rPr lang="tr-TR" sz="2800" dirty="0"/>
              <a:t> SJ, </a:t>
            </a:r>
            <a:r>
              <a:rPr lang="tr-TR" sz="2800" dirty="0" err="1"/>
              <a:t>Boxley-Harges</a:t>
            </a:r>
            <a:r>
              <a:rPr lang="tr-TR" sz="2800" dirty="0"/>
              <a:t> SL,  </a:t>
            </a:r>
            <a:r>
              <a:rPr lang="tr-TR" sz="2800" dirty="0" err="1"/>
              <a:t>Kaskel</a:t>
            </a:r>
            <a:r>
              <a:rPr lang="tr-TR" sz="2800" dirty="0"/>
              <a:t> BL. </a:t>
            </a:r>
            <a:r>
              <a:rPr lang="tr-TR" sz="2800" dirty="0" err="1"/>
              <a:t>Experience</a:t>
            </a:r>
            <a:r>
              <a:rPr lang="tr-TR" sz="2800" dirty="0"/>
              <a:t> </a:t>
            </a:r>
            <a:r>
              <a:rPr lang="tr-TR" sz="2800" dirty="0" err="1"/>
              <a:t>informs</a:t>
            </a:r>
            <a:r>
              <a:rPr lang="tr-TR" sz="2800" dirty="0"/>
              <a:t>: </a:t>
            </a:r>
            <a:r>
              <a:rPr lang="tr-TR" sz="2800" dirty="0" err="1"/>
              <a:t>Spanning</a:t>
            </a:r>
            <a:r>
              <a:rPr lang="tr-TR" sz="2800" dirty="0"/>
              <a:t> </a:t>
            </a:r>
            <a:r>
              <a:rPr lang="tr-TR" sz="2800" dirty="0" err="1"/>
              <a:t>three</a:t>
            </a:r>
            <a:r>
              <a:rPr lang="tr-TR" sz="2800" dirty="0"/>
              <a:t> </a:t>
            </a:r>
            <a:r>
              <a:rPr lang="tr-TR" sz="2800" dirty="0" err="1"/>
              <a:t>decades</a:t>
            </a:r>
            <a:r>
              <a:rPr lang="tr-TR" sz="2800" dirty="0"/>
              <a:t> </a:t>
            </a:r>
            <a:r>
              <a:rPr lang="tr-TR" sz="2800" dirty="0" err="1"/>
              <a:t>with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Neuman</a:t>
            </a:r>
            <a:r>
              <a:rPr lang="tr-TR" sz="2800" dirty="0"/>
              <a:t> </a:t>
            </a:r>
            <a:r>
              <a:rPr lang="tr-TR" sz="2800" dirty="0" err="1"/>
              <a:t>systems</a:t>
            </a:r>
            <a:r>
              <a:rPr lang="tr-TR" sz="2800" dirty="0"/>
              <a:t> model.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Sci</a:t>
            </a:r>
            <a:r>
              <a:rPr lang="tr-TR" sz="2800" dirty="0"/>
              <a:t> Q 2012;  25(4):341-6. </a:t>
            </a:r>
          </a:p>
          <a:p>
            <a:pPr marL="0" indent="0" algn="just">
              <a:buNone/>
            </a:pPr>
            <a:r>
              <a:rPr lang="tr-TR" sz="2800" dirty="0" err="1"/>
              <a:t>Bednash</a:t>
            </a:r>
            <a:r>
              <a:rPr lang="tr-TR" sz="2800" dirty="0"/>
              <a:t> GP, </a:t>
            </a:r>
            <a:r>
              <a:rPr lang="tr-TR" sz="2800" dirty="0" err="1"/>
              <a:t>Cronenwett</a:t>
            </a:r>
            <a:r>
              <a:rPr lang="tr-TR" sz="2800" dirty="0"/>
              <a:t> L, </a:t>
            </a:r>
            <a:r>
              <a:rPr lang="tr-TR" sz="2800" dirty="0" err="1"/>
              <a:t>Dolansky</a:t>
            </a:r>
            <a:r>
              <a:rPr lang="tr-TR" sz="2800" dirty="0"/>
              <a:t> MA. QSEN. </a:t>
            </a:r>
            <a:r>
              <a:rPr lang="tr-TR" sz="2800" dirty="0" err="1"/>
              <a:t>transforming</a:t>
            </a:r>
            <a:r>
              <a:rPr lang="tr-TR" sz="2800" dirty="0"/>
              <a:t> </a:t>
            </a:r>
            <a:r>
              <a:rPr lang="tr-TR" sz="2800" dirty="0" err="1"/>
              <a:t>education</a:t>
            </a:r>
            <a:r>
              <a:rPr lang="tr-TR" sz="2800" dirty="0"/>
              <a:t>. J </a:t>
            </a:r>
            <a:r>
              <a:rPr lang="tr-TR" sz="2800" dirty="0" err="1"/>
              <a:t>Prof</a:t>
            </a:r>
            <a:r>
              <a:rPr lang="tr-TR" sz="2800" dirty="0"/>
              <a:t> </a:t>
            </a:r>
            <a:r>
              <a:rPr lang="tr-TR" sz="2800" dirty="0" err="1"/>
              <a:t>Nurs</a:t>
            </a:r>
            <a:r>
              <a:rPr lang="tr-TR" sz="2800" dirty="0"/>
              <a:t> 2013; 29(2):66-7. </a:t>
            </a:r>
          </a:p>
        </p:txBody>
      </p:sp>
    </p:spTree>
    <p:extLst>
      <p:ext uri="{BB962C8B-B14F-4D97-AF65-F5344CB8AC3E}">
        <p14:creationId xmlns:p14="http://schemas.microsoft.com/office/powerpoint/2010/main" val="960460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Berbiglia</a:t>
            </a:r>
            <a:r>
              <a:rPr lang="tr-TR" sz="2800" dirty="0"/>
              <a:t> VA. </a:t>
            </a:r>
            <a:r>
              <a:rPr lang="tr-TR" sz="2800" dirty="0" err="1"/>
              <a:t>The</a:t>
            </a:r>
            <a:r>
              <a:rPr lang="tr-TR" sz="2800" dirty="0"/>
              <a:t> self-</a:t>
            </a:r>
            <a:r>
              <a:rPr lang="tr-TR" sz="2800" dirty="0" err="1"/>
              <a:t>care</a:t>
            </a:r>
            <a:r>
              <a:rPr lang="tr-TR" sz="2800" dirty="0"/>
              <a:t> </a:t>
            </a:r>
            <a:r>
              <a:rPr lang="tr-TR" sz="2800" dirty="0" err="1"/>
              <a:t>deficit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theory</a:t>
            </a:r>
            <a:r>
              <a:rPr lang="tr-TR" sz="2800" dirty="0"/>
              <a:t> as a </a:t>
            </a:r>
            <a:r>
              <a:rPr lang="tr-TR" sz="2800" dirty="0" err="1"/>
              <a:t>curriculum</a:t>
            </a:r>
            <a:r>
              <a:rPr lang="tr-TR" sz="2800" dirty="0"/>
              <a:t> </a:t>
            </a:r>
            <a:r>
              <a:rPr lang="tr-TR" sz="2800" dirty="0" err="1"/>
              <a:t>conceptual</a:t>
            </a:r>
            <a:r>
              <a:rPr lang="tr-TR" sz="2800" dirty="0"/>
              <a:t> </a:t>
            </a:r>
            <a:r>
              <a:rPr lang="tr-TR" sz="2800" dirty="0" err="1"/>
              <a:t>framework</a:t>
            </a:r>
            <a:r>
              <a:rPr lang="tr-TR" sz="2800" dirty="0"/>
              <a:t> in </a:t>
            </a:r>
            <a:r>
              <a:rPr lang="tr-TR" sz="2800" dirty="0" err="1"/>
              <a:t>baccalaureate</a:t>
            </a:r>
            <a:r>
              <a:rPr lang="tr-TR" sz="2800" dirty="0"/>
              <a:t> </a:t>
            </a:r>
            <a:r>
              <a:rPr lang="tr-TR" sz="2800" dirty="0" err="1"/>
              <a:t>education</a:t>
            </a:r>
            <a:r>
              <a:rPr lang="tr-TR" sz="2800" dirty="0"/>
              <a:t>.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Sci</a:t>
            </a:r>
            <a:r>
              <a:rPr lang="tr-TR" sz="2800" dirty="0"/>
              <a:t> Q 2011; 24(2):137-45. </a:t>
            </a:r>
          </a:p>
          <a:p>
            <a:pPr marL="0" indent="0" algn="just">
              <a:buNone/>
            </a:pPr>
            <a:r>
              <a:rPr lang="tr-TR" sz="2800" dirty="0" err="1"/>
              <a:t>Burkhart</a:t>
            </a:r>
            <a:r>
              <a:rPr lang="tr-TR" sz="2800" dirty="0"/>
              <a:t> L, </a:t>
            </a:r>
            <a:r>
              <a:rPr lang="tr-TR" sz="2800" dirty="0" err="1"/>
              <a:t>Schmidt</a:t>
            </a:r>
            <a:r>
              <a:rPr lang="tr-TR" sz="2800" dirty="0"/>
              <a:t> W. </a:t>
            </a:r>
            <a:r>
              <a:rPr lang="tr-TR" sz="2800" dirty="0" err="1"/>
              <a:t>Measuring</a:t>
            </a:r>
            <a:r>
              <a:rPr lang="tr-TR" sz="2800" dirty="0"/>
              <a:t> </a:t>
            </a:r>
            <a:r>
              <a:rPr lang="tr-TR" sz="2800" dirty="0" err="1"/>
              <a:t>effectiveness</a:t>
            </a:r>
            <a:r>
              <a:rPr lang="tr-TR" sz="2800" dirty="0"/>
              <a:t> of a </a:t>
            </a:r>
            <a:r>
              <a:rPr lang="tr-TR" sz="2800" dirty="0" err="1"/>
              <a:t>spiritual</a:t>
            </a:r>
            <a:r>
              <a:rPr lang="tr-TR" sz="2800" dirty="0"/>
              <a:t> </a:t>
            </a:r>
            <a:r>
              <a:rPr lang="tr-TR" sz="2800" dirty="0" err="1"/>
              <a:t>care</a:t>
            </a:r>
            <a:r>
              <a:rPr lang="tr-TR" sz="2800" dirty="0"/>
              <a:t> </a:t>
            </a:r>
            <a:r>
              <a:rPr lang="tr-TR" sz="2800" dirty="0" err="1"/>
              <a:t>pedagogy</a:t>
            </a:r>
            <a:r>
              <a:rPr lang="tr-TR" sz="2800" dirty="0"/>
              <a:t> in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education</a:t>
            </a:r>
            <a:r>
              <a:rPr lang="tr-TR" sz="2800" dirty="0"/>
              <a:t>. J </a:t>
            </a:r>
            <a:r>
              <a:rPr lang="tr-TR" sz="2800" dirty="0" err="1"/>
              <a:t>Prof</a:t>
            </a:r>
            <a:r>
              <a:rPr lang="tr-TR" sz="2800" dirty="0"/>
              <a:t> </a:t>
            </a:r>
            <a:r>
              <a:rPr lang="tr-TR" sz="2800" dirty="0" err="1"/>
              <a:t>Nurs</a:t>
            </a:r>
            <a:r>
              <a:rPr lang="tr-TR" sz="2800" dirty="0"/>
              <a:t> 2012; 28(5):315-21. </a:t>
            </a:r>
          </a:p>
          <a:p>
            <a:pPr marL="0" indent="0" algn="just">
              <a:buNone/>
            </a:pPr>
            <a:r>
              <a:rPr lang="tr-TR" sz="2800" dirty="0" err="1"/>
              <a:t>Carlson-Sabelli</a:t>
            </a:r>
            <a:r>
              <a:rPr lang="tr-TR" sz="2800" dirty="0"/>
              <a:t> LL, </a:t>
            </a:r>
            <a:r>
              <a:rPr lang="tr-TR" sz="2800" dirty="0" err="1"/>
              <a:t>Giddens</a:t>
            </a:r>
            <a:r>
              <a:rPr lang="tr-TR" sz="2800" dirty="0"/>
              <a:t> JF, </a:t>
            </a:r>
            <a:r>
              <a:rPr lang="tr-TR" sz="2800" dirty="0" err="1"/>
              <a:t>Fogg</a:t>
            </a:r>
            <a:r>
              <a:rPr lang="tr-TR" sz="2800" dirty="0"/>
              <a:t> L, </a:t>
            </a:r>
            <a:r>
              <a:rPr lang="tr-TR" sz="2800" dirty="0" err="1"/>
              <a:t>Fiedler</a:t>
            </a:r>
            <a:r>
              <a:rPr lang="tr-TR" sz="2800" dirty="0"/>
              <a:t> RA. </a:t>
            </a:r>
            <a:r>
              <a:rPr lang="tr-TR" sz="2800" dirty="0" err="1"/>
              <a:t>Challenges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benefits</a:t>
            </a:r>
            <a:r>
              <a:rPr lang="tr-TR" sz="2800" dirty="0"/>
              <a:t> of </a:t>
            </a:r>
            <a:r>
              <a:rPr lang="tr-TR" sz="2800" dirty="0" err="1"/>
              <a:t>using</a:t>
            </a:r>
            <a:r>
              <a:rPr lang="tr-TR" sz="2800" dirty="0"/>
              <a:t> a </a:t>
            </a:r>
            <a:r>
              <a:rPr lang="tr-TR" sz="2800" dirty="0" err="1"/>
              <a:t>virtual</a:t>
            </a:r>
            <a:r>
              <a:rPr lang="tr-TR" sz="2800" dirty="0"/>
              <a:t> </a:t>
            </a:r>
            <a:r>
              <a:rPr lang="tr-TR" sz="2800" dirty="0" err="1"/>
              <a:t>community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explore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concepts</a:t>
            </a:r>
            <a:r>
              <a:rPr lang="tr-TR" sz="2800" dirty="0"/>
              <a:t> </a:t>
            </a:r>
            <a:r>
              <a:rPr lang="tr-TR" sz="2800" dirty="0" err="1"/>
              <a:t>among</a:t>
            </a:r>
            <a:r>
              <a:rPr lang="tr-TR" sz="2800" dirty="0"/>
              <a:t> </a:t>
            </a:r>
            <a:r>
              <a:rPr lang="tr-TR" sz="2800" dirty="0" err="1"/>
              <a:t>baccalaureate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students</a:t>
            </a:r>
            <a:r>
              <a:rPr lang="tr-TR" sz="2800" dirty="0"/>
              <a:t>. </a:t>
            </a:r>
            <a:r>
              <a:rPr lang="tr-TR" sz="2800" dirty="0" err="1"/>
              <a:t>Int</a:t>
            </a:r>
            <a:r>
              <a:rPr lang="tr-TR" sz="2800" dirty="0"/>
              <a:t>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Educ</a:t>
            </a:r>
            <a:r>
              <a:rPr lang="tr-TR" sz="2800" dirty="0"/>
              <a:t> </a:t>
            </a:r>
            <a:r>
              <a:rPr lang="tr-TR" sz="2800" dirty="0" err="1"/>
              <a:t>Scholarsh</a:t>
            </a:r>
            <a:r>
              <a:rPr lang="tr-TR" sz="2800" dirty="0"/>
              <a:t> 2011; 8(1):1-14.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176614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Chenot</a:t>
            </a:r>
            <a:r>
              <a:rPr lang="tr-TR" sz="2800" dirty="0"/>
              <a:t> TM, Daniel LG. </a:t>
            </a:r>
            <a:r>
              <a:rPr lang="tr-TR" sz="2800" dirty="0" err="1"/>
              <a:t>Frameworks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</a:t>
            </a:r>
            <a:r>
              <a:rPr lang="tr-TR" sz="2800" dirty="0" err="1"/>
              <a:t>patient</a:t>
            </a:r>
            <a:r>
              <a:rPr lang="tr-TR" sz="2800" dirty="0"/>
              <a:t> </a:t>
            </a:r>
            <a:r>
              <a:rPr lang="tr-TR" sz="2800" dirty="0" err="1"/>
              <a:t>safety</a:t>
            </a:r>
            <a:r>
              <a:rPr lang="tr-TR" sz="2800" dirty="0"/>
              <a:t> in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curriculum</a:t>
            </a:r>
            <a:r>
              <a:rPr lang="tr-TR" sz="2800" dirty="0"/>
              <a:t>.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Educ</a:t>
            </a:r>
            <a:r>
              <a:rPr lang="tr-TR" sz="2800" dirty="0"/>
              <a:t> 2010; 49(10):559-68. </a:t>
            </a:r>
          </a:p>
          <a:p>
            <a:pPr marL="0" indent="0" algn="just">
              <a:buNone/>
            </a:pPr>
            <a:r>
              <a:rPr lang="tr-TR" sz="2800" dirty="0" err="1"/>
              <a:t>Cimiotti</a:t>
            </a:r>
            <a:r>
              <a:rPr lang="tr-TR" sz="2800" dirty="0"/>
              <a:t> JP, </a:t>
            </a:r>
            <a:r>
              <a:rPr lang="tr-TR" sz="2800" dirty="0" err="1"/>
              <a:t>Aiken</a:t>
            </a:r>
            <a:r>
              <a:rPr lang="tr-TR" sz="2800" dirty="0"/>
              <a:t> LH, </a:t>
            </a:r>
            <a:r>
              <a:rPr lang="tr-TR" sz="2800" dirty="0" err="1"/>
              <a:t>Sloane</a:t>
            </a:r>
            <a:r>
              <a:rPr lang="tr-TR" sz="2800" dirty="0"/>
              <a:t> DM,  </a:t>
            </a:r>
            <a:r>
              <a:rPr lang="tr-TR" sz="2800" dirty="0" err="1"/>
              <a:t>Wu</a:t>
            </a:r>
            <a:r>
              <a:rPr lang="tr-TR" sz="2800" dirty="0"/>
              <a:t> ES. </a:t>
            </a:r>
            <a:r>
              <a:rPr lang="tr-TR" sz="2800" dirty="0" err="1"/>
              <a:t>Nurse</a:t>
            </a:r>
            <a:r>
              <a:rPr lang="tr-TR" sz="2800" dirty="0"/>
              <a:t> </a:t>
            </a:r>
            <a:r>
              <a:rPr lang="tr-TR" sz="2800" dirty="0" err="1"/>
              <a:t>staffing</a:t>
            </a:r>
            <a:r>
              <a:rPr lang="tr-TR" sz="2800" dirty="0"/>
              <a:t>, </a:t>
            </a:r>
            <a:r>
              <a:rPr lang="tr-TR" sz="2800" dirty="0" err="1"/>
              <a:t>burnout</a:t>
            </a:r>
            <a:r>
              <a:rPr lang="tr-TR" sz="2800" dirty="0"/>
              <a:t>,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health</a:t>
            </a:r>
            <a:r>
              <a:rPr lang="tr-TR" sz="2800" dirty="0"/>
              <a:t> </a:t>
            </a:r>
            <a:r>
              <a:rPr lang="tr-TR" sz="2800" dirty="0" err="1"/>
              <a:t>care</a:t>
            </a:r>
            <a:r>
              <a:rPr lang="tr-TR" sz="2800" dirty="0"/>
              <a:t> </a:t>
            </a:r>
            <a:r>
              <a:rPr lang="tr-TR" sz="2800" dirty="0" err="1"/>
              <a:t>associated</a:t>
            </a:r>
            <a:r>
              <a:rPr lang="tr-TR" sz="2800" dirty="0"/>
              <a:t> </a:t>
            </a:r>
            <a:r>
              <a:rPr lang="tr-TR" sz="2800" dirty="0" err="1"/>
              <a:t>infection</a:t>
            </a:r>
            <a:r>
              <a:rPr lang="tr-TR" sz="2800" dirty="0"/>
              <a:t>. </a:t>
            </a:r>
            <a:r>
              <a:rPr lang="tr-TR" sz="2800" dirty="0" err="1"/>
              <a:t>Am</a:t>
            </a:r>
            <a:r>
              <a:rPr lang="tr-TR" sz="2800" dirty="0"/>
              <a:t> J </a:t>
            </a:r>
            <a:r>
              <a:rPr lang="tr-TR" sz="2800" dirty="0" err="1"/>
              <a:t>Infect</a:t>
            </a:r>
            <a:r>
              <a:rPr lang="tr-TR" sz="2800" dirty="0"/>
              <a:t> Control 2012; 40(6):486-90. </a:t>
            </a:r>
          </a:p>
          <a:p>
            <a:pPr marL="0" indent="0" algn="just">
              <a:buNone/>
            </a:pPr>
            <a:r>
              <a:rPr lang="tr-TR" sz="2800" dirty="0" err="1"/>
              <a:t>Daack-Hirsch</a:t>
            </a:r>
            <a:r>
              <a:rPr lang="tr-TR" sz="2800" dirty="0"/>
              <a:t> S, </a:t>
            </a:r>
            <a:r>
              <a:rPr lang="tr-TR" sz="2800" dirty="0" err="1"/>
              <a:t>Dieter</a:t>
            </a:r>
            <a:r>
              <a:rPr lang="tr-TR" sz="2800" dirty="0"/>
              <a:t> C,  </a:t>
            </a:r>
            <a:r>
              <a:rPr lang="tr-TR" sz="2800" dirty="0" err="1"/>
              <a:t>Quinn-Griffin</a:t>
            </a:r>
            <a:r>
              <a:rPr lang="tr-TR" sz="2800" dirty="0"/>
              <a:t> MT. </a:t>
            </a:r>
            <a:r>
              <a:rPr lang="tr-TR" sz="2800" dirty="0" err="1"/>
              <a:t>Integrating</a:t>
            </a:r>
            <a:r>
              <a:rPr lang="tr-TR" sz="2800" dirty="0"/>
              <a:t> </a:t>
            </a:r>
            <a:r>
              <a:rPr lang="tr-TR" sz="2800" dirty="0" err="1"/>
              <a:t>genomics</a:t>
            </a:r>
            <a:r>
              <a:rPr lang="tr-TR" sz="2800" dirty="0"/>
              <a:t> </a:t>
            </a:r>
            <a:r>
              <a:rPr lang="tr-TR" sz="2800" dirty="0" err="1"/>
              <a:t>into</a:t>
            </a:r>
            <a:r>
              <a:rPr lang="tr-TR" sz="2800" dirty="0"/>
              <a:t> </a:t>
            </a:r>
            <a:r>
              <a:rPr lang="tr-TR" sz="2800" dirty="0" err="1"/>
              <a:t>undergraduate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education</a:t>
            </a:r>
            <a:r>
              <a:rPr lang="tr-TR" sz="2800" dirty="0"/>
              <a:t>.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Scholarsh</a:t>
            </a:r>
            <a:r>
              <a:rPr lang="tr-TR" sz="2800" dirty="0"/>
              <a:t>. 2011;43(3):223-30.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96171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Dobratz</a:t>
            </a:r>
            <a:r>
              <a:rPr lang="tr-TR" sz="2800" dirty="0"/>
              <a:t> MC. </a:t>
            </a:r>
            <a:r>
              <a:rPr lang="tr-TR" sz="2800" dirty="0" err="1"/>
              <a:t>Toward</a:t>
            </a:r>
            <a:r>
              <a:rPr lang="tr-TR" sz="2800" dirty="0"/>
              <a:t> </a:t>
            </a:r>
            <a:r>
              <a:rPr lang="tr-TR" sz="2800" dirty="0" err="1"/>
              <a:t>development</a:t>
            </a:r>
            <a:r>
              <a:rPr lang="tr-TR" sz="2800" dirty="0"/>
              <a:t> of a </a:t>
            </a:r>
            <a:r>
              <a:rPr lang="tr-TR" sz="2800" dirty="0" err="1"/>
              <a:t>middle-range</a:t>
            </a:r>
            <a:r>
              <a:rPr lang="tr-TR" sz="2800" dirty="0"/>
              <a:t> </a:t>
            </a:r>
            <a:r>
              <a:rPr lang="tr-TR" sz="2800" dirty="0" err="1"/>
              <a:t>theory</a:t>
            </a:r>
            <a:r>
              <a:rPr lang="tr-TR" sz="2800" dirty="0"/>
              <a:t> of </a:t>
            </a:r>
            <a:r>
              <a:rPr lang="tr-TR" sz="2800" dirty="0" err="1"/>
              <a:t>psychological</a:t>
            </a:r>
            <a:r>
              <a:rPr lang="tr-TR" sz="2800" dirty="0"/>
              <a:t> </a:t>
            </a:r>
            <a:r>
              <a:rPr lang="tr-TR" sz="2800" dirty="0" err="1"/>
              <a:t>adaptation</a:t>
            </a:r>
            <a:r>
              <a:rPr lang="tr-TR" sz="2800" dirty="0"/>
              <a:t> in </a:t>
            </a:r>
            <a:r>
              <a:rPr lang="tr-TR" sz="2800" dirty="0" err="1"/>
              <a:t>death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dying</a:t>
            </a:r>
            <a:r>
              <a:rPr lang="tr-TR" sz="2800" dirty="0"/>
              <a:t>.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Sci</a:t>
            </a:r>
            <a:r>
              <a:rPr lang="tr-TR" sz="2800" dirty="0"/>
              <a:t> Q 2011; 24(4):370-6. </a:t>
            </a:r>
          </a:p>
          <a:p>
            <a:pPr marL="0" indent="0" algn="just">
              <a:buNone/>
            </a:pPr>
            <a:r>
              <a:rPr lang="tr-TR" sz="2800" dirty="0" err="1"/>
              <a:t>Esposito</a:t>
            </a:r>
            <a:r>
              <a:rPr lang="tr-TR" sz="2800" dirty="0"/>
              <a:t> EM,  </a:t>
            </a:r>
            <a:r>
              <a:rPr lang="tr-TR" sz="2800" dirty="0" err="1"/>
              <a:t>Fitzpatrick</a:t>
            </a:r>
            <a:r>
              <a:rPr lang="tr-TR" sz="2800" dirty="0"/>
              <a:t> JJ. </a:t>
            </a:r>
            <a:r>
              <a:rPr lang="tr-TR" sz="2800" dirty="0" err="1"/>
              <a:t>Registered</a:t>
            </a:r>
            <a:r>
              <a:rPr lang="tr-TR" sz="2800" dirty="0"/>
              <a:t> </a:t>
            </a:r>
            <a:r>
              <a:rPr lang="tr-TR" sz="2800" dirty="0" err="1"/>
              <a:t>nurses</a:t>
            </a:r>
            <a:r>
              <a:rPr lang="tr-TR" sz="2800" dirty="0"/>
              <a:t>’ </a:t>
            </a:r>
            <a:r>
              <a:rPr lang="tr-TR" sz="2800" dirty="0" err="1"/>
              <a:t>beliefs</a:t>
            </a:r>
            <a:r>
              <a:rPr lang="tr-TR" sz="2800" dirty="0"/>
              <a:t> of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benefits</a:t>
            </a:r>
            <a:r>
              <a:rPr lang="tr-TR" sz="2800" dirty="0"/>
              <a:t> of </a:t>
            </a:r>
            <a:r>
              <a:rPr lang="tr-TR" sz="2800" dirty="0" err="1"/>
              <a:t>exercise</a:t>
            </a:r>
            <a:r>
              <a:rPr lang="tr-TR" sz="2800" dirty="0"/>
              <a:t>, </a:t>
            </a:r>
            <a:r>
              <a:rPr lang="tr-TR" sz="2800" dirty="0" err="1"/>
              <a:t>their</a:t>
            </a:r>
            <a:r>
              <a:rPr lang="tr-TR" sz="2800" dirty="0"/>
              <a:t> </a:t>
            </a:r>
            <a:r>
              <a:rPr lang="tr-TR" sz="2800" dirty="0" err="1"/>
              <a:t>exercise</a:t>
            </a:r>
            <a:r>
              <a:rPr lang="tr-TR" sz="2800" dirty="0"/>
              <a:t> </a:t>
            </a:r>
            <a:r>
              <a:rPr lang="tr-TR" sz="2800" dirty="0" err="1"/>
              <a:t>behaviour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their</a:t>
            </a:r>
            <a:r>
              <a:rPr lang="tr-TR" sz="2800" dirty="0"/>
              <a:t> </a:t>
            </a:r>
            <a:r>
              <a:rPr lang="tr-TR" sz="2800" dirty="0" err="1"/>
              <a:t>patient</a:t>
            </a:r>
            <a:r>
              <a:rPr lang="tr-TR" sz="2800" dirty="0"/>
              <a:t> </a:t>
            </a:r>
            <a:r>
              <a:rPr lang="tr-TR" sz="2800" dirty="0" err="1"/>
              <a:t>teaching</a:t>
            </a:r>
            <a:r>
              <a:rPr lang="tr-TR" sz="2800" dirty="0"/>
              <a:t> </a:t>
            </a:r>
            <a:r>
              <a:rPr lang="tr-TR" sz="2800" dirty="0" err="1"/>
              <a:t>regarding</a:t>
            </a:r>
            <a:r>
              <a:rPr lang="tr-TR" sz="2800" dirty="0"/>
              <a:t> </a:t>
            </a:r>
            <a:r>
              <a:rPr lang="tr-TR" sz="2800" dirty="0" err="1"/>
              <a:t>exercise</a:t>
            </a:r>
            <a:r>
              <a:rPr lang="tr-TR" sz="2800" dirty="0"/>
              <a:t>. </a:t>
            </a:r>
            <a:r>
              <a:rPr lang="tr-TR" sz="2800" dirty="0" err="1"/>
              <a:t>Int</a:t>
            </a:r>
            <a:r>
              <a:rPr lang="tr-TR" sz="2800" dirty="0"/>
              <a:t>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Pract</a:t>
            </a:r>
            <a:r>
              <a:rPr lang="tr-TR" sz="2800" dirty="0"/>
              <a:t> 2011;17(4):351-6. </a:t>
            </a:r>
          </a:p>
          <a:p>
            <a:pPr marL="0" indent="0" algn="just">
              <a:buNone/>
            </a:pPr>
            <a:r>
              <a:rPr lang="tr-TR" sz="2800" dirty="0" err="1"/>
              <a:t>Giddens</a:t>
            </a:r>
            <a:r>
              <a:rPr lang="tr-TR" sz="2800" dirty="0"/>
              <a:t> JF, Wright M, </a:t>
            </a:r>
            <a:r>
              <a:rPr lang="tr-TR" sz="2800" dirty="0" err="1"/>
              <a:t>Gray</a:t>
            </a:r>
            <a:r>
              <a:rPr lang="tr-TR" sz="2800" dirty="0"/>
              <a:t> I. </a:t>
            </a:r>
            <a:r>
              <a:rPr lang="tr-TR" sz="2800" dirty="0" err="1"/>
              <a:t>Selecting</a:t>
            </a:r>
            <a:r>
              <a:rPr lang="tr-TR" sz="2800" dirty="0"/>
              <a:t> </a:t>
            </a:r>
            <a:r>
              <a:rPr lang="tr-TR" sz="2800" dirty="0" err="1"/>
              <a:t>concepts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a </a:t>
            </a:r>
            <a:r>
              <a:rPr lang="tr-TR" sz="2800" dirty="0" err="1"/>
              <a:t>concept-based</a:t>
            </a:r>
            <a:r>
              <a:rPr lang="tr-TR" sz="2800" dirty="0"/>
              <a:t> </a:t>
            </a:r>
            <a:r>
              <a:rPr lang="tr-TR" sz="2800" dirty="0" err="1"/>
              <a:t>curriculum</a:t>
            </a:r>
            <a:r>
              <a:rPr lang="tr-TR" sz="2800" dirty="0"/>
              <a:t>: </a:t>
            </a:r>
            <a:r>
              <a:rPr lang="tr-TR" sz="2800" dirty="0" err="1"/>
              <a:t>application</a:t>
            </a:r>
            <a:r>
              <a:rPr lang="tr-TR" sz="2800" dirty="0"/>
              <a:t> of a </a:t>
            </a:r>
            <a:r>
              <a:rPr lang="tr-TR" sz="2800" dirty="0" err="1"/>
              <a:t>Bench</a:t>
            </a:r>
            <a:r>
              <a:rPr lang="tr-TR" sz="2800" dirty="0"/>
              <a:t> mark </a:t>
            </a:r>
            <a:r>
              <a:rPr lang="tr-TR" sz="2800" dirty="0" err="1"/>
              <a:t>approach</a:t>
            </a:r>
            <a:r>
              <a:rPr lang="tr-TR" sz="2800" dirty="0"/>
              <a:t>.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Educ</a:t>
            </a:r>
            <a:r>
              <a:rPr lang="tr-TR" sz="2800" dirty="0"/>
              <a:t>. 2012; 51(9):511-5.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589813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Hardin PK,  Richardson SJ. Teaching the concept curricula: theory and method. J </a:t>
            </a:r>
            <a:r>
              <a:rPr lang="en-US" sz="2800" dirty="0" err="1"/>
              <a:t>Nurs</a:t>
            </a:r>
            <a:r>
              <a:rPr lang="en-US" sz="2800" dirty="0"/>
              <a:t> Educ. 2012; 51(3):155-9. </a:t>
            </a:r>
          </a:p>
          <a:p>
            <a:pPr marL="0" indent="0" algn="just">
              <a:buNone/>
            </a:pPr>
            <a:r>
              <a:rPr lang="en-US" sz="2800" dirty="0" err="1"/>
              <a:t>Hatlevik</a:t>
            </a:r>
            <a:r>
              <a:rPr lang="en-US" sz="2800" dirty="0"/>
              <a:t> IK. The theory-practice relationship: reflective skills and theoretical knowledge as key factors in bridging the gap between theory and practice in initial nursing education. J </a:t>
            </a:r>
            <a:r>
              <a:rPr lang="en-US" sz="2800" dirty="0" err="1"/>
              <a:t>Adv</a:t>
            </a:r>
            <a:r>
              <a:rPr lang="en-US" sz="2800" dirty="0"/>
              <a:t> </a:t>
            </a:r>
            <a:r>
              <a:rPr lang="en-US" sz="2800" dirty="0" err="1"/>
              <a:t>Nurs</a:t>
            </a:r>
            <a:r>
              <a:rPr lang="en-US" sz="2800" dirty="0"/>
              <a:t>. 2012; 68(4):868-77. </a:t>
            </a:r>
          </a:p>
          <a:p>
            <a:pPr marL="0" indent="0" algn="just">
              <a:buNone/>
            </a:pPr>
            <a:r>
              <a:rPr lang="en-US" sz="2800" dirty="0"/>
              <a:t>Lewis DY. Incorporating national priorities into the curriculum. J Prof </a:t>
            </a:r>
            <a:r>
              <a:rPr lang="en-US" sz="2800" dirty="0" err="1"/>
              <a:t>Nurs</a:t>
            </a:r>
            <a:r>
              <a:rPr lang="en-US" sz="2800" dirty="0"/>
              <a:t>. 2012; 28(2):105-9.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856457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Masters</a:t>
            </a:r>
            <a:r>
              <a:rPr lang="tr-TR" sz="2800" dirty="0"/>
              <a:t>, K.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theories</a:t>
            </a:r>
            <a:r>
              <a:rPr lang="tr-TR" sz="2800" dirty="0"/>
              <a:t>: A </a:t>
            </a:r>
            <a:r>
              <a:rPr lang="tr-TR" sz="2800" dirty="0" err="1"/>
              <a:t>framework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</a:t>
            </a:r>
            <a:r>
              <a:rPr lang="tr-TR" sz="2800" dirty="0" err="1"/>
              <a:t>professional</a:t>
            </a:r>
            <a:r>
              <a:rPr lang="tr-TR" sz="2800" dirty="0"/>
              <a:t> </a:t>
            </a:r>
            <a:r>
              <a:rPr lang="tr-TR" sz="2800" dirty="0" err="1"/>
              <a:t>practice</a:t>
            </a:r>
            <a:r>
              <a:rPr lang="tr-TR" sz="2800" dirty="0"/>
              <a:t>. 2nd ed. </a:t>
            </a:r>
            <a:r>
              <a:rPr lang="tr-TR" sz="2800" dirty="0" err="1"/>
              <a:t>Burlington</a:t>
            </a:r>
            <a:r>
              <a:rPr lang="tr-TR" sz="2800" dirty="0"/>
              <a:t>, MA: </a:t>
            </a:r>
            <a:r>
              <a:rPr lang="tr-TR" sz="2800" dirty="0" err="1"/>
              <a:t>Jones</a:t>
            </a:r>
            <a:r>
              <a:rPr lang="tr-TR" sz="2800" dirty="0"/>
              <a:t> &amp; </a:t>
            </a:r>
            <a:r>
              <a:rPr lang="tr-TR" sz="2800" dirty="0" err="1"/>
              <a:t>Bartlett</a:t>
            </a:r>
            <a:r>
              <a:rPr lang="tr-TR" sz="2800" dirty="0"/>
              <a:t> Learning; 2015. p. 3-21.</a:t>
            </a:r>
          </a:p>
          <a:p>
            <a:pPr marL="0" indent="0" algn="just">
              <a:buNone/>
            </a:pPr>
            <a:r>
              <a:rPr lang="tr-TR" sz="2800" dirty="0" err="1"/>
              <a:t>McEwen</a:t>
            </a:r>
            <a:r>
              <a:rPr lang="tr-TR" sz="2800" dirty="0"/>
              <a:t> M, </a:t>
            </a:r>
            <a:r>
              <a:rPr lang="tr-TR" sz="2800" dirty="0" err="1"/>
              <a:t>Wills</a:t>
            </a:r>
            <a:r>
              <a:rPr lang="tr-TR" sz="2800" dirty="0"/>
              <a:t> EM. </a:t>
            </a:r>
            <a:r>
              <a:rPr lang="tr-TR" sz="2800" dirty="0" err="1"/>
              <a:t>Theoretical</a:t>
            </a:r>
            <a:r>
              <a:rPr lang="tr-TR" sz="2800" dirty="0"/>
              <a:t> </a:t>
            </a:r>
            <a:r>
              <a:rPr lang="tr-TR" sz="2800" dirty="0" err="1"/>
              <a:t>basis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, 4th ed. </a:t>
            </a:r>
            <a:r>
              <a:rPr lang="tr-TR" sz="2800" dirty="0" err="1"/>
              <a:t>Philadeplhia</a:t>
            </a:r>
            <a:r>
              <a:rPr lang="tr-TR" sz="2800" dirty="0"/>
              <a:t>: </a:t>
            </a:r>
            <a:r>
              <a:rPr lang="tr-TR" sz="2800" dirty="0" err="1"/>
              <a:t>Lippincott</a:t>
            </a:r>
            <a:r>
              <a:rPr lang="tr-TR" sz="2800" dirty="0"/>
              <a:t> Williams &amp; </a:t>
            </a:r>
            <a:r>
              <a:rPr lang="tr-TR" sz="2800" dirty="0" err="1"/>
              <a:t>Wilkins</a:t>
            </a:r>
            <a:r>
              <a:rPr lang="tr-TR" sz="2800" dirty="0"/>
              <a:t> </a:t>
            </a:r>
            <a:r>
              <a:rPr lang="tr-TR" sz="2800" dirty="0" err="1"/>
              <a:t>Wolters</a:t>
            </a:r>
            <a:r>
              <a:rPr lang="tr-TR" sz="2800" dirty="0"/>
              <a:t> </a:t>
            </a:r>
            <a:r>
              <a:rPr lang="tr-TR" sz="2800" dirty="0" err="1"/>
              <a:t>Kluwer</a:t>
            </a:r>
            <a:r>
              <a:rPr lang="tr-TR" sz="2800" dirty="0"/>
              <a:t>; 2014. p. 412-29.</a:t>
            </a:r>
          </a:p>
          <a:p>
            <a:pPr marL="0" indent="0" algn="just">
              <a:buNone/>
            </a:pPr>
            <a:r>
              <a:rPr lang="tr-TR" sz="2800" dirty="0" err="1"/>
              <a:t>Othman</a:t>
            </a:r>
            <a:r>
              <a:rPr lang="tr-TR" sz="2800" dirty="0"/>
              <a:t> AK, </a:t>
            </a:r>
            <a:r>
              <a:rPr lang="tr-TR" sz="2800" dirty="0" err="1"/>
              <a:t>Kiviniemi</a:t>
            </a:r>
            <a:r>
              <a:rPr lang="tr-TR" sz="2800" dirty="0"/>
              <a:t> MT, </a:t>
            </a:r>
            <a:r>
              <a:rPr lang="tr-TR" sz="2800" dirty="0" err="1"/>
              <a:t>Wu</a:t>
            </a:r>
            <a:r>
              <a:rPr lang="tr-TR" sz="2800" dirty="0"/>
              <a:t> YW,  </a:t>
            </a:r>
            <a:r>
              <a:rPr lang="tr-TR" sz="2800" dirty="0" err="1"/>
              <a:t>Lally</a:t>
            </a:r>
            <a:r>
              <a:rPr lang="tr-TR" sz="2800" dirty="0"/>
              <a:t> RM. </a:t>
            </a:r>
            <a:r>
              <a:rPr lang="tr-TR" sz="2800" dirty="0" err="1"/>
              <a:t>Influence</a:t>
            </a:r>
            <a:r>
              <a:rPr lang="tr-TR" sz="2800" dirty="0"/>
              <a:t> of </a:t>
            </a:r>
            <a:r>
              <a:rPr lang="tr-TR" sz="2800" dirty="0" err="1"/>
              <a:t>demographic</a:t>
            </a:r>
            <a:r>
              <a:rPr lang="tr-TR" sz="2800" dirty="0"/>
              <a:t> </a:t>
            </a:r>
            <a:r>
              <a:rPr lang="tr-TR" sz="2800" dirty="0" err="1"/>
              <a:t>factors</a:t>
            </a:r>
            <a:r>
              <a:rPr lang="tr-TR" sz="2800" dirty="0"/>
              <a:t>, </a:t>
            </a:r>
            <a:r>
              <a:rPr lang="tr-TR" sz="2800" dirty="0" err="1"/>
              <a:t>knowledge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beliefs</a:t>
            </a:r>
            <a:r>
              <a:rPr lang="tr-TR" sz="2800" dirty="0"/>
              <a:t> on </a:t>
            </a:r>
            <a:r>
              <a:rPr lang="tr-TR" sz="2800" dirty="0" err="1"/>
              <a:t>Jordanian</a:t>
            </a:r>
            <a:r>
              <a:rPr lang="tr-TR" sz="2800" dirty="0"/>
              <a:t> </a:t>
            </a:r>
            <a:r>
              <a:rPr lang="tr-TR" sz="2800" dirty="0" err="1"/>
              <a:t>women’s</a:t>
            </a:r>
            <a:r>
              <a:rPr lang="tr-TR" sz="2800" dirty="0"/>
              <a:t> </a:t>
            </a:r>
            <a:r>
              <a:rPr lang="tr-TR" sz="2800" dirty="0" err="1"/>
              <a:t>intention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undergo</a:t>
            </a:r>
            <a:r>
              <a:rPr lang="tr-TR" sz="2800" dirty="0"/>
              <a:t> </a:t>
            </a:r>
            <a:r>
              <a:rPr lang="tr-TR" sz="2800" dirty="0" err="1"/>
              <a:t>mammography</a:t>
            </a:r>
            <a:r>
              <a:rPr lang="tr-TR" sz="2800" dirty="0"/>
              <a:t> </a:t>
            </a:r>
            <a:r>
              <a:rPr lang="tr-TR" sz="2800" dirty="0" err="1"/>
              <a:t>screening</a:t>
            </a:r>
            <a:r>
              <a:rPr lang="tr-TR" sz="2800" dirty="0"/>
              <a:t>.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Scholarship</a:t>
            </a:r>
            <a:r>
              <a:rPr lang="tr-TR" sz="2800" dirty="0"/>
              <a:t> 2012; 44(1):19-26.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279608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Riegel</a:t>
            </a:r>
            <a:r>
              <a:rPr lang="tr-TR" sz="2800" dirty="0"/>
              <a:t> B, </a:t>
            </a:r>
            <a:r>
              <a:rPr lang="tr-TR" sz="2800" dirty="0" err="1"/>
              <a:t>Jaarsma</a:t>
            </a:r>
            <a:r>
              <a:rPr lang="tr-TR" sz="2800" dirty="0"/>
              <a:t> T,  </a:t>
            </a:r>
            <a:r>
              <a:rPr lang="tr-TR" sz="2800" dirty="0" err="1"/>
              <a:t>Strömberg</a:t>
            </a:r>
            <a:r>
              <a:rPr lang="tr-TR" sz="2800" dirty="0"/>
              <a:t> A. A </a:t>
            </a:r>
            <a:r>
              <a:rPr lang="tr-TR" sz="2800" dirty="0" err="1"/>
              <a:t>middle-range</a:t>
            </a:r>
            <a:r>
              <a:rPr lang="tr-TR" sz="2800" dirty="0"/>
              <a:t> </a:t>
            </a:r>
            <a:r>
              <a:rPr lang="tr-TR" sz="2800" dirty="0" err="1"/>
              <a:t>theory</a:t>
            </a:r>
            <a:r>
              <a:rPr lang="tr-TR" sz="2800" dirty="0"/>
              <a:t> of self-</a:t>
            </a:r>
            <a:r>
              <a:rPr lang="tr-TR" sz="2800" dirty="0" err="1"/>
              <a:t>care</a:t>
            </a:r>
            <a:r>
              <a:rPr lang="tr-TR" sz="2800" dirty="0"/>
              <a:t> of </a:t>
            </a:r>
            <a:r>
              <a:rPr lang="tr-TR" sz="2800" dirty="0" err="1"/>
              <a:t>chronic</a:t>
            </a:r>
            <a:r>
              <a:rPr lang="tr-TR" sz="2800" dirty="0"/>
              <a:t> </a:t>
            </a:r>
            <a:r>
              <a:rPr lang="tr-TR" sz="2800" dirty="0" err="1"/>
              <a:t>illness</a:t>
            </a:r>
            <a:r>
              <a:rPr lang="tr-TR" sz="2800" dirty="0"/>
              <a:t>. </a:t>
            </a:r>
            <a:r>
              <a:rPr lang="tr-TR" sz="2800" dirty="0" err="1"/>
              <a:t>Adv</a:t>
            </a:r>
            <a:r>
              <a:rPr lang="tr-TR" sz="2800" dirty="0"/>
              <a:t>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Sci</a:t>
            </a:r>
            <a:r>
              <a:rPr lang="tr-TR" sz="2800" dirty="0"/>
              <a:t> 2012; 35(3):194-204. </a:t>
            </a:r>
          </a:p>
          <a:p>
            <a:pPr marL="0" indent="0" algn="just">
              <a:buNone/>
            </a:pPr>
            <a:r>
              <a:rPr lang="tr-TR" sz="2800" dirty="0" err="1"/>
              <a:t>Rogers</a:t>
            </a:r>
            <a:r>
              <a:rPr lang="tr-TR" sz="2800" dirty="0"/>
              <a:t> CE, Keller C, </a:t>
            </a:r>
            <a:r>
              <a:rPr lang="tr-TR" sz="2800" dirty="0" err="1"/>
              <a:t>Larkey</a:t>
            </a:r>
            <a:r>
              <a:rPr lang="tr-TR" sz="2800" dirty="0"/>
              <a:t> LK, </a:t>
            </a:r>
            <a:r>
              <a:rPr lang="tr-TR" sz="2800" dirty="0" err="1"/>
              <a:t>Ainsworth</a:t>
            </a:r>
            <a:r>
              <a:rPr lang="tr-TR" sz="2800" dirty="0"/>
              <a:t> BE. A </a:t>
            </a:r>
            <a:r>
              <a:rPr lang="tr-TR" sz="2800" dirty="0" err="1"/>
              <a:t>randomized</a:t>
            </a:r>
            <a:r>
              <a:rPr lang="tr-TR" sz="2800" dirty="0"/>
              <a:t> </a:t>
            </a:r>
            <a:r>
              <a:rPr lang="tr-TR" sz="2800" dirty="0" err="1"/>
              <a:t>controlled</a:t>
            </a:r>
            <a:r>
              <a:rPr lang="tr-TR" sz="2800" dirty="0"/>
              <a:t> </a:t>
            </a:r>
            <a:r>
              <a:rPr lang="tr-TR" sz="2800" dirty="0" err="1"/>
              <a:t>trial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determine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efficacy</a:t>
            </a:r>
            <a:r>
              <a:rPr lang="tr-TR" sz="2800" dirty="0"/>
              <a:t> of </a:t>
            </a:r>
            <a:r>
              <a:rPr lang="tr-TR" sz="2800" dirty="0" err="1"/>
              <a:t>Sign</a:t>
            </a:r>
            <a:r>
              <a:rPr lang="tr-TR" sz="2800" dirty="0"/>
              <a:t> </a:t>
            </a:r>
            <a:r>
              <a:rPr lang="tr-TR" sz="2800" dirty="0" err="1"/>
              <a:t>Chi</a:t>
            </a:r>
            <a:r>
              <a:rPr lang="tr-TR" sz="2800" dirty="0"/>
              <a:t> Do </a:t>
            </a:r>
            <a:r>
              <a:rPr lang="tr-TR" sz="2800" dirty="0" err="1"/>
              <a:t>exercise</a:t>
            </a:r>
            <a:r>
              <a:rPr lang="tr-TR" sz="2800" dirty="0"/>
              <a:t> on </a:t>
            </a:r>
            <a:r>
              <a:rPr lang="tr-TR" sz="2800" dirty="0" err="1"/>
              <a:t>adaptation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aging</a:t>
            </a:r>
            <a:r>
              <a:rPr lang="tr-TR" sz="2800" dirty="0"/>
              <a:t>. </a:t>
            </a:r>
            <a:r>
              <a:rPr lang="tr-TR" sz="2800" dirty="0" err="1"/>
              <a:t>Res</a:t>
            </a:r>
            <a:r>
              <a:rPr lang="tr-TR" sz="2800" dirty="0"/>
              <a:t> </a:t>
            </a:r>
            <a:r>
              <a:rPr lang="tr-TR" sz="2800" dirty="0" err="1"/>
              <a:t>Gerontol</a:t>
            </a:r>
            <a:r>
              <a:rPr lang="tr-TR" sz="2800" dirty="0"/>
              <a:t> </a:t>
            </a:r>
            <a:r>
              <a:rPr lang="tr-TR" sz="2800" dirty="0" err="1"/>
              <a:t>Nurs</a:t>
            </a:r>
            <a:r>
              <a:rPr lang="tr-TR" sz="2800" dirty="0"/>
              <a:t> 2012; 5(2):101-13. </a:t>
            </a:r>
          </a:p>
          <a:p>
            <a:pPr marL="0" indent="0" algn="just">
              <a:buNone/>
            </a:pPr>
            <a:r>
              <a:rPr lang="tr-TR" sz="2800" dirty="0" err="1"/>
              <a:t>Skiba</a:t>
            </a:r>
            <a:r>
              <a:rPr lang="tr-TR" sz="2800" dirty="0"/>
              <a:t> DJ. </a:t>
            </a:r>
            <a:r>
              <a:rPr lang="tr-TR" sz="2800" dirty="0" err="1"/>
              <a:t>Technology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gerontology</a:t>
            </a:r>
            <a:r>
              <a:rPr lang="tr-TR" sz="2800" dirty="0"/>
              <a:t>: Is </a:t>
            </a:r>
            <a:r>
              <a:rPr lang="tr-TR" sz="2800" dirty="0" err="1"/>
              <a:t>this</a:t>
            </a:r>
            <a:r>
              <a:rPr lang="tr-TR" sz="2800" dirty="0"/>
              <a:t> in </a:t>
            </a:r>
            <a:r>
              <a:rPr lang="tr-TR" sz="2800" dirty="0" err="1"/>
              <a:t>your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curriculum</a:t>
            </a:r>
            <a:r>
              <a:rPr lang="tr-TR" sz="2800" dirty="0"/>
              <a:t>?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Educ</a:t>
            </a:r>
            <a:r>
              <a:rPr lang="tr-TR" sz="2800" dirty="0"/>
              <a:t> </a:t>
            </a:r>
            <a:r>
              <a:rPr lang="tr-TR" sz="2800" dirty="0" err="1"/>
              <a:t>Perspect</a:t>
            </a:r>
            <a:r>
              <a:rPr lang="tr-TR" sz="2800" dirty="0"/>
              <a:t> 2012; 33(3):207-9.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436812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Williams JK, </a:t>
            </a:r>
            <a:r>
              <a:rPr lang="tr-TR" sz="2800" dirty="0" err="1"/>
              <a:t>Prows</a:t>
            </a:r>
            <a:r>
              <a:rPr lang="tr-TR" sz="2800" dirty="0"/>
              <a:t> CA, </a:t>
            </a:r>
            <a:r>
              <a:rPr lang="tr-TR" sz="2800" dirty="0" err="1"/>
              <a:t>Conley</a:t>
            </a:r>
            <a:r>
              <a:rPr lang="tr-TR" sz="2800" dirty="0"/>
              <a:t> YP, </a:t>
            </a:r>
            <a:r>
              <a:rPr lang="tr-TR" sz="2800" dirty="0" err="1"/>
              <a:t>Eggert</a:t>
            </a:r>
            <a:r>
              <a:rPr lang="tr-TR" sz="2800" dirty="0"/>
              <a:t> J, </a:t>
            </a:r>
            <a:r>
              <a:rPr lang="tr-TR" sz="2800" dirty="0" err="1"/>
              <a:t>Kirk</a:t>
            </a:r>
            <a:r>
              <a:rPr lang="tr-TR" sz="2800" dirty="0"/>
              <a:t> M, &amp; </a:t>
            </a:r>
            <a:r>
              <a:rPr lang="tr-TR" sz="2800" dirty="0" err="1"/>
              <a:t>Nichols</a:t>
            </a:r>
            <a:r>
              <a:rPr lang="tr-TR" sz="2800" dirty="0"/>
              <a:t> F. </a:t>
            </a:r>
            <a:r>
              <a:rPr lang="tr-TR" sz="2800" dirty="0" err="1"/>
              <a:t>Strategies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prepare</a:t>
            </a:r>
            <a:r>
              <a:rPr lang="tr-TR" sz="2800" dirty="0"/>
              <a:t> </a:t>
            </a:r>
            <a:r>
              <a:rPr lang="tr-TR" sz="2800" dirty="0" err="1"/>
              <a:t>faculty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integrate</a:t>
            </a:r>
            <a:r>
              <a:rPr lang="tr-TR" sz="2800" dirty="0"/>
              <a:t> </a:t>
            </a:r>
            <a:r>
              <a:rPr lang="tr-TR" sz="2800" dirty="0" err="1"/>
              <a:t>genomics</a:t>
            </a:r>
            <a:r>
              <a:rPr lang="tr-TR" sz="2800" dirty="0"/>
              <a:t> </a:t>
            </a:r>
            <a:r>
              <a:rPr lang="tr-TR" sz="2800" dirty="0" err="1"/>
              <a:t>into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education</a:t>
            </a:r>
            <a:r>
              <a:rPr lang="tr-TR" sz="2800" dirty="0"/>
              <a:t> </a:t>
            </a:r>
            <a:r>
              <a:rPr lang="tr-TR" sz="2800" dirty="0" err="1"/>
              <a:t>programs</a:t>
            </a:r>
            <a:r>
              <a:rPr lang="tr-TR" sz="2800" dirty="0"/>
              <a:t>.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Scholarship</a:t>
            </a:r>
            <a:r>
              <a:rPr lang="tr-TR" sz="2800" dirty="0"/>
              <a:t>. 2011; 43(3):231-8. </a:t>
            </a:r>
          </a:p>
        </p:txBody>
      </p:sp>
    </p:spTree>
    <p:extLst>
      <p:ext uri="{BB962C8B-B14F-4D97-AF65-F5344CB8AC3E}">
        <p14:creationId xmlns:p14="http://schemas.microsoft.com/office/powerpoint/2010/main" val="86070819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16</TotalTime>
  <Words>1306</Words>
  <Application>Microsoft Office PowerPoint</Application>
  <PresentationFormat>Ekran Gösterisi (4:3)</PresentationFormat>
  <Paragraphs>86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9" baseType="lpstr">
      <vt:lpstr>Arial</vt:lpstr>
      <vt:lpstr>sunum_sablon</vt:lpstr>
      <vt:lpstr>PowerPoint Sunusu</vt:lpstr>
      <vt:lpstr>HILDEGARD PEPLAU KURAMI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NouS/TncTR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TOSHIBA</dc:creator>
  <cp:lastModifiedBy>Windows Kullanıcısı</cp:lastModifiedBy>
  <cp:revision>10</cp:revision>
  <cp:lastPrinted>1601-01-01T00:00:00Z</cp:lastPrinted>
  <dcterms:created xsi:type="dcterms:W3CDTF">2019-11-28T14:07:40Z</dcterms:created>
  <dcterms:modified xsi:type="dcterms:W3CDTF">2020-10-05T08:37:18Z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