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8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88" d="100"/>
          <a:sy n="88" d="100"/>
        </p:scale>
        <p:origin x="-1267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7.01.2020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ACİL HEMŞİRELİĞİ </a:t>
            </a:r>
          </a:p>
          <a:p>
            <a:pPr>
              <a:lnSpc>
                <a:spcPct val="90000"/>
              </a:lnSpc>
            </a:pPr>
            <a:r>
              <a:rPr lang="tr-TR" altLang="tr-TR" sz="3200" b="1" dirty="0" smtClean="0"/>
              <a:t>ANABİLİM DALI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BİLİMLERİ ENSTİTÜSÜ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365104"/>
            <a:ext cx="6096000" cy="8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ATH 711 </a:t>
            </a:r>
          </a:p>
          <a:p>
            <a:pPr>
              <a:lnSpc>
                <a:spcPct val="90000"/>
              </a:lnSpc>
            </a:pPr>
            <a:r>
              <a:rPr lang="tr-TR" altLang="tr-TR" b="1" i="1" dirty="0" smtClean="0"/>
              <a:t>Hemşirelik Kuram ve Felsefesi II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Doç. Dr. Zeliha KOÇ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b="1" dirty="0" smtClean="0"/>
              <a:t>PATRICA BENNER</a:t>
            </a:r>
            <a:br>
              <a:rPr lang="tr-TR" altLang="tr-TR" sz="4400" b="1" dirty="0" smtClean="0"/>
            </a:br>
            <a:r>
              <a:rPr lang="tr-TR" altLang="tr-TR" sz="4400" b="1" dirty="0" smtClean="0"/>
              <a:t>KURAMI</a:t>
            </a:r>
            <a:endParaRPr lang="tr-TR" altLang="tr-TR" sz="4400" b="1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8. Hafta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624606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2800" b="1" i="1" dirty="0" smtClean="0"/>
              <a:t>ATH 711 </a:t>
            </a:r>
          </a:p>
          <a:p>
            <a:r>
              <a:rPr lang="tr-TR" altLang="tr-TR" sz="2800" b="1" i="1" dirty="0" smtClean="0"/>
              <a:t>Hemşirelik Kuram ve Felsefesi II</a:t>
            </a:r>
            <a:endParaRPr lang="tr-TR" altLang="tr-TR" sz="28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endParaRPr lang="tr-TR" sz="2800" dirty="0"/>
          </a:p>
          <a:p>
            <a:pPr marL="0" indent="0" algn="just">
              <a:buNone/>
            </a:pPr>
            <a:r>
              <a:rPr lang="tr-TR" sz="2800" b="1" dirty="0"/>
              <a:t>İÇİNDEKİLER</a:t>
            </a:r>
          </a:p>
          <a:p>
            <a:pPr marL="0" indent="0" algn="just">
              <a:buNone/>
            </a:pPr>
            <a:r>
              <a:rPr lang="tr-TR" sz="2800" dirty="0" smtClean="0"/>
              <a:t>1.BENNER’IN </a:t>
            </a:r>
            <a:r>
              <a:rPr lang="tr-TR" sz="2800" dirty="0"/>
              <a:t>HEMŞİRELİKTE KLİNİK BİLGELİK FELSEFESİNE GENEL BAKIŞ</a:t>
            </a:r>
          </a:p>
          <a:p>
            <a:pPr marL="0" indent="0" algn="just">
              <a:buNone/>
            </a:pPr>
            <a:r>
              <a:rPr lang="tr-TR" sz="2800" dirty="0" smtClean="0"/>
              <a:t>2.BENNER’IN </a:t>
            </a:r>
            <a:r>
              <a:rPr lang="tr-TR" sz="2800" dirty="0"/>
              <a:t>FELSEFESİ ÜZERİNE DAYALI MAJOR HEMŞİRELİK KAVRAMLARI</a:t>
            </a:r>
          </a:p>
          <a:p>
            <a:pPr marL="0" indent="0" algn="just">
              <a:buNone/>
            </a:pPr>
            <a:r>
              <a:rPr lang="tr-TR" sz="2800" dirty="0"/>
              <a:t>KAYNAKÇA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b="1" dirty="0" smtClean="0"/>
              <a:t>1.BENNER’IN </a:t>
            </a:r>
            <a:r>
              <a:rPr lang="tr-TR" sz="2800" b="1" dirty="0"/>
              <a:t>HEMŞİRELİKTE KLİNİK BİLGELİK FELSEFESİNE GENEL BAKIŞ</a:t>
            </a:r>
          </a:p>
          <a:p>
            <a:pPr marL="0" indent="0" algn="just">
              <a:buNone/>
            </a:pPr>
            <a:r>
              <a:rPr lang="tr-TR" sz="2800" dirty="0" err="1"/>
              <a:t>Benner’ın</a:t>
            </a:r>
            <a:r>
              <a:rPr lang="tr-TR" sz="2800" dirty="0"/>
              <a:t> çalışmaları algısal zeka, </a:t>
            </a:r>
            <a:r>
              <a:rPr lang="tr-TR" sz="2800" dirty="0" smtClean="0"/>
              <a:t>klinik </a:t>
            </a:r>
            <a:r>
              <a:rPr lang="tr-TR" sz="2800" dirty="0"/>
              <a:t>karar verme, etik davranış, devam eden deneyimsel öğrenme üzerine odaklanmıştır. </a:t>
            </a:r>
          </a:p>
          <a:p>
            <a:pPr marL="0" indent="0" algn="just">
              <a:buNone/>
            </a:pPr>
            <a:r>
              <a:rPr lang="tr-TR" sz="2800" dirty="0" err="1"/>
              <a:t>Benner’ın</a:t>
            </a:r>
            <a:r>
              <a:rPr lang="tr-TR" sz="2800" dirty="0"/>
              <a:t> modeline göre klinik hemşirelik uzmanlığı şekillendirilmiştir. </a:t>
            </a:r>
          </a:p>
          <a:p>
            <a:pPr marL="0" indent="0" algn="just">
              <a:buNone/>
            </a:pPr>
            <a:r>
              <a:rPr lang="tr-TR" sz="2800" dirty="0" err="1"/>
              <a:t>Benner’ın</a:t>
            </a:r>
            <a:r>
              <a:rPr lang="tr-TR" sz="2800" dirty="0"/>
              <a:t> ilgi alanı ve hemşirelik uygulamaları yeterliliği klinik durum görüşmeleri ve güncel uygulamalardaki hemşire gözlemlerinden kaynaklanır.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872611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Bu görüşmeler ve gözlemlerden, 31 yeterlilik ve 7 alan tanımlanmıştır. </a:t>
            </a:r>
          </a:p>
          <a:p>
            <a:pPr marL="0" indent="0" algn="just">
              <a:buNone/>
            </a:pPr>
            <a:r>
              <a:rPr lang="tr-TR" sz="2800" dirty="0" err="1"/>
              <a:t>Benner</a:t>
            </a:r>
            <a:r>
              <a:rPr lang="tr-TR" sz="2800" dirty="0"/>
              <a:t> ve arkadaşları kritik bakım hemşireliğinin 9 alanını tanımlamışlardır. </a:t>
            </a:r>
          </a:p>
          <a:p>
            <a:pPr marL="0" indent="0" algn="just">
              <a:buNone/>
            </a:pPr>
            <a:r>
              <a:rPr lang="tr-TR" sz="2800" dirty="0"/>
              <a:t>Hemşirelik alanlarının ve yeterliliklerinin tanımlanması ile birlikte, </a:t>
            </a:r>
          </a:p>
          <a:p>
            <a:pPr marL="0" indent="0" algn="just">
              <a:buNone/>
            </a:pPr>
            <a:r>
              <a:rPr lang="tr-TR" sz="2800" dirty="0" err="1"/>
              <a:t>Benner</a:t>
            </a:r>
            <a:r>
              <a:rPr lang="tr-TR" sz="2800" dirty="0"/>
              <a:t> tarafından tanımlanan yetenek ediniminin 5 düzeyi deneyimsiz, deneyimli, yeterli, usta ve uzmanı içerir. </a:t>
            </a:r>
          </a:p>
          <a:p>
            <a:pPr marL="0" indent="0" algn="just">
              <a:buNone/>
            </a:pPr>
            <a:r>
              <a:rPr lang="tr-TR" sz="2800" dirty="0"/>
              <a:t>Yetenek ediniminin deneyimsiz düzeyinde, birey geçmiş deneyimlere sahip değildir.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047798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Deneyimsiz hemşireler, kurallara ve kurum politikalarına dayalı ve iş merkezli çalışırlar. </a:t>
            </a:r>
          </a:p>
          <a:p>
            <a:pPr marL="0" indent="0" algn="just">
              <a:buNone/>
            </a:pPr>
            <a:r>
              <a:rPr lang="tr-TR" sz="2800" dirty="0"/>
              <a:t>Yeterli deneyimi olmayan hemşireler karşılaştığı durumla ilgili ipuçlarını ayırt etmede yetersizdirler ve durumun tek bir yönünü ele alarak hastanın bakımını planlarlar.</a:t>
            </a:r>
          </a:p>
          <a:p>
            <a:pPr marL="0" indent="0" algn="just">
              <a:buNone/>
            </a:pPr>
            <a:r>
              <a:rPr lang="tr-TR" sz="2800" dirty="0"/>
              <a:t> Uzman hemşireler ise, durumu bütünü ile algılayan, geçmiş deneyimlerine dayalı örüntü tanıma becerisine sahiptir. </a:t>
            </a:r>
          </a:p>
          <a:p>
            <a:pPr marL="0" indent="0" algn="just">
              <a:buNone/>
            </a:pPr>
            <a:r>
              <a:rPr lang="tr-TR" sz="2800" dirty="0"/>
              <a:t>Alanında uzmanlaşmış hemşireler hasta ile ilgili ipuçlarını tanımlarken analitik yaklaşımdan daha çok sezgisel yaklaşımı kullanırlar.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020522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Uzman hemşireler, sezgisel yaklaşımla durumla ilgili ipuçlarını hemen tanımlayarak hasta bakımı ile ilgili kararları zaman kaybetmeden alabilirler. </a:t>
            </a:r>
          </a:p>
          <a:p>
            <a:pPr marL="0" indent="0" algn="just">
              <a:buNone/>
            </a:pPr>
            <a:r>
              <a:rPr lang="tr-TR" sz="2800" dirty="0"/>
              <a:t>Ancak, uzman bir hemşire, deneyimi olmayan başka bir yerde çalışmaya başladığında veya herhangi yeni bir klinik durumla ya da hastayla ilk kez karşılaştığında deneyimsizdir.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730167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Benner</a:t>
            </a:r>
            <a:r>
              <a:rPr lang="tr-TR" sz="2800" dirty="0"/>
              <a:t> (1984)’</a:t>
            </a:r>
            <a:r>
              <a:rPr lang="tr-TR" sz="2800" dirty="0" err="1"/>
              <a:t>ın</a:t>
            </a:r>
            <a:r>
              <a:rPr lang="tr-TR" sz="2800" dirty="0"/>
              <a:t> tanımladığı beceri düzeylerine göre hemşirelerin veriyi nasıl topladığı ve topladığı bu bilgiyi nasıl kullandığı belirlenerek, klinik bilgi ve beceri düzeyleri değerlendirilebilir.</a:t>
            </a:r>
          </a:p>
          <a:p>
            <a:pPr marL="0" indent="0" algn="just">
              <a:buNone/>
            </a:pPr>
            <a:r>
              <a:rPr lang="tr-TR" sz="2800" dirty="0"/>
              <a:t> Uzman hemşirelerin doğru hemşirelik tanısına odaklanmaları alana özgü bilgilerinin olması ile açıklanmıştır. </a:t>
            </a:r>
          </a:p>
          <a:p>
            <a:pPr marL="0" indent="0" algn="just">
              <a:buNone/>
            </a:pPr>
            <a:r>
              <a:rPr lang="tr-TR" sz="2800" dirty="0"/>
              <a:t>Uzman hemşirelerin karar verme algılarının deneyimsiz hemşirelere göre daha iyi düzeyde olduğu belirtilmektedir.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128691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Deneyimsiz hemşirelerin, hastanın durumu ile ilgili çok az ipucunu tanımladıkları, hipotezlerini tek bir ipucuna dayalı olarak oluşturdukları ve oluşturdukları hipotezlerin tanımladıkları ipuçları ile uyumlu olmadığı saptanmıştır. </a:t>
            </a:r>
          </a:p>
          <a:p>
            <a:pPr marL="0" indent="0" algn="just">
              <a:buNone/>
            </a:pPr>
            <a:r>
              <a:rPr lang="tr-TR" sz="2800" dirty="0" err="1"/>
              <a:t>Benner</a:t>
            </a:r>
            <a:r>
              <a:rPr lang="tr-TR" sz="2800" dirty="0"/>
              <a:t> ve ark.(1984), deneyimsiz hemşirelerin hastanın durumu ile ilgili ipuçları değiştiğinde, bunları ayırt edemediğini ve ince ayrıntıları belirleyemediğini belirtmişlerdir. </a:t>
            </a:r>
          </a:p>
          <a:p>
            <a:pPr marL="0" indent="0" algn="just">
              <a:buNone/>
            </a:pPr>
            <a:r>
              <a:rPr lang="tr-TR" sz="2800" dirty="0"/>
              <a:t>Bu durumu, eğitim ve deneyime dayalı öğrenmenin sınırlı olmasına bağlamışlardır. Deneyimli hemşirelerin önceliği hastanın değişen klinik durumuna özgü akut bakım girişimleridir.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703867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Buna karşın deneyimsiz hemşirelerin önceliği yaptıkları iş ve işin düzenlenmesidir. </a:t>
            </a:r>
          </a:p>
          <a:p>
            <a:pPr marL="0" indent="0" algn="just">
              <a:buNone/>
            </a:pPr>
            <a:r>
              <a:rPr lang="tr-TR" sz="2800" dirty="0"/>
              <a:t>Deneyimsiz hemşirelerde yüksek </a:t>
            </a:r>
            <a:r>
              <a:rPr lang="tr-TR" sz="2800" dirty="0" err="1"/>
              <a:t>anksiyete</a:t>
            </a:r>
            <a:r>
              <a:rPr lang="tr-TR" sz="2800" dirty="0"/>
              <a:t> kontrol kaybına, işlerini düzenlemede başarısızlığa neden olmaktadır. Bunun da güvenli olmayan uygulamalar ile sonuçlandığı ileri sürülmüştür.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130990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Benner’in</a:t>
            </a:r>
            <a:r>
              <a:rPr lang="tr-TR" sz="2800" dirty="0"/>
              <a:t> 31 yeterliliğinden </a:t>
            </a:r>
            <a:r>
              <a:rPr lang="tr-TR" sz="2800" dirty="0" err="1"/>
              <a:t>tümevarımsal</a:t>
            </a:r>
            <a:r>
              <a:rPr lang="tr-TR" sz="2800" dirty="0"/>
              <a:t> olarak 7 alan tanımlanmıştır:</a:t>
            </a:r>
          </a:p>
          <a:p>
            <a:pPr marL="0" indent="0" algn="just">
              <a:buNone/>
            </a:pPr>
            <a:r>
              <a:rPr lang="tr-TR" sz="2800" dirty="0"/>
              <a:t>	Yardım edici rol</a:t>
            </a:r>
          </a:p>
          <a:p>
            <a:pPr marL="0" indent="0" algn="just">
              <a:buNone/>
            </a:pPr>
            <a:r>
              <a:rPr lang="tr-TR" sz="2800" dirty="0"/>
              <a:t>	Öğretme koçluk fonksiyonu</a:t>
            </a:r>
          </a:p>
          <a:p>
            <a:pPr marL="0" indent="0" algn="just">
              <a:buNone/>
            </a:pPr>
            <a:r>
              <a:rPr lang="tr-TR" sz="2800" dirty="0"/>
              <a:t>	Tanı ve hasta izlemi fonksiyonu</a:t>
            </a:r>
          </a:p>
          <a:p>
            <a:pPr marL="0" indent="0" algn="just">
              <a:buNone/>
            </a:pPr>
            <a:r>
              <a:rPr lang="tr-TR" sz="2800" dirty="0"/>
              <a:t>	Hızla değişen durumların etkili yönetimi</a:t>
            </a:r>
          </a:p>
          <a:p>
            <a:pPr marL="0" indent="0" algn="just">
              <a:buNone/>
            </a:pPr>
            <a:r>
              <a:rPr lang="tr-TR" sz="2800" dirty="0"/>
              <a:t>	</a:t>
            </a:r>
            <a:r>
              <a:rPr lang="tr-TR" sz="2800" dirty="0" err="1"/>
              <a:t>Terapötik</a:t>
            </a:r>
            <a:r>
              <a:rPr lang="tr-TR" sz="2800" dirty="0"/>
              <a:t> girişimleri ve diyetleri izleme ve yönetme</a:t>
            </a:r>
          </a:p>
          <a:p>
            <a:pPr marL="0" indent="0" algn="just">
              <a:buNone/>
            </a:pPr>
            <a:r>
              <a:rPr lang="tr-TR" sz="2800" dirty="0"/>
              <a:t>	Sağlık bakım uygulamalarının kalitesinin izlenmesi ve sağlanması</a:t>
            </a:r>
          </a:p>
          <a:p>
            <a:pPr marL="0" indent="0" algn="just">
              <a:buNone/>
            </a:pPr>
            <a:r>
              <a:rPr lang="tr-TR" sz="2800" dirty="0"/>
              <a:t>	</a:t>
            </a:r>
            <a:r>
              <a:rPr lang="tr-TR" sz="2800" dirty="0" err="1"/>
              <a:t>Organizasyonel</a:t>
            </a:r>
            <a:r>
              <a:rPr lang="tr-TR" sz="2800" dirty="0"/>
              <a:t> iş rolü yeterlikleri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714195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i="1" dirty="0"/>
              <a:t>Yardım edici rol alanı içindeki 8 yeterlilik </a:t>
            </a:r>
          </a:p>
          <a:p>
            <a:pPr marL="0" indent="0" algn="just">
              <a:buNone/>
            </a:pPr>
            <a:r>
              <a:rPr lang="tr-TR" sz="2800" dirty="0"/>
              <a:t>(1)İyileşme için bağlılık kurma ve çevre oluşturma, </a:t>
            </a:r>
          </a:p>
          <a:p>
            <a:pPr marL="0" indent="0" algn="just">
              <a:buNone/>
            </a:pPr>
            <a:r>
              <a:rPr lang="tr-TR" sz="2800" dirty="0"/>
              <a:t>(2) Konfor önlemlerini sağlama, </a:t>
            </a:r>
          </a:p>
          <a:p>
            <a:pPr marL="0" indent="0" algn="just">
              <a:buNone/>
            </a:pPr>
            <a:r>
              <a:rPr lang="tr-TR" sz="2800" dirty="0"/>
              <a:t>(</a:t>
            </a:r>
            <a:r>
              <a:rPr lang="tr-TR" sz="2800" dirty="0" smtClean="0"/>
              <a:t>3)Sağlığın </a:t>
            </a:r>
            <a:r>
              <a:rPr lang="tr-TR" sz="2800" dirty="0"/>
              <a:t>aşırı bozukluğu ve ağrı ile karşılaşmada kişiliği koruma, </a:t>
            </a:r>
          </a:p>
          <a:p>
            <a:pPr marL="0" indent="0" algn="just">
              <a:buNone/>
            </a:pPr>
            <a:r>
              <a:rPr lang="tr-TR" sz="2800" dirty="0"/>
              <a:t>(4)Hastanın kendi iyileşmesine katılımı ve kontrolünü arttırma, </a:t>
            </a:r>
          </a:p>
          <a:p>
            <a:pPr marL="0" indent="0" algn="just">
              <a:buNone/>
            </a:pPr>
            <a:r>
              <a:rPr lang="tr-TR" sz="2800" dirty="0"/>
              <a:t>(5) Ağrının türünü yorumlamak ve ağrı yönetimi ve kontrolü için uygun stratejik yöntemleri seçmek,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269225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(6) Rahatı ve dokunma sayesinde iletişimi sağlamak, </a:t>
            </a:r>
          </a:p>
          <a:p>
            <a:pPr marL="0" indent="0" algn="just">
              <a:buNone/>
            </a:pPr>
            <a:r>
              <a:rPr lang="tr-TR" sz="2800" dirty="0"/>
              <a:t>(7) Hastanın ailesine </a:t>
            </a:r>
            <a:r>
              <a:rPr lang="tr-TR" sz="2800" dirty="0" err="1"/>
              <a:t>emosyonel</a:t>
            </a:r>
            <a:r>
              <a:rPr lang="tr-TR" sz="2800" dirty="0"/>
              <a:t> destek ve bilgisel destek sağlamak, </a:t>
            </a:r>
          </a:p>
          <a:p>
            <a:pPr marL="0" indent="0" algn="just">
              <a:buNone/>
            </a:pPr>
            <a:r>
              <a:rPr lang="tr-TR" sz="2800" dirty="0"/>
              <a:t>(8) Hastayı </a:t>
            </a:r>
            <a:r>
              <a:rPr lang="tr-TR" sz="2800" dirty="0" err="1"/>
              <a:t>emosyonel</a:t>
            </a:r>
            <a:r>
              <a:rPr lang="tr-TR" sz="2800" dirty="0"/>
              <a:t> ve gelişimsel değişiklik doğrultusunda yönlendirmeyi içerir.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602572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i="1" dirty="0"/>
              <a:t>Öğretme-Öğrenme fonksiyonu içindeki 5 yeterlilik </a:t>
            </a:r>
          </a:p>
          <a:p>
            <a:pPr marL="0" indent="0" algn="just">
              <a:buNone/>
            </a:pPr>
            <a:r>
              <a:rPr lang="tr-TR" sz="2800" dirty="0"/>
              <a:t>(1) Hastanın öğrenme için hazır olmasını yakalama, </a:t>
            </a:r>
          </a:p>
          <a:p>
            <a:pPr marL="0" indent="0" algn="just">
              <a:buNone/>
            </a:pPr>
            <a:r>
              <a:rPr lang="tr-TR" sz="2800" dirty="0"/>
              <a:t>(2)Hastanın hastalığın olası sonuçlarını ve iyileşmeyi yaşam tarzına bütünleştirmesine yardımcı olma, </a:t>
            </a:r>
          </a:p>
          <a:p>
            <a:pPr marL="0" indent="0" algn="just">
              <a:buNone/>
            </a:pPr>
            <a:r>
              <a:rPr lang="tr-TR" sz="2800" dirty="0"/>
              <a:t>(3)Hastanın kendi hastalığını yorumlamasını anlama ve öğrenme, </a:t>
            </a:r>
          </a:p>
          <a:p>
            <a:pPr marL="0" indent="0" algn="just">
              <a:buNone/>
            </a:pPr>
            <a:r>
              <a:rPr lang="tr-TR" sz="2800" dirty="0"/>
              <a:t>(4)Hastanın durumunu yorumlamayı sağlama ve yöntemlere ilişkin mantıksal açıklama getirme,</a:t>
            </a:r>
          </a:p>
          <a:p>
            <a:pPr marL="0" indent="0" algn="just">
              <a:buNone/>
            </a:pPr>
            <a:r>
              <a:rPr lang="tr-TR" sz="2800" dirty="0"/>
              <a:t>(5)Anlaşılabilir yaklaşılabilir hastalıkların kültürel olarak kaçınılan yönlerini ortaya çıkarmayı içerir.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926657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i="1" dirty="0"/>
              <a:t>Tanı ve fonksiyonları izleme alanı içindeki 5 yeterlilik </a:t>
            </a:r>
          </a:p>
          <a:p>
            <a:pPr marL="0" indent="0" algn="just">
              <a:buNone/>
            </a:pPr>
            <a:r>
              <a:rPr lang="tr-TR" sz="2800" dirty="0"/>
              <a:t>(1)Hastanın durumundaki önemli değişikliklerin tanımlanması ve </a:t>
            </a:r>
            <a:r>
              <a:rPr lang="tr-TR" sz="2800" dirty="0" err="1" smtClean="0"/>
              <a:t>dokümente</a:t>
            </a:r>
            <a:r>
              <a:rPr lang="tr-TR" sz="2800" dirty="0" smtClean="0"/>
              <a:t> </a:t>
            </a:r>
            <a:r>
              <a:rPr lang="tr-TR" sz="2800" dirty="0"/>
              <a:t>edilmesi, </a:t>
            </a:r>
          </a:p>
          <a:p>
            <a:pPr marL="0" indent="0" algn="just">
              <a:buNone/>
            </a:pPr>
            <a:r>
              <a:rPr lang="tr-TR" sz="2800" dirty="0"/>
              <a:t>(2) Tanı belirtilerinin onaylanmasından önce sağlıktaki bozulmaların tahmin edilmesi, </a:t>
            </a:r>
          </a:p>
          <a:p>
            <a:pPr marL="0" indent="0" algn="just">
              <a:buNone/>
            </a:pPr>
            <a:r>
              <a:rPr lang="tr-TR" sz="2800" dirty="0"/>
              <a:t>(3)Problemlerin tahmin edilmesi, </a:t>
            </a:r>
          </a:p>
          <a:p>
            <a:pPr marL="0" indent="0" algn="just">
              <a:buNone/>
            </a:pPr>
            <a:r>
              <a:rPr lang="tr-TR" sz="2800" dirty="0"/>
              <a:t>(4)Hastalığın belirli ihtiyaçlarını ve deneyimlerini anlama, </a:t>
            </a:r>
          </a:p>
          <a:p>
            <a:pPr marL="0" indent="0" algn="just">
              <a:buNone/>
            </a:pPr>
            <a:r>
              <a:rPr lang="tr-TR" sz="2800" dirty="0"/>
              <a:t>(5)Hastanın iyilik potansiyelinin ve çeşitli tedavi stratejilerine cevabını değerlendirmeyi içerir.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725385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i="1" dirty="0"/>
              <a:t>Hızla değişen durumların etkili yönetimi alanındaki üç yeterlilik </a:t>
            </a:r>
          </a:p>
          <a:p>
            <a:pPr marL="0" indent="0" algn="just">
              <a:buNone/>
            </a:pPr>
            <a:r>
              <a:rPr lang="tr-TR" sz="2800" dirty="0"/>
              <a:t>(1)Yaşamı tehdit eden acil durumlarda yetenekli performans gösterme, </a:t>
            </a:r>
          </a:p>
          <a:p>
            <a:pPr marL="0" indent="0" algn="just">
              <a:buNone/>
            </a:pPr>
            <a:r>
              <a:rPr lang="tr-TR" sz="2800" dirty="0"/>
              <a:t>(2) Acil durumlarda kaynak ve taleplerin hızla karşılaştırılması, </a:t>
            </a:r>
          </a:p>
          <a:p>
            <a:pPr marL="0" indent="0" algn="just">
              <a:buNone/>
            </a:pPr>
            <a:r>
              <a:rPr lang="tr-TR" sz="2800" dirty="0"/>
              <a:t>(3)Doktor yardımı sağlanana kadar hasta krizinin tanımlanması ve yönetilmesi içerir.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660226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i="1" dirty="0" err="1"/>
              <a:t>Terapötik</a:t>
            </a:r>
            <a:r>
              <a:rPr lang="tr-TR" sz="2800" i="1" dirty="0"/>
              <a:t> girişimlerin ve diyetlerin yönetilmesi ve izlenmesi alanı içerisindeki 4 yeterlilik </a:t>
            </a:r>
          </a:p>
          <a:p>
            <a:pPr marL="0" indent="0" algn="just">
              <a:buNone/>
            </a:pPr>
            <a:r>
              <a:rPr lang="tr-TR" sz="2800" dirty="0"/>
              <a:t>(1)Minimal risk ve komplikasyonlarla birlikte </a:t>
            </a:r>
            <a:r>
              <a:rPr lang="tr-TR" sz="2800" dirty="0" err="1"/>
              <a:t>intravenöz</a:t>
            </a:r>
            <a:r>
              <a:rPr lang="tr-TR" sz="2800" dirty="0"/>
              <a:t> tedavinin başlatılması ve sürdürülmesi, </a:t>
            </a:r>
          </a:p>
          <a:p>
            <a:pPr marL="0" indent="0" algn="just">
              <a:buNone/>
            </a:pPr>
            <a:r>
              <a:rPr lang="tr-TR" sz="2800" dirty="0"/>
              <a:t>(2)İlaçların doğru ve güvenilir bir şekilde uygulanması, yan etkilerin, reaksiyonların, </a:t>
            </a:r>
            <a:r>
              <a:rPr lang="tr-TR" sz="2800" dirty="0" err="1"/>
              <a:t>toksisitenin</a:t>
            </a:r>
            <a:r>
              <a:rPr lang="tr-TR" sz="2800" dirty="0"/>
              <a:t>, uyumsuzlukların izlenmesi,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747906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(3) Hareketsizliğin tehlikeleri ile mücadele etme, deri bütünlüğünün bozulmasının önlenmesi, hastaların </a:t>
            </a:r>
            <a:r>
              <a:rPr lang="tr-TR" sz="2800" dirty="0" err="1"/>
              <a:t>mobilizasyonunu</a:t>
            </a:r>
            <a:r>
              <a:rPr lang="tr-TR" sz="2800" dirty="0"/>
              <a:t> arttırma, solunum komplikasyonlarını önleme, </a:t>
            </a:r>
          </a:p>
          <a:p>
            <a:pPr marL="0" indent="0" algn="just">
              <a:buNone/>
            </a:pPr>
            <a:r>
              <a:rPr lang="tr-TR" sz="2800" dirty="0"/>
              <a:t>(4) İyileşmeyi, konforu ve uygun drenajı teşvik eden yara yönetimi stratejilerini oluşturmayı içerir.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954663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i="1" dirty="0"/>
              <a:t>Hemşirelik bakım uygulamalarının sağlanması ve izlenmesi alanının içindeki üç yeterlilik </a:t>
            </a:r>
          </a:p>
          <a:p>
            <a:pPr marL="0" indent="0" algn="just">
              <a:buNone/>
            </a:pPr>
            <a:r>
              <a:rPr lang="tr-TR" sz="2800" dirty="0"/>
              <a:t>(1) Güvenli tıbbı ve hemşirelik bakımı sağlamak için geri dönüş sistemi oluşturma, </a:t>
            </a:r>
          </a:p>
          <a:p>
            <a:pPr marL="0" indent="0" algn="just">
              <a:buNone/>
            </a:pPr>
            <a:r>
              <a:rPr lang="tr-TR" sz="2800" dirty="0"/>
              <a:t>(2) Tıbbi isteklerin çıkarılması ve eklenmesini değerlendirme,</a:t>
            </a:r>
          </a:p>
          <a:p>
            <a:pPr marL="0" indent="0" algn="just">
              <a:buNone/>
            </a:pPr>
            <a:r>
              <a:rPr lang="tr-TR" sz="2800" dirty="0"/>
              <a:t>(3)Doktordan uygun ve zamanında cevaplar almayı içerir.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886641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i="1" dirty="0" err="1"/>
              <a:t>Organizasyonel</a:t>
            </a:r>
            <a:r>
              <a:rPr lang="tr-TR" sz="2800" i="1" dirty="0"/>
              <a:t> ve çalışma </a:t>
            </a:r>
            <a:r>
              <a:rPr lang="tr-TR" sz="2800" i="1" dirty="0" smtClean="0"/>
              <a:t>alanı </a:t>
            </a:r>
            <a:r>
              <a:rPr lang="tr-TR" sz="2800" i="1" dirty="0"/>
              <a:t>ile ilişkili son üç yeterlilik </a:t>
            </a:r>
          </a:p>
          <a:p>
            <a:pPr marL="0" indent="0" algn="just">
              <a:buNone/>
            </a:pPr>
            <a:r>
              <a:rPr lang="tr-TR" sz="2800" dirty="0"/>
              <a:t>(1)Çoklu hasta ihtiyaçları ve isteklerinin görüşülmesi, koordine edilmesi, başka bir deyişle önceliklerin belirlenmesi, </a:t>
            </a:r>
          </a:p>
          <a:p>
            <a:pPr marL="0" indent="0" algn="just">
              <a:buNone/>
            </a:pPr>
            <a:r>
              <a:rPr lang="tr-TR" sz="2800" dirty="0"/>
              <a:t>(2) Optimal terapi sağlamak için </a:t>
            </a:r>
            <a:r>
              <a:rPr lang="tr-TR" sz="2800" dirty="0" err="1" smtClean="0"/>
              <a:t>terapötik</a:t>
            </a:r>
            <a:r>
              <a:rPr lang="tr-TR" sz="2800" dirty="0" smtClean="0"/>
              <a:t> </a:t>
            </a:r>
            <a:r>
              <a:rPr lang="tr-TR" sz="2800" dirty="0"/>
              <a:t>takım kurmak ve sürdürmek, </a:t>
            </a:r>
          </a:p>
          <a:p>
            <a:pPr marL="0" indent="0" algn="just">
              <a:buNone/>
            </a:pPr>
            <a:r>
              <a:rPr lang="tr-TR" sz="2800" dirty="0"/>
              <a:t>(3)Personel sıkıntısı ve yüksek ciro ile başa çıkmayı içerir.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870024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b="1" dirty="0" smtClean="0"/>
              <a:t>2.BENNER’IN </a:t>
            </a:r>
            <a:r>
              <a:rPr lang="tr-TR" sz="2800" b="1" dirty="0"/>
              <a:t>FELSEFESİ ÜZERİNE DAYALI MAJOR HEMŞİRELİK KAVRAMLARI</a:t>
            </a:r>
          </a:p>
          <a:p>
            <a:pPr marL="0" indent="0" algn="just">
              <a:buNone/>
            </a:pPr>
            <a:r>
              <a:rPr lang="tr-TR" sz="2800" i="1" dirty="0"/>
              <a:t>İnsan</a:t>
            </a:r>
            <a:r>
              <a:rPr lang="tr-TR" sz="2800" dirty="0"/>
              <a:t> </a:t>
            </a:r>
          </a:p>
          <a:p>
            <a:pPr marL="0" indent="0" algn="just">
              <a:buNone/>
            </a:pPr>
            <a:r>
              <a:rPr lang="tr-TR" sz="2800" dirty="0"/>
              <a:t>İnsan kavramı </a:t>
            </a:r>
            <a:r>
              <a:rPr lang="tr-TR" sz="2800" dirty="0" err="1"/>
              <a:t>Benner</a:t>
            </a:r>
            <a:r>
              <a:rPr lang="tr-TR" sz="2800" dirty="0"/>
              <a:t> tarafından kendini yorumlayan varlık, insan dünyaya önceden tanımlanmış olarak gelmez yaşam kursunda tanımlanır.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282372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i="1" dirty="0"/>
              <a:t>Çevre</a:t>
            </a:r>
          </a:p>
          <a:p>
            <a:pPr marL="0" indent="0" algn="just">
              <a:buNone/>
            </a:pPr>
            <a:r>
              <a:rPr lang="tr-TR" sz="2800" dirty="0" err="1"/>
              <a:t>Benner</a:t>
            </a:r>
            <a:r>
              <a:rPr lang="tr-TR" sz="2800" dirty="0"/>
              <a:t> ve </a:t>
            </a:r>
            <a:r>
              <a:rPr lang="tr-TR" sz="2800" dirty="0" err="1"/>
              <a:t>Wrubel</a:t>
            </a:r>
            <a:r>
              <a:rPr lang="tr-TR" sz="2800" dirty="0"/>
              <a:t> çevre kavramını ele almak için </a:t>
            </a:r>
            <a:r>
              <a:rPr lang="tr-TR" sz="2800" dirty="0" err="1"/>
              <a:t>situation</a:t>
            </a:r>
            <a:r>
              <a:rPr lang="tr-TR" sz="2800" dirty="0"/>
              <a:t> (durum) terimini kullanır. Bu terim kavramların tanımlanmasında </a:t>
            </a:r>
            <a:r>
              <a:rPr lang="tr-TR" sz="2800" dirty="0" err="1"/>
              <a:t>fenomenolojik</a:t>
            </a:r>
            <a:r>
              <a:rPr lang="tr-TR" sz="2800" dirty="0"/>
              <a:t> perspektif ve terminoloji ile uyumlu sosyal çevre kavramı ile birlikte sosyal tanımlama ve anlamlılık ifadelerini taşır.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389439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i="1" dirty="0"/>
              <a:t>Sağlık</a:t>
            </a:r>
          </a:p>
          <a:p>
            <a:pPr marL="0" indent="0" algn="just">
              <a:buNone/>
            </a:pPr>
            <a:r>
              <a:rPr lang="tr-TR" sz="2800" dirty="0"/>
              <a:t> Sağlık ve hastalık fiziksel düzeyde nasıl değerlendirebildiği üzerine dayalı olarak tanımlanmıştır. </a:t>
            </a:r>
            <a:r>
              <a:rPr lang="tr-TR" sz="2800" dirty="0" err="1"/>
              <a:t>Benner</a:t>
            </a:r>
            <a:r>
              <a:rPr lang="tr-TR" sz="2800" dirty="0"/>
              <a:t> ve </a:t>
            </a:r>
            <a:r>
              <a:rPr lang="tr-TR" sz="2800" dirty="0" err="1"/>
              <a:t>Wrubel</a:t>
            </a:r>
            <a:r>
              <a:rPr lang="tr-TR" sz="2800" dirty="0"/>
              <a:t> tanımlarında iyi olma ve rahatsızlıktan ziyade sağlık ve hastalığa odaklanmıştır. Sağlık, sağlık ya da </a:t>
            </a:r>
            <a:r>
              <a:rPr lang="tr-TR" sz="2800" dirty="0" smtClean="0"/>
              <a:t>bütünlüğün </a:t>
            </a:r>
            <a:r>
              <a:rPr lang="tr-TR" sz="2800" dirty="0"/>
              <a:t>insan deneyimi olarak tanımlanır. Örneğin; kişi hasta olabilir fakat rahatsızlık hissetmez.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152811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i="1" dirty="0"/>
              <a:t>Hemşirelik</a:t>
            </a:r>
          </a:p>
          <a:p>
            <a:pPr marL="0" indent="0" algn="just">
              <a:buNone/>
            </a:pPr>
            <a:r>
              <a:rPr lang="tr-TR" sz="2800" dirty="0" err="1"/>
              <a:t>Benner’e</a:t>
            </a:r>
            <a:r>
              <a:rPr lang="tr-TR" sz="2800" dirty="0"/>
              <a:t> göre hemşirelik hemşire ve hasta arasındaki ilişkileri içeren bakım uygulamasıdır. </a:t>
            </a:r>
          </a:p>
          <a:p>
            <a:pPr marL="0" indent="0" algn="just">
              <a:buNone/>
            </a:pPr>
            <a:r>
              <a:rPr lang="tr-TR" sz="2800" dirty="0" err="1" smtClean="0"/>
              <a:t>Benner</a:t>
            </a:r>
            <a:r>
              <a:rPr lang="tr-TR" sz="2800" dirty="0" smtClean="0"/>
              <a:t> </a:t>
            </a:r>
            <a:r>
              <a:rPr lang="tr-TR" sz="2800" dirty="0"/>
              <a:t>için bakım birincildir. Çünkü yardım alma ve yardım </a:t>
            </a:r>
            <a:r>
              <a:rPr lang="tr-TR" sz="2800" dirty="0" smtClean="0"/>
              <a:t>verme olanağı </a:t>
            </a:r>
            <a:r>
              <a:rPr lang="tr-TR" sz="2800" dirty="0"/>
              <a:t>sağlar.</a:t>
            </a:r>
          </a:p>
          <a:p>
            <a:pPr marL="0" indent="0" algn="just">
              <a:buNone/>
            </a:pPr>
            <a:r>
              <a:rPr lang="tr-TR" sz="2800" dirty="0"/>
              <a:t>Hemşirelik bakım uygulamaları bilimi ahlaki sanat ve bakım etiği ve sorumluluk tarafından yönlendirilir.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858496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 algn="ctr">
              <a:buNone/>
            </a:pPr>
            <a:r>
              <a:rPr lang="tr-TR" b="1" dirty="0" smtClean="0"/>
              <a:t>SUNUM SONRASI BU </a:t>
            </a:r>
            <a:r>
              <a:rPr lang="tr-TR" b="1" dirty="0"/>
              <a:t>KONU İLE İLGİLİ YURT İÇİ VE YURT DIŞI OLGU SUNUMLARININ TARTIŞILMASI</a:t>
            </a:r>
            <a:endParaRPr lang="tr-TR" dirty="0"/>
          </a:p>
          <a:p>
            <a:pPr marL="0" indent="0" algn="ctr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82482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KAYNAKLAR</a:t>
            </a:r>
          </a:p>
          <a:p>
            <a:pPr marL="0" indent="0" algn="just">
              <a:buNone/>
            </a:pPr>
            <a:r>
              <a:rPr lang="tr-TR" sz="2800" dirty="0" err="1"/>
              <a:t>Azzaline</a:t>
            </a:r>
            <a:r>
              <a:rPr lang="tr-TR" sz="2800" dirty="0"/>
              <a:t> JB. Creative </a:t>
            </a:r>
            <a:r>
              <a:rPr lang="tr-TR" sz="2800" dirty="0" err="1"/>
              <a:t>strategies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a </a:t>
            </a:r>
            <a:r>
              <a:rPr lang="tr-TR" sz="2800" dirty="0" err="1"/>
              <a:t>stand-along</a:t>
            </a:r>
            <a:r>
              <a:rPr lang="tr-TR" sz="2800" dirty="0"/>
              <a:t> </a:t>
            </a:r>
            <a:r>
              <a:rPr lang="tr-TR" sz="2800" dirty="0" err="1"/>
              <a:t>gerontology</a:t>
            </a:r>
            <a:r>
              <a:rPr lang="tr-TR" sz="2800" dirty="0"/>
              <a:t> </a:t>
            </a:r>
            <a:r>
              <a:rPr lang="tr-TR" sz="2800" dirty="0" err="1"/>
              <a:t>course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curriculum</a:t>
            </a:r>
            <a:r>
              <a:rPr lang="tr-TR" sz="2800" dirty="0"/>
              <a:t>.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Educ</a:t>
            </a:r>
            <a:r>
              <a:rPr lang="tr-TR" sz="2800" dirty="0"/>
              <a:t> </a:t>
            </a:r>
            <a:r>
              <a:rPr lang="tr-TR" sz="2800" dirty="0" err="1"/>
              <a:t>Perspect</a:t>
            </a:r>
            <a:r>
              <a:rPr lang="tr-TR" sz="2800" dirty="0"/>
              <a:t>. 2012; 33(3):199-200. </a:t>
            </a:r>
          </a:p>
          <a:p>
            <a:pPr marL="0" indent="0" algn="just">
              <a:buNone/>
            </a:pPr>
            <a:r>
              <a:rPr lang="tr-TR" sz="2800" dirty="0" err="1"/>
              <a:t>Beckman</a:t>
            </a:r>
            <a:r>
              <a:rPr lang="tr-TR" sz="2800" dirty="0"/>
              <a:t> SJ, </a:t>
            </a:r>
            <a:r>
              <a:rPr lang="tr-TR" sz="2800" dirty="0" err="1"/>
              <a:t>Boxley-Harges</a:t>
            </a:r>
            <a:r>
              <a:rPr lang="tr-TR" sz="2800" dirty="0"/>
              <a:t> SL,  </a:t>
            </a:r>
            <a:r>
              <a:rPr lang="tr-TR" sz="2800" dirty="0" err="1"/>
              <a:t>Kaskel</a:t>
            </a:r>
            <a:r>
              <a:rPr lang="tr-TR" sz="2800" dirty="0"/>
              <a:t> BL. </a:t>
            </a:r>
            <a:r>
              <a:rPr lang="tr-TR" sz="2800" dirty="0" err="1"/>
              <a:t>Experience</a:t>
            </a:r>
            <a:r>
              <a:rPr lang="tr-TR" sz="2800" dirty="0"/>
              <a:t> </a:t>
            </a:r>
            <a:r>
              <a:rPr lang="tr-TR" sz="2800" dirty="0" err="1"/>
              <a:t>informs</a:t>
            </a:r>
            <a:r>
              <a:rPr lang="tr-TR" sz="2800" dirty="0"/>
              <a:t>: </a:t>
            </a:r>
            <a:r>
              <a:rPr lang="tr-TR" sz="2800" dirty="0" err="1"/>
              <a:t>Spanning</a:t>
            </a:r>
            <a:r>
              <a:rPr lang="tr-TR" sz="2800" dirty="0"/>
              <a:t> </a:t>
            </a:r>
            <a:r>
              <a:rPr lang="tr-TR" sz="2800" dirty="0" err="1"/>
              <a:t>three</a:t>
            </a:r>
            <a:r>
              <a:rPr lang="tr-TR" sz="2800" dirty="0"/>
              <a:t> </a:t>
            </a:r>
            <a:r>
              <a:rPr lang="tr-TR" sz="2800" dirty="0" err="1"/>
              <a:t>decades</a:t>
            </a:r>
            <a:r>
              <a:rPr lang="tr-TR" sz="2800" dirty="0"/>
              <a:t> </a:t>
            </a:r>
            <a:r>
              <a:rPr lang="tr-TR" sz="2800" dirty="0" err="1"/>
              <a:t>with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Neuman</a:t>
            </a:r>
            <a:r>
              <a:rPr lang="tr-TR" sz="2800" dirty="0"/>
              <a:t> </a:t>
            </a:r>
            <a:r>
              <a:rPr lang="tr-TR" sz="2800" dirty="0" err="1"/>
              <a:t>systems</a:t>
            </a:r>
            <a:r>
              <a:rPr lang="tr-TR" sz="2800" dirty="0"/>
              <a:t> model.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Sci</a:t>
            </a:r>
            <a:r>
              <a:rPr lang="tr-TR" sz="2800" dirty="0"/>
              <a:t> Q 2012;  25(4):341-6. </a:t>
            </a:r>
          </a:p>
          <a:p>
            <a:pPr marL="0" indent="0" algn="just">
              <a:buNone/>
            </a:pPr>
            <a:r>
              <a:rPr lang="tr-TR" sz="2800" dirty="0" err="1"/>
              <a:t>Bednash</a:t>
            </a:r>
            <a:r>
              <a:rPr lang="tr-TR" sz="2800" dirty="0"/>
              <a:t> GP, </a:t>
            </a:r>
            <a:r>
              <a:rPr lang="tr-TR" sz="2800" dirty="0" err="1"/>
              <a:t>Cronenwett</a:t>
            </a:r>
            <a:r>
              <a:rPr lang="tr-TR" sz="2800" dirty="0"/>
              <a:t> L, </a:t>
            </a:r>
            <a:r>
              <a:rPr lang="tr-TR" sz="2800" dirty="0" err="1"/>
              <a:t>Dolansky</a:t>
            </a:r>
            <a:r>
              <a:rPr lang="tr-TR" sz="2800" dirty="0"/>
              <a:t> MA. QSEN. </a:t>
            </a:r>
            <a:r>
              <a:rPr lang="tr-TR" sz="2800" dirty="0" err="1"/>
              <a:t>transforming</a:t>
            </a:r>
            <a:r>
              <a:rPr lang="tr-TR" sz="2800" dirty="0"/>
              <a:t> </a:t>
            </a:r>
            <a:r>
              <a:rPr lang="tr-TR" sz="2800" dirty="0" err="1"/>
              <a:t>education</a:t>
            </a:r>
            <a:r>
              <a:rPr lang="tr-TR" sz="2800" dirty="0"/>
              <a:t>. J </a:t>
            </a:r>
            <a:r>
              <a:rPr lang="tr-TR" sz="2800" dirty="0" err="1"/>
              <a:t>Prof</a:t>
            </a:r>
            <a:r>
              <a:rPr lang="tr-TR" sz="2800" dirty="0"/>
              <a:t> </a:t>
            </a:r>
            <a:r>
              <a:rPr lang="tr-TR" sz="2800" dirty="0" err="1"/>
              <a:t>Nurs</a:t>
            </a:r>
            <a:r>
              <a:rPr lang="tr-TR" sz="2800" dirty="0"/>
              <a:t> 2013; 29(2):66-7. </a:t>
            </a:r>
          </a:p>
        </p:txBody>
      </p:sp>
    </p:spTree>
    <p:extLst>
      <p:ext uri="{BB962C8B-B14F-4D97-AF65-F5344CB8AC3E}">
        <p14:creationId xmlns:p14="http://schemas.microsoft.com/office/powerpoint/2010/main" val="24168545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Berbiglia</a:t>
            </a:r>
            <a:r>
              <a:rPr lang="tr-TR" sz="2800" dirty="0"/>
              <a:t> VA. </a:t>
            </a:r>
            <a:r>
              <a:rPr lang="tr-TR" sz="2800" dirty="0" err="1"/>
              <a:t>The</a:t>
            </a:r>
            <a:r>
              <a:rPr lang="tr-TR" sz="2800" dirty="0"/>
              <a:t> self-</a:t>
            </a:r>
            <a:r>
              <a:rPr lang="tr-TR" sz="2800" dirty="0" err="1"/>
              <a:t>care</a:t>
            </a:r>
            <a:r>
              <a:rPr lang="tr-TR" sz="2800" dirty="0"/>
              <a:t> </a:t>
            </a:r>
            <a:r>
              <a:rPr lang="tr-TR" sz="2800" dirty="0" err="1"/>
              <a:t>deficit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theory</a:t>
            </a:r>
            <a:r>
              <a:rPr lang="tr-TR" sz="2800" dirty="0"/>
              <a:t> as a </a:t>
            </a:r>
            <a:r>
              <a:rPr lang="tr-TR" sz="2800" dirty="0" err="1"/>
              <a:t>curriculum</a:t>
            </a:r>
            <a:r>
              <a:rPr lang="tr-TR" sz="2800" dirty="0"/>
              <a:t> </a:t>
            </a:r>
            <a:r>
              <a:rPr lang="tr-TR" sz="2800" dirty="0" err="1"/>
              <a:t>conceptual</a:t>
            </a:r>
            <a:r>
              <a:rPr lang="tr-TR" sz="2800" dirty="0"/>
              <a:t> </a:t>
            </a:r>
            <a:r>
              <a:rPr lang="tr-TR" sz="2800" dirty="0" err="1"/>
              <a:t>framework</a:t>
            </a:r>
            <a:r>
              <a:rPr lang="tr-TR" sz="2800" dirty="0"/>
              <a:t> in </a:t>
            </a:r>
            <a:r>
              <a:rPr lang="tr-TR" sz="2800" dirty="0" err="1"/>
              <a:t>baccalaureate</a:t>
            </a:r>
            <a:r>
              <a:rPr lang="tr-TR" sz="2800" dirty="0"/>
              <a:t> </a:t>
            </a:r>
            <a:r>
              <a:rPr lang="tr-TR" sz="2800" dirty="0" err="1"/>
              <a:t>education</a:t>
            </a:r>
            <a:r>
              <a:rPr lang="tr-TR" sz="2800" dirty="0"/>
              <a:t>.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Sci</a:t>
            </a:r>
            <a:r>
              <a:rPr lang="tr-TR" sz="2800" dirty="0"/>
              <a:t> Q 2011; 24(2):137-45. </a:t>
            </a:r>
          </a:p>
          <a:p>
            <a:pPr marL="0" indent="0" algn="just">
              <a:buNone/>
            </a:pPr>
            <a:r>
              <a:rPr lang="tr-TR" sz="2800" dirty="0" err="1"/>
              <a:t>Burkhart</a:t>
            </a:r>
            <a:r>
              <a:rPr lang="tr-TR" sz="2800" dirty="0"/>
              <a:t> L, </a:t>
            </a:r>
            <a:r>
              <a:rPr lang="tr-TR" sz="2800" dirty="0" err="1"/>
              <a:t>Schmidt</a:t>
            </a:r>
            <a:r>
              <a:rPr lang="tr-TR" sz="2800" dirty="0"/>
              <a:t> W. </a:t>
            </a:r>
            <a:r>
              <a:rPr lang="tr-TR" sz="2800" dirty="0" err="1"/>
              <a:t>Measuring</a:t>
            </a:r>
            <a:r>
              <a:rPr lang="tr-TR" sz="2800" dirty="0"/>
              <a:t> </a:t>
            </a:r>
            <a:r>
              <a:rPr lang="tr-TR" sz="2800" dirty="0" err="1"/>
              <a:t>effectiveness</a:t>
            </a:r>
            <a:r>
              <a:rPr lang="tr-TR" sz="2800" dirty="0"/>
              <a:t> of a </a:t>
            </a:r>
            <a:r>
              <a:rPr lang="tr-TR" sz="2800" dirty="0" err="1"/>
              <a:t>spiritual</a:t>
            </a:r>
            <a:r>
              <a:rPr lang="tr-TR" sz="2800" dirty="0"/>
              <a:t> </a:t>
            </a:r>
            <a:r>
              <a:rPr lang="tr-TR" sz="2800" dirty="0" err="1"/>
              <a:t>care</a:t>
            </a:r>
            <a:r>
              <a:rPr lang="tr-TR" sz="2800" dirty="0"/>
              <a:t> </a:t>
            </a:r>
            <a:r>
              <a:rPr lang="tr-TR" sz="2800" dirty="0" err="1"/>
              <a:t>pedagogy</a:t>
            </a:r>
            <a:r>
              <a:rPr lang="tr-TR" sz="2800" dirty="0"/>
              <a:t> in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education</a:t>
            </a:r>
            <a:r>
              <a:rPr lang="tr-TR" sz="2800" dirty="0"/>
              <a:t>. J </a:t>
            </a:r>
            <a:r>
              <a:rPr lang="tr-TR" sz="2800" dirty="0" err="1"/>
              <a:t>Prof</a:t>
            </a:r>
            <a:r>
              <a:rPr lang="tr-TR" sz="2800" dirty="0"/>
              <a:t> </a:t>
            </a:r>
            <a:r>
              <a:rPr lang="tr-TR" sz="2800" dirty="0" err="1"/>
              <a:t>Nurs</a:t>
            </a:r>
            <a:r>
              <a:rPr lang="tr-TR" sz="2800" dirty="0"/>
              <a:t> 2012; 28(5):315-21. </a:t>
            </a:r>
          </a:p>
          <a:p>
            <a:pPr marL="0" indent="0" algn="just">
              <a:buNone/>
            </a:pPr>
            <a:r>
              <a:rPr lang="tr-TR" sz="2800" dirty="0" err="1"/>
              <a:t>Carlson-Sabelli</a:t>
            </a:r>
            <a:r>
              <a:rPr lang="tr-TR" sz="2800" dirty="0"/>
              <a:t> LL, </a:t>
            </a:r>
            <a:r>
              <a:rPr lang="tr-TR" sz="2800" dirty="0" err="1"/>
              <a:t>Giddens</a:t>
            </a:r>
            <a:r>
              <a:rPr lang="tr-TR" sz="2800" dirty="0"/>
              <a:t> JF, </a:t>
            </a:r>
            <a:r>
              <a:rPr lang="tr-TR" sz="2800" dirty="0" err="1"/>
              <a:t>Fogg</a:t>
            </a:r>
            <a:r>
              <a:rPr lang="tr-TR" sz="2800" dirty="0"/>
              <a:t> L, </a:t>
            </a:r>
            <a:r>
              <a:rPr lang="tr-TR" sz="2800" dirty="0" err="1"/>
              <a:t>Fiedler</a:t>
            </a:r>
            <a:r>
              <a:rPr lang="tr-TR" sz="2800" dirty="0"/>
              <a:t> RA. </a:t>
            </a:r>
            <a:r>
              <a:rPr lang="tr-TR" sz="2800" dirty="0" err="1"/>
              <a:t>Challenges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benefits</a:t>
            </a:r>
            <a:r>
              <a:rPr lang="tr-TR" sz="2800" dirty="0"/>
              <a:t> of </a:t>
            </a:r>
            <a:r>
              <a:rPr lang="tr-TR" sz="2800" dirty="0" err="1"/>
              <a:t>using</a:t>
            </a:r>
            <a:r>
              <a:rPr lang="tr-TR" sz="2800" dirty="0"/>
              <a:t> a </a:t>
            </a:r>
            <a:r>
              <a:rPr lang="tr-TR" sz="2800" dirty="0" err="1"/>
              <a:t>virtual</a:t>
            </a:r>
            <a:r>
              <a:rPr lang="tr-TR" sz="2800" dirty="0"/>
              <a:t> </a:t>
            </a:r>
            <a:r>
              <a:rPr lang="tr-TR" sz="2800" dirty="0" err="1"/>
              <a:t>community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explore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concepts</a:t>
            </a:r>
            <a:r>
              <a:rPr lang="tr-TR" sz="2800" dirty="0"/>
              <a:t> </a:t>
            </a:r>
            <a:r>
              <a:rPr lang="tr-TR" sz="2800" dirty="0" err="1"/>
              <a:t>among</a:t>
            </a:r>
            <a:r>
              <a:rPr lang="tr-TR" sz="2800" dirty="0"/>
              <a:t> </a:t>
            </a:r>
            <a:r>
              <a:rPr lang="tr-TR" sz="2800" dirty="0" err="1"/>
              <a:t>baccalaureate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students</a:t>
            </a:r>
            <a:r>
              <a:rPr lang="tr-TR" sz="2800" dirty="0"/>
              <a:t>. </a:t>
            </a:r>
            <a:r>
              <a:rPr lang="tr-TR" sz="2800" dirty="0" err="1"/>
              <a:t>Int</a:t>
            </a:r>
            <a:r>
              <a:rPr lang="tr-TR" sz="2800" dirty="0"/>
              <a:t>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Educ</a:t>
            </a:r>
            <a:r>
              <a:rPr lang="tr-TR" sz="2800" dirty="0"/>
              <a:t> </a:t>
            </a:r>
            <a:r>
              <a:rPr lang="tr-TR" sz="2800" dirty="0" err="1"/>
              <a:t>Scholarsh</a:t>
            </a:r>
            <a:r>
              <a:rPr lang="tr-TR" sz="2800" dirty="0"/>
              <a:t> 2011; 8(1):1-14.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813652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Chenot</a:t>
            </a:r>
            <a:r>
              <a:rPr lang="tr-TR" sz="2800" dirty="0"/>
              <a:t> TM, Daniel LG. </a:t>
            </a:r>
            <a:r>
              <a:rPr lang="tr-TR" sz="2800" dirty="0" err="1"/>
              <a:t>Frameworks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</a:t>
            </a:r>
            <a:r>
              <a:rPr lang="tr-TR" sz="2800" dirty="0" err="1"/>
              <a:t>patient</a:t>
            </a:r>
            <a:r>
              <a:rPr lang="tr-TR" sz="2800" dirty="0"/>
              <a:t> </a:t>
            </a:r>
            <a:r>
              <a:rPr lang="tr-TR" sz="2800" dirty="0" err="1"/>
              <a:t>safety</a:t>
            </a:r>
            <a:r>
              <a:rPr lang="tr-TR" sz="2800" dirty="0"/>
              <a:t> in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curriculum</a:t>
            </a:r>
            <a:r>
              <a:rPr lang="tr-TR" sz="2800" dirty="0"/>
              <a:t>.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Educ</a:t>
            </a:r>
            <a:r>
              <a:rPr lang="tr-TR" sz="2800" dirty="0"/>
              <a:t> 2010; 49(10):559-68. </a:t>
            </a:r>
          </a:p>
          <a:p>
            <a:pPr marL="0" indent="0" algn="just">
              <a:buNone/>
            </a:pPr>
            <a:r>
              <a:rPr lang="tr-TR" sz="2800" dirty="0" err="1"/>
              <a:t>Cimiotti</a:t>
            </a:r>
            <a:r>
              <a:rPr lang="tr-TR" sz="2800" dirty="0"/>
              <a:t> JP, </a:t>
            </a:r>
            <a:r>
              <a:rPr lang="tr-TR" sz="2800" dirty="0" err="1"/>
              <a:t>Aiken</a:t>
            </a:r>
            <a:r>
              <a:rPr lang="tr-TR" sz="2800" dirty="0"/>
              <a:t> LH, </a:t>
            </a:r>
            <a:r>
              <a:rPr lang="tr-TR" sz="2800" dirty="0" err="1"/>
              <a:t>Sloane</a:t>
            </a:r>
            <a:r>
              <a:rPr lang="tr-TR" sz="2800" dirty="0"/>
              <a:t> DM,  </a:t>
            </a:r>
            <a:r>
              <a:rPr lang="tr-TR" sz="2800" dirty="0" err="1"/>
              <a:t>Wu</a:t>
            </a:r>
            <a:r>
              <a:rPr lang="tr-TR" sz="2800" dirty="0"/>
              <a:t> ES. </a:t>
            </a:r>
            <a:r>
              <a:rPr lang="tr-TR" sz="2800" dirty="0" err="1"/>
              <a:t>Nurse</a:t>
            </a:r>
            <a:r>
              <a:rPr lang="tr-TR" sz="2800" dirty="0"/>
              <a:t> </a:t>
            </a:r>
            <a:r>
              <a:rPr lang="tr-TR" sz="2800" dirty="0" err="1"/>
              <a:t>staffing</a:t>
            </a:r>
            <a:r>
              <a:rPr lang="tr-TR" sz="2800" dirty="0"/>
              <a:t>, </a:t>
            </a:r>
            <a:r>
              <a:rPr lang="tr-TR" sz="2800" dirty="0" err="1"/>
              <a:t>burnout</a:t>
            </a:r>
            <a:r>
              <a:rPr lang="tr-TR" sz="2800" dirty="0"/>
              <a:t>,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health</a:t>
            </a:r>
            <a:r>
              <a:rPr lang="tr-TR" sz="2800" dirty="0"/>
              <a:t> </a:t>
            </a:r>
            <a:r>
              <a:rPr lang="tr-TR" sz="2800" dirty="0" err="1"/>
              <a:t>care</a:t>
            </a:r>
            <a:r>
              <a:rPr lang="tr-TR" sz="2800" dirty="0"/>
              <a:t> </a:t>
            </a:r>
            <a:r>
              <a:rPr lang="tr-TR" sz="2800" dirty="0" err="1"/>
              <a:t>associated</a:t>
            </a:r>
            <a:r>
              <a:rPr lang="tr-TR" sz="2800" dirty="0"/>
              <a:t> </a:t>
            </a:r>
            <a:r>
              <a:rPr lang="tr-TR" sz="2800" dirty="0" err="1"/>
              <a:t>infection</a:t>
            </a:r>
            <a:r>
              <a:rPr lang="tr-TR" sz="2800" dirty="0"/>
              <a:t>. </a:t>
            </a:r>
            <a:r>
              <a:rPr lang="tr-TR" sz="2800" dirty="0" err="1"/>
              <a:t>Am</a:t>
            </a:r>
            <a:r>
              <a:rPr lang="tr-TR" sz="2800" dirty="0"/>
              <a:t> J </a:t>
            </a:r>
            <a:r>
              <a:rPr lang="tr-TR" sz="2800" dirty="0" err="1"/>
              <a:t>Infect</a:t>
            </a:r>
            <a:r>
              <a:rPr lang="tr-TR" sz="2800" dirty="0"/>
              <a:t> Control 2012; 40(6):486-90. </a:t>
            </a:r>
          </a:p>
          <a:p>
            <a:pPr marL="0" indent="0" algn="just">
              <a:buNone/>
            </a:pPr>
            <a:r>
              <a:rPr lang="tr-TR" sz="2800" dirty="0" err="1"/>
              <a:t>Daack-Hirsch</a:t>
            </a:r>
            <a:r>
              <a:rPr lang="tr-TR" sz="2800" dirty="0"/>
              <a:t> S, </a:t>
            </a:r>
            <a:r>
              <a:rPr lang="tr-TR" sz="2800" dirty="0" err="1"/>
              <a:t>Dieter</a:t>
            </a:r>
            <a:r>
              <a:rPr lang="tr-TR" sz="2800" dirty="0"/>
              <a:t> C,  </a:t>
            </a:r>
            <a:r>
              <a:rPr lang="tr-TR" sz="2800" dirty="0" err="1"/>
              <a:t>Quinn-Griffin</a:t>
            </a:r>
            <a:r>
              <a:rPr lang="tr-TR" sz="2800" dirty="0"/>
              <a:t> MT. </a:t>
            </a:r>
            <a:r>
              <a:rPr lang="tr-TR" sz="2800" dirty="0" err="1"/>
              <a:t>Integrating</a:t>
            </a:r>
            <a:r>
              <a:rPr lang="tr-TR" sz="2800" dirty="0"/>
              <a:t> </a:t>
            </a:r>
            <a:r>
              <a:rPr lang="tr-TR" sz="2800" dirty="0" err="1"/>
              <a:t>genomics</a:t>
            </a:r>
            <a:r>
              <a:rPr lang="tr-TR" sz="2800" dirty="0"/>
              <a:t> </a:t>
            </a:r>
            <a:r>
              <a:rPr lang="tr-TR" sz="2800" dirty="0" err="1"/>
              <a:t>into</a:t>
            </a:r>
            <a:r>
              <a:rPr lang="tr-TR" sz="2800" dirty="0"/>
              <a:t> </a:t>
            </a:r>
            <a:r>
              <a:rPr lang="tr-TR" sz="2800" dirty="0" err="1"/>
              <a:t>undergraduate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education</a:t>
            </a:r>
            <a:r>
              <a:rPr lang="tr-TR" sz="2800" dirty="0"/>
              <a:t>.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Scholarsh</a:t>
            </a:r>
            <a:r>
              <a:rPr lang="tr-TR" sz="2800" dirty="0"/>
              <a:t>. 2011;43(3):223-30.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633865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Dobratz</a:t>
            </a:r>
            <a:r>
              <a:rPr lang="tr-TR" sz="2800" dirty="0"/>
              <a:t> MC. </a:t>
            </a:r>
            <a:r>
              <a:rPr lang="tr-TR" sz="2800" dirty="0" err="1"/>
              <a:t>Toward</a:t>
            </a:r>
            <a:r>
              <a:rPr lang="tr-TR" sz="2800" dirty="0"/>
              <a:t> </a:t>
            </a:r>
            <a:r>
              <a:rPr lang="tr-TR" sz="2800" dirty="0" err="1"/>
              <a:t>development</a:t>
            </a:r>
            <a:r>
              <a:rPr lang="tr-TR" sz="2800" dirty="0"/>
              <a:t> of a </a:t>
            </a:r>
            <a:r>
              <a:rPr lang="tr-TR" sz="2800" dirty="0" err="1"/>
              <a:t>middle-range</a:t>
            </a:r>
            <a:r>
              <a:rPr lang="tr-TR" sz="2800" dirty="0"/>
              <a:t> </a:t>
            </a:r>
            <a:r>
              <a:rPr lang="tr-TR" sz="2800" dirty="0" err="1"/>
              <a:t>theory</a:t>
            </a:r>
            <a:r>
              <a:rPr lang="tr-TR" sz="2800" dirty="0"/>
              <a:t> of </a:t>
            </a:r>
            <a:r>
              <a:rPr lang="tr-TR" sz="2800" dirty="0" err="1"/>
              <a:t>psychological</a:t>
            </a:r>
            <a:r>
              <a:rPr lang="tr-TR" sz="2800" dirty="0"/>
              <a:t> </a:t>
            </a:r>
            <a:r>
              <a:rPr lang="tr-TR" sz="2800" dirty="0" err="1"/>
              <a:t>adaptation</a:t>
            </a:r>
            <a:r>
              <a:rPr lang="tr-TR" sz="2800" dirty="0"/>
              <a:t> in </a:t>
            </a:r>
            <a:r>
              <a:rPr lang="tr-TR" sz="2800" dirty="0" err="1"/>
              <a:t>death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dying</a:t>
            </a:r>
            <a:r>
              <a:rPr lang="tr-TR" sz="2800" dirty="0"/>
              <a:t>.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Sci</a:t>
            </a:r>
            <a:r>
              <a:rPr lang="tr-TR" sz="2800" dirty="0"/>
              <a:t> Q 2011; 24(4):370-6. </a:t>
            </a:r>
          </a:p>
          <a:p>
            <a:pPr marL="0" indent="0" algn="just">
              <a:buNone/>
            </a:pPr>
            <a:r>
              <a:rPr lang="tr-TR" sz="2800" dirty="0" err="1"/>
              <a:t>Esposito</a:t>
            </a:r>
            <a:r>
              <a:rPr lang="tr-TR" sz="2800" dirty="0"/>
              <a:t> EM,  </a:t>
            </a:r>
            <a:r>
              <a:rPr lang="tr-TR" sz="2800" dirty="0" err="1"/>
              <a:t>Fitzpatrick</a:t>
            </a:r>
            <a:r>
              <a:rPr lang="tr-TR" sz="2800" dirty="0"/>
              <a:t> JJ. </a:t>
            </a:r>
            <a:r>
              <a:rPr lang="tr-TR" sz="2800" dirty="0" err="1"/>
              <a:t>Registered</a:t>
            </a:r>
            <a:r>
              <a:rPr lang="tr-TR" sz="2800" dirty="0"/>
              <a:t> </a:t>
            </a:r>
            <a:r>
              <a:rPr lang="tr-TR" sz="2800" dirty="0" err="1"/>
              <a:t>nurses</a:t>
            </a:r>
            <a:r>
              <a:rPr lang="tr-TR" sz="2800" dirty="0"/>
              <a:t>’ </a:t>
            </a:r>
            <a:r>
              <a:rPr lang="tr-TR" sz="2800" dirty="0" err="1"/>
              <a:t>beliefs</a:t>
            </a:r>
            <a:r>
              <a:rPr lang="tr-TR" sz="2800" dirty="0"/>
              <a:t> of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benefits</a:t>
            </a:r>
            <a:r>
              <a:rPr lang="tr-TR" sz="2800" dirty="0"/>
              <a:t> of </a:t>
            </a:r>
            <a:r>
              <a:rPr lang="tr-TR" sz="2800" dirty="0" err="1"/>
              <a:t>exercise</a:t>
            </a:r>
            <a:r>
              <a:rPr lang="tr-TR" sz="2800" dirty="0"/>
              <a:t>, </a:t>
            </a:r>
            <a:r>
              <a:rPr lang="tr-TR" sz="2800" dirty="0" err="1"/>
              <a:t>their</a:t>
            </a:r>
            <a:r>
              <a:rPr lang="tr-TR" sz="2800" dirty="0"/>
              <a:t> </a:t>
            </a:r>
            <a:r>
              <a:rPr lang="tr-TR" sz="2800" dirty="0" err="1"/>
              <a:t>exercise</a:t>
            </a:r>
            <a:r>
              <a:rPr lang="tr-TR" sz="2800" dirty="0"/>
              <a:t> </a:t>
            </a:r>
            <a:r>
              <a:rPr lang="tr-TR" sz="2800" dirty="0" err="1"/>
              <a:t>behaviour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their</a:t>
            </a:r>
            <a:r>
              <a:rPr lang="tr-TR" sz="2800" dirty="0"/>
              <a:t> </a:t>
            </a:r>
            <a:r>
              <a:rPr lang="tr-TR" sz="2800" dirty="0" err="1"/>
              <a:t>patient</a:t>
            </a:r>
            <a:r>
              <a:rPr lang="tr-TR" sz="2800" dirty="0"/>
              <a:t> </a:t>
            </a:r>
            <a:r>
              <a:rPr lang="tr-TR" sz="2800" dirty="0" err="1"/>
              <a:t>teaching</a:t>
            </a:r>
            <a:r>
              <a:rPr lang="tr-TR" sz="2800" dirty="0"/>
              <a:t> </a:t>
            </a:r>
            <a:r>
              <a:rPr lang="tr-TR" sz="2800" dirty="0" err="1"/>
              <a:t>regarding</a:t>
            </a:r>
            <a:r>
              <a:rPr lang="tr-TR" sz="2800" dirty="0"/>
              <a:t> </a:t>
            </a:r>
            <a:r>
              <a:rPr lang="tr-TR" sz="2800" dirty="0" err="1"/>
              <a:t>exercise</a:t>
            </a:r>
            <a:r>
              <a:rPr lang="tr-TR" sz="2800" dirty="0"/>
              <a:t>. </a:t>
            </a:r>
            <a:r>
              <a:rPr lang="tr-TR" sz="2800" dirty="0" err="1"/>
              <a:t>Int</a:t>
            </a:r>
            <a:r>
              <a:rPr lang="tr-TR" sz="2800" dirty="0"/>
              <a:t>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Pract</a:t>
            </a:r>
            <a:r>
              <a:rPr lang="tr-TR" sz="2800" dirty="0"/>
              <a:t> 2011;17(4):351-6. </a:t>
            </a:r>
          </a:p>
          <a:p>
            <a:pPr marL="0" indent="0" algn="just">
              <a:buNone/>
            </a:pPr>
            <a:r>
              <a:rPr lang="tr-TR" sz="2800" dirty="0" err="1"/>
              <a:t>Giddens</a:t>
            </a:r>
            <a:r>
              <a:rPr lang="tr-TR" sz="2800" dirty="0"/>
              <a:t> JF, Wright M, </a:t>
            </a:r>
            <a:r>
              <a:rPr lang="tr-TR" sz="2800" dirty="0" err="1"/>
              <a:t>Gray</a:t>
            </a:r>
            <a:r>
              <a:rPr lang="tr-TR" sz="2800" dirty="0"/>
              <a:t> I. </a:t>
            </a:r>
            <a:r>
              <a:rPr lang="tr-TR" sz="2800" dirty="0" err="1"/>
              <a:t>Selecting</a:t>
            </a:r>
            <a:r>
              <a:rPr lang="tr-TR" sz="2800" dirty="0"/>
              <a:t> </a:t>
            </a:r>
            <a:r>
              <a:rPr lang="tr-TR" sz="2800" dirty="0" err="1"/>
              <a:t>concepts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a </a:t>
            </a:r>
            <a:r>
              <a:rPr lang="tr-TR" sz="2800" dirty="0" err="1"/>
              <a:t>concept-based</a:t>
            </a:r>
            <a:r>
              <a:rPr lang="tr-TR" sz="2800" dirty="0"/>
              <a:t> </a:t>
            </a:r>
            <a:r>
              <a:rPr lang="tr-TR" sz="2800" dirty="0" err="1"/>
              <a:t>curriculum</a:t>
            </a:r>
            <a:r>
              <a:rPr lang="tr-TR" sz="2800" dirty="0"/>
              <a:t>: </a:t>
            </a:r>
            <a:r>
              <a:rPr lang="tr-TR" sz="2800" dirty="0" err="1"/>
              <a:t>application</a:t>
            </a:r>
            <a:r>
              <a:rPr lang="tr-TR" sz="2800" dirty="0"/>
              <a:t> of a </a:t>
            </a:r>
            <a:r>
              <a:rPr lang="tr-TR" sz="2800" dirty="0" err="1"/>
              <a:t>Bench</a:t>
            </a:r>
            <a:r>
              <a:rPr lang="tr-TR" sz="2800" dirty="0"/>
              <a:t> mark </a:t>
            </a:r>
            <a:r>
              <a:rPr lang="tr-TR" sz="2800" dirty="0" err="1"/>
              <a:t>approach</a:t>
            </a:r>
            <a:r>
              <a:rPr lang="tr-TR" sz="2800" dirty="0"/>
              <a:t>.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Educ</a:t>
            </a:r>
            <a:r>
              <a:rPr lang="tr-TR" sz="2800" dirty="0"/>
              <a:t>. 2012; 51(9):511-5.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1602965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/>
              <a:t>Hardin PK,  Richardson SJ. Teaching the concept curricula: theory and method. J </a:t>
            </a:r>
            <a:r>
              <a:rPr lang="en-US" sz="2800" dirty="0" err="1"/>
              <a:t>Nurs</a:t>
            </a:r>
            <a:r>
              <a:rPr lang="en-US" sz="2800" dirty="0"/>
              <a:t> Educ. 2012; 51(3):155-9. </a:t>
            </a:r>
          </a:p>
          <a:p>
            <a:pPr marL="0" indent="0" algn="just">
              <a:buNone/>
            </a:pPr>
            <a:r>
              <a:rPr lang="en-US" sz="2800" dirty="0" err="1"/>
              <a:t>Hatlevik</a:t>
            </a:r>
            <a:r>
              <a:rPr lang="en-US" sz="2800" dirty="0"/>
              <a:t> IK. The theory-practice relationship: reflective skills and theoretical knowledge as key factors in bridging the gap between theory and practice in initial nursing education. J </a:t>
            </a:r>
            <a:r>
              <a:rPr lang="en-US" sz="2800" dirty="0" err="1"/>
              <a:t>Adv</a:t>
            </a:r>
            <a:r>
              <a:rPr lang="en-US" sz="2800" dirty="0"/>
              <a:t> </a:t>
            </a:r>
            <a:r>
              <a:rPr lang="en-US" sz="2800" dirty="0" err="1"/>
              <a:t>Nurs</a:t>
            </a:r>
            <a:r>
              <a:rPr lang="en-US" sz="2800" dirty="0"/>
              <a:t>. 2012; 68(4):868-77. </a:t>
            </a:r>
          </a:p>
          <a:p>
            <a:pPr marL="0" indent="0" algn="just">
              <a:buNone/>
            </a:pPr>
            <a:r>
              <a:rPr lang="en-US" sz="2800" dirty="0"/>
              <a:t>Lewis DY. Incorporating national priorities into the curriculum. J Prof </a:t>
            </a:r>
            <a:r>
              <a:rPr lang="en-US" sz="2800" dirty="0" err="1"/>
              <a:t>Nurs</a:t>
            </a:r>
            <a:r>
              <a:rPr lang="en-US" sz="2800" dirty="0"/>
              <a:t>. 2012; 28(2):105-9.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9227778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Masters</a:t>
            </a:r>
            <a:r>
              <a:rPr lang="tr-TR" sz="2800" dirty="0"/>
              <a:t>, K.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theories</a:t>
            </a:r>
            <a:r>
              <a:rPr lang="tr-TR" sz="2800" dirty="0"/>
              <a:t>: A </a:t>
            </a:r>
            <a:r>
              <a:rPr lang="tr-TR" sz="2800" dirty="0" err="1"/>
              <a:t>framework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</a:t>
            </a:r>
            <a:r>
              <a:rPr lang="tr-TR" sz="2800" dirty="0" err="1"/>
              <a:t>professional</a:t>
            </a:r>
            <a:r>
              <a:rPr lang="tr-TR" sz="2800" dirty="0"/>
              <a:t> </a:t>
            </a:r>
            <a:r>
              <a:rPr lang="tr-TR" sz="2800" dirty="0" err="1"/>
              <a:t>practice</a:t>
            </a:r>
            <a:r>
              <a:rPr lang="tr-TR" sz="2800" dirty="0"/>
              <a:t>. 2nd ed. </a:t>
            </a:r>
            <a:r>
              <a:rPr lang="tr-TR" sz="2800" dirty="0" err="1"/>
              <a:t>Burlington</a:t>
            </a:r>
            <a:r>
              <a:rPr lang="tr-TR" sz="2800" dirty="0"/>
              <a:t>, MA: </a:t>
            </a:r>
            <a:r>
              <a:rPr lang="tr-TR" sz="2800" dirty="0" err="1"/>
              <a:t>Jones</a:t>
            </a:r>
            <a:r>
              <a:rPr lang="tr-TR" sz="2800" dirty="0"/>
              <a:t> &amp; </a:t>
            </a:r>
            <a:r>
              <a:rPr lang="tr-TR" sz="2800" dirty="0" err="1"/>
              <a:t>Bartlett</a:t>
            </a:r>
            <a:r>
              <a:rPr lang="tr-TR" sz="2800" dirty="0"/>
              <a:t> Learning; 2015. p. 3-21.</a:t>
            </a:r>
          </a:p>
          <a:p>
            <a:pPr marL="0" indent="0" algn="just">
              <a:buNone/>
            </a:pPr>
            <a:r>
              <a:rPr lang="tr-TR" sz="2800" dirty="0" err="1"/>
              <a:t>McEwen</a:t>
            </a:r>
            <a:r>
              <a:rPr lang="tr-TR" sz="2800" dirty="0"/>
              <a:t> M, </a:t>
            </a:r>
            <a:r>
              <a:rPr lang="tr-TR" sz="2800" dirty="0" err="1"/>
              <a:t>Wills</a:t>
            </a:r>
            <a:r>
              <a:rPr lang="tr-TR" sz="2800" dirty="0"/>
              <a:t> EM. </a:t>
            </a:r>
            <a:r>
              <a:rPr lang="tr-TR" sz="2800" dirty="0" err="1"/>
              <a:t>Theoretical</a:t>
            </a:r>
            <a:r>
              <a:rPr lang="tr-TR" sz="2800" dirty="0"/>
              <a:t> </a:t>
            </a:r>
            <a:r>
              <a:rPr lang="tr-TR" sz="2800" dirty="0" err="1"/>
              <a:t>basis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, 4th ed. </a:t>
            </a:r>
            <a:r>
              <a:rPr lang="tr-TR" sz="2800" dirty="0" err="1"/>
              <a:t>Philadeplhia</a:t>
            </a:r>
            <a:r>
              <a:rPr lang="tr-TR" sz="2800" dirty="0"/>
              <a:t>: </a:t>
            </a:r>
            <a:r>
              <a:rPr lang="tr-TR" sz="2800" dirty="0" err="1"/>
              <a:t>Lippincott</a:t>
            </a:r>
            <a:r>
              <a:rPr lang="tr-TR" sz="2800" dirty="0"/>
              <a:t> Williams &amp; </a:t>
            </a:r>
            <a:r>
              <a:rPr lang="tr-TR" sz="2800" dirty="0" err="1"/>
              <a:t>Wilkins</a:t>
            </a:r>
            <a:r>
              <a:rPr lang="tr-TR" sz="2800" dirty="0"/>
              <a:t> </a:t>
            </a:r>
            <a:r>
              <a:rPr lang="tr-TR" sz="2800" dirty="0" err="1"/>
              <a:t>Wolters</a:t>
            </a:r>
            <a:r>
              <a:rPr lang="tr-TR" sz="2800" dirty="0"/>
              <a:t> </a:t>
            </a:r>
            <a:r>
              <a:rPr lang="tr-TR" sz="2800" dirty="0" err="1"/>
              <a:t>Kluwer</a:t>
            </a:r>
            <a:r>
              <a:rPr lang="tr-TR" sz="2800" dirty="0"/>
              <a:t>; 2014. p. 412-29.</a:t>
            </a:r>
          </a:p>
          <a:p>
            <a:pPr marL="0" indent="0" algn="just">
              <a:buNone/>
            </a:pPr>
            <a:r>
              <a:rPr lang="tr-TR" sz="2800" dirty="0" err="1"/>
              <a:t>Othman</a:t>
            </a:r>
            <a:r>
              <a:rPr lang="tr-TR" sz="2800" dirty="0"/>
              <a:t> AK, </a:t>
            </a:r>
            <a:r>
              <a:rPr lang="tr-TR" sz="2800" dirty="0" err="1"/>
              <a:t>Kiviniemi</a:t>
            </a:r>
            <a:r>
              <a:rPr lang="tr-TR" sz="2800" dirty="0"/>
              <a:t> MT, </a:t>
            </a:r>
            <a:r>
              <a:rPr lang="tr-TR" sz="2800" dirty="0" err="1"/>
              <a:t>Wu</a:t>
            </a:r>
            <a:r>
              <a:rPr lang="tr-TR" sz="2800" dirty="0"/>
              <a:t> YW,  </a:t>
            </a:r>
            <a:r>
              <a:rPr lang="tr-TR" sz="2800" dirty="0" err="1"/>
              <a:t>Lally</a:t>
            </a:r>
            <a:r>
              <a:rPr lang="tr-TR" sz="2800" dirty="0"/>
              <a:t> RM. </a:t>
            </a:r>
            <a:r>
              <a:rPr lang="tr-TR" sz="2800" dirty="0" err="1"/>
              <a:t>Influence</a:t>
            </a:r>
            <a:r>
              <a:rPr lang="tr-TR" sz="2800" dirty="0"/>
              <a:t> of </a:t>
            </a:r>
            <a:r>
              <a:rPr lang="tr-TR" sz="2800" dirty="0" err="1"/>
              <a:t>demographic</a:t>
            </a:r>
            <a:r>
              <a:rPr lang="tr-TR" sz="2800" dirty="0"/>
              <a:t> </a:t>
            </a:r>
            <a:r>
              <a:rPr lang="tr-TR" sz="2800" dirty="0" err="1"/>
              <a:t>factors</a:t>
            </a:r>
            <a:r>
              <a:rPr lang="tr-TR" sz="2800" dirty="0"/>
              <a:t>, </a:t>
            </a:r>
            <a:r>
              <a:rPr lang="tr-TR" sz="2800" dirty="0" err="1"/>
              <a:t>knowledge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beliefs</a:t>
            </a:r>
            <a:r>
              <a:rPr lang="tr-TR" sz="2800" dirty="0"/>
              <a:t> on </a:t>
            </a:r>
            <a:r>
              <a:rPr lang="tr-TR" sz="2800" dirty="0" err="1"/>
              <a:t>Jordanian</a:t>
            </a:r>
            <a:r>
              <a:rPr lang="tr-TR" sz="2800" dirty="0"/>
              <a:t> </a:t>
            </a:r>
            <a:r>
              <a:rPr lang="tr-TR" sz="2800" dirty="0" err="1"/>
              <a:t>women’s</a:t>
            </a:r>
            <a:r>
              <a:rPr lang="tr-TR" sz="2800" dirty="0"/>
              <a:t> </a:t>
            </a:r>
            <a:r>
              <a:rPr lang="tr-TR" sz="2800" dirty="0" err="1"/>
              <a:t>intention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undergo</a:t>
            </a:r>
            <a:r>
              <a:rPr lang="tr-TR" sz="2800" dirty="0"/>
              <a:t> </a:t>
            </a:r>
            <a:r>
              <a:rPr lang="tr-TR" sz="2800" dirty="0" err="1"/>
              <a:t>mammography</a:t>
            </a:r>
            <a:r>
              <a:rPr lang="tr-TR" sz="2800" dirty="0"/>
              <a:t> </a:t>
            </a:r>
            <a:r>
              <a:rPr lang="tr-TR" sz="2800" dirty="0" err="1"/>
              <a:t>screening</a:t>
            </a:r>
            <a:r>
              <a:rPr lang="tr-TR" sz="2800" dirty="0"/>
              <a:t>.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Scholarship</a:t>
            </a:r>
            <a:r>
              <a:rPr lang="tr-TR" sz="2800" dirty="0"/>
              <a:t> 2012; 44(1):19-26.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7886470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err="1"/>
              <a:t>Riegel</a:t>
            </a:r>
            <a:r>
              <a:rPr lang="tr-TR" sz="2800" dirty="0"/>
              <a:t> B, </a:t>
            </a:r>
            <a:r>
              <a:rPr lang="tr-TR" sz="2800" dirty="0" err="1"/>
              <a:t>Jaarsma</a:t>
            </a:r>
            <a:r>
              <a:rPr lang="tr-TR" sz="2800" dirty="0"/>
              <a:t> T,  </a:t>
            </a:r>
            <a:r>
              <a:rPr lang="tr-TR" sz="2800" dirty="0" err="1"/>
              <a:t>Strömberg</a:t>
            </a:r>
            <a:r>
              <a:rPr lang="tr-TR" sz="2800" dirty="0"/>
              <a:t> A. A </a:t>
            </a:r>
            <a:r>
              <a:rPr lang="tr-TR" sz="2800" dirty="0" err="1"/>
              <a:t>middle-range</a:t>
            </a:r>
            <a:r>
              <a:rPr lang="tr-TR" sz="2800" dirty="0"/>
              <a:t> </a:t>
            </a:r>
            <a:r>
              <a:rPr lang="tr-TR" sz="2800" dirty="0" err="1"/>
              <a:t>theory</a:t>
            </a:r>
            <a:r>
              <a:rPr lang="tr-TR" sz="2800" dirty="0"/>
              <a:t> of self-</a:t>
            </a:r>
            <a:r>
              <a:rPr lang="tr-TR" sz="2800" dirty="0" err="1"/>
              <a:t>care</a:t>
            </a:r>
            <a:r>
              <a:rPr lang="tr-TR" sz="2800" dirty="0"/>
              <a:t> of </a:t>
            </a:r>
            <a:r>
              <a:rPr lang="tr-TR" sz="2800" dirty="0" err="1"/>
              <a:t>chronic</a:t>
            </a:r>
            <a:r>
              <a:rPr lang="tr-TR" sz="2800" dirty="0"/>
              <a:t> </a:t>
            </a:r>
            <a:r>
              <a:rPr lang="tr-TR" sz="2800" dirty="0" err="1"/>
              <a:t>illness</a:t>
            </a:r>
            <a:r>
              <a:rPr lang="tr-TR" sz="2800" dirty="0"/>
              <a:t>. </a:t>
            </a:r>
            <a:r>
              <a:rPr lang="tr-TR" sz="2800" dirty="0" err="1"/>
              <a:t>Adv</a:t>
            </a:r>
            <a:r>
              <a:rPr lang="tr-TR" sz="2800" dirty="0"/>
              <a:t>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Sci</a:t>
            </a:r>
            <a:r>
              <a:rPr lang="tr-TR" sz="2800" dirty="0"/>
              <a:t> 2012; 35(3):194-204. </a:t>
            </a:r>
          </a:p>
          <a:p>
            <a:pPr marL="0" indent="0" algn="just">
              <a:buNone/>
            </a:pPr>
            <a:r>
              <a:rPr lang="tr-TR" sz="2800" dirty="0" err="1"/>
              <a:t>Rogers</a:t>
            </a:r>
            <a:r>
              <a:rPr lang="tr-TR" sz="2800" dirty="0"/>
              <a:t> CE, Keller C, </a:t>
            </a:r>
            <a:r>
              <a:rPr lang="tr-TR" sz="2800" dirty="0" err="1"/>
              <a:t>Larkey</a:t>
            </a:r>
            <a:r>
              <a:rPr lang="tr-TR" sz="2800" dirty="0"/>
              <a:t> LK, </a:t>
            </a:r>
            <a:r>
              <a:rPr lang="tr-TR" sz="2800" dirty="0" err="1"/>
              <a:t>Ainsworth</a:t>
            </a:r>
            <a:r>
              <a:rPr lang="tr-TR" sz="2800" dirty="0"/>
              <a:t> BE. A </a:t>
            </a:r>
            <a:r>
              <a:rPr lang="tr-TR" sz="2800" dirty="0" err="1"/>
              <a:t>randomized</a:t>
            </a:r>
            <a:r>
              <a:rPr lang="tr-TR" sz="2800" dirty="0"/>
              <a:t> </a:t>
            </a:r>
            <a:r>
              <a:rPr lang="tr-TR" sz="2800" dirty="0" err="1"/>
              <a:t>controlled</a:t>
            </a:r>
            <a:r>
              <a:rPr lang="tr-TR" sz="2800" dirty="0"/>
              <a:t> </a:t>
            </a:r>
            <a:r>
              <a:rPr lang="tr-TR" sz="2800" dirty="0" err="1"/>
              <a:t>trial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determine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efficacy</a:t>
            </a:r>
            <a:r>
              <a:rPr lang="tr-TR" sz="2800" dirty="0"/>
              <a:t> of </a:t>
            </a:r>
            <a:r>
              <a:rPr lang="tr-TR" sz="2800" dirty="0" err="1"/>
              <a:t>Sign</a:t>
            </a:r>
            <a:r>
              <a:rPr lang="tr-TR" sz="2800" dirty="0"/>
              <a:t> </a:t>
            </a:r>
            <a:r>
              <a:rPr lang="tr-TR" sz="2800" dirty="0" err="1"/>
              <a:t>Chi</a:t>
            </a:r>
            <a:r>
              <a:rPr lang="tr-TR" sz="2800" dirty="0"/>
              <a:t> Do </a:t>
            </a:r>
            <a:r>
              <a:rPr lang="tr-TR" sz="2800" dirty="0" err="1"/>
              <a:t>exercise</a:t>
            </a:r>
            <a:r>
              <a:rPr lang="tr-TR" sz="2800" dirty="0"/>
              <a:t> on </a:t>
            </a:r>
            <a:r>
              <a:rPr lang="tr-TR" sz="2800" dirty="0" err="1"/>
              <a:t>adaptation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aging</a:t>
            </a:r>
            <a:r>
              <a:rPr lang="tr-TR" sz="2800" dirty="0"/>
              <a:t>. </a:t>
            </a:r>
            <a:r>
              <a:rPr lang="tr-TR" sz="2800" dirty="0" err="1"/>
              <a:t>Res</a:t>
            </a:r>
            <a:r>
              <a:rPr lang="tr-TR" sz="2800" dirty="0"/>
              <a:t> </a:t>
            </a:r>
            <a:r>
              <a:rPr lang="tr-TR" sz="2800" dirty="0" err="1"/>
              <a:t>Gerontol</a:t>
            </a:r>
            <a:r>
              <a:rPr lang="tr-TR" sz="2800" dirty="0"/>
              <a:t> </a:t>
            </a:r>
            <a:r>
              <a:rPr lang="tr-TR" sz="2800" dirty="0" err="1"/>
              <a:t>Nurs</a:t>
            </a:r>
            <a:r>
              <a:rPr lang="tr-TR" sz="2800" dirty="0"/>
              <a:t> 2012; 5(2):101-13. </a:t>
            </a:r>
          </a:p>
          <a:p>
            <a:pPr marL="0" indent="0" algn="just">
              <a:buNone/>
            </a:pPr>
            <a:r>
              <a:rPr lang="tr-TR" sz="2800" dirty="0" err="1"/>
              <a:t>Skiba</a:t>
            </a:r>
            <a:r>
              <a:rPr lang="tr-TR" sz="2800" dirty="0"/>
              <a:t> DJ. </a:t>
            </a:r>
            <a:r>
              <a:rPr lang="tr-TR" sz="2800" dirty="0" err="1"/>
              <a:t>Technology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gerontology</a:t>
            </a:r>
            <a:r>
              <a:rPr lang="tr-TR" sz="2800" dirty="0"/>
              <a:t>: Is </a:t>
            </a:r>
            <a:r>
              <a:rPr lang="tr-TR" sz="2800" dirty="0" err="1"/>
              <a:t>this</a:t>
            </a:r>
            <a:r>
              <a:rPr lang="tr-TR" sz="2800" dirty="0"/>
              <a:t> in </a:t>
            </a:r>
            <a:r>
              <a:rPr lang="tr-TR" sz="2800" dirty="0" err="1"/>
              <a:t>your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curriculum</a:t>
            </a:r>
            <a:r>
              <a:rPr lang="tr-TR" sz="2800" dirty="0"/>
              <a:t>?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Educ</a:t>
            </a:r>
            <a:r>
              <a:rPr lang="tr-TR" sz="2800" dirty="0"/>
              <a:t> </a:t>
            </a:r>
            <a:r>
              <a:rPr lang="tr-TR" sz="2800" dirty="0" err="1"/>
              <a:t>Perspect</a:t>
            </a:r>
            <a:r>
              <a:rPr lang="tr-TR" sz="2800" dirty="0"/>
              <a:t> 2012; 33(3):207-9. 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795751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/>
              <a:t>Williams JK, </a:t>
            </a:r>
            <a:r>
              <a:rPr lang="tr-TR" sz="2800" dirty="0" err="1"/>
              <a:t>Prows</a:t>
            </a:r>
            <a:r>
              <a:rPr lang="tr-TR" sz="2800" dirty="0"/>
              <a:t> CA, </a:t>
            </a:r>
            <a:r>
              <a:rPr lang="tr-TR" sz="2800" dirty="0" err="1"/>
              <a:t>Conley</a:t>
            </a:r>
            <a:r>
              <a:rPr lang="tr-TR" sz="2800" dirty="0"/>
              <a:t> YP, </a:t>
            </a:r>
            <a:r>
              <a:rPr lang="tr-TR" sz="2800" dirty="0" err="1"/>
              <a:t>Eggert</a:t>
            </a:r>
            <a:r>
              <a:rPr lang="tr-TR" sz="2800" dirty="0"/>
              <a:t> J, </a:t>
            </a:r>
            <a:r>
              <a:rPr lang="tr-TR" sz="2800" dirty="0" err="1"/>
              <a:t>Kirk</a:t>
            </a:r>
            <a:r>
              <a:rPr lang="tr-TR" sz="2800" dirty="0"/>
              <a:t> M, &amp; </a:t>
            </a:r>
            <a:r>
              <a:rPr lang="tr-TR" sz="2800" dirty="0" err="1"/>
              <a:t>Nichols</a:t>
            </a:r>
            <a:r>
              <a:rPr lang="tr-TR" sz="2800" dirty="0"/>
              <a:t> F. </a:t>
            </a:r>
            <a:r>
              <a:rPr lang="tr-TR" sz="2800" dirty="0" err="1"/>
              <a:t>Strategies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prepare</a:t>
            </a:r>
            <a:r>
              <a:rPr lang="tr-TR" sz="2800" dirty="0"/>
              <a:t> </a:t>
            </a:r>
            <a:r>
              <a:rPr lang="tr-TR" sz="2800" dirty="0" err="1"/>
              <a:t>faculty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integrate</a:t>
            </a:r>
            <a:r>
              <a:rPr lang="tr-TR" sz="2800" dirty="0"/>
              <a:t> </a:t>
            </a:r>
            <a:r>
              <a:rPr lang="tr-TR" sz="2800" dirty="0" err="1"/>
              <a:t>genomics</a:t>
            </a:r>
            <a:r>
              <a:rPr lang="tr-TR" sz="2800" dirty="0"/>
              <a:t> </a:t>
            </a:r>
            <a:r>
              <a:rPr lang="tr-TR" sz="2800" dirty="0" err="1"/>
              <a:t>into</a:t>
            </a:r>
            <a:r>
              <a:rPr lang="tr-TR" sz="2800" dirty="0"/>
              <a:t> </a:t>
            </a:r>
            <a:r>
              <a:rPr lang="tr-TR" sz="2800" dirty="0" err="1"/>
              <a:t>nursing</a:t>
            </a:r>
            <a:r>
              <a:rPr lang="tr-TR" sz="2800" dirty="0"/>
              <a:t> </a:t>
            </a:r>
            <a:r>
              <a:rPr lang="tr-TR" sz="2800" dirty="0" err="1"/>
              <a:t>education</a:t>
            </a:r>
            <a:r>
              <a:rPr lang="tr-TR" sz="2800" dirty="0"/>
              <a:t> </a:t>
            </a:r>
            <a:r>
              <a:rPr lang="tr-TR" sz="2800" dirty="0" err="1"/>
              <a:t>programs</a:t>
            </a:r>
            <a:r>
              <a:rPr lang="tr-TR" sz="2800" dirty="0"/>
              <a:t>. J </a:t>
            </a:r>
            <a:r>
              <a:rPr lang="tr-TR" sz="2800" dirty="0" err="1"/>
              <a:t>Nurs</a:t>
            </a:r>
            <a:r>
              <a:rPr lang="tr-TR" sz="2800" dirty="0"/>
              <a:t> </a:t>
            </a:r>
            <a:r>
              <a:rPr lang="tr-TR" sz="2800" dirty="0" err="1"/>
              <a:t>Scholarship</a:t>
            </a:r>
            <a:r>
              <a:rPr lang="tr-TR" sz="2800" dirty="0"/>
              <a:t>. 2011; 43(3):231-8. </a:t>
            </a:r>
          </a:p>
          <a:p>
            <a:pPr marL="0" indent="0" algn="just">
              <a:buNone/>
            </a:pPr>
            <a:endParaRPr lang="tr-TR" sz="2800" dirty="0"/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51832208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18</TotalTime>
  <Words>1699</Words>
  <Application>Microsoft Office PowerPoint</Application>
  <PresentationFormat>Ekran Gösterisi (4:3)</PresentationFormat>
  <Paragraphs>119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4" baseType="lpstr">
      <vt:lpstr>sunum_sablon</vt:lpstr>
      <vt:lpstr>PowerPoint Sunusu</vt:lpstr>
      <vt:lpstr>PATRICA BENNER KURAMI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NouS/TncTR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TOSHIBA</dc:creator>
  <cp:lastModifiedBy>TOSHIBA</cp:lastModifiedBy>
  <cp:revision>9</cp:revision>
  <cp:lastPrinted>1601-01-01T00:00:00Z</cp:lastPrinted>
  <dcterms:created xsi:type="dcterms:W3CDTF">2019-11-28T14:07:40Z</dcterms:created>
  <dcterms:modified xsi:type="dcterms:W3CDTF">2020-01-07T10:35:39Z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