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9"/>
  </p:notesMasterIdLst>
  <p:handoutMasterIdLst>
    <p:handoutMasterId r:id="rId110"/>
  </p:handoutMasterIdLst>
  <p:sldIdLst>
    <p:sldId id="256" r:id="rId2"/>
    <p:sldId id="257" r:id="rId3"/>
    <p:sldId id="267" r:id="rId4"/>
    <p:sldId id="258" r:id="rId5"/>
    <p:sldId id="307" r:id="rId6"/>
    <p:sldId id="308" r:id="rId7"/>
    <p:sldId id="309" r:id="rId8"/>
    <p:sldId id="310" r:id="rId9"/>
    <p:sldId id="311" r:id="rId10"/>
    <p:sldId id="312" r:id="rId11"/>
    <p:sldId id="314" r:id="rId12"/>
    <p:sldId id="270" r:id="rId13"/>
    <p:sldId id="316" r:id="rId14"/>
    <p:sldId id="467" r:id="rId15"/>
    <p:sldId id="470" r:id="rId16"/>
    <p:sldId id="272" r:id="rId17"/>
    <p:sldId id="317" r:id="rId18"/>
    <p:sldId id="318" r:id="rId19"/>
    <p:sldId id="319" r:id="rId20"/>
    <p:sldId id="320" r:id="rId21"/>
    <p:sldId id="321" r:id="rId22"/>
    <p:sldId id="274" r:id="rId23"/>
    <p:sldId id="305" r:id="rId24"/>
    <p:sldId id="322" r:id="rId25"/>
    <p:sldId id="347" r:id="rId26"/>
    <p:sldId id="348" r:id="rId27"/>
    <p:sldId id="349" r:id="rId28"/>
    <p:sldId id="350" r:id="rId29"/>
    <p:sldId id="352" r:id="rId30"/>
    <p:sldId id="353" r:id="rId31"/>
    <p:sldId id="354" r:id="rId32"/>
    <p:sldId id="357" r:id="rId33"/>
    <p:sldId id="355" r:id="rId34"/>
    <p:sldId id="356" r:id="rId35"/>
    <p:sldId id="358" r:id="rId36"/>
    <p:sldId id="359" r:id="rId37"/>
    <p:sldId id="360" r:id="rId38"/>
    <p:sldId id="361" r:id="rId39"/>
    <p:sldId id="362" r:id="rId40"/>
    <p:sldId id="363" r:id="rId41"/>
    <p:sldId id="513" r:id="rId42"/>
    <p:sldId id="364" r:id="rId43"/>
    <p:sldId id="511" r:id="rId44"/>
    <p:sldId id="366" r:id="rId45"/>
    <p:sldId id="367" r:id="rId46"/>
    <p:sldId id="404" r:id="rId47"/>
    <p:sldId id="407" r:id="rId48"/>
    <p:sldId id="408" r:id="rId49"/>
    <p:sldId id="409" r:id="rId50"/>
    <p:sldId id="410" r:id="rId51"/>
    <p:sldId id="411" r:id="rId52"/>
    <p:sldId id="414" r:id="rId53"/>
    <p:sldId id="416" r:id="rId54"/>
    <p:sldId id="417" r:id="rId55"/>
    <p:sldId id="419" r:id="rId56"/>
    <p:sldId id="420" r:id="rId57"/>
    <p:sldId id="421" r:id="rId58"/>
    <p:sldId id="471" r:id="rId59"/>
    <p:sldId id="422" r:id="rId60"/>
    <p:sldId id="423" r:id="rId61"/>
    <p:sldId id="424" r:id="rId62"/>
    <p:sldId id="495" r:id="rId63"/>
    <p:sldId id="496" r:id="rId64"/>
    <p:sldId id="500" r:id="rId65"/>
    <p:sldId id="501" r:id="rId66"/>
    <p:sldId id="503" r:id="rId67"/>
    <p:sldId id="504" r:id="rId68"/>
    <p:sldId id="506" r:id="rId69"/>
    <p:sldId id="507" r:id="rId70"/>
    <p:sldId id="427" r:id="rId71"/>
    <p:sldId id="433" r:id="rId72"/>
    <p:sldId id="434" r:id="rId73"/>
    <p:sldId id="465" r:id="rId74"/>
    <p:sldId id="466" r:id="rId75"/>
    <p:sldId id="436" r:id="rId76"/>
    <p:sldId id="438" r:id="rId77"/>
    <p:sldId id="439" r:id="rId78"/>
    <p:sldId id="441" r:id="rId79"/>
    <p:sldId id="444" r:id="rId80"/>
    <p:sldId id="445" r:id="rId81"/>
    <p:sldId id="446" r:id="rId82"/>
    <p:sldId id="447" r:id="rId83"/>
    <p:sldId id="449" r:id="rId84"/>
    <p:sldId id="450" r:id="rId85"/>
    <p:sldId id="451" r:id="rId86"/>
    <p:sldId id="452" r:id="rId87"/>
    <p:sldId id="453" r:id="rId88"/>
    <p:sldId id="454" r:id="rId89"/>
    <p:sldId id="455" r:id="rId90"/>
    <p:sldId id="456" r:id="rId91"/>
    <p:sldId id="457" r:id="rId92"/>
    <p:sldId id="458" r:id="rId93"/>
    <p:sldId id="459" r:id="rId94"/>
    <p:sldId id="460" r:id="rId95"/>
    <p:sldId id="462" r:id="rId96"/>
    <p:sldId id="514" r:id="rId97"/>
    <p:sldId id="515" r:id="rId98"/>
    <p:sldId id="516" r:id="rId99"/>
    <p:sldId id="271" r:id="rId100"/>
    <p:sldId id="517" r:id="rId101"/>
    <p:sldId id="263" r:id="rId102"/>
    <p:sldId id="518" r:id="rId103"/>
    <p:sldId id="275" r:id="rId104"/>
    <p:sldId id="276" r:id="rId105"/>
    <p:sldId id="291" r:id="rId106"/>
    <p:sldId id="519" r:id="rId107"/>
    <p:sldId id="292" r:id="rId108"/>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06" autoAdjust="0"/>
    <p:restoredTop sz="94667" autoAdjust="0"/>
  </p:normalViewPr>
  <p:slideViewPr>
    <p:cSldViewPr>
      <p:cViewPr varScale="1">
        <p:scale>
          <a:sx n="88" d="100"/>
          <a:sy n="88" d="100"/>
        </p:scale>
        <p:origin x="-1325"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31.12.2019</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8C0C9A-61FB-4A62-A756-2DC855047354}" type="datetimeFigureOut">
              <a:rPr lang="tr-TR" smtClean="0"/>
              <a:t>31.12.2019</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B107D1-6017-4531-A628-C6BD809252B9}" type="slidenum">
              <a:rPr lang="tr-TR" smtClean="0"/>
              <a:t>‹#›</a:t>
            </a:fld>
            <a:endParaRPr lang="tr-TR"/>
          </a:p>
        </p:txBody>
      </p:sp>
    </p:spTree>
    <p:extLst>
      <p:ext uri="{BB962C8B-B14F-4D97-AF65-F5344CB8AC3E}">
        <p14:creationId xmlns:p14="http://schemas.microsoft.com/office/powerpoint/2010/main" val="2190429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tıklayın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stilini düzenlemek için tıklayın</a:t>
            </a: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stilini düzenlemek için tıklayın</a:t>
            </a: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HEMŞİRELİK BÖLÜMÜ</a:t>
            </a:r>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SAĞLIK BİLİMLERİ FAKÜLTESİ</a:t>
            </a:r>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HEM101-HEMŞİRELİK ESASLARI-1</a:t>
            </a:r>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DOÇ.DR. ZELİHA KOÇ</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102704" y="590881"/>
            <a:ext cx="9036496" cy="2304256"/>
          </a:xfrm>
        </p:spPr>
        <p:txBody>
          <a:bodyPr anchor="ctr"/>
          <a:lstStyle/>
          <a:p>
            <a:r>
              <a:rPr lang="tr-TR" sz="4400" b="1" dirty="0"/>
              <a:t>HEMŞİRELİKTE TEMEL KAVRAMLAR </a:t>
            </a:r>
            <a:br>
              <a:rPr lang="tr-TR" sz="4400" b="1" dirty="0"/>
            </a:br>
            <a:r>
              <a:rPr lang="tr-TR" sz="4400" b="1" dirty="0"/>
              <a:t>HASTA KABULÜ </a:t>
            </a:r>
            <a:br>
              <a:rPr lang="tr-TR" sz="4400" b="1" dirty="0"/>
            </a:br>
            <a:r>
              <a:rPr lang="tr-TR" sz="4400" b="1" dirty="0"/>
              <a:t>VE</a:t>
            </a:r>
            <a:br>
              <a:rPr lang="tr-TR" sz="4400" b="1" dirty="0"/>
            </a:br>
            <a:r>
              <a:rPr lang="tr-TR" sz="4400" b="1" dirty="0"/>
              <a:t> TABURCU EDİLMESİ </a:t>
            </a:r>
            <a:endParaRPr lang="tr-TR" altLang="tr-TR" sz="3200" b="1" dirty="0"/>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844475"/>
            <a:ext cx="1774304" cy="762000"/>
          </a:xfrm>
        </p:spPr>
        <p:txBody>
          <a:bodyPr/>
          <a:lstStyle/>
          <a:p>
            <a:r>
              <a:rPr lang="tr-TR" altLang="tr-TR" sz="2800" i="1" dirty="0"/>
              <a:t>2. HAFTA</a:t>
            </a:r>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547664" y="3476584"/>
            <a:ext cx="6912768" cy="1248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HEM101-Hemşirelik Esasları-1</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 xmlns:a16="http://schemas.microsoft.com/office/drawing/2014/main" id="{9B40E433-95B8-4AE7-99BF-37E84D213E53}"/>
              </a:ext>
            </a:extLst>
          </p:cNvPr>
          <p:cNvSpPr>
            <a:spLocks noGrp="1" noChangeArrowheads="1"/>
          </p:cNvSpPr>
          <p:nvPr>
            <p:ph type="title"/>
          </p:nvPr>
        </p:nvSpPr>
        <p:spPr>
          <a:xfrm>
            <a:off x="1547813" y="836613"/>
            <a:ext cx="6624637" cy="4248150"/>
          </a:xfrm>
        </p:spPr>
        <p:txBody>
          <a:bodyPr/>
          <a:lstStyle/>
          <a:p>
            <a:pPr fontAlgn="auto">
              <a:spcAft>
                <a:spcPts val="0"/>
              </a:spcAft>
              <a:defRPr/>
            </a:pPr>
            <a:r>
              <a:rPr lang="tr-TR" altLang="tr-TR" sz="4800" dirty="0"/>
              <a:t/>
            </a:r>
            <a:br>
              <a:rPr lang="tr-TR" altLang="tr-TR" sz="4800" dirty="0"/>
            </a:br>
            <a:r>
              <a:rPr lang="tr-TR" altLang="tr-TR" sz="4800" b="1" dirty="0">
                <a:solidFill>
                  <a:schemeClr val="tx1"/>
                </a:solidFill>
                <a:latin typeface="+mn-lt"/>
              </a:rPr>
              <a:t>HEMŞİRELİKTE TEMEL KAVRAMLAR</a:t>
            </a:r>
          </a:p>
        </p:txBody>
      </p:sp>
      <p:sp>
        <p:nvSpPr>
          <p:cNvPr id="2" name="Slayt Numarası Yer Tutucusu 1">
            <a:extLst>
              <a:ext uri="{FF2B5EF4-FFF2-40B4-BE49-F238E27FC236}">
                <a16:creationId xmlns="" xmlns:a16="http://schemas.microsoft.com/office/drawing/2014/main" id="{4866B387-52A4-4D23-A40F-16F9AD47612E}"/>
              </a:ext>
            </a:extLst>
          </p:cNvPr>
          <p:cNvSpPr>
            <a:spLocks noGrp="1"/>
          </p:cNvSpPr>
          <p:nvPr>
            <p:ph type="sldNum" sz="quarter" idx="12"/>
          </p:nvPr>
        </p:nvSpPr>
        <p:spPr/>
        <p:txBody>
          <a:bodyPr/>
          <a:lstStyle/>
          <a:p>
            <a:pPr>
              <a:defRPr/>
            </a:pPr>
            <a:fld id="{4DC3F511-F268-43F4-9BF3-31FC85A77489}" type="slidenum">
              <a:rPr lang="tr-TR" altLang="tr-TR" smtClean="0"/>
              <a:pPr>
                <a:defRPr/>
              </a:pPr>
              <a:t>3</a:t>
            </a:fld>
            <a:endParaRPr lang="tr-TR" altLang="tr-TR"/>
          </a:p>
        </p:txBody>
      </p:sp>
      <p:sp>
        <p:nvSpPr>
          <p:cNvPr id="6" name="4 Altbilgi Yer Tutucusu">
            <a:extLst>
              <a:ext uri="{FF2B5EF4-FFF2-40B4-BE49-F238E27FC236}">
                <a16:creationId xmlns="" xmlns:a16="http://schemas.microsoft.com/office/drawing/2014/main" id="{6019A58F-23C0-4DDF-ADE0-08F18E0BD31F}"/>
              </a:ext>
            </a:extLst>
          </p:cNvPr>
          <p:cNvSpPr>
            <a:spLocks noGrp="1"/>
          </p:cNvSpPr>
          <p:nvPr>
            <p:ph type="ftr" sz="quarter" idx="11"/>
          </p:nvPr>
        </p:nvSpPr>
        <p:spPr bwMode="auto">
          <a:xfrm>
            <a:off x="2266950" y="5160096"/>
            <a:ext cx="4610100" cy="1096962"/>
          </a:xfrm>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fontAlgn="base">
              <a:spcBef>
                <a:spcPct val="0"/>
              </a:spcBef>
              <a:spcAft>
                <a:spcPct val="0"/>
              </a:spcAft>
              <a:defRPr/>
            </a:pPr>
            <a:endParaRPr lang="tr-TR" altLang="tr-TR" sz="1600" b="1" dirty="0">
              <a:solidFill>
                <a:schemeClr val="bg2">
                  <a:lumMod val="50000"/>
                </a:schemeClr>
              </a:solidFill>
              <a:latin typeface="Arial" panose="020B0604020202020204" pitchFamily="34" charset="0"/>
            </a:endParaRPr>
          </a:p>
          <a:p>
            <a:pPr algn="ctr" fontAlgn="base">
              <a:spcBef>
                <a:spcPct val="0"/>
              </a:spcBef>
              <a:spcAft>
                <a:spcPct val="0"/>
              </a:spcAft>
              <a:defRPr/>
            </a:pPr>
            <a:r>
              <a:rPr lang="tr-TR" altLang="tr-TR" sz="1600" b="1" dirty="0">
                <a:latin typeface="Arial" panose="020B0604020202020204" pitchFamily="34" charset="0"/>
              </a:rPr>
              <a:t>DOÇ. DR. ZELİHA KOÇ</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20A398E2-9251-4F0A-83EC-B91919805ECF}"/>
              </a:ext>
            </a:extLst>
          </p:cNvPr>
          <p:cNvSpPr>
            <a:spLocks noGrp="1"/>
          </p:cNvSpPr>
          <p:nvPr>
            <p:ph type="title"/>
          </p:nvPr>
        </p:nvSpPr>
        <p:spPr/>
        <p:txBody>
          <a:bodyPr/>
          <a:lstStyle/>
          <a:p>
            <a:pPr algn="l"/>
            <a:r>
              <a:rPr lang="tr-TR" b="1" dirty="0"/>
              <a:t>İÇERİK</a:t>
            </a:r>
          </a:p>
        </p:txBody>
      </p:sp>
      <p:sp>
        <p:nvSpPr>
          <p:cNvPr id="3" name="İçerik Yer Tutucusu 2">
            <a:extLst>
              <a:ext uri="{FF2B5EF4-FFF2-40B4-BE49-F238E27FC236}">
                <a16:creationId xmlns="" xmlns:a16="http://schemas.microsoft.com/office/drawing/2014/main" id="{F7AA1610-AF3A-45AE-A608-F083657FC4A3}"/>
              </a:ext>
            </a:extLst>
          </p:cNvPr>
          <p:cNvSpPr>
            <a:spLocks noGrp="1"/>
          </p:cNvSpPr>
          <p:nvPr>
            <p:ph idx="1"/>
          </p:nvPr>
        </p:nvSpPr>
        <p:spPr>
          <a:xfrm>
            <a:off x="457200" y="1600200"/>
            <a:ext cx="8507288" cy="4525963"/>
          </a:xfrm>
        </p:spPr>
        <p:txBody>
          <a:bodyPr/>
          <a:lstStyle/>
          <a:p>
            <a:pPr fontAlgn="auto">
              <a:buFont typeface="Wingdings" panose="05000000000000000000" pitchFamily="2" charset="2"/>
              <a:buChar char="§"/>
              <a:defRPr/>
            </a:pPr>
            <a:r>
              <a:rPr lang="tr-TR" altLang="tr-TR" dirty="0"/>
              <a:t>Hemşirelikte Temel Kavramlar </a:t>
            </a:r>
          </a:p>
          <a:p>
            <a:pPr fontAlgn="auto">
              <a:buFont typeface="Wingdings" panose="05000000000000000000" pitchFamily="2" charset="2"/>
              <a:buChar char="§"/>
              <a:defRPr/>
            </a:pPr>
            <a:r>
              <a:rPr lang="tr-TR" altLang="tr-TR" dirty="0"/>
              <a:t>Kuram</a:t>
            </a:r>
          </a:p>
          <a:p>
            <a:pPr fontAlgn="auto">
              <a:buFont typeface="Wingdings" panose="05000000000000000000" pitchFamily="2" charset="2"/>
              <a:buChar char="§"/>
              <a:defRPr/>
            </a:pPr>
            <a:r>
              <a:rPr lang="tr-TR" altLang="tr-TR" dirty="0"/>
              <a:t>Hemşirelikte Eğitim ve Mesleki Uygulamalarını Etkileyen Temel Kavramlar</a:t>
            </a:r>
          </a:p>
          <a:p>
            <a:endParaRPr lang="tr-TR" dirty="0"/>
          </a:p>
        </p:txBody>
      </p:sp>
    </p:spTree>
    <p:extLst>
      <p:ext uri="{BB962C8B-B14F-4D97-AF65-F5344CB8AC3E}">
        <p14:creationId xmlns:p14="http://schemas.microsoft.com/office/powerpoint/2010/main" val="21950038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 xmlns:a16="http://schemas.microsoft.com/office/drawing/2014/main" id="{7AD8E09A-5BFF-4CE7-9125-4C40AE85176A}"/>
              </a:ext>
            </a:extLst>
          </p:cNvPr>
          <p:cNvSpPr>
            <a:spLocks noGrp="1" noChangeArrowheads="1"/>
          </p:cNvSpPr>
          <p:nvPr>
            <p:ph type="title"/>
          </p:nvPr>
        </p:nvSpPr>
        <p:spPr>
          <a:xfrm>
            <a:off x="2555875" y="320675"/>
            <a:ext cx="4392613" cy="908050"/>
          </a:xfrm>
        </p:spPr>
        <p:txBody>
          <a:bodyPr/>
          <a:lstStyle/>
          <a:p>
            <a:pPr algn="ctr" eaLnBrk="1" fontAlgn="auto" hangingPunct="1">
              <a:spcAft>
                <a:spcPts val="0"/>
              </a:spcAft>
              <a:defRPr/>
            </a:pPr>
            <a:r>
              <a:rPr lang="tr-TR" altLang="tr-TR" b="1" dirty="0">
                <a:solidFill>
                  <a:schemeClr val="tx1"/>
                </a:solidFill>
                <a:latin typeface="+mn-lt"/>
              </a:rPr>
              <a:t>Kavramlar</a:t>
            </a:r>
          </a:p>
        </p:txBody>
      </p:sp>
      <p:sp>
        <p:nvSpPr>
          <p:cNvPr id="9219" name="6 Dikdörtgen">
            <a:extLst>
              <a:ext uri="{FF2B5EF4-FFF2-40B4-BE49-F238E27FC236}">
                <a16:creationId xmlns="" xmlns:a16="http://schemas.microsoft.com/office/drawing/2014/main" id="{82EFE892-920F-406A-BAF9-DE25FB4CA490}"/>
              </a:ext>
            </a:extLst>
          </p:cNvPr>
          <p:cNvSpPr>
            <a:spLocks noChangeArrowheads="1"/>
          </p:cNvSpPr>
          <p:nvPr/>
        </p:nvSpPr>
        <p:spPr bwMode="auto">
          <a:xfrm>
            <a:off x="1500188" y="1400175"/>
            <a:ext cx="6456362" cy="1071563"/>
          </a:xfrm>
          <a:prstGeom prst="rect">
            <a:avLst/>
          </a:prstGeom>
          <a:solidFill>
            <a:schemeClr val="accent1"/>
          </a:solidFill>
          <a:ln w="12700" cap="sq" algn="ctr">
            <a:solidFill>
              <a:schemeClr val="tx1"/>
            </a:solidFill>
            <a:round/>
            <a:headEnd type="none" w="sm" len="sm"/>
            <a:tailEnd type="none" w="sm" len="sm"/>
          </a:ln>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tr-TR" altLang="tr-TR" sz="2800" dirty="0">
                <a:latin typeface="+mn-lt"/>
              </a:rPr>
              <a:t>Kavramlar algılama, yargılama yolu ile gerçekleşir. </a:t>
            </a:r>
          </a:p>
          <a:p>
            <a:pPr eaLnBrk="1" hangingPunct="1"/>
            <a:endParaRPr lang="tr-TR" altLang="tr-TR" dirty="0">
              <a:latin typeface="+mn-lt"/>
            </a:endParaRPr>
          </a:p>
        </p:txBody>
      </p:sp>
      <p:sp>
        <p:nvSpPr>
          <p:cNvPr id="9220" name="7 Dikdörtgen">
            <a:extLst>
              <a:ext uri="{FF2B5EF4-FFF2-40B4-BE49-F238E27FC236}">
                <a16:creationId xmlns="" xmlns:a16="http://schemas.microsoft.com/office/drawing/2014/main" id="{8165F40B-CE2F-4914-944E-C0DB96D89ADF}"/>
              </a:ext>
            </a:extLst>
          </p:cNvPr>
          <p:cNvSpPr>
            <a:spLocks noChangeArrowheads="1"/>
          </p:cNvSpPr>
          <p:nvPr/>
        </p:nvSpPr>
        <p:spPr bwMode="auto">
          <a:xfrm flipH="1">
            <a:off x="1500188" y="2643188"/>
            <a:ext cx="6456362" cy="1000125"/>
          </a:xfrm>
          <a:prstGeom prst="rect">
            <a:avLst/>
          </a:prstGeom>
          <a:solidFill>
            <a:schemeClr val="accent1"/>
          </a:solidFill>
          <a:ln w="12700" cap="sq" algn="ctr">
            <a:solidFill>
              <a:schemeClr val="tx1"/>
            </a:solidFill>
            <a:round/>
            <a:headEnd type="none" w="sm" len="sm"/>
            <a:tailEnd type="none" w="sm" len="sm"/>
          </a:ln>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tr-TR" altLang="tr-TR" sz="2800" dirty="0">
                <a:latin typeface="+mn-lt"/>
              </a:rPr>
              <a:t>Duyular aracılığı ile olgular, imajlar ve objeler algılanır</a:t>
            </a:r>
          </a:p>
        </p:txBody>
      </p:sp>
      <p:sp>
        <p:nvSpPr>
          <p:cNvPr id="9221" name="8 Dikdörtgen">
            <a:extLst>
              <a:ext uri="{FF2B5EF4-FFF2-40B4-BE49-F238E27FC236}">
                <a16:creationId xmlns="" xmlns:a16="http://schemas.microsoft.com/office/drawing/2014/main" id="{61B5FDD3-F450-4089-8E1D-C5DE8C5A80E0}"/>
              </a:ext>
            </a:extLst>
          </p:cNvPr>
          <p:cNvSpPr>
            <a:spLocks noChangeArrowheads="1"/>
          </p:cNvSpPr>
          <p:nvPr/>
        </p:nvSpPr>
        <p:spPr bwMode="auto">
          <a:xfrm>
            <a:off x="1500188" y="3857625"/>
            <a:ext cx="6456362" cy="857250"/>
          </a:xfrm>
          <a:prstGeom prst="rect">
            <a:avLst/>
          </a:prstGeom>
          <a:solidFill>
            <a:schemeClr val="accent1"/>
          </a:solidFill>
          <a:ln w="12700" cap="sq" algn="ctr">
            <a:solidFill>
              <a:schemeClr val="tx1"/>
            </a:solidFill>
            <a:round/>
            <a:headEnd type="none" w="sm" len="sm"/>
            <a:tailEnd type="none" w="sm" len="sm"/>
          </a:ln>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tr-TR" altLang="tr-TR" sz="2800" dirty="0">
                <a:latin typeface="+mn-lt"/>
              </a:rPr>
              <a:t>Yargılanıp zihnimizde soyut bir hale getirilir</a:t>
            </a:r>
            <a:r>
              <a:rPr lang="tr-TR" altLang="tr-TR" dirty="0">
                <a:latin typeface="+mn-lt"/>
              </a:rPr>
              <a:t>. </a:t>
            </a:r>
          </a:p>
        </p:txBody>
      </p:sp>
      <p:sp>
        <p:nvSpPr>
          <p:cNvPr id="9222" name="9 Dikdörtgen">
            <a:extLst>
              <a:ext uri="{FF2B5EF4-FFF2-40B4-BE49-F238E27FC236}">
                <a16:creationId xmlns="" xmlns:a16="http://schemas.microsoft.com/office/drawing/2014/main" id="{7B75463B-AF02-45FC-A0B6-6C04BF5E0F94}"/>
              </a:ext>
            </a:extLst>
          </p:cNvPr>
          <p:cNvSpPr>
            <a:spLocks noChangeArrowheads="1"/>
          </p:cNvSpPr>
          <p:nvPr/>
        </p:nvSpPr>
        <p:spPr bwMode="auto">
          <a:xfrm>
            <a:off x="1500188" y="5072063"/>
            <a:ext cx="6456362" cy="928687"/>
          </a:xfrm>
          <a:prstGeom prst="rect">
            <a:avLst/>
          </a:prstGeom>
          <a:solidFill>
            <a:schemeClr val="accent1"/>
          </a:solidFill>
          <a:ln w="12700" cap="sq" algn="ctr">
            <a:solidFill>
              <a:schemeClr val="tx1"/>
            </a:solidFill>
            <a:round/>
            <a:headEnd type="none" w="sm" len="sm"/>
            <a:tailEnd type="none" w="sm" len="sm"/>
          </a:ln>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tr-TR" altLang="tr-TR" sz="2800" dirty="0">
                <a:latin typeface="+mn-lt"/>
              </a:rPr>
              <a:t>İmaj içeren bu soyut düşünceye </a:t>
            </a:r>
            <a:r>
              <a:rPr lang="tr-TR" altLang="tr-TR" sz="2800" b="1" dirty="0">
                <a:latin typeface="+mn-lt"/>
              </a:rPr>
              <a:t>kavram</a:t>
            </a:r>
            <a:r>
              <a:rPr lang="tr-TR" altLang="tr-TR" sz="2800" dirty="0">
                <a:latin typeface="+mn-lt"/>
              </a:rPr>
              <a:t> denir. </a:t>
            </a:r>
          </a:p>
          <a:p>
            <a:pPr eaLnBrk="1" hangingPunct="1"/>
            <a:endParaRPr lang="tr-TR" altLang="tr-TR" sz="2800" dirty="0">
              <a:latin typeface="Arial" panose="020B0604020202020204" pitchFamily="34" charset="0"/>
            </a:endParaRPr>
          </a:p>
        </p:txBody>
      </p:sp>
      <p:sp>
        <p:nvSpPr>
          <p:cNvPr id="3" name="Slayt Numarası Yer Tutucusu 2">
            <a:extLst>
              <a:ext uri="{FF2B5EF4-FFF2-40B4-BE49-F238E27FC236}">
                <a16:creationId xmlns="" xmlns:a16="http://schemas.microsoft.com/office/drawing/2014/main" id="{05F7E2FA-FD6D-43F0-B241-989D8276ED27}"/>
              </a:ext>
            </a:extLst>
          </p:cNvPr>
          <p:cNvSpPr>
            <a:spLocks noGrp="1"/>
          </p:cNvSpPr>
          <p:nvPr>
            <p:ph type="sldNum" sz="quarter" idx="12"/>
          </p:nvPr>
        </p:nvSpPr>
        <p:spPr/>
        <p:txBody>
          <a:bodyPr/>
          <a:lstStyle/>
          <a:p>
            <a:pPr>
              <a:defRPr/>
            </a:pPr>
            <a:fld id="{055C6859-7746-42E5-8992-312B00E4F424}" type="slidenum">
              <a:rPr lang="tr-TR" altLang="tr-TR" smtClean="0"/>
              <a:pPr>
                <a:defRPr/>
              </a:pPr>
              <a:t>5</a:t>
            </a:fld>
            <a:endParaRPr lang="tr-TR" altLang="tr-T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 xmlns:a16="http://schemas.microsoft.com/office/drawing/2014/main" id="{2497720E-61D3-4707-A5AA-C424D917132E}"/>
              </a:ext>
            </a:extLst>
          </p:cNvPr>
          <p:cNvSpPr>
            <a:spLocks noGrp="1" noChangeArrowheads="1"/>
          </p:cNvSpPr>
          <p:nvPr>
            <p:ph type="title"/>
          </p:nvPr>
        </p:nvSpPr>
        <p:spPr>
          <a:xfrm>
            <a:off x="1042988" y="550863"/>
            <a:ext cx="6554787" cy="1524000"/>
          </a:xfrm>
        </p:spPr>
        <p:txBody>
          <a:bodyPr/>
          <a:lstStyle/>
          <a:p>
            <a:pPr eaLnBrk="1" fontAlgn="auto" hangingPunct="1">
              <a:spcAft>
                <a:spcPts val="0"/>
              </a:spcAft>
              <a:defRPr/>
            </a:pPr>
            <a:r>
              <a:rPr lang="tr-TR" altLang="tr-TR" b="1" dirty="0">
                <a:solidFill>
                  <a:schemeClr val="tx1"/>
                </a:solidFill>
                <a:latin typeface="+mn-lt"/>
              </a:rPr>
              <a:t>Kavramların Özellikleri</a:t>
            </a:r>
          </a:p>
        </p:txBody>
      </p:sp>
      <p:sp>
        <p:nvSpPr>
          <p:cNvPr id="5123" name="Rectangle 3">
            <a:extLst>
              <a:ext uri="{FF2B5EF4-FFF2-40B4-BE49-F238E27FC236}">
                <a16:creationId xmlns="" xmlns:a16="http://schemas.microsoft.com/office/drawing/2014/main" id="{17CFE97A-3C23-4491-8174-F5A06D9228E0}"/>
              </a:ext>
            </a:extLst>
          </p:cNvPr>
          <p:cNvSpPr>
            <a:spLocks noGrp="1" noChangeArrowheads="1"/>
          </p:cNvSpPr>
          <p:nvPr>
            <p:ph idx="1"/>
          </p:nvPr>
        </p:nvSpPr>
        <p:spPr>
          <a:xfrm>
            <a:off x="684213" y="2252663"/>
            <a:ext cx="6554787" cy="3767137"/>
          </a:xfrm>
        </p:spPr>
        <p:txBody>
          <a:bodyPr rtlCol="0">
            <a:normAutofit/>
          </a:bodyPr>
          <a:lstStyle/>
          <a:p>
            <a:pPr lvl="1" eaLnBrk="1" fontAlgn="auto" hangingPunct="1">
              <a:defRPr/>
            </a:pPr>
            <a:r>
              <a:rPr lang="tr-TR" altLang="tr-TR" sz="2400" dirty="0"/>
              <a:t>Soyuttur</a:t>
            </a:r>
          </a:p>
          <a:p>
            <a:pPr lvl="1" eaLnBrk="1" fontAlgn="auto" hangingPunct="1">
              <a:defRPr/>
            </a:pPr>
            <a:r>
              <a:rPr lang="tr-TR" altLang="tr-TR" sz="2400" dirty="0" smtClean="0"/>
              <a:t>Geneldir </a:t>
            </a:r>
            <a:endParaRPr lang="tr-TR" altLang="tr-TR" sz="2400" dirty="0"/>
          </a:p>
          <a:p>
            <a:pPr lvl="1" eaLnBrk="1" fontAlgn="auto" hangingPunct="1">
              <a:defRPr/>
            </a:pPr>
            <a:r>
              <a:rPr lang="tr-TR" altLang="tr-TR" sz="2400" dirty="0"/>
              <a:t>Ölçülebilir</a:t>
            </a:r>
          </a:p>
          <a:p>
            <a:pPr lvl="1" eaLnBrk="1" fontAlgn="auto" hangingPunct="1">
              <a:defRPr/>
            </a:pPr>
            <a:r>
              <a:rPr lang="tr-TR" altLang="tr-TR" sz="2400" dirty="0"/>
              <a:t>Bellekte saklanarak </a:t>
            </a:r>
          </a:p>
          <a:p>
            <a:pPr lvl="1" eaLnBrk="1" fontAlgn="auto" hangingPunct="1">
              <a:defRPr/>
            </a:pPr>
            <a:r>
              <a:rPr lang="tr-TR" altLang="tr-TR" sz="2400" dirty="0"/>
              <a:t>Gerektiğinde ortaya </a:t>
            </a:r>
            <a:r>
              <a:rPr lang="tr-TR" altLang="tr-TR" sz="2400" dirty="0" smtClean="0"/>
              <a:t>çıkarlar.</a:t>
            </a:r>
            <a:endParaRPr lang="tr-TR" altLang="tr-TR" sz="3200" dirty="0"/>
          </a:p>
        </p:txBody>
      </p:sp>
      <p:sp>
        <p:nvSpPr>
          <p:cNvPr id="3" name="Slayt Numarası Yer Tutucusu 2">
            <a:extLst>
              <a:ext uri="{FF2B5EF4-FFF2-40B4-BE49-F238E27FC236}">
                <a16:creationId xmlns="" xmlns:a16="http://schemas.microsoft.com/office/drawing/2014/main" id="{436136F6-F45C-41D7-BC62-80705618DEC0}"/>
              </a:ext>
            </a:extLst>
          </p:cNvPr>
          <p:cNvSpPr>
            <a:spLocks noGrp="1"/>
          </p:cNvSpPr>
          <p:nvPr>
            <p:ph type="sldNum" sz="quarter" idx="12"/>
          </p:nvPr>
        </p:nvSpPr>
        <p:spPr/>
        <p:txBody>
          <a:bodyPr/>
          <a:lstStyle/>
          <a:p>
            <a:pPr>
              <a:defRPr/>
            </a:pPr>
            <a:fld id="{0BA81B14-1FD2-488C-A7D0-7D49E7CB5CEB}" type="slidenum">
              <a:rPr lang="tr-TR" altLang="tr-TR" smtClean="0"/>
              <a:pPr>
                <a:defRPr/>
              </a:pPr>
              <a:t>6</a:t>
            </a:fld>
            <a:endParaRPr lang="tr-TR" altLang="tr-T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D4F1E7E8-CCCF-4327-AA37-5E4311085685}"/>
              </a:ext>
            </a:extLst>
          </p:cNvPr>
          <p:cNvSpPr>
            <a:spLocks noGrp="1" noChangeArrowheads="1"/>
          </p:cNvSpPr>
          <p:nvPr>
            <p:ph type="title"/>
          </p:nvPr>
        </p:nvSpPr>
        <p:spPr>
          <a:xfrm>
            <a:off x="1293813" y="325438"/>
            <a:ext cx="6556375" cy="1524000"/>
          </a:xfrm>
        </p:spPr>
        <p:txBody>
          <a:bodyPr/>
          <a:lstStyle/>
          <a:p>
            <a:pPr marL="838200" indent="-838200" eaLnBrk="1" fontAlgn="auto" hangingPunct="1">
              <a:spcAft>
                <a:spcPts val="0"/>
              </a:spcAft>
              <a:defRPr/>
            </a:pPr>
            <a:r>
              <a:rPr lang="tr-TR" altLang="tr-TR" b="1" dirty="0">
                <a:solidFill>
                  <a:schemeClr val="tx1"/>
                </a:solidFill>
                <a:latin typeface="+mn-lt"/>
              </a:rPr>
              <a:t>KURAM</a:t>
            </a:r>
          </a:p>
        </p:txBody>
      </p:sp>
      <p:sp>
        <p:nvSpPr>
          <p:cNvPr id="6147" name="Rectangle 3">
            <a:extLst>
              <a:ext uri="{FF2B5EF4-FFF2-40B4-BE49-F238E27FC236}">
                <a16:creationId xmlns="" xmlns:a16="http://schemas.microsoft.com/office/drawing/2014/main" id="{77F6272D-33AB-4E5B-B379-01E7C1099DDB}"/>
              </a:ext>
            </a:extLst>
          </p:cNvPr>
          <p:cNvSpPr>
            <a:spLocks noGrp="1" noChangeArrowheads="1"/>
          </p:cNvSpPr>
          <p:nvPr>
            <p:ph idx="1"/>
          </p:nvPr>
        </p:nvSpPr>
        <p:spPr>
          <a:xfrm>
            <a:off x="565705" y="1870736"/>
            <a:ext cx="8137525" cy="3767138"/>
          </a:xfrm>
        </p:spPr>
        <p:txBody>
          <a:bodyPr rtlCol="0">
            <a:normAutofit/>
          </a:bodyPr>
          <a:lstStyle/>
          <a:p>
            <a:pPr algn="just" eaLnBrk="1" fontAlgn="auto" hangingPunct="1">
              <a:buFont typeface="Wingdings" panose="05000000000000000000" pitchFamily="2" charset="2"/>
              <a:buChar char="§"/>
              <a:defRPr/>
            </a:pPr>
            <a:r>
              <a:rPr lang="tr-TR" altLang="tr-TR" sz="2800" dirty="0" err="1"/>
              <a:t>Yunanca’dan</a:t>
            </a:r>
            <a:r>
              <a:rPr lang="tr-TR" altLang="tr-TR" sz="2800" dirty="0"/>
              <a:t> gelen kuram sözlükte </a:t>
            </a:r>
            <a:r>
              <a:rPr lang="tr-TR" altLang="tr-TR" sz="2800" b="1" dirty="0"/>
              <a:t>‘görüş’</a:t>
            </a:r>
            <a:r>
              <a:rPr lang="tr-TR" altLang="tr-TR" sz="2800" dirty="0"/>
              <a:t> anlamına gelir. </a:t>
            </a:r>
          </a:p>
          <a:p>
            <a:pPr algn="just" eaLnBrk="1" fontAlgn="auto" hangingPunct="1">
              <a:buFont typeface="Wingdings" panose="05000000000000000000" pitchFamily="2" charset="2"/>
              <a:buChar char="§"/>
              <a:defRPr/>
            </a:pPr>
            <a:r>
              <a:rPr lang="tr-TR" altLang="tr-TR" sz="2800" dirty="0"/>
              <a:t>Kuramlar varsayımlarla başlar, olayları açıklama, irdeleme ve sonuçları kontrol etmeye yarar. </a:t>
            </a:r>
          </a:p>
        </p:txBody>
      </p:sp>
      <p:sp>
        <p:nvSpPr>
          <p:cNvPr id="3" name="Slayt Numarası Yer Tutucusu 2">
            <a:extLst>
              <a:ext uri="{FF2B5EF4-FFF2-40B4-BE49-F238E27FC236}">
                <a16:creationId xmlns="" xmlns:a16="http://schemas.microsoft.com/office/drawing/2014/main" id="{AFE851C6-53FD-425D-B4F3-0EDD3F331E76}"/>
              </a:ext>
            </a:extLst>
          </p:cNvPr>
          <p:cNvSpPr>
            <a:spLocks noGrp="1"/>
          </p:cNvSpPr>
          <p:nvPr>
            <p:ph type="sldNum" sz="quarter" idx="12"/>
          </p:nvPr>
        </p:nvSpPr>
        <p:spPr/>
        <p:txBody>
          <a:bodyPr/>
          <a:lstStyle/>
          <a:p>
            <a:pPr>
              <a:defRPr/>
            </a:pPr>
            <a:fld id="{493FCD42-7FE5-4B58-83F3-634171BBA6A5}" type="slidenum">
              <a:rPr lang="tr-TR" altLang="tr-TR" smtClean="0"/>
              <a:pPr>
                <a:defRPr/>
              </a:pPr>
              <a:t>7</a:t>
            </a:fld>
            <a:endParaRPr lang="tr-TR" alt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 xmlns:a16="http://schemas.microsoft.com/office/drawing/2014/main" id="{3AD35421-4BBA-4056-A961-8DF8CBEE6094}"/>
              </a:ext>
            </a:extLst>
          </p:cNvPr>
          <p:cNvSpPr>
            <a:spLocks noGrp="1" noChangeArrowheads="1"/>
          </p:cNvSpPr>
          <p:nvPr>
            <p:ph type="title"/>
          </p:nvPr>
        </p:nvSpPr>
        <p:spPr>
          <a:xfrm>
            <a:off x="533400" y="320675"/>
            <a:ext cx="6554788" cy="1524000"/>
          </a:xfrm>
        </p:spPr>
        <p:txBody>
          <a:bodyPr/>
          <a:lstStyle/>
          <a:p>
            <a:pPr eaLnBrk="1" fontAlgn="auto" hangingPunct="1">
              <a:spcAft>
                <a:spcPts val="0"/>
              </a:spcAft>
              <a:defRPr/>
            </a:pPr>
            <a:r>
              <a:rPr lang="tr-TR" altLang="tr-TR" b="1" dirty="0">
                <a:solidFill>
                  <a:schemeClr val="tx1"/>
                </a:solidFill>
                <a:latin typeface="+mn-lt"/>
              </a:rPr>
              <a:t>Kuramın Özellikleri</a:t>
            </a:r>
            <a:r>
              <a:rPr lang="tr-TR" altLang="tr-TR" dirty="0">
                <a:solidFill>
                  <a:schemeClr val="tx1"/>
                </a:solidFill>
                <a:latin typeface="+mn-lt"/>
              </a:rPr>
              <a:t> </a:t>
            </a:r>
          </a:p>
        </p:txBody>
      </p:sp>
      <p:sp>
        <p:nvSpPr>
          <p:cNvPr id="7171" name="Rectangle 3">
            <a:extLst>
              <a:ext uri="{FF2B5EF4-FFF2-40B4-BE49-F238E27FC236}">
                <a16:creationId xmlns="" xmlns:a16="http://schemas.microsoft.com/office/drawing/2014/main" id="{E8002116-DC86-47F6-AD0C-A8481C4AC76C}"/>
              </a:ext>
            </a:extLst>
          </p:cNvPr>
          <p:cNvSpPr>
            <a:spLocks noGrp="1" noChangeArrowheads="1"/>
          </p:cNvSpPr>
          <p:nvPr>
            <p:ph idx="1"/>
          </p:nvPr>
        </p:nvSpPr>
        <p:spPr>
          <a:xfrm>
            <a:off x="287337" y="1988840"/>
            <a:ext cx="8569325" cy="3767137"/>
          </a:xfrm>
        </p:spPr>
        <p:txBody>
          <a:bodyPr rtlCol="0">
            <a:normAutofit/>
          </a:bodyPr>
          <a:lstStyle/>
          <a:p>
            <a:pPr algn="just" eaLnBrk="1" fontAlgn="auto" hangingPunct="1">
              <a:buFont typeface="Wingdings" panose="05000000000000000000" pitchFamily="2" charset="2"/>
              <a:buChar char="§"/>
              <a:defRPr/>
            </a:pPr>
            <a:r>
              <a:rPr lang="tr-TR" altLang="tr-TR" sz="2400" dirty="0"/>
              <a:t>Kavramlar arasında ilişki </a:t>
            </a:r>
            <a:r>
              <a:rPr lang="tr-TR" altLang="tr-TR" sz="2400" dirty="0" smtClean="0"/>
              <a:t>sağlar.</a:t>
            </a:r>
            <a:endParaRPr lang="tr-TR" altLang="tr-TR" sz="2400" dirty="0"/>
          </a:p>
          <a:p>
            <a:pPr algn="just" eaLnBrk="1" fontAlgn="auto" hangingPunct="1">
              <a:buFont typeface="Wingdings" panose="05000000000000000000" pitchFamily="2" charset="2"/>
              <a:buChar char="§"/>
              <a:defRPr/>
            </a:pPr>
            <a:r>
              <a:rPr lang="tr-TR" altLang="tr-TR" sz="2400" dirty="0"/>
              <a:t>Mantıklı </a:t>
            </a:r>
            <a:r>
              <a:rPr lang="tr-TR" altLang="tr-TR" sz="2400" dirty="0" smtClean="0"/>
              <a:t>olmalıdır.</a:t>
            </a:r>
            <a:endParaRPr lang="tr-TR" altLang="tr-TR" sz="2400" dirty="0"/>
          </a:p>
          <a:p>
            <a:pPr algn="just" eaLnBrk="1" fontAlgn="auto" hangingPunct="1">
              <a:buFont typeface="Wingdings" panose="05000000000000000000" pitchFamily="2" charset="2"/>
              <a:buChar char="§"/>
              <a:defRPr/>
            </a:pPr>
            <a:r>
              <a:rPr lang="tr-TR" altLang="tr-TR" sz="2400" dirty="0"/>
              <a:t>Bilimsel bilgi içeriğinin artmasına katkıda </a:t>
            </a:r>
            <a:r>
              <a:rPr lang="tr-TR" altLang="tr-TR" sz="2400" dirty="0" smtClean="0"/>
              <a:t>bulunmalıdır.</a:t>
            </a:r>
            <a:endParaRPr lang="tr-TR" altLang="tr-TR" sz="2400" dirty="0"/>
          </a:p>
          <a:p>
            <a:pPr algn="just" eaLnBrk="1" fontAlgn="auto" hangingPunct="1">
              <a:buFont typeface="Wingdings" panose="05000000000000000000" pitchFamily="2" charset="2"/>
              <a:buChar char="§"/>
              <a:defRPr/>
            </a:pPr>
            <a:r>
              <a:rPr lang="tr-TR" altLang="tr-TR" sz="2400" dirty="0"/>
              <a:t>Uygulamayı geliştirmek için kullanılabilir </a:t>
            </a:r>
            <a:r>
              <a:rPr lang="tr-TR" altLang="tr-TR" sz="2400" dirty="0" smtClean="0"/>
              <a:t>olmalıdır.</a:t>
            </a:r>
            <a:endParaRPr lang="tr-TR" altLang="tr-TR" sz="2400" dirty="0"/>
          </a:p>
          <a:p>
            <a:pPr algn="just" eaLnBrk="1" fontAlgn="auto" hangingPunct="1">
              <a:buFont typeface="Wingdings" panose="05000000000000000000" pitchFamily="2" charset="2"/>
              <a:buChar char="§"/>
              <a:defRPr/>
            </a:pPr>
            <a:r>
              <a:rPr lang="tr-TR" altLang="tr-TR" sz="2400" dirty="0"/>
              <a:t>Diğer geçerli kuram, yasa ve ilkelerle uygunluk </a:t>
            </a:r>
            <a:r>
              <a:rPr lang="tr-TR" altLang="tr-TR" sz="2400" dirty="0" smtClean="0"/>
              <a:t>göstermelidir.</a:t>
            </a:r>
            <a:endParaRPr lang="tr-TR" altLang="tr-TR" sz="2400" dirty="0"/>
          </a:p>
        </p:txBody>
      </p:sp>
      <p:sp>
        <p:nvSpPr>
          <p:cNvPr id="3" name="Slayt Numarası Yer Tutucusu 2">
            <a:extLst>
              <a:ext uri="{FF2B5EF4-FFF2-40B4-BE49-F238E27FC236}">
                <a16:creationId xmlns="" xmlns:a16="http://schemas.microsoft.com/office/drawing/2014/main" id="{97005039-FDF3-4659-B96D-AEABDD5172EC}"/>
              </a:ext>
            </a:extLst>
          </p:cNvPr>
          <p:cNvSpPr>
            <a:spLocks noGrp="1"/>
          </p:cNvSpPr>
          <p:nvPr>
            <p:ph type="sldNum" sz="quarter" idx="12"/>
          </p:nvPr>
        </p:nvSpPr>
        <p:spPr/>
        <p:txBody>
          <a:bodyPr/>
          <a:lstStyle/>
          <a:p>
            <a:pPr>
              <a:defRPr/>
            </a:pPr>
            <a:fld id="{B05D1494-0B0A-46E8-92E8-124BAADAC65E}" type="slidenum">
              <a:rPr lang="tr-TR" altLang="tr-TR" smtClean="0"/>
              <a:pPr>
                <a:defRPr/>
              </a:pPr>
              <a:t>8</a:t>
            </a:fld>
            <a:endParaRPr lang="tr-TR" alt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 xmlns:a16="http://schemas.microsoft.com/office/drawing/2014/main" id="{153FC2AD-5AD7-4844-AB7D-D2A4A15D0EEB}"/>
              </a:ext>
            </a:extLst>
          </p:cNvPr>
          <p:cNvSpPr>
            <a:spLocks noGrp="1" noChangeArrowheads="1"/>
          </p:cNvSpPr>
          <p:nvPr>
            <p:ph type="title"/>
          </p:nvPr>
        </p:nvSpPr>
        <p:spPr>
          <a:xfrm>
            <a:off x="663575" y="1557338"/>
            <a:ext cx="8229600" cy="1439862"/>
          </a:xfrm>
          <a:solidFill>
            <a:schemeClr val="accent2">
              <a:lumMod val="20000"/>
              <a:lumOff val="80000"/>
            </a:schemeClr>
          </a:solidFill>
        </p:spPr>
        <p:txBody>
          <a:bodyPr/>
          <a:lstStyle/>
          <a:p>
            <a:pPr eaLnBrk="1" fontAlgn="auto" hangingPunct="1">
              <a:spcAft>
                <a:spcPts val="0"/>
              </a:spcAft>
              <a:defRPr/>
            </a:pPr>
            <a:r>
              <a:rPr lang="tr-TR" altLang="tr-TR" sz="3200" b="1" cap="none" dirty="0">
                <a:solidFill>
                  <a:schemeClr val="tx1"/>
                </a:solidFill>
                <a:latin typeface="+mn-lt"/>
              </a:rPr>
              <a:t>Tüm Kuramcıların Hemşireliği Ele Alışlarında Ortak Yönler İncelendiğinde:</a:t>
            </a:r>
          </a:p>
        </p:txBody>
      </p:sp>
      <p:sp>
        <p:nvSpPr>
          <p:cNvPr id="8195" name="Rectangle 3">
            <a:extLst>
              <a:ext uri="{FF2B5EF4-FFF2-40B4-BE49-F238E27FC236}">
                <a16:creationId xmlns="" xmlns:a16="http://schemas.microsoft.com/office/drawing/2014/main" id="{0C6A0166-B215-49DC-9E10-6CBD0948A0C2}"/>
              </a:ext>
            </a:extLst>
          </p:cNvPr>
          <p:cNvSpPr>
            <a:spLocks noGrp="1" noChangeArrowheads="1"/>
          </p:cNvSpPr>
          <p:nvPr>
            <p:ph idx="1"/>
          </p:nvPr>
        </p:nvSpPr>
        <p:spPr>
          <a:xfrm>
            <a:off x="474663" y="3349625"/>
            <a:ext cx="8229600" cy="3273425"/>
          </a:xfrm>
        </p:spPr>
        <p:txBody>
          <a:bodyPr rtlCol="0">
            <a:normAutofit/>
          </a:bodyPr>
          <a:lstStyle/>
          <a:p>
            <a:pPr algn="just" eaLnBrk="1" fontAlgn="auto" hangingPunct="1">
              <a:buFont typeface="Wingdings" panose="05000000000000000000" pitchFamily="2" charset="2"/>
              <a:buChar char="§"/>
              <a:defRPr/>
            </a:pPr>
            <a:r>
              <a:rPr lang="tr-TR" altLang="tr-TR" sz="2400" dirty="0"/>
              <a:t>Bireyin kendi sorumluluğunu alıncaya kadar sorumluluğu üstlenme,</a:t>
            </a:r>
          </a:p>
          <a:p>
            <a:pPr algn="just" eaLnBrk="1" fontAlgn="auto" hangingPunct="1">
              <a:buFont typeface="Wingdings" panose="05000000000000000000" pitchFamily="2" charset="2"/>
              <a:buChar char="§"/>
              <a:defRPr/>
            </a:pPr>
            <a:r>
              <a:rPr lang="tr-TR" altLang="tr-TR" sz="2400" dirty="0"/>
              <a:t>Sağlığın sürdürülmesi ya da yeniden kazanılması için çevreyi kontrol etme ya da değiştirme,</a:t>
            </a:r>
          </a:p>
          <a:p>
            <a:pPr algn="just" eaLnBrk="1" fontAlgn="auto" hangingPunct="1">
              <a:buFont typeface="Wingdings" panose="05000000000000000000" pitchFamily="2" charset="2"/>
              <a:buChar char="§"/>
              <a:defRPr/>
            </a:pPr>
            <a:r>
              <a:rPr lang="tr-TR" altLang="tr-TR" sz="2400" dirty="0"/>
              <a:t>Belirlenmiş amaçlara ulaşmada bireye yardım </a:t>
            </a:r>
            <a:r>
              <a:rPr lang="tr-TR" altLang="tr-TR" sz="2400" dirty="0" smtClean="0"/>
              <a:t>etme.</a:t>
            </a:r>
            <a:endParaRPr lang="tr-TR" altLang="tr-TR" sz="2400" dirty="0"/>
          </a:p>
          <a:p>
            <a:pPr eaLnBrk="1" fontAlgn="auto" hangingPunct="1">
              <a:defRPr/>
            </a:pPr>
            <a:endParaRPr lang="tr-TR" altLang="tr-TR" sz="2800" dirty="0">
              <a:solidFill>
                <a:schemeClr val="bg2">
                  <a:lumMod val="75000"/>
                </a:schemeClr>
              </a:solidFill>
              <a:latin typeface="Bookman Old Style" panose="02050604050505020204" pitchFamily="18" charset="0"/>
            </a:endParaRPr>
          </a:p>
        </p:txBody>
      </p:sp>
      <p:sp>
        <p:nvSpPr>
          <p:cNvPr id="2" name="Metin kutusu 1">
            <a:extLst>
              <a:ext uri="{FF2B5EF4-FFF2-40B4-BE49-F238E27FC236}">
                <a16:creationId xmlns="" xmlns:a16="http://schemas.microsoft.com/office/drawing/2014/main" id="{4CD45B74-9E04-423B-A660-4D30D7F14EA4}"/>
              </a:ext>
            </a:extLst>
          </p:cNvPr>
          <p:cNvSpPr txBox="1"/>
          <p:nvPr/>
        </p:nvSpPr>
        <p:spPr>
          <a:xfrm>
            <a:off x="663575" y="549275"/>
            <a:ext cx="7942263" cy="830263"/>
          </a:xfrm>
          <a:prstGeom prst="rect">
            <a:avLst/>
          </a:prstGeom>
          <a:noFill/>
        </p:spPr>
        <p:txBody>
          <a:bodyPr>
            <a:spAutoFit/>
          </a:bodyPr>
          <a:lstStyle/>
          <a:p>
            <a:pPr eaLnBrk="1" fontAlgn="auto" hangingPunct="1">
              <a:spcBef>
                <a:spcPts val="0"/>
              </a:spcBef>
              <a:spcAft>
                <a:spcPts val="0"/>
              </a:spcAft>
              <a:defRPr/>
            </a:pPr>
            <a:r>
              <a:rPr lang="tr-TR" altLang="tr-TR" sz="2400" b="1" dirty="0">
                <a:latin typeface="+mn-lt"/>
              </a:rPr>
              <a:t>Hemşirelikle ilgili kuramlar 1950’li yıllardan itibaren </a:t>
            </a:r>
          </a:p>
          <a:p>
            <a:pPr eaLnBrk="1" fontAlgn="auto" hangingPunct="1">
              <a:spcBef>
                <a:spcPts val="0"/>
              </a:spcBef>
              <a:spcAft>
                <a:spcPts val="0"/>
              </a:spcAft>
              <a:defRPr/>
            </a:pPr>
            <a:r>
              <a:rPr lang="tr-TR" altLang="tr-TR" sz="2400" b="1" dirty="0">
                <a:latin typeface="+mn-lt"/>
              </a:rPr>
              <a:t>g</a:t>
            </a:r>
            <a:r>
              <a:rPr lang="tr-TR" altLang="tr-TR" sz="2400" b="1" dirty="0" smtClean="0">
                <a:latin typeface="+mn-lt"/>
              </a:rPr>
              <a:t>eliştirilmeye başlanmıştır.</a:t>
            </a:r>
            <a:endParaRPr lang="tr-TR" sz="2400" dirty="0">
              <a:latin typeface="+mn-lt"/>
            </a:endParaRPr>
          </a:p>
        </p:txBody>
      </p:sp>
      <p:sp>
        <p:nvSpPr>
          <p:cNvPr id="4" name="Slayt Numarası Yer Tutucusu 3">
            <a:extLst>
              <a:ext uri="{FF2B5EF4-FFF2-40B4-BE49-F238E27FC236}">
                <a16:creationId xmlns="" xmlns:a16="http://schemas.microsoft.com/office/drawing/2014/main" id="{7C9453ED-A51F-4840-A634-13B6A76EB295}"/>
              </a:ext>
            </a:extLst>
          </p:cNvPr>
          <p:cNvSpPr>
            <a:spLocks noGrp="1"/>
          </p:cNvSpPr>
          <p:nvPr>
            <p:ph type="sldNum" sz="quarter" idx="12"/>
          </p:nvPr>
        </p:nvSpPr>
        <p:spPr/>
        <p:txBody>
          <a:bodyPr/>
          <a:lstStyle/>
          <a:p>
            <a:pPr>
              <a:defRPr/>
            </a:pPr>
            <a:fld id="{8056916A-3D81-425D-8DCB-003D2CDF13AF}" type="slidenum">
              <a:rPr lang="tr-TR" altLang="tr-TR" smtClean="0"/>
              <a:pPr>
                <a:defRPr/>
              </a:pPr>
              <a:t>9</a:t>
            </a:fld>
            <a:endParaRPr lang="tr-TR" alt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 xmlns:a16="http://schemas.microsoft.com/office/drawing/2014/main" id="{84DD03A9-1E3C-4F42-A4CE-1B6041855005}"/>
              </a:ext>
            </a:extLst>
          </p:cNvPr>
          <p:cNvSpPr>
            <a:spLocks noGrp="1" noChangeArrowheads="1"/>
          </p:cNvSpPr>
          <p:nvPr>
            <p:ph type="title"/>
          </p:nvPr>
        </p:nvSpPr>
        <p:spPr>
          <a:xfrm>
            <a:off x="655638" y="144463"/>
            <a:ext cx="8208962" cy="1524000"/>
          </a:xfrm>
        </p:spPr>
        <p:txBody>
          <a:bodyPr>
            <a:normAutofit/>
          </a:bodyPr>
          <a:lstStyle/>
          <a:p>
            <a:pPr algn="ctr" eaLnBrk="1" fontAlgn="auto" hangingPunct="1">
              <a:spcAft>
                <a:spcPts val="0"/>
              </a:spcAft>
              <a:defRPr/>
            </a:pPr>
            <a:r>
              <a:rPr lang="tr-TR" altLang="tr-TR" sz="4000" b="1" dirty="0">
                <a:solidFill>
                  <a:schemeClr val="tx1"/>
                </a:solidFill>
                <a:latin typeface="+mn-lt"/>
              </a:rPr>
              <a:t>Hemşirelikte Kavram ve Kuram Geliştirme Nedenleri</a:t>
            </a:r>
            <a:r>
              <a:rPr lang="tr-TR" altLang="tr-TR" sz="4000" dirty="0">
                <a:solidFill>
                  <a:schemeClr val="tx1"/>
                </a:solidFill>
                <a:latin typeface="+mn-lt"/>
              </a:rPr>
              <a:t> </a:t>
            </a:r>
          </a:p>
        </p:txBody>
      </p:sp>
      <p:sp>
        <p:nvSpPr>
          <p:cNvPr id="9219" name="Rectangle 3">
            <a:extLst>
              <a:ext uri="{FF2B5EF4-FFF2-40B4-BE49-F238E27FC236}">
                <a16:creationId xmlns="" xmlns:a16="http://schemas.microsoft.com/office/drawing/2014/main" id="{5A1E6CAD-1879-438E-8E1F-63F9FB8082B3}"/>
              </a:ext>
            </a:extLst>
          </p:cNvPr>
          <p:cNvSpPr>
            <a:spLocks noGrp="1" noChangeArrowheads="1"/>
          </p:cNvSpPr>
          <p:nvPr>
            <p:ph idx="1"/>
          </p:nvPr>
        </p:nvSpPr>
        <p:spPr>
          <a:xfrm>
            <a:off x="250825" y="2276475"/>
            <a:ext cx="8642350" cy="4392613"/>
          </a:xfrm>
        </p:spPr>
        <p:txBody>
          <a:bodyPr rtlCol="0">
            <a:normAutofit/>
          </a:bodyPr>
          <a:lstStyle/>
          <a:p>
            <a:pPr algn="just" eaLnBrk="1" fontAlgn="auto" hangingPunct="1">
              <a:lnSpc>
                <a:spcPct val="90000"/>
              </a:lnSpc>
              <a:buFont typeface="Wingdings" panose="05000000000000000000" pitchFamily="2" charset="2"/>
              <a:buChar char="§"/>
              <a:defRPr/>
            </a:pPr>
            <a:r>
              <a:rPr lang="tr-TR" altLang="tr-TR" sz="2400" dirty="0"/>
              <a:t>Bilimsel bilgi içeriğinin hemşireliğe </a:t>
            </a:r>
            <a:r>
              <a:rPr lang="tr-TR" altLang="tr-TR" sz="2400" dirty="0" smtClean="0"/>
              <a:t>etkisi</a:t>
            </a:r>
            <a:endParaRPr lang="tr-TR" altLang="tr-TR" sz="2400" dirty="0"/>
          </a:p>
          <a:p>
            <a:pPr algn="just" eaLnBrk="1" fontAlgn="auto" hangingPunct="1">
              <a:lnSpc>
                <a:spcPct val="90000"/>
              </a:lnSpc>
              <a:buFont typeface="Wingdings" panose="05000000000000000000" pitchFamily="2" charset="2"/>
              <a:buChar char="§"/>
              <a:defRPr/>
            </a:pPr>
            <a:r>
              <a:rPr lang="tr-TR" altLang="tr-TR" sz="2400" dirty="0"/>
              <a:t>Üniversite mezunu hemşirelerin mesleği diğer sağlık disiplinleri ile karşılaştırarak </a:t>
            </a:r>
            <a:r>
              <a:rPr lang="tr-TR" altLang="tr-TR" sz="2400" dirty="0" smtClean="0"/>
              <a:t>sorgulamaları</a:t>
            </a:r>
            <a:endParaRPr lang="tr-TR" altLang="tr-TR" sz="2400" dirty="0"/>
          </a:p>
          <a:p>
            <a:pPr algn="just" eaLnBrk="1" fontAlgn="auto" hangingPunct="1">
              <a:lnSpc>
                <a:spcPct val="90000"/>
              </a:lnSpc>
              <a:buFont typeface="Wingdings" panose="05000000000000000000" pitchFamily="2" charset="2"/>
              <a:buChar char="§"/>
              <a:defRPr/>
            </a:pPr>
            <a:r>
              <a:rPr lang="tr-TR" altLang="tr-TR" sz="2400" dirty="0"/>
              <a:t>Bir disiplinin, kendine özgü öğretilecek ve öğrenilecek bir kuramsal bilgi içeriğinin olması ve bunu uygulamalarına yansıtabilmenin </a:t>
            </a:r>
            <a:r>
              <a:rPr lang="tr-TR" altLang="tr-TR" sz="2400" dirty="0" smtClean="0"/>
              <a:t>gerekliliği</a:t>
            </a:r>
            <a:endParaRPr lang="tr-TR" altLang="tr-TR" sz="2400" dirty="0"/>
          </a:p>
          <a:p>
            <a:pPr algn="just" eaLnBrk="1" fontAlgn="auto" hangingPunct="1">
              <a:lnSpc>
                <a:spcPct val="90000"/>
              </a:lnSpc>
              <a:buFont typeface="Wingdings" panose="05000000000000000000" pitchFamily="2" charset="2"/>
              <a:buChar char="§"/>
              <a:defRPr/>
            </a:pPr>
            <a:r>
              <a:rPr lang="tr-TR" altLang="tr-TR" sz="2400" dirty="0"/>
              <a:t>Gerçek profesyonel bir hemşirelik bakımı ile teknik nitelikli  hemşirelik bakımını ayıracak, öğretim ve öğrenimin bilimsel temellerini açıklamak </a:t>
            </a:r>
            <a:r>
              <a:rPr lang="tr-TR" altLang="tr-TR" sz="2400" dirty="0" smtClean="0"/>
              <a:t>zorunluluğu </a:t>
            </a:r>
            <a:endParaRPr lang="tr-TR" altLang="tr-TR" sz="2400" dirty="0"/>
          </a:p>
          <a:p>
            <a:pPr algn="just" eaLnBrk="1" fontAlgn="auto" hangingPunct="1">
              <a:lnSpc>
                <a:spcPct val="90000"/>
              </a:lnSpc>
              <a:buFont typeface="Wingdings" panose="05000000000000000000" pitchFamily="2" charset="2"/>
              <a:buChar char="§"/>
              <a:defRPr/>
            </a:pPr>
            <a:r>
              <a:rPr lang="tr-TR" altLang="tr-TR" sz="2400" dirty="0" err="1"/>
              <a:t>Meslekleşme</a:t>
            </a:r>
            <a:r>
              <a:rPr lang="tr-TR" altLang="tr-TR" sz="2400" dirty="0"/>
              <a:t> </a:t>
            </a:r>
            <a:r>
              <a:rPr lang="tr-TR" altLang="tr-TR" sz="2400" dirty="0" smtClean="0"/>
              <a:t>çabaları.</a:t>
            </a:r>
            <a:endParaRPr lang="tr-TR" altLang="tr-TR" sz="2400" dirty="0"/>
          </a:p>
          <a:p>
            <a:pPr eaLnBrk="1" fontAlgn="auto" hangingPunct="1">
              <a:lnSpc>
                <a:spcPct val="90000"/>
              </a:lnSpc>
              <a:defRPr/>
            </a:pPr>
            <a:endParaRPr lang="tr-TR" altLang="tr-TR" sz="2400" dirty="0">
              <a:solidFill>
                <a:schemeClr val="bg2">
                  <a:lumMod val="75000"/>
                </a:schemeClr>
              </a:solidFill>
              <a:latin typeface="Bookman Old Style" panose="02050604050505020204" pitchFamily="18" charset="0"/>
            </a:endParaRPr>
          </a:p>
        </p:txBody>
      </p:sp>
      <p:sp>
        <p:nvSpPr>
          <p:cNvPr id="3" name="Slayt Numarası Yer Tutucusu 2">
            <a:extLst>
              <a:ext uri="{FF2B5EF4-FFF2-40B4-BE49-F238E27FC236}">
                <a16:creationId xmlns="" xmlns:a16="http://schemas.microsoft.com/office/drawing/2014/main" id="{A23712F6-29BD-4F9E-AF8E-557648C686C5}"/>
              </a:ext>
            </a:extLst>
          </p:cNvPr>
          <p:cNvSpPr>
            <a:spLocks noGrp="1"/>
          </p:cNvSpPr>
          <p:nvPr>
            <p:ph type="sldNum" sz="quarter" idx="12"/>
          </p:nvPr>
        </p:nvSpPr>
        <p:spPr/>
        <p:txBody>
          <a:bodyPr/>
          <a:lstStyle/>
          <a:p>
            <a:pPr>
              <a:defRPr/>
            </a:pPr>
            <a:fld id="{A37F882B-D0D3-4BD6-8DC6-6967D32C14C5}" type="slidenum">
              <a:rPr lang="tr-TR" altLang="tr-TR" smtClean="0"/>
              <a:pPr>
                <a:defRPr/>
              </a:pPr>
              <a:t>10</a:t>
            </a:fld>
            <a:endParaRPr lang="tr-TR" alt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 xmlns:a16="http://schemas.microsoft.com/office/drawing/2014/main" id="{F13D88A3-16D4-4590-8CDC-BF7262F47196}"/>
              </a:ext>
            </a:extLst>
          </p:cNvPr>
          <p:cNvSpPr>
            <a:spLocks noGrp="1" noChangeArrowheads="1"/>
          </p:cNvSpPr>
          <p:nvPr>
            <p:ph type="title"/>
          </p:nvPr>
        </p:nvSpPr>
        <p:spPr>
          <a:xfrm>
            <a:off x="533400" y="115888"/>
            <a:ext cx="6554788" cy="1524000"/>
          </a:xfrm>
        </p:spPr>
        <p:txBody>
          <a:bodyPr/>
          <a:lstStyle/>
          <a:p>
            <a:pPr eaLnBrk="1" fontAlgn="auto" hangingPunct="1">
              <a:spcAft>
                <a:spcPts val="0"/>
              </a:spcAft>
              <a:defRPr/>
            </a:pPr>
            <a:r>
              <a:rPr lang="tr-TR" altLang="tr-TR" sz="4000" b="1" dirty="0">
                <a:solidFill>
                  <a:schemeClr val="tx1"/>
                </a:solidFill>
                <a:latin typeface="+mn-lt"/>
              </a:rPr>
              <a:t>TEMEL KAVRAMLAR</a:t>
            </a:r>
          </a:p>
        </p:txBody>
      </p:sp>
      <p:sp>
        <p:nvSpPr>
          <p:cNvPr id="11267" name="Rectangle 3">
            <a:extLst>
              <a:ext uri="{FF2B5EF4-FFF2-40B4-BE49-F238E27FC236}">
                <a16:creationId xmlns="" xmlns:a16="http://schemas.microsoft.com/office/drawing/2014/main" id="{4328F464-23A4-4C38-994B-002E3C41A635}"/>
              </a:ext>
            </a:extLst>
          </p:cNvPr>
          <p:cNvSpPr>
            <a:spLocks noGrp="1" noChangeArrowheads="1"/>
          </p:cNvSpPr>
          <p:nvPr>
            <p:ph idx="1"/>
          </p:nvPr>
        </p:nvSpPr>
        <p:spPr>
          <a:xfrm>
            <a:off x="561975" y="2022475"/>
            <a:ext cx="6556375" cy="3767138"/>
          </a:xfrm>
        </p:spPr>
        <p:txBody>
          <a:bodyPr rtlCol="0">
            <a:normAutofit/>
          </a:bodyPr>
          <a:lstStyle/>
          <a:p>
            <a:pPr eaLnBrk="1" fontAlgn="auto" hangingPunct="1">
              <a:buFont typeface="Wingdings" panose="05000000000000000000" pitchFamily="2" charset="2"/>
              <a:buChar char="§"/>
              <a:defRPr/>
            </a:pPr>
            <a:r>
              <a:rPr lang="tr-TR" altLang="tr-TR" sz="2400" dirty="0"/>
              <a:t>İnsan</a:t>
            </a:r>
          </a:p>
          <a:p>
            <a:pPr eaLnBrk="1" fontAlgn="auto" hangingPunct="1">
              <a:buFont typeface="Wingdings" panose="05000000000000000000" pitchFamily="2" charset="2"/>
              <a:buChar char="§"/>
              <a:defRPr/>
            </a:pPr>
            <a:r>
              <a:rPr lang="tr-TR" altLang="tr-TR" sz="2400" dirty="0"/>
              <a:t>Sağlık-Hastalık</a:t>
            </a:r>
          </a:p>
          <a:p>
            <a:pPr eaLnBrk="1" fontAlgn="auto" hangingPunct="1">
              <a:buFont typeface="Wingdings" panose="05000000000000000000" pitchFamily="2" charset="2"/>
              <a:buChar char="§"/>
              <a:defRPr/>
            </a:pPr>
            <a:r>
              <a:rPr lang="tr-TR" altLang="tr-TR" sz="2400" dirty="0"/>
              <a:t>Toplum-Çevre</a:t>
            </a:r>
          </a:p>
          <a:p>
            <a:pPr eaLnBrk="1" fontAlgn="auto" hangingPunct="1">
              <a:buFont typeface="Wingdings" panose="05000000000000000000" pitchFamily="2" charset="2"/>
              <a:buChar char="§"/>
              <a:defRPr/>
            </a:pPr>
            <a:r>
              <a:rPr lang="tr-TR" altLang="tr-TR" sz="2400" dirty="0"/>
              <a:t>Hemşirelik</a:t>
            </a:r>
          </a:p>
          <a:p>
            <a:pPr eaLnBrk="1" fontAlgn="auto" hangingPunct="1">
              <a:defRPr/>
            </a:pPr>
            <a:endParaRPr lang="tr-TR" altLang="tr-TR" dirty="0">
              <a:solidFill>
                <a:schemeClr val="bg2">
                  <a:lumMod val="75000"/>
                </a:schemeClr>
              </a:solidFill>
              <a:latin typeface="Bookman Old Style" panose="02050604050505020204" pitchFamily="18" charset="0"/>
            </a:endParaRPr>
          </a:p>
        </p:txBody>
      </p:sp>
      <p:pic>
        <p:nvPicPr>
          <p:cNvPr id="16388" name="Resim 2">
            <a:extLst>
              <a:ext uri="{FF2B5EF4-FFF2-40B4-BE49-F238E27FC236}">
                <a16:creationId xmlns="" xmlns:a16="http://schemas.microsoft.com/office/drawing/2014/main" id="{AB9EDE44-7E23-42DE-B85B-05E5C339A5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9413" y="2276475"/>
            <a:ext cx="4392612"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ayt Numarası Yer Tutucusu 2">
            <a:extLst>
              <a:ext uri="{FF2B5EF4-FFF2-40B4-BE49-F238E27FC236}">
                <a16:creationId xmlns="" xmlns:a16="http://schemas.microsoft.com/office/drawing/2014/main" id="{98CAC1F6-C4C8-43FE-857E-141C3D4D710F}"/>
              </a:ext>
            </a:extLst>
          </p:cNvPr>
          <p:cNvSpPr>
            <a:spLocks noGrp="1"/>
          </p:cNvSpPr>
          <p:nvPr>
            <p:ph type="sldNum" sz="quarter" idx="12"/>
          </p:nvPr>
        </p:nvSpPr>
        <p:spPr/>
        <p:txBody>
          <a:bodyPr/>
          <a:lstStyle/>
          <a:p>
            <a:pPr>
              <a:defRPr/>
            </a:pPr>
            <a:fld id="{03429DA4-48EB-4633-AF16-C7F3F42C1B59}" type="slidenum">
              <a:rPr lang="tr-TR" altLang="tr-TR" smtClean="0"/>
              <a:pPr>
                <a:defRPr/>
              </a:pPr>
              <a:t>11</a:t>
            </a:fld>
            <a:endParaRPr lang="tr-TR" altLang="tr-T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a:extLst>
              <a:ext uri="{FF2B5EF4-FFF2-40B4-BE49-F238E27FC236}">
                <a16:creationId xmlns="" xmlns:a16="http://schemas.microsoft.com/office/drawing/2014/main" id="{D44792A8-A6C7-4780-AF0D-B2DF28A587D5}"/>
              </a:ext>
            </a:extLst>
          </p:cNvPr>
          <p:cNvSpPr txBox="1">
            <a:spLocks noChangeArrowheads="1"/>
          </p:cNvSpPr>
          <p:nvPr/>
        </p:nvSpPr>
        <p:spPr bwMode="auto">
          <a:xfrm>
            <a:off x="614363" y="414890"/>
            <a:ext cx="7772400" cy="1323975"/>
          </a:xfrm>
          <a:prstGeom prst="rect">
            <a:avLst/>
          </a:prstGeom>
          <a:noFill/>
          <a:ln w="12700" cap="sq">
            <a:noFill/>
            <a:miter lim="800000"/>
            <a:headEnd type="none" w="sm" len="sm"/>
            <a:tailEnd type="none" w="sm" len="sm"/>
          </a:ln>
          <a:effectLst/>
        </p:spPr>
        <p:txBody>
          <a:bodyPr>
            <a:spAutoFit/>
          </a:bodyPr>
          <a:lstStyle/>
          <a:p>
            <a:pPr algn="ctr" eaLnBrk="1" fontAlgn="auto" hangingPunct="1">
              <a:spcBef>
                <a:spcPts val="0"/>
              </a:spcBef>
              <a:spcAft>
                <a:spcPts val="0"/>
              </a:spcAft>
              <a:defRPr/>
            </a:pPr>
            <a:r>
              <a:rPr lang="tr-TR" sz="4000" dirty="0">
                <a:effectLst>
                  <a:outerShdw blurRad="38100" dist="38100" dir="2700000" algn="tl">
                    <a:srgbClr val="C0C0C0"/>
                  </a:outerShdw>
                </a:effectLst>
                <a:latin typeface="+mn-lt"/>
              </a:rPr>
              <a:t>TEMEL KAVRAMLAR ARASINDA İLİŞKİLER</a:t>
            </a:r>
            <a:endParaRPr kumimoji="1" lang="tr-TR" sz="2000" dirty="0">
              <a:latin typeface="+mn-lt"/>
            </a:endParaRPr>
          </a:p>
        </p:txBody>
      </p:sp>
      <p:sp>
        <p:nvSpPr>
          <p:cNvPr id="17411" name="Oval 3">
            <a:extLst>
              <a:ext uri="{FF2B5EF4-FFF2-40B4-BE49-F238E27FC236}">
                <a16:creationId xmlns="" xmlns:a16="http://schemas.microsoft.com/office/drawing/2014/main" id="{574E9EB6-E79C-4092-B4B0-8C8E53FF48A2}"/>
              </a:ext>
            </a:extLst>
          </p:cNvPr>
          <p:cNvSpPr>
            <a:spLocks noChangeArrowheads="1"/>
          </p:cNvSpPr>
          <p:nvPr/>
        </p:nvSpPr>
        <p:spPr bwMode="auto">
          <a:xfrm>
            <a:off x="3048000" y="2133600"/>
            <a:ext cx="3048000" cy="685800"/>
          </a:xfrm>
          <a:prstGeom prst="ellipse">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kumimoji="1" lang="tr-TR" altLang="tr-TR" sz="2400" b="1">
                <a:solidFill>
                  <a:srgbClr val="FF0000"/>
                </a:solidFill>
                <a:latin typeface="Times New Roman" panose="02020603050405020304" pitchFamily="18" charset="0"/>
              </a:rPr>
              <a:t>Sağlık-Hastalık</a:t>
            </a:r>
          </a:p>
        </p:txBody>
      </p:sp>
      <p:sp>
        <p:nvSpPr>
          <p:cNvPr id="17412" name="Oval 4">
            <a:extLst>
              <a:ext uri="{FF2B5EF4-FFF2-40B4-BE49-F238E27FC236}">
                <a16:creationId xmlns="" xmlns:a16="http://schemas.microsoft.com/office/drawing/2014/main" id="{65452DD8-811F-4734-8E0D-8B16B4E550A8}"/>
              </a:ext>
            </a:extLst>
          </p:cNvPr>
          <p:cNvSpPr>
            <a:spLocks noChangeArrowheads="1"/>
          </p:cNvSpPr>
          <p:nvPr/>
        </p:nvSpPr>
        <p:spPr bwMode="auto">
          <a:xfrm>
            <a:off x="685800" y="3429000"/>
            <a:ext cx="2895600" cy="685800"/>
          </a:xfrm>
          <a:prstGeom prst="ellipse">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kumimoji="1" lang="tr-TR" altLang="tr-TR" sz="2400" b="1">
                <a:solidFill>
                  <a:srgbClr val="FF0000"/>
                </a:solidFill>
                <a:latin typeface="Times New Roman" panose="02020603050405020304" pitchFamily="18" charset="0"/>
              </a:rPr>
              <a:t>Toplum-Çevre</a:t>
            </a:r>
          </a:p>
        </p:txBody>
      </p:sp>
      <p:sp>
        <p:nvSpPr>
          <p:cNvPr id="17413" name="Oval 5">
            <a:extLst>
              <a:ext uri="{FF2B5EF4-FFF2-40B4-BE49-F238E27FC236}">
                <a16:creationId xmlns="" xmlns:a16="http://schemas.microsoft.com/office/drawing/2014/main" id="{D1C05E34-B40D-48D4-AFAE-5837AEA96AC4}"/>
              </a:ext>
            </a:extLst>
          </p:cNvPr>
          <p:cNvSpPr>
            <a:spLocks noChangeArrowheads="1"/>
          </p:cNvSpPr>
          <p:nvPr/>
        </p:nvSpPr>
        <p:spPr bwMode="auto">
          <a:xfrm>
            <a:off x="5791200" y="3352800"/>
            <a:ext cx="3048000" cy="838200"/>
          </a:xfrm>
          <a:prstGeom prst="ellipse">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kumimoji="1" lang="tr-TR" altLang="tr-TR" sz="2400" b="1">
                <a:solidFill>
                  <a:srgbClr val="FF0000"/>
                </a:solidFill>
                <a:latin typeface="Times New Roman" panose="02020603050405020304" pitchFamily="18" charset="0"/>
              </a:rPr>
              <a:t>İnsan</a:t>
            </a:r>
          </a:p>
        </p:txBody>
      </p:sp>
      <p:sp>
        <p:nvSpPr>
          <p:cNvPr id="17414" name="Oval 6">
            <a:extLst>
              <a:ext uri="{FF2B5EF4-FFF2-40B4-BE49-F238E27FC236}">
                <a16:creationId xmlns="" xmlns:a16="http://schemas.microsoft.com/office/drawing/2014/main" id="{0A404366-B1D6-4155-A40E-CDF352A8AF87}"/>
              </a:ext>
            </a:extLst>
          </p:cNvPr>
          <p:cNvSpPr>
            <a:spLocks noChangeArrowheads="1"/>
          </p:cNvSpPr>
          <p:nvPr/>
        </p:nvSpPr>
        <p:spPr bwMode="auto">
          <a:xfrm>
            <a:off x="3124200" y="4648200"/>
            <a:ext cx="3276600" cy="762000"/>
          </a:xfrm>
          <a:prstGeom prst="ellipse">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kumimoji="1" lang="tr-TR" altLang="tr-TR" sz="2400" b="1">
                <a:solidFill>
                  <a:srgbClr val="FF0000"/>
                </a:solidFill>
                <a:latin typeface="Times New Roman" panose="02020603050405020304" pitchFamily="18" charset="0"/>
              </a:rPr>
              <a:t>Hemşirelik</a:t>
            </a:r>
          </a:p>
        </p:txBody>
      </p:sp>
      <p:sp>
        <p:nvSpPr>
          <p:cNvPr id="17415" name="AutoShape 12">
            <a:extLst>
              <a:ext uri="{FF2B5EF4-FFF2-40B4-BE49-F238E27FC236}">
                <a16:creationId xmlns="" xmlns:a16="http://schemas.microsoft.com/office/drawing/2014/main" id="{04E00873-3DC3-490E-9086-78EB4D51C49F}"/>
              </a:ext>
            </a:extLst>
          </p:cNvPr>
          <p:cNvSpPr>
            <a:spLocks noChangeArrowheads="1"/>
          </p:cNvSpPr>
          <p:nvPr/>
        </p:nvSpPr>
        <p:spPr bwMode="auto">
          <a:xfrm>
            <a:off x="3657600" y="2895600"/>
            <a:ext cx="2057400" cy="1752600"/>
          </a:xfrm>
          <a:custGeom>
            <a:avLst/>
            <a:gdLst>
              <a:gd name="T0" fmla="*/ 2147483646 w 21600"/>
              <a:gd name="T1" fmla="*/ 2147483646 h 21600"/>
              <a:gd name="T2" fmla="*/ 2147483646 w 21600"/>
              <a:gd name="T3" fmla="*/ 2147483646 h 21600"/>
              <a:gd name="T4" fmla="*/ 0 w 21600"/>
              <a:gd name="T5" fmla="*/ 2147483646 h 21600"/>
              <a:gd name="T6" fmla="*/ 2147483646 w 21600"/>
              <a:gd name="T7" fmla="*/ 0 h 21600"/>
              <a:gd name="T8" fmla="*/ 0 60000 65536"/>
              <a:gd name="T9" fmla="*/ 5898240 60000 65536"/>
              <a:gd name="T10" fmla="*/ 11796480 60000 65536"/>
              <a:gd name="T11" fmla="*/ 17694720 60000 65536"/>
              <a:gd name="T12" fmla="*/ 0 w 21600"/>
              <a:gd name="T13" fmla="*/ 10800 h 21600"/>
              <a:gd name="T14" fmla="*/ 21600 w 21600"/>
              <a:gd name="T15" fmla="*/ 10800 h 21600"/>
            </a:gdLst>
            <a:ahLst/>
            <a:cxnLst>
              <a:cxn ang="T8">
                <a:pos x="T0" y="T1"/>
              </a:cxn>
              <a:cxn ang="T9">
                <a:pos x="T2" y="T3"/>
              </a:cxn>
              <a:cxn ang="T10">
                <a:pos x="T4" y="T5"/>
              </a:cxn>
              <a:cxn ang="T11">
                <a:pos x="T6" y="T7"/>
              </a:cxn>
            </a:cxnLst>
            <a:rect l="T12" t="T13" r="T14" b="T15"/>
            <a:pathLst>
              <a:path w="21600" h="21600">
                <a:moveTo>
                  <a:pt x="10800" y="0"/>
                </a:moveTo>
                <a:lnTo>
                  <a:pt x="7883" y="5344"/>
                </a:lnTo>
                <a:lnTo>
                  <a:pt x="10800" y="5344"/>
                </a:lnTo>
                <a:lnTo>
                  <a:pt x="10800" y="10800"/>
                </a:lnTo>
                <a:lnTo>
                  <a:pt x="5344" y="10800"/>
                </a:lnTo>
                <a:lnTo>
                  <a:pt x="5344" y="7883"/>
                </a:lnTo>
                <a:lnTo>
                  <a:pt x="0" y="10800"/>
                </a:lnTo>
                <a:lnTo>
                  <a:pt x="5344" y="13717"/>
                </a:lnTo>
                <a:lnTo>
                  <a:pt x="5344" y="10800"/>
                </a:lnTo>
                <a:lnTo>
                  <a:pt x="10800" y="10800"/>
                </a:lnTo>
                <a:lnTo>
                  <a:pt x="10800" y="16256"/>
                </a:lnTo>
                <a:lnTo>
                  <a:pt x="7883" y="16256"/>
                </a:lnTo>
                <a:lnTo>
                  <a:pt x="10800" y="21600"/>
                </a:lnTo>
                <a:lnTo>
                  <a:pt x="13717" y="16256"/>
                </a:lnTo>
                <a:lnTo>
                  <a:pt x="10800" y="16256"/>
                </a:lnTo>
                <a:lnTo>
                  <a:pt x="10800" y="10800"/>
                </a:lnTo>
                <a:lnTo>
                  <a:pt x="16256" y="10800"/>
                </a:lnTo>
                <a:lnTo>
                  <a:pt x="16256" y="13717"/>
                </a:lnTo>
                <a:lnTo>
                  <a:pt x="21600" y="10800"/>
                </a:lnTo>
                <a:lnTo>
                  <a:pt x="16256" y="7883"/>
                </a:lnTo>
                <a:lnTo>
                  <a:pt x="16256" y="10800"/>
                </a:lnTo>
                <a:lnTo>
                  <a:pt x="10800" y="10800"/>
                </a:lnTo>
                <a:lnTo>
                  <a:pt x="10800" y="5344"/>
                </a:lnTo>
                <a:lnTo>
                  <a:pt x="13717" y="5344"/>
                </a:lnTo>
                <a:lnTo>
                  <a:pt x="10800" y="0"/>
                </a:lnTo>
                <a:close/>
              </a:path>
            </a:pathLst>
          </a:custGeom>
          <a:solidFill>
            <a:schemeClr val="accent1"/>
          </a:solidFill>
          <a:ln w="12700" cap="sq">
            <a:solidFill>
              <a:schemeClr val="tx1"/>
            </a:solidFill>
            <a:miter lim="800000"/>
            <a:headEnd type="none" w="sm" len="sm"/>
            <a:tailEnd type="none" w="sm" len="sm"/>
          </a:ln>
        </p:spPr>
        <p:txBody>
          <a:bodyPr wrap="none" anchor="ctr"/>
          <a:lstStyle/>
          <a:p>
            <a:endParaRPr lang="tr-TR"/>
          </a:p>
        </p:txBody>
      </p:sp>
      <p:sp>
        <p:nvSpPr>
          <p:cNvPr id="17416" name="AutoShape 15">
            <a:extLst>
              <a:ext uri="{FF2B5EF4-FFF2-40B4-BE49-F238E27FC236}">
                <a16:creationId xmlns="" xmlns:a16="http://schemas.microsoft.com/office/drawing/2014/main" id="{83531323-7E6E-445C-988D-F528F9EF0916}"/>
              </a:ext>
            </a:extLst>
          </p:cNvPr>
          <p:cNvSpPr>
            <a:spLocks noChangeArrowheads="1"/>
          </p:cNvSpPr>
          <p:nvPr/>
        </p:nvSpPr>
        <p:spPr bwMode="auto">
          <a:xfrm>
            <a:off x="6629400" y="4419600"/>
            <a:ext cx="852488" cy="852488"/>
          </a:xfrm>
          <a:custGeom>
            <a:avLst/>
            <a:gdLst>
              <a:gd name="T0" fmla="*/ 2147483646 w 21600"/>
              <a:gd name="T1" fmla="*/ 0 h 21600"/>
              <a:gd name="T2" fmla="*/ 2147483646 w 21600"/>
              <a:gd name="T3" fmla="*/ 2147483646 h 21600"/>
              <a:gd name="T4" fmla="*/ 2147483646 w 21600"/>
              <a:gd name="T5" fmla="*/ 2147483646 h 21600"/>
              <a:gd name="T6" fmla="*/ 0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17694720 60000 65536"/>
              <a:gd name="T17" fmla="*/ 11796480 60000 65536"/>
              <a:gd name="T18" fmla="*/ 17694720 60000 65536"/>
              <a:gd name="T19" fmla="*/ 11796480 60000 65536"/>
              <a:gd name="T20" fmla="*/ 5898240 60000 65536"/>
              <a:gd name="T21" fmla="*/ 5898240 60000 65536"/>
              <a:gd name="T22" fmla="*/ 0 60000 65536"/>
              <a:gd name="T23" fmla="*/ 0 60000 65536"/>
              <a:gd name="T24" fmla="*/ 1 w 21600"/>
              <a:gd name="T25" fmla="*/ 15184 h 21600"/>
              <a:gd name="T26" fmla="*/ 15185 w 21600"/>
              <a:gd name="T27" fmla="*/ 1518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185" y="0"/>
                </a:moveTo>
                <a:lnTo>
                  <a:pt x="8769" y="6637"/>
                </a:lnTo>
                <a:lnTo>
                  <a:pt x="15184" y="6637"/>
                </a:lnTo>
                <a:lnTo>
                  <a:pt x="15184" y="15184"/>
                </a:lnTo>
                <a:lnTo>
                  <a:pt x="6637" y="15184"/>
                </a:lnTo>
                <a:lnTo>
                  <a:pt x="6637" y="8769"/>
                </a:lnTo>
                <a:lnTo>
                  <a:pt x="0" y="15185"/>
                </a:lnTo>
                <a:lnTo>
                  <a:pt x="6637" y="21600"/>
                </a:lnTo>
                <a:lnTo>
                  <a:pt x="6637" y="15185"/>
                </a:lnTo>
                <a:lnTo>
                  <a:pt x="15185" y="15185"/>
                </a:lnTo>
                <a:lnTo>
                  <a:pt x="15185" y="6637"/>
                </a:lnTo>
                <a:lnTo>
                  <a:pt x="21600" y="6637"/>
                </a:lnTo>
                <a:lnTo>
                  <a:pt x="15185" y="0"/>
                </a:lnTo>
                <a:close/>
              </a:path>
            </a:pathLst>
          </a:custGeom>
          <a:solidFill>
            <a:schemeClr val="accent1"/>
          </a:solidFill>
          <a:ln w="12700" cap="sq">
            <a:solidFill>
              <a:schemeClr val="tx1"/>
            </a:solidFill>
            <a:miter lim="800000"/>
            <a:headEnd type="none" w="sm" len="sm"/>
            <a:tailEnd type="none" w="sm" len="sm"/>
          </a:ln>
        </p:spPr>
        <p:txBody>
          <a:bodyPr wrap="none" anchor="ctr"/>
          <a:lstStyle/>
          <a:p>
            <a:endParaRPr lang="tr-TR"/>
          </a:p>
        </p:txBody>
      </p:sp>
      <p:sp>
        <p:nvSpPr>
          <p:cNvPr id="17417" name="AutoShape 16">
            <a:extLst>
              <a:ext uri="{FF2B5EF4-FFF2-40B4-BE49-F238E27FC236}">
                <a16:creationId xmlns="" xmlns:a16="http://schemas.microsoft.com/office/drawing/2014/main" id="{7C4C412F-8478-4563-ADE1-8CCB58EC5871}"/>
              </a:ext>
            </a:extLst>
          </p:cNvPr>
          <p:cNvSpPr>
            <a:spLocks noChangeArrowheads="1"/>
          </p:cNvSpPr>
          <p:nvPr/>
        </p:nvSpPr>
        <p:spPr bwMode="auto">
          <a:xfrm flipH="1">
            <a:off x="1676400" y="4343400"/>
            <a:ext cx="990600" cy="914400"/>
          </a:xfrm>
          <a:custGeom>
            <a:avLst/>
            <a:gdLst>
              <a:gd name="T0" fmla="*/ 2147483646 w 21600"/>
              <a:gd name="T1" fmla="*/ 0 h 21600"/>
              <a:gd name="T2" fmla="*/ 2147483646 w 21600"/>
              <a:gd name="T3" fmla="*/ 2147483646 h 21600"/>
              <a:gd name="T4" fmla="*/ 2147483646 w 21600"/>
              <a:gd name="T5" fmla="*/ 2147483646 h 21600"/>
              <a:gd name="T6" fmla="*/ 0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17694720 60000 65536"/>
              <a:gd name="T17" fmla="*/ 11796480 60000 65536"/>
              <a:gd name="T18" fmla="*/ 17694720 60000 65536"/>
              <a:gd name="T19" fmla="*/ 11796480 60000 65536"/>
              <a:gd name="T20" fmla="*/ 5898240 60000 65536"/>
              <a:gd name="T21" fmla="*/ 5898240 60000 65536"/>
              <a:gd name="T22" fmla="*/ 0 60000 65536"/>
              <a:gd name="T23" fmla="*/ 0 60000 65536"/>
              <a:gd name="T24" fmla="*/ 0 w 21600"/>
              <a:gd name="T25" fmla="*/ 16026 h 21600"/>
              <a:gd name="T26" fmla="*/ 16026 w 21600"/>
              <a:gd name="T27" fmla="*/ 16026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6026" y="0"/>
                </a:moveTo>
                <a:lnTo>
                  <a:pt x="10452" y="7949"/>
                </a:lnTo>
                <a:lnTo>
                  <a:pt x="16026" y="7949"/>
                </a:lnTo>
                <a:lnTo>
                  <a:pt x="16026" y="16026"/>
                </a:lnTo>
                <a:lnTo>
                  <a:pt x="7949" y="16026"/>
                </a:lnTo>
                <a:lnTo>
                  <a:pt x="7949" y="10452"/>
                </a:lnTo>
                <a:lnTo>
                  <a:pt x="0" y="16026"/>
                </a:lnTo>
                <a:lnTo>
                  <a:pt x="7949" y="21600"/>
                </a:lnTo>
                <a:lnTo>
                  <a:pt x="7949" y="16026"/>
                </a:lnTo>
                <a:lnTo>
                  <a:pt x="16026" y="16026"/>
                </a:lnTo>
                <a:lnTo>
                  <a:pt x="16026" y="7949"/>
                </a:lnTo>
                <a:lnTo>
                  <a:pt x="21600" y="7949"/>
                </a:lnTo>
                <a:lnTo>
                  <a:pt x="16026" y="0"/>
                </a:lnTo>
                <a:close/>
              </a:path>
            </a:pathLst>
          </a:custGeom>
          <a:solidFill>
            <a:schemeClr val="accent1"/>
          </a:solidFill>
          <a:ln w="12700" cap="sq">
            <a:solidFill>
              <a:schemeClr val="tx1"/>
            </a:solidFill>
            <a:miter lim="800000"/>
            <a:headEnd type="none" w="sm" len="sm"/>
            <a:tailEnd type="none" w="sm" len="sm"/>
          </a:ln>
        </p:spPr>
        <p:txBody>
          <a:bodyPr wrap="none" anchor="ctr"/>
          <a:lstStyle/>
          <a:p>
            <a:endParaRPr lang="tr-TR"/>
          </a:p>
        </p:txBody>
      </p:sp>
      <p:sp>
        <p:nvSpPr>
          <p:cNvPr id="17418" name="AutoShape 17">
            <a:extLst>
              <a:ext uri="{FF2B5EF4-FFF2-40B4-BE49-F238E27FC236}">
                <a16:creationId xmlns="" xmlns:a16="http://schemas.microsoft.com/office/drawing/2014/main" id="{228E905A-512D-4FA4-97B5-CBFDDD0F64FA}"/>
              </a:ext>
            </a:extLst>
          </p:cNvPr>
          <p:cNvSpPr>
            <a:spLocks noChangeArrowheads="1"/>
          </p:cNvSpPr>
          <p:nvPr/>
        </p:nvSpPr>
        <p:spPr bwMode="auto">
          <a:xfrm flipV="1">
            <a:off x="6400800" y="2286000"/>
            <a:ext cx="838200" cy="990600"/>
          </a:xfrm>
          <a:custGeom>
            <a:avLst/>
            <a:gdLst>
              <a:gd name="T0" fmla="*/ 2147483646 w 21600"/>
              <a:gd name="T1" fmla="*/ 0 h 21600"/>
              <a:gd name="T2" fmla="*/ 2147483646 w 21600"/>
              <a:gd name="T3" fmla="*/ 2147483646 h 21600"/>
              <a:gd name="T4" fmla="*/ 2147483646 w 21600"/>
              <a:gd name="T5" fmla="*/ 2147483646 h 21600"/>
              <a:gd name="T6" fmla="*/ 0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17694720 60000 65536"/>
              <a:gd name="T17" fmla="*/ 11796480 60000 65536"/>
              <a:gd name="T18" fmla="*/ 17694720 60000 65536"/>
              <a:gd name="T19" fmla="*/ 11796480 60000 65536"/>
              <a:gd name="T20" fmla="*/ 5898240 60000 65536"/>
              <a:gd name="T21" fmla="*/ 5898240 60000 65536"/>
              <a:gd name="T22" fmla="*/ 0 60000 65536"/>
              <a:gd name="T23" fmla="*/ 0 60000 65536"/>
              <a:gd name="T24" fmla="*/ 0 w 21600"/>
              <a:gd name="T25" fmla="*/ 15429 h 21600"/>
              <a:gd name="T26" fmla="*/ 15429 w 21600"/>
              <a:gd name="T27" fmla="*/ 15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429" y="0"/>
                </a:moveTo>
                <a:lnTo>
                  <a:pt x="9258" y="4950"/>
                </a:lnTo>
                <a:lnTo>
                  <a:pt x="15429" y="4950"/>
                </a:lnTo>
                <a:lnTo>
                  <a:pt x="15429" y="15429"/>
                </a:lnTo>
                <a:lnTo>
                  <a:pt x="4950" y="15429"/>
                </a:lnTo>
                <a:lnTo>
                  <a:pt x="4950" y="9258"/>
                </a:lnTo>
                <a:lnTo>
                  <a:pt x="0" y="15429"/>
                </a:lnTo>
                <a:lnTo>
                  <a:pt x="4950" y="21600"/>
                </a:lnTo>
                <a:lnTo>
                  <a:pt x="4950" y="15429"/>
                </a:lnTo>
                <a:lnTo>
                  <a:pt x="15429" y="15429"/>
                </a:lnTo>
                <a:lnTo>
                  <a:pt x="15429" y="4950"/>
                </a:lnTo>
                <a:lnTo>
                  <a:pt x="21600" y="4950"/>
                </a:lnTo>
                <a:lnTo>
                  <a:pt x="15429" y="0"/>
                </a:lnTo>
                <a:close/>
              </a:path>
            </a:pathLst>
          </a:custGeom>
          <a:solidFill>
            <a:schemeClr val="accent1"/>
          </a:solidFill>
          <a:ln w="12700" cap="sq">
            <a:solidFill>
              <a:schemeClr val="tx1"/>
            </a:solidFill>
            <a:miter lim="800000"/>
            <a:headEnd type="none" w="sm" len="sm"/>
            <a:tailEnd type="none" w="sm" len="sm"/>
          </a:ln>
        </p:spPr>
        <p:txBody>
          <a:bodyPr wrap="none" anchor="ctr"/>
          <a:lstStyle/>
          <a:p>
            <a:endParaRPr lang="tr-TR"/>
          </a:p>
        </p:txBody>
      </p:sp>
      <p:sp>
        <p:nvSpPr>
          <p:cNvPr id="17419" name="AutoShape 18">
            <a:extLst>
              <a:ext uri="{FF2B5EF4-FFF2-40B4-BE49-F238E27FC236}">
                <a16:creationId xmlns="" xmlns:a16="http://schemas.microsoft.com/office/drawing/2014/main" id="{B3F7FD02-942B-484C-8F7E-D6D01CEC53B3}"/>
              </a:ext>
            </a:extLst>
          </p:cNvPr>
          <p:cNvSpPr>
            <a:spLocks noChangeArrowheads="1"/>
          </p:cNvSpPr>
          <p:nvPr/>
        </p:nvSpPr>
        <p:spPr bwMode="auto">
          <a:xfrm flipH="1" flipV="1">
            <a:off x="1828800" y="2286000"/>
            <a:ext cx="838200" cy="914400"/>
          </a:xfrm>
          <a:custGeom>
            <a:avLst/>
            <a:gdLst>
              <a:gd name="T0" fmla="*/ 2147483646 w 21600"/>
              <a:gd name="T1" fmla="*/ 0 h 21600"/>
              <a:gd name="T2" fmla="*/ 2147483646 w 21600"/>
              <a:gd name="T3" fmla="*/ 2147483646 h 21600"/>
              <a:gd name="T4" fmla="*/ 2147483646 w 21600"/>
              <a:gd name="T5" fmla="*/ 2147483646 h 21600"/>
              <a:gd name="T6" fmla="*/ 0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17694720 60000 65536"/>
              <a:gd name="T17" fmla="*/ 11796480 60000 65536"/>
              <a:gd name="T18" fmla="*/ 17694720 60000 65536"/>
              <a:gd name="T19" fmla="*/ 11796480 60000 65536"/>
              <a:gd name="T20" fmla="*/ 5898240 60000 65536"/>
              <a:gd name="T21" fmla="*/ 5898240 60000 65536"/>
              <a:gd name="T22" fmla="*/ 0 60000 65536"/>
              <a:gd name="T23" fmla="*/ 0 60000 65536"/>
              <a:gd name="T24" fmla="*/ 0 w 21600"/>
              <a:gd name="T25" fmla="*/ 15428 h 21600"/>
              <a:gd name="T26" fmla="*/ 15429 w 21600"/>
              <a:gd name="T27" fmla="*/ 15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429" y="0"/>
                </a:moveTo>
                <a:lnTo>
                  <a:pt x="9257" y="6187"/>
                </a:lnTo>
                <a:lnTo>
                  <a:pt x="15428" y="6187"/>
                </a:lnTo>
                <a:lnTo>
                  <a:pt x="15428" y="15428"/>
                </a:lnTo>
                <a:lnTo>
                  <a:pt x="6187" y="15428"/>
                </a:lnTo>
                <a:lnTo>
                  <a:pt x="6187" y="9257"/>
                </a:lnTo>
                <a:lnTo>
                  <a:pt x="0" y="15429"/>
                </a:lnTo>
                <a:lnTo>
                  <a:pt x="6187" y="21600"/>
                </a:lnTo>
                <a:lnTo>
                  <a:pt x="6187" y="15429"/>
                </a:lnTo>
                <a:lnTo>
                  <a:pt x="15429" y="15429"/>
                </a:lnTo>
                <a:lnTo>
                  <a:pt x="15429" y="6187"/>
                </a:lnTo>
                <a:lnTo>
                  <a:pt x="21600" y="6187"/>
                </a:lnTo>
                <a:lnTo>
                  <a:pt x="15429" y="0"/>
                </a:lnTo>
                <a:close/>
              </a:path>
            </a:pathLst>
          </a:custGeom>
          <a:solidFill>
            <a:schemeClr val="accent1"/>
          </a:solidFill>
          <a:ln w="12700" cap="sq">
            <a:solidFill>
              <a:schemeClr val="tx1"/>
            </a:solidFill>
            <a:miter lim="800000"/>
            <a:headEnd type="none" w="sm" len="sm"/>
            <a:tailEnd type="none" w="sm" len="sm"/>
          </a:ln>
        </p:spPr>
        <p:txBody>
          <a:bodyPr wrap="none" anchor="ctr"/>
          <a:lstStyle/>
          <a:p>
            <a:endParaRPr lang="tr-TR"/>
          </a:p>
        </p:txBody>
      </p:sp>
      <p:sp>
        <p:nvSpPr>
          <p:cNvPr id="17420" name="AutoShape 19">
            <a:extLst>
              <a:ext uri="{FF2B5EF4-FFF2-40B4-BE49-F238E27FC236}">
                <a16:creationId xmlns="" xmlns:a16="http://schemas.microsoft.com/office/drawing/2014/main" id="{2832C237-A66D-488F-B59A-7892524578B9}"/>
              </a:ext>
            </a:extLst>
          </p:cNvPr>
          <p:cNvSpPr>
            <a:spLocks noChangeArrowheads="1"/>
          </p:cNvSpPr>
          <p:nvPr/>
        </p:nvSpPr>
        <p:spPr bwMode="auto">
          <a:xfrm>
            <a:off x="4500563" y="5429250"/>
            <a:ext cx="485775" cy="428625"/>
          </a:xfrm>
          <a:prstGeom prst="downArrow">
            <a:avLst>
              <a:gd name="adj1" fmla="val 0"/>
              <a:gd name="adj2" fmla="val 18926"/>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endParaRPr lang="tr-TR" altLang="tr-TR">
              <a:latin typeface="Arial" panose="020B0604020202020204" pitchFamily="34" charset="0"/>
            </a:endParaRPr>
          </a:p>
        </p:txBody>
      </p:sp>
      <p:sp>
        <p:nvSpPr>
          <p:cNvPr id="12301" name="Text Box 20">
            <a:extLst>
              <a:ext uri="{FF2B5EF4-FFF2-40B4-BE49-F238E27FC236}">
                <a16:creationId xmlns="" xmlns:a16="http://schemas.microsoft.com/office/drawing/2014/main" id="{0341F1DD-E289-4E86-87B6-83C15CFF3E78}"/>
              </a:ext>
            </a:extLst>
          </p:cNvPr>
          <p:cNvSpPr txBox="1">
            <a:spLocks noChangeArrowheads="1"/>
          </p:cNvSpPr>
          <p:nvPr/>
        </p:nvSpPr>
        <p:spPr bwMode="auto">
          <a:xfrm>
            <a:off x="3071813" y="5857875"/>
            <a:ext cx="3286125" cy="457200"/>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auto" hangingPunct="1">
              <a:spcBef>
                <a:spcPct val="50000"/>
              </a:spcBef>
              <a:spcAft>
                <a:spcPts val="0"/>
              </a:spcAft>
              <a:defRPr/>
            </a:pPr>
            <a:r>
              <a:rPr kumimoji="1" lang="tr-TR" altLang="tr-TR" sz="2400" b="1" dirty="0">
                <a:solidFill>
                  <a:schemeClr val="bg1"/>
                </a:solidFill>
                <a:latin typeface="Times New Roman" panose="02020603050405020304" pitchFamily="18" charset="0"/>
              </a:rPr>
              <a:t>KURAMLAR</a:t>
            </a:r>
          </a:p>
        </p:txBody>
      </p:sp>
      <p:sp>
        <p:nvSpPr>
          <p:cNvPr id="3" name="Slayt Numarası Yer Tutucusu 2">
            <a:extLst>
              <a:ext uri="{FF2B5EF4-FFF2-40B4-BE49-F238E27FC236}">
                <a16:creationId xmlns="" xmlns:a16="http://schemas.microsoft.com/office/drawing/2014/main" id="{4C6E1A49-22E6-465E-A3E7-034BD67B2A64}"/>
              </a:ext>
            </a:extLst>
          </p:cNvPr>
          <p:cNvSpPr>
            <a:spLocks noGrp="1"/>
          </p:cNvSpPr>
          <p:nvPr>
            <p:ph type="sldNum" sz="quarter" idx="12"/>
          </p:nvPr>
        </p:nvSpPr>
        <p:spPr/>
        <p:txBody>
          <a:bodyPr/>
          <a:lstStyle/>
          <a:p>
            <a:pPr>
              <a:defRPr/>
            </a:pPr>
            <a:fld id="{4AEB14B5-868E-4EC7-8EFB-14F6800D4184}" type="slidenum">
              <a:rPr lang="tr-TR" altLang="tr-TR" smtClean="0"/>
              <a:pPr>
                <a:defRPr/>
              </a:pPr>
              <a:t>12</a:t>
            </a:fld>
            <a:endParaRPr lang="tr-TR" altLang="tr-T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 xmlns:a16="http://schemas.microsoft.com/office/drawing/2014/main" id="{A0039497-A04B-4316-BD4D-6270756D0EBA}"/>
              </a:ext>
            </a:extLst>
          </p:cNvPr>
          <p:cNvSpPr>
            <a:spLocks noGrp="1" noChangeArrowheads="1"/>
          </p:cNvSpPr>
          <p:nvPr>
            <p:ph type="title"/>
          </p:nvPr>
        </p:nvSpPr>
        <p:spPr>
          <a:xfrm>
            <a:off x="457200" y="320675"/>
            <a:ext cx="6554788" cy="1524000"/>
          </a:xfrm>
        </p:spPr>
        <p:txBody>
          <a:bodyPr/>
          <a:lstStyle/>
          <a:p>
            <a:pPr eaLnBrk="1" fontAlgn="auto" hangingPunct="1">
              <a:spcAft>
                <a:spcPts val="0"/>
              </a:spcAft>
              <a:defRPr/>
            </a:pPr>
            <a:r>
              <a:rPr lang="tr-TR" altLang="tr-TR" sz="4000" b="1" dirty="0">
                <a:solidFill>
                  <a:schemeClr val="tx1"/>
                </a:solidFill>
                <a:latin typeface="+mn-lt"/>
              </a:rPr>
              <a:t>Çevre Kavramı</a:t>
            </a:r>
            <a:r>
              <a:rPr lang="tr-TR" altLang="tr-TR" sz="4000" dirty="0">
                <a:solidFill>
                  <a:schemeClr val="tx1"/>
                </a:solidFill>
                <a:latin typeface="+mn-lt"/>
              </a:rPr>
              <a:t> </a:t>
            </a:r>
          </a:p>
        </p:txBody>
      </p:sp>
      <p:sp>
        <p:nvSpPr>
          <p:cNvPr id="14339" name="Rectangle 3">
            <a:extLst>
              <a:ext uri="{FF2B5EF4-FFF2-40B4-BE49-F238E27FC236}">
                <a16:creationId xmlns="" xmlns:a16="http://schemas.microsoft.com/office/drawing/2014/main" id="{61920888-00AC-4CFB-ACBD-B9B609ACAAA3}"/>
              </a:ext>
            </a:extLst>
          </p:cNvPr>
          <p:cNvSpPr>
            <a:spLocks noGrp="1" noChangeArrowheads="1"/>
          </p:cNvSpPr>
          <p:nvPr>
            <p:ph idx="1"/>
          </p:nvPr>
        </p:nvSpPr>
        <p:spPr>
          <a:xfrm>
            <a:off x="449263" y="1819275"/>
            <a:ext cx="3829050" cy="3705225"/>
          </a:xfrm>
        </p:spPr>
        <p:txBody>
          <a:bodyPr rtlCol="0">
            <a:normAutofit/>
          </a:bodyPr>
          <a:lstStyle/>
          <a:p>
            <a:pPr eaLnBrk="1" fontAlgn="auto" hangingPunct="1">
              <a:defRPr/>
            </a:pPr>
            <a:r>
              <a:rPr lang="tr-TR" altLang="tr-TR" sz="2400" b="1" dirty="0">
                <a:solidFill>
                  <a:schemeClr val="bg2">
                    <a:lumMod val="50000"/>
                  </a:schemeClr>
                </a:solidFill>
              </a:rPr>
              <a:t>Biyolojik Çevre</a:t>
            </a:r>
          </a:p>
          <a:p>
            <a:pPr eaLnBrk="1" fontAlgn="auto" hangingPunct="1">
              <a:defRPr/>
            </a:pPr>
            <a:r>
              <a:rPr lang="tr-TR" altLang="tr-TR" sz="2400" b="1" dirty="0">
                <a:solidFill>
                  <a:schemeClr val="bg2">
                    <a:lumMod val="50000"/>
                  </a:schemeClr>
                </a:solidFill>
              </a:rPr>
              <a:t>Fiziksel Çevre</a:t>
            </a:r>
          </a:p>
          <a:p>
            <a:pPr eaLnBrk="1" fontAlgn="auto" hangingPunct="1">
              <a:defRPr/>
            </a:pPr>
            <a:r>
              <a:rPr lang="tr-TR" altLang="tr-TR" sz="2400" b="1" dirty="0">
                <a:solidFill>
                  <a:schemeClr val="bg2">
                    <a:lumMod val="50000"/>
                  </a:schemeClr>
                </a:solidFill>
              </a:rPr>
              <a:t>Sosyal Çevre</a:t>
            </a:r>
          </a:p>
          <a:p>
            <a:pPr eaLnBrk="1" fontAlgn="auto" hangingPunct="1">
              <a:defRPr/>
            </a:pPr>
            <a:r>
              <a:rPr lang="tr-TR" altLang="tr-TR" sz="2400" b="1" dirty="0">
                <a:solidFill>
                  <a:schemeClr val="bg2">
                    <a:lumMod val="50000"/>
                  </a:schemeClr>
                </a:solidFill>
              </a:rPr>
              <a:t>Kültürel Çevre</a:t>
            </a:r>
          </a:p>
        </p:txBody>
      </p:sp>
      <p:pic>
        <p:nvPicPr>
          <p:cNvPr id="3" name="Resim 2">
            <a:extLst>
              <a:ext uri="{FF2B5EF4-FFF2-40B4-BE49-F238E27FC236}">
                <a16:creationId xmlns="" xmlns:a16="http://schemas.microsoft.com/office/drawing/2014/main" id="{432FD23C-905D-49CA-A06A-68D1B7A27AF1}"/>
              </a:ext>
            </a:extLst>
          </p:cNvPr>
          <p:cNvPicPr>
            <a:picLocks noChangeAspect="1"/>
          </p:cNvPicPr>
          <p:nvPr/>
        </p:nvPicPr>
        <p:blipFill>
          <a:blip r:embed="rId2"/>
          <a:stretch>
            <a:fillRect/>
          </a:stretch>
        </p:blipFill>
        <p:spPr>
          <a:xfrm>
            <a:off x="4286250" y="2060848"/>
            <a:ext cx="4678238" cy="352839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Slayt Numarası Yer Tutucusu 3">
            <a:extLst>
              <a:ext uri="{FF2B5EF4-FFF2-40B4-BE49-F238E27FC236}">
                <a16:creationId xmlns="" xmlns:a16="http://schemas.microsoft.com/office/drawing/2014/main" id="{2BD28ED9-9FF0-431C-8188-1AABCDE54EC6}"/>
              </a:ext>
            </a:extLst>
          </p:cNvPr>
          <p:cNvSpPr>
            <a:spLocks noGrp="1"/>
          </p:cNvSpPr>
          <p:nvPr>
            <p:ph type="sldNum" sz="quarter" idx="12"/>
          </p:nvPr>
        </p:nvSpPr>
        <p:spPr/>
        <p:txBody>
          <a:bodyPr/>
          <a:lstStyle/>
          <a:p>
            <a:pPr>
              <a:defRPr/>
            </a:pPr>
            <a:fld id="{539C4070-C707-46E3-B6A9-77F684EC5CAF}" type="slidenum">
              <a:rPr lang="tr-TR" altLang="tr-TR" smtClean="0"/>
              <a:pPr>
                <a:defRPr/>
              </a:pPr>
              <a:t>13</a:t>
            </a:fld>
            <a:endParaRPr lang="tr-TR" alt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 xmlns:a16="http://schemas.microsoft.com/office/drawing/2014/main" id="{0BD2B02E-4D0D-4260-947D-A7247A051648}"/>
              </a:ext>
            </a:extLst>
          </p:cNvPr>
          <p:cNvSpPr>
            <a:spLocks noGrp="1" noChangeArrowheads="1"/>
          </p:cNvSpPr>
          <p:nvPr>
            <p:ph type="title"/>
          </p:nvPr>
        </p:nvSpPr>
        <p:spPr>
          <a:xfrm>
            <a:off x="684213" y="261938"/>
            <a:ext cx="3868737" cy="1143000"/>
          </a:xfrm>
        </p:spPr>
        <p:txBody>
          <a:bodyPr/>
          <a:lstStyle/>
          <a:p>
            <a:pPr eaLnBrk="1" fontAlgn="auto" hangingPunct="1">
              <a:spcAft>
                <a:spcPts val="0"/>
              </a:spcAft>
              <a:defRPr/>
            </a:pPr>
            <a:r>
              <a:rPr lang="tr-TR" altLang="tr-TR" sz="4000" b="1" dirty="0">
                <a:solidFill>
                  <a:schemeClr val="bg2">
                    <a:lumMod val="50000"/>
                  </a:schemeClr>
                </a:solidFill>
                <a:latin typeface="+mn-lt"/>
              </a:rPr>
              <a:t>ÇEVRE</a:t>
            </a:r>
          </a:p>
        </p:txBody>
      </p:sp>
      <p:sp>
        <p:nvSpPr>
          <p:cNvPr id="19459" name="Oval 4">
            <a:extLst>
              <a:ext uri="{FF2B5EF4-FFF2-40B4-BE49-F238E27FC236}">
                <a16:creationId xmlns="" xmlns:a16="http://schemas.microsoft.com/office/drawing/2014/main" id="{57D7EB27-CBD4-404A-A597-DBE2B19D7A6A}"/>
              </a:ext>
            </a:extLst>
          </p:cNvPr>
          <p:cNvSpPr>
            <a:spLocks noChangeArrowheads="1"/>
          </p:cNvSpPr>
          <p:nvPr/>
        </p:nvSpPr>
        <p:spPr bwMode="auto">
          <a:xfrm>
            <a:off x="3132138" y="3429000"/>
            <a:ext cx="3200400" cy="914400"/>
          </a:xfrm>
          <a:prstGeom prst="ellipse">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kumimoji="1" lang="tr-TR" altLang="tr-TR" sz="2400" b="1">
                <a:latin typeface="Times New Roman" panose="02020603050405020304" pitchFamily="18" charset="0"/>
              </a:rPr>
              <a:t>İNSAN</a:t>
            </a:r>
          </a:p>
        </p:txBody>
      </p:sp>
      <p:sp>
        <p:nvSpPr>
          <p:cNvPr id="19460" name="Rectangle 5">
            <a:extLst>
              <a:ext uri="{FF2B5EF4-FFF2-40B4-BE49-F238E27FC236}">
                <a16:creationId xmlns="" xmlns:a16="http://schemas.microsoft.com/office/drawing/2014/main" id="{BF02706D-5948-4F30-B1CF-59171C198681}"/>
              </a:ext>
            </a:extLst>
          </p:cNvPr>
          <p:cNvSpPr>
            <a:spLocks noChangeArrowheads="1"/>
          </p:cNvSpPr>
          <p:nvPr/>
        </p:nvSpPr>
        <p:spPr bwMode="auto">
          <a:xfrm>
            <a:off x="1828800" y="2438400"/>
            <a:ext cx="1524000" cy="838200"/>
          </a:xfrm>
          <a:prstGeom prst="rect">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kumimoji="1" lang="tr-TR" altLang="tr-TR" sz="2400">
                <a:latin typeface="Times New Roman" panose="02020603050405020304" pitchFamily="18" charset="0"/>
              </a:rPr>
              <a:t>Fiziksel</a:t>
            </a:r>
          </a:p>
        </p:txBody>
      </p:sp>
      <p:sp>
        <p:nvSpPr>
          <p:cNvPr id="19461" name="Rectangle 6">
            <a:extLst>
              <a:ext uri="{FF2B5EF4-FFF2-40B4-BE49-F238E27FC236}">
                <a16:creationId xmlns="" xmlns:a16="http://schemas.microsoft.com/office/drawing/2014/main" id="{0147DA5D-CC42-473F-AC19-546732983F45}"/>
              </a:ext>
            </a:extLst>
          </p:cNvPr>
          <p:cNvSpPr>
            <a:spLocks noChangeArrowheads="1"/>
          </p:cNvSpPr>
          <p:nvPr/>
        </p:nvSpPr>
        <p:spPr bwMode="auto">
          <a:xfrm>
            <a:off x="1928813" y="4572000"/>
            <a:ext cx="2160587" cy="873125"/>
          </a:xfrm>
          <a:prstGeom prst="rect">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kumimoji="1" lang="tr-TR" altLang="tr-TR" sz="2400" b="1">
                <a:latin typeface="Times New Roman" panose="02020603050405020304" pitchFamily="18" charset="0"/>
              </a:rPr>
              <a:t>Sosyal</a:t>
            </a:r>
          </a:p>
        </p:txBody>
      </p:sp>
      <p:sp>
        <p:nvSpPr>
          <p:cNvPr id="19462" name="Rectangle 7">
            <a:extLst>
              <a:ext uri="{FF2B5EF4-FFF2-40B4-BE49-F238E27FC236}">
                <a16:creationId xmlns="" xmlns:a16="http://schemas.microsoft.com/office/drawing/2014/main" id="{70D335E1-5D50-4B33-B67D-578C8C81FA12}"/>
              </a:ext>
            </a:extLst>
          </p:cNvPr>
          <p:cNvSpPr>
            <a:spLocks noChangeArrowheads="1"/>
          </p:cNvSpPr>
          <p:nvPr/>
        </p:nvSpPr>
        <p:spPr bwMode="auto">
          <a:xfrm>
            <a:off x="5372100" y="2316163"/>
            <a:ext cx="1752600" cy="914400"/>
          </a:xfrm>
          <a:prstGeom prst="rect">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kumimoji="1" lang="tr-TR" altLang="tr-TR" sz="2400">
                <a:latin typeface="Times New Roman" panose="02020603050405020304" pitchFamily="18" charset="0"/>
              </a:rPr>
              <a:t>Biyolojik</a:t>
            </a:r>
          </a:p>
        </p:txBody>
      </p:sp>
      <p:sp>
        <p:nvSpPr>
          <p:cNvPr id="19463" name="Line 8">
            <a:extLst>
              <a:ext uri="{FF2B5EF4-FFF2-40B4-BE49-F238E27FC236}">
                <a16:creationId xmlns="" xmlns:a16="http://schemas.microsoft.com/office/drawing/2014/main" id="{CEC2866F-A3D6-4CAF-A9BC-76088A634687}"/>
              </a:ext>
            </a:extLst>
          </p:cNvPr>
          <p:cNvSpPr>
            <a:spLocks noChangeShapeType="1"/>
          </p:cNvSpPr>
          <p:nvPr/>
        </p:nvSpPr>
        <p:spPr bwMode="auto">
          <a:xfrm>
            <a:off x="2743200" y="3276600"/>
            <a:ext cx="609600" cy="3810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tr-TR"/>
          </a:p>
        </p:txBody>
      </p:sp>
      <p:sp>
        <p:nvSpPr>
          <p:cNvPr id="19464" name="Line 9">
            <a:extLst>
              <a:ext uri="{FF2B5EF4-FFF2-40B4-BE49-F238E27FC236}">
                <a16:creationId xmlns="" xmlns:a16="http://schemas.microsoft.com/office/drawing/2014/main" id="{AEC5B20C-FFCC-4419-A81C-B6EE594BD51E}"/>
              </a:ext>
            </a:extLst>
          </p:cNvPr>
          <p:cNvSpPr>
            <a:spLocks noChangeShapeType="1"/>
          </p:cNvSpPr>
          <p:nvPr/>
        </p:nvSpPr>
        <p:spPr bwMode="auto">
          <a:xfrm flipH="1">
            <a:off x="5867400" y="3276600"/>
            <a:ext cx="381000" cy="3048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tr-TR"/>
          </a:p>
        </p:txBody>
      </p:sp>
      <p:sp>
        <p:nvSpPr>
          <p:cNvPr id="19465" name="Line 10">
            <a:extLst>
              <a:ext uri="{FF2B5EF4-FFF2-40B4-BE49-F238E27FC236}">
                <a16:creationId xmlns="" xmlns:a16="http://schemas.microsoft.com/office/drawing/2014/main" id="{AE3FC117-0C92-40CD-B7E7-F26447A92D68}"/>
              </a:ext>
            </a:extLst>
          </p:cNvPr>
          <p:cNvSpPr>
            <a:spLocks noChangeShapeType="1"/>
          </p:cNvSpPr>
          <p:nvPr/>
        </p:nvSpPr>
        <p:spPr bwMode="auto">
          <a:xfrm flipV="1">
            <a:off x="3629025" y="4256088"/>
            <a:ext cx="6350" cy="28575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tr-TR"/>
          </a:p>
        </p:txBody>
      </p:sp>
      <p:sp>
        <p:nvSpPr>
          <p:cNvPr id="19466" name="Rectangle 6">
            <a:extLst>
              <a:ext uri="{FF2B5EF4-FFF2-40B4-BE49-F238E27FC236}">
                <a16:creationId xmlns="" xmlns:a16="http://schemas.microsoft.com/office/drawing/2014/main" id="{303B6AD5-D0C6-4A95-82F1-F04EFCDB2D25}"/>
              </a:ext>
            </a:extLst>
          </p:cNvPr>
          <p:cNvSpPr>
            <a:spLocks noChangeArrowheads="1"/>
          </p:cNvSpPr>
          <p:nvPr/>
        </p:nvSpPr>
        <p:spPr bwMode="auto">
          <a:xfrm>
            <a:off x="5500688" y="4572000"/>
            <a:ext cx="2160587" cy="873125"/>
          </a:xfrm>
          <a:prstGeom prst="rect">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kumimoji="1" lang="tr-TR" altLang="tr-TR" sz="2400" b="1">
                <a:latin typeface="Times New Roman" panose="02020603050405020304" pitchFamily="18" charset="0"/>
              </a:rPr>
              <a:t>Kimyasal</a:t>
            </a:r>
          </a:p>
        </p:txBody>
      </p:sp>
      <p:sp>
        <p:nvSpPr>
          <p:cNvPr id="19467" name="Line 10">
            <a:extLst>
              <a:ext uri="{FF2B5EF4-FFF2-40B4-BE49-F238E27FC236}">
                <a16:creationId xmlns="" xmlns:a16="http://schemas.microsoft.com/office/drawing/2014/main" id="{D0A0AE5B-445C-475E-B174-589230CEFF42}"/>
              </a:ext>
            </a:extLst>
          </p:cNvPr>
          <p:cNvSpPr>
            <a:spLocks noChangeShapeType="1"/>
          </p:cNvSpPr>
          <p:nvPr/>
        </p:nvSpPr>
        <p:spPr bwMode="auto">
          <a:xfrm flipV="1">
            <a:off x="5715000" y="4286250"/>
            <a:ext cx="0" cy="2286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tr-TR"/>
          </a:p>
        </p:txBody>
      </p:sp>
      <p:pic>
        <p:nvPicPr>
          <p:cNvPr id="19468" name="Resim 2">
            <a:extLst>
              <a:ext uri="{FF2B5EF4-FFF2-40B4-BE49-F238E27FC236}">
                <a16:creationId xmlns="" xmlns:a16="http://schemas.microsoft.com/office/drawing/2014/main" id="{7CD35C61-4502-4CE1-8067-A204928415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3825" y="115888"/>
            <a:ext cx="3760788"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ayt Numarası Yer Tutucusu 2">
            <a:extLst>
              <a:ext uri="{FF2B5EF4-FFF2-40B4-BE49-F238E27FC236}">
                <a16:creationId xmlns="" xmlns:a16="http://schemas.microsoft.com/office/drawing/2014/main" id="{9EB30444-EE63-41DE-9344-8BDF09BD1166}"/>
              </a:ext>
            </a:extLst>
          </p:cNvPr>
          <p:cNvSpPr>
            <a:spLocks noGrp="1"/>
          </p:cNvSpPr>
          <p:nvPr>
            <p:ph type="sldNum" sz="quarter" idx="12"/>
          </p:nvPr>
        </p:nvSpPr>
        <p:spPr/>
        <p:txBody>
          <a:bodyPr/>
          <a:lstStyle/>
          <a:p>
            <a:pPr>
              <a:defRPr/>
            </a:pPr>
            <a:fld id="{FE7CB338-75C8-4966-925B-B56C086A42A7}" type="slidenum">
              <a:rPr lang="tr-TR" altLang="tr-TR" smtClean="0"/>
              <a:pPr>
                <a:defRPr/>
              </a:pPr>
              <a:t>14</a:t>
            </a:fld>
            <a:endParaRPr lang="tr-TR" alt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 xmlns:a16="http://schemas.microsoft.com/office/drawing/2014/main" id="{D7F2CB8E-5222-47D8-83FF-4B58E63F41F6}"/>
              </a:ext>
            </a:extLst>
          </p:cNvPr>
          <p:cNvSpPr>
            <a:spLocks noGrp="1" noChangeArrowheads="1"/>
          </p:cNvSpPr>
          <p:nvPr>
            <p:ph type="title"/>
          </p:nvPr>
        </p:nvSpPr>
        <p:spPr>
          <a:xfrm>
            <a:off x="255588" y="-160338"/>
            <a:ext cx="2193925" cy="1524001"/>
          </a:xfrm>
        </p:spPr>
        <p:txBody>
          <a:bodyPr/>
          <a:lstStyle/>
          <a:p>
            <a:pPr eaLnBrk="1" fontAlgn="auto" hangingPunct="1">
              <a:spcAft>
                <a:spcPts val="0"/>
              </a:spcAft>
              <a:defRPr/>
            </a:pPr>
            <a:r>
              <a:rPr lang="tr-TR" altLang="tr-TR" sz="4000" b="1" dirty="0">
                <a:solidFill>
                  <a:srgbClr val="002060"/>
                </a:solidFill>
                <a:latin typeface="+mn-lt"/>
              </a:rPr>
              <a:t>İNSAN</a:t>
            </a:r>
          </a:p>
        </p:txBody>
      </p:sp>
      <p:sp>
        <p:nvSpPr>
          <p:cNvPr id="22531" name="AutoShape 4">
            <a:extLst>
              <a:ext uri="{FF2B5EF4-FFF2-40B4-BE49-F238E27FC236}">
                <a16:creationId xmlns="" xmlns:a16="http://schemas.microsoft.com/office/drawing/2014/main" id="{1FB71DCD-625A-4B78-9387-C446D6531DAB}"/>
              </a:ext>
            </a:extLst>
          </p:cNvPr>
          <p:cNvSpPr>
            <a:spLocks noChangeArrowheads="1"/>
          </p:cNvSpPr>
          <p:nvPr/>
        </p:nvSpPr>
        <p:spPr bwMode="auto">
          <a:xfrm flipV="1">
            <a:off x="4632325" y="1941513"/>
            <a:ext cx="1657350" cy="1412875"/>
          </a:xfrm>
          <a:prstGeom prst="rtTriangle">
            <a:avLst/>
          </a:prstGeom>
          <a:solidFill>
            <a:schemeClr val="accent1"/>
          </a:solidFill>
          <a:ln w="9525">
            <a:solidFill>
              <a:schemeClr val="tx1"/>
            </a:solidFill>
            <a:miter lim="800000"/>
            <a:headEnd/>
            <a:tailEnd/>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endParaRPr lang="tr-TR" altLang="tr-TR">
              <a:latin typeface="Arial" panose="020B0604020202020204" pitchFamily="34" charset="0"/>
            </a:endParaRPr>
          </a:p>
        </p:txBody>
      </p:sp>
      <p:sp>
        <p:nvSpPr>
          <p:cNvPr id="22532" name="AutoShape 5">
            <a:extLst>
              <a:ext uri="{FF2B5EF4-FFF2-40B4-BE49-F238E27FC236}">
                <a16:creationId xmlns="" xmlns:a16="http://schemas.microsoft.com/office/drawing/2014/main" id="{7F006BA2-5CD1-4684-924F-98F68415FF8B}"/>
              </a:ext>
            </a:extLst>
          </p:cNvPr>
          <p:cNvSpPr>
            <a:spLocks noChangeArrowheads="1"/>
          </p:cNvSpPr>
          <p:nvPr/>
        </p:nvSpPr>
        <p:spPr bwMode="auto">
          <a:xfrm flipH="1" flipV="1">
            <a:off x="2713038" y="1941513"/>
            <a:ext cx="1727200" cy="1412875"/>
          </a:xfrm>
          <a:prstGeom prst="rtTriangle">
            <a:avLst/>
          </a:prstGeom>
          <a:solidFill>
            <a:schemeClr val="accent1"/>
          </a:solidFill>
          <a:ln w="9525">
            <a:solidFill>
              <a:schemeClr val="tx1"/>
            </a:solidFill>
            <a:miter lim="800000"/>
            <a:headEnd/>
            <a:tailEnd/>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endParaRPr lang="tr-TR" altLang="tr-TR">
              <a:latin typeface="Arial" panose="020B0604020202020204" pitchFamily="34" charset="0"/>
            </a:endParaRPr>
          </a:p>
        </p:txBody>
      </p:sp>
      <p:sp>
        <p:nvSpPr>
          <p:cNvPr id="22533" name="AutoShape 6">
            <a:extLst>
              <a:ext uri="{FF2B5EF4-FFF2-40B4-BE49-F238E27FC236}">
                <a16:creationId xmlns="" xmlns:a16="http://schemas.microsoft.com/office/drawing/2014/main" id="{6514A98A-BA0F-40AE-8060-D888EC1CB363}"/>
              </a:ext>
            </a:extLst>
          </p:cNvPr>
          <p:cNvSpPr>
            <a:spLocks noChangeArrowheads="1"/>
          </p:cNvSpPr>
          <p:nvPr/>
        </p:nvSpPr>
        <p:spPr bwMode="auto">
          <a:xfrm>
            <a:off x="4624388" y="252413"/>
            <a:ext cx="1728787" cy="1584325"/>
          </a:xfrm>
          <a:prstGeom prst="rtTriangle">
            <a:avLst/>
          </a:prstGeom>
          <a:solidFill>
            <a:schemeClr val="accent1"/>
          </a:solidFill>
          <a:ln w="9525">
            <a:solidFill>
              <a:schemeClr val="tx1"/>
            </a:solidFill>
            <a:miter lim="800000"/>
            <a:headEnd/>
            <a:tailEnd/>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endParaRPr lang="tr-TR" altLang="tr-TR">
              <a:latin typeface="Arial" panose="020B0604020202020204" pitchFamily="34" charset="0"/>
            </a:endParaRPr>
          </a:p>
        </p:txBody>
      </p:sp>
      <p:sp>
        <p:nvSpPr>
          <p:cNvPr id="22534" name="AutoShape 7">
            <a:extLst>
              <a:ext uri="{FF2B5EF4-FFF2-40B4-BE49-F238E27FC236}">
                <a16:creationId xmlns="" xmlns:a16="http://schemas.microsoft.com/office/drawing/2014/main" id="{4F214C5D-425E-4299-9951-D032738B0C28}"/>
              </a:ext>
            </a:extLst>
          </p:cNvPr>
          <p:cNvSpPr>
            <a:spLocks noChangeArrowheads="1"/>
          </p:cNvSpPr>
          <p:nvPr/>
        </p:nvSpPr>
        <p:spPr bwMode="auto">
          <a:xfrm flipH="1">
            <a:off x="2713038" y="222250"/>
            <a:ext cx="1727200" cy="1584325"/>
          </a:xfrm>
          <a:prstGeom prst="rtTriangle">
            <a:avLst/>
          </a:prstGeom>
          <a:solidFill>
            <a:schemeClr val="accent1"/>
          </a:solidFill>
          <a:ln w="9525">
            <a:solidFill>
              <a:schemeClr val="tx1"/>
            </a:solidFill>
            <a:miter lim="800000"/>
            <a:headEnd/>
            <a:tailEnd/>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endParaRPr lang="tr-TR" altLang="tr-TR">
              <a:latin typeface="Arial" panose="020B0604020202020204" pitchFamily="34" charset="0"/>
            </a:endParaRPr>
          </a:p>
        </p:txBody>
      </p:sp>
      <p:sp>
        <p:nvSpPr>
          <p:cNvPr id="22535" name="Text Box 11">
            <a:extLst>
              <a:ext uri="{FF2B5EF4-FFF2-40B4-BE49-F238E27FC236}">
                <a16:creationId xmlns="" xmlns:a16="http://schemas.microsoft.com/office/drawing/2014/main" id="{DDD9CCAF-3CF8-4DFE-B217-4DB6CFE61D02}"/>
              </a:ext>
            </a:extLst>
          </p:cNvPr>
          <p:cNvSpPr txBox="1">
            <a:spLocks noChangeArrowheads="1"/>
          </p:cNvSpPr>
          <p:nvPr/>
        </p:nvSpPr>
        <p:spPr bwMode="auto">
          <a:xfrm>
            <a:off x="3821113" y="1144588"/>
            <a:ext cx="514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spcBef>
                <a:spcPct val="20000"/>
              </a:spcBef>
            </a:pPr>
            <a:r>
              <a:rPr lang="tr-TR" altLang="tr-TR">
                <a:latin typeface="Arial" panose="020B0604020202020204" pitchFamily="34" charset="0"/>
              </a:rPr>
              <a:t>Bio</a:t>
            </a:r>
          </a:p>
          <a:p>
            <a:pPr eaLnBrk="1" hangingPunct="1"/>
            <a:endParaRPr lang="tr-TR" altLang="tr-TR">
              <a:latin typeface="Arial" panose="020B0604020202020204" pitchFamily="34" charset="0"/>
            </a:endParaRPr>
          </a:p>
        </p:txBody>
      </p:sp>
      <p:sp>
        <p:nvSpPr>
          <p:cNvPr id="22536" name="Text Box 14">
            <a:extLst>
              <a:ext uri="{FF2B5EF4-FFF2-40B4-BE49-F238E27FC236}">
                <a16:creationId xmlns="" xmlns:a16="http://schemas.microsoft.com/office/drawing/2014/main" id="{59A043CF-2AFE-4881-9500-27AAAB2DF330}"/>
              </a:ext>
            </a:extLst>
          </p:cNvPr>
          <p:cNvSpPr txBox="1">
            <a:spLocks noChangeArrowheads="1"/>
          </p:cNvSpPr>
          <p:nvPr/>
        </p:nvSpPr>
        <p:spPr bwMode="auto">
          <a:xfrm>
            <a:off x="4624388" y="1162050"/>
            <a:ext cx="742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tr-TR" altLang="tr-TR">
                <a:latin typeface="Arial" panose="020B0604020202020204" pitchFamily="34" charset="0"/>
              </a:rPr>
              <a:t>Psiko</a:t>
            </a:r>
          </a:p>
        </p:txBody>
      </p:sp>
      <p:sp>
        <p:nvSpPr>
          <p:cNvPr id="22537" name="Text Box 17">
            <a:extLst>
              <a:ext uri="{FF2B5EF4-FFF2-40B4-BE49-F238E27FC236}">
                <a16:creationId xmlns="" xmlns:a16="http://schemas.microsoft.com/office/drawing/2014/main" id="{BB110340-E038-42F3-AD95-3A4826C7A451}"/>
              </a:ext>
            </a:extLst>
          </p:cNvPr>
          <p:cNvSpPr txBox="1">
            <a:spLocks noChangeArrowheads="1"/>
          </p:cNvSpPr>
          <p:nvPr/>
        </p:nvSpPr>
        <p:spPr bwMode="auto">
          <a:xfrm>
            <a:off x="3516313" y="2159000"/>
            <a:ext cx="819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spcBef>
                <a:spcPct val="20000"/>
              </a:spcBef>
            </a:pPr>
            <a:r>
              <a:rPr lang="tr-TR" altLang="tr-TR">
                <a:latin typeface="Arial" panose="020B0604020202020204" pitchFamily="34" charset="0"/>
              </a:rPr>
              <a:t>Sosyo</a:t>
            </a:r>
          </a:p>
          <a:p>
            <a:pPr eaLnBrk="1" hangingPunct="1"/>
            <a:endParaRPr lang="tr-TR" altLang="tr-TR">
              <a:latin typeface="Arial" panose="020B0604020202020204" pitchFamily="34" charset="0"/>
            </a:endParaRPr>
          </a:p>
        </p:txBody>
      </p:sp>
      <p:sp>
        <p:nvSpPr>
          <p:cNvPr id="22538" name="Text Box 19">
            <a:extLst>
              <a:ext uri="{FF2B5EF4-FFF2-40B4-BE49-F238E27FC236}">
                <a16:creationId xmlns="" xmlns:a16="http://schemas.microsoft.com/office/drawing/2014/main" id="{8C3BD9A9-3F77-4F4B-9DDD-846CDB564922}"/>
              </a:ext>
            </a:extLst>
          </p:cNvPr>
          <p:cNvSpPr txBox="1">
            <a:spLocks noChangeArrowheads="1"/>
          </p:cNvSpPr>
          <p:nvPr/>
        </p:nvSpPr>
        <p:spPr bwMode="auto">
          <a:xfrm>
            <a:off x="4632325" y="2159000"/>
            <a:ext cx="958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tr-TR" altLang="tr-TR">
                <a:latin typeface="Arial" panose="020B0604020202020204" pitchFamily="34" charset="0"/>
              </a:rPr>
              <a:t>Kültürel</a:t>
            </a:r>
          </a:p>
        </p:txBody>
      </p:sp>
      <p:pic>
        <p:nvPicPr>
          <p:cNvPr id="22539" name="Resim 12">
            <a:extLst>
              <a:ext uri="{FF2B5EF4-FFF2-40B4-BE49-F238E27FC236}">
                <a16:creationId xmlns="" xmlns:a16="http://schemas.microsoft.com/office/drawing/2014/main" id="{4D5C052F-C368-4681-8C60-7719810AD9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4437063"/>
            <a:ext cx="7058025" cy="22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0" name="Resim 14">
            <a:extLst>
              <a:ext uri="{FF2B5EF4-FFF2-40B4-BE49-F238E27FC236}">
                <a16:creationId xmlns="" xmlns:a16="http://schemas.microsoft.com/office/drawing/2014/main" id="{7C335D30-D378-4A59-9A0C-2867D138EC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089" t="9775" r="13065" b="505"/>
          <a:stretch>
            <a:fillRect/>
          </a:stretch>
        </p:blipFill>
        <p:spPr bwMode="auto">
          <a:xfrm>
            <a:off x="3576638" y="2996952"/>
            <a:ext cx="2239963" cy="190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ayt Numarası Yer Tutucusu 2">
            <a:extLst>
              <a:ext uri="{FF2B5EF4-FFF2-40B4-BE49-F238E27FC236}">
                <a16:creationId xmlns="" xmlns:a16="http://schemas.microsoft.com/office/drawing/2014/main" id="{2DEDBBE1-9B46-40AB-AB44-1C9BF8A1C6FF}"/>
              </a:ext>
            </a:extLst>
          </p:cNvPr>
          <p:cNvSpPr>
            <a:spLocks noGrp="1"/>
          </p:cNvSpPr>
          <p:nvPr>
            <p:ph type="sldNum" sz="quarter" idx="12"/>
          </p:nvPr>
        </p:nvSpPr>
        <p:spPr/>
        <p:txBody>
          <a:bodyPr/>
          <a:lstStyle/>
          <a:p>
            <a:pPr>
              <a:defRPr/>
            </a:pPr>
            <a:fld id="{3D2889AE-FBAB-4AE8-BC96-67DCEC4C4118}" type="slidenum">
              <a:rPr lang="tr-TR" altLang="tr-TR" smtClean="0"/>
              <a:pPr>
                <a:defRPr/>
              </a:pPr>
              <a:t>15</a:t>
            </a:fld>
            <a:endParaRPr lang="tr-TR" alt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a:extLst>
              <a:ext uri="{FF2B5EF4-FFF2-40B4-BE49-F238E27FC236}">
                <a16:creationId xmlns="" xmlns:a16="http://schemas.microsoft.com/office/drawing/2014/main" id="{088D7322-302E-4A8E-A59D-75FB0FFB7D14}"/>
              </a:ext>
            </a:extLst>
          </p:cNvPr>
          <p:cNvSpPr txBox="1">
            <a:spLocks noChangeArrowheads="1"/>
          </p:cNvSpPr>
          <p:nvPr/>
        </p:nvSpPr>
        <p:spPr bwMode="auto">
          <a:xfrm>
            <a:off x="685800" y="685800"/>
            <a:ext cx="807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spcBef>
                <a:spcPct val="50000"/>
              </a:spcBef>
            </a:pPr>
            <a:endParaRPr kumimoji="1" lang="tr-TR" altLang="tr-TR" sz="4400" b="1">
              <a:solidFill>
                <a:srgbClr val="FFCC00"/>
              </a:solidFill>
              <a:latin typeface="Times New Roman" panose="02020603050405020304" pitchFamily="18" charset="0"/>
            </a:endParaRPr>
          </a:p>
        </p:txBody>
      </p:sp>
      <p:sp>
        <p:nvSpPr>
          <p:cNvPr id="23555" name="Text Box 11">
            <a:extLst>
              <a:ext uri="{FF2B5EF4-FFF2-40B4-BE49-F238E27FC236}">
                <a16:creationId xmlns="" xmlns:a16="http://schemas.microsoft.com/office/drawing/2014/main" id="{A0089889-CB1E-4209-A1BB-92B651D2A8E0}"/>
              </a:ext>
            </a:extLst>
          </p:cNvPr>
          <p:cNvSpPr txBox="1">
            <a:spLocks noChangeArrowheads="1"/>
          </p:cNvSpPr>
          <p:nvPr/>
        </p:nvSpPr>
        <p:spPr bwMode="auto">
          <a:xfrm>
            <a:off x="455613" y="244475"/>
            <a:ext cx="8153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spcBef>
                <a:spcPct val="50000"/>
              </a:spcBef>
            </a:pPr>
            <a:r>
              <a:rPr kumimoji="1" lang="tr-TR" altLang="tr-TR" sz="4000" b="1" dirty="0">
                <a:latin typeface="+mn-lt"/>
              </a:rPr>
              <a:t>İNSANIN ÖZELLİKLERİ</a:t>
            </a:r>
          </a:p>
        </p:txBody>
      </p:sp>
      <p:sp>
        <p:nvSpPr>
          <p:cNvPr id="23556" name="Text Box 12">
            <a:extLst>
              <a:ext uri="{FF2B5EF4-FFF2-40B4-BE49-F238E27FC236}">
                <a16:creationId xmlns="" xmlns:a16="http://schemas.microsoft.com/office/drawing/2014/main" id="{9BEB3A23-1565-4A94-8BE6-F73D0B9BCFA3}"/>
              </a:ext>
            </a:extLst>
          </p:cNvPr>
          <p:cNvSpPr txBox="1">
            <a:spLocks noChangeArrowheads="1"/>
          </p:cNvSpPr>
          <p:nvPr/>
        </p:nvSpPr>
        <p:spPr bwMode="auto">
          <a:xfrm>
            <a:off x="251520" y="1628775"/>
            <a:ext cx="8357493"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marL="342900" indent="-342900">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buFont typeface="Arial" pitchFamily="34" charset="0"/>
              <a:buChar char="•"/>
            </a:pPr>
            <a:r>
              <a:rPr kumimoji="1" lang="tr-TR" altLang="tr-TR" sz="2400" dirty="0">
                <a:latin typeface="+mn-lt"/>
              </a:rPr>
              <a:t>Psikolojisi</a:t>
            </a:r>
          </a:p>
          <a:p>
            <a:pPr eaLnBrk="1" hangingPunct="1">
              <a:buFont typeface="Arial" pitchFamily="34" charset="0"/>
              <a:buChar char="•"/>
            </a:pPr>
            <a:r>
              <a:rPr kumimoji="1" lang="tr-TR" altLang="tr-TR" sz="2400" dirty="0">
                <a:latin typeface="+mn-lt"/>
              </a:rPr>
              <a:t>Kişiliği</a:t>
            </a:r>
          </a:p>
          <a:p>
            <a:pPr eaLnBrk="1" hangingPunct="1">
              <a:buFont typeface="Arial" pitchFamily="34" charset="0"/>
              <a:buChar char="•"/>
            </a:pPr>
            <a:r>
              <a:rPr kumimoji="1" lang="tr-TR" altLang="tr-TR" sz="2400" dirty="0" err="1">
                <a:latin typeface="+mn-lt"/>
              </a:rPr>
              <a:t>Mood</a:t>
            </a:r>
            <a:r>
              <a:rPr kumimoji="1" lang="tr-TR" altLang="tr-TR" sz="2400" dirty="0">
                <a:latin typeface="+mn-lt"/>
              </a:rPr>
              <a:t> ve motivasyonu</a:t>
            </a:r>
          </a:p>
          <a:p>
            <a:pPr eaLnBrk="1" hangingPunct="1">
              <a:buFont typeface="Arial" pitchFamily="34" charset="0"/>
              <a:buChar char="•"/>
            </a:pPr>
            <a:r>
              <a:rPr kumimoji="1" lang="tr-TR" altLang="tr-TR" sz="2400" dirty="0">
                <a:latin typeface="+mn-lt"/>
              </a:rPr>
              <a:t>Duygulanımı</a:t>
            </a:r>
          </a:p>
          <a:p>
            <a:pPr eaLnBrk="1" hangingPunct="1">
              <a:buFont typeface="Arial" pitchFamily="34" charset="0"/>
              <a:buChar char="•"/>
            </a:pPr>
            <a:r>
              <a:rPr kumimoji="1" lang="tr-TR" altLang="tr-TR" sz="2400" dirty="0">
                <a:latin typeface="+mn-lt"/>
              </a:rPr>
              <a:t>İstek ve isteksizliği</a:t>
            </a:r>
          </a:p>
          <a:p>
            <a:pPr eaLnBrk="1" hangingPunct="1">
              <a:buFont typeface="Arial" pitchFamily="34" charset="0"/>
              <a:buChar char="•"/>
            </a:pPr>
            <a:r>
              <a:rPr kumimoji="1" lang="tr-TR" altLang="tr-TR" sz="2400" dirty="0">
                <a:latin typeface="+mn-lt"/>
              </a:rPr>
              <a:t>Duygusal durumlara tepkileri (kızgınlık, öfke, heyecan, korku, </a:t>
            </a:r>
            <a:r>
              <a:rPr kumimoji="1" lang="tr-TR" altLang="tr-TR" sz="2400" dirty="0" err="1">
                <a:latin typeface="+mn-lt"/>
              </a:rPr>
              <a:t>anksiyete</a:t>
            </a:r>
            <a:r>
              <a:rPr kumimoji="1" lang="tr-TR" altLang="tr-TR" sz="2400" dirty="0">
                <a:latin typeface="+mn-lt"/>
              </a:rPr>
              <a:t>, sevinç, mutluluk),</a:t>
            </a:r>
          </a:p>
          <a:p>
            <a:pPr eaLnBrk="1" hangingPunct="1">
              <a:buFont typeface="Arial" pitchFamily="34" charset="0"/>
              <a:buChar char="•"/>
            </a:pPr>
            <a:r>
              <a:rPr kumimoji="1" lang="tr-TR" altLang="tr-TR" sz="2400" dirty="0">
                <a:latin typeface="+mn-lt"/>
              </a:rPr>
              <a:t>Bilgi edinmedeki gayretleri</a:t>
            </a:r>
          </a:p>
          <a:p>
            <a:pPr eaLnBrk="1" hangingPunct="1">
              <a:buFont typeface="Arial" pitchFamily="34" charset="0"/>
              <a:buChar char="•"/>
            </a:pPr>
            <a:r>
              <a:rPr kumimoji="1" lang="tr-TR" altLang="tr-TR" sz="2400" dirty="0">
                <a:latin typeface="+mn-lt"/>
              </a:rPr>
              <a:t>Kişiye ait özellikleri (kendini algılayışı, iletişim becerileri, azimlilik, güvenilirlik, titizlik, kendini değerli / değersiz hissetme)</a:t>
            </a:r>
          </a:p>
          <a:p>
            <a:pPr eaLnBrk="1" hangingPunct="1">
              <a:buFont typeface="Arial" pitchFamily="34" charset="0"/>
              <a:buChar char="•"/>
            </a:pPr>
            <a:r>
              <a:rPr kumimoji="1" lang="tr-TR" altLang="tr-TR" sz="2400" dirty="0">
                <a:latin typeface="+mn-lt"/>
              </a:rPr>
              <a:t>Zihinsel anlama ve kavrama yeteneği vardır.</a:t>
            </a:r>
          </a:p>
        </p:txBody>
      </p:sp>
      <p:sp>
        <p:nvSpPr>
          <p:cNvPr id="3" name="Slayt Numarası Yer Tutucusu 2">
            <a:extLst>
              <a:ext uri="{FF2B5EF4-FFF2-40B4-BE49-F238E27FC236}">
                <a16:creationId xmlns="" xmlns:a16="http://schemas.microsoft.com/office/drawing/2014/main" id="{CF623C5E-C83A-4477-9891-8B8B20169819}"/>
              </a:ext>
            </a:extLst>
          </p:cNvPr>
          <p:cNvSpPr>
            <a:spLocks noGrp="1"/>
          </p:cNvSpPr>
          <p:nvPr>
            <p:ph type="sldNum" sz="quarter" idx="12"/>
          </p:nvPr>
        </p:nvSpPr>
        <p:spPr/>
        <p:txBody>
          <a:bodyPr/>
          <a:lstStyle/>
          <a:p>
            <a:pPr>
              <a:defRPr/>
            </a:pPr>
            <a:fld id="{A5B97BD4-3E88-4CA7-A363-03CE285FA76C}" type="slidenum">
              <a:rPr lang="tr-TR" altLang="tr-TR" smtClean="0"/>
              <a:pPr>
                <a:defRPr/>
              </a:pPr>
              <a:t>16</a:t>
            </a:fld>
            <a:endParaRPr lang="tr-TR" altLang="tr-T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 xmlns:a16="http://schemas.microsoft.com/office/drawing/2014/main" id="{27BABE36-CB22-4167-A957-C3F19F5D8855}"/>
              </a:ext>
            </a:extLst>
          </p:cNvPr>
          <p:cNvSpPr>
            <a:spLocks noGrp="1" noChangeArrowheads="1"/>
          </p:cNvSpPr>
          <p:nvPr>
            <p:ph type="title"/>
          </p:nvPr>
        </p:nvSpPr>
        <p:spPr>
          <a:xfrm>
            <a:off x="1187450" y="476250"/>
            <a:ext cx="6554788" cy="1524000"/>
          </a:xfrm>
        </p:spPr>
        <p:txBody>
          <a:bodyPr/>
          <a:lstStyle/>
          <a:p>
            <a:pPr eaLnBrk="1" fontAlgn="auto" hangingPunct="1">
              <a:spcAft>
                <a:spcPts val="0"/>
              </a:spcAft>
              <a:defRPr/>
            </a:pPr>
            <a:r>
              <a:rPr lang="tr-TR" altLang="tr-TR" sz="3600" b="1" dirty="0">
                <a:solidFill>
                  <a:srgbClr val="002060"/>
                </a:solidFill>
                <a:latin typeface="+mn-lt"/>
              </a:rPr>
              <a:t>Stres</a:t>
            </a:r>
            <a:r>
              <a:rPr lang="tr-TR" altLang="tr-TR" sz="3600" dirty="0">
                <a:solidFill>
                  <a:srgbClr val="002060"/>
                </a:solidFill>
                <a:latin typeface="+mn-lt"/>
              </a:rPr>
              <a:t> </a:t>
            </a:r>
          </a:p>
        </p:txBody>
      </p:sp>
      <p:sp>
        <p:nvSpPr>
          <p:cNvPr id="24579" name="Rectangle 3">
            <a:extLst>
              <a:ext uri="{FF2B5EF4-FFF2-40B4-BE49-F238E27FC236}">
                <a16:creationId xmlns="" xmlns:a16="http://schemas.microsoft.com/office/drawing/2014/main" id="{A78A8F11-8FE7-464D-87A1-A92F40D0382B}"/>
              </a:ext>
            </a:extLst>
          </p:cNvPr>
          <p:cNvSpPr>
            <a:spLocks noGrp="1" noChangeArrowheads="1"/>
          </p:cNvSpPr>
          <p:nvPr>
            <p:ph idx="1"/>
          </p:nvPr>
        </p:nvSpPr>
        <p:spPr>
          <a:xfrm>
            <a:off x="539552" y="1772816"/>
            <a:ext cx="8366125" cy="1339570"/>
          </a:xfrm>
        </p:spPr>
        <p:txBody>
          <a:bodyPr/>
          <a:lstStyle/>
          <a:p>
            <a:pPr marL="0" indent="0" algn="just" eaLnBrk="1" hangingPunct="1">
              <a:buNone/>
            </a:pPr>
            <a:r>
              <a:rPr lang="tr-TR" altLang="tr-TR" sz="2400" dirty="0"/>
              <a:t>Organizmanın bedensel ve ruhsal sınırlarının tehdit edilmesi ve zorlanması ile ortaya çıkan bir durum olarak özetleyebiliriz. </a:t>
            </a:r>
          </a:p>
        </p:txBody>
      </p:sp>
      <p:pic>
        <p:nvPicPr>
          <p:cNvPr id="3" name="Resim 2">
            <a:extLst>
              <a:ext uri="{FF2B5EF4-FFF2-40B4-BE49-F238E27FC236}">
                <a16:creationId xmlns="" xmlns:a16="http://schemas.microsoft.com/office/drawing/2014/main" id="{14CC9363-C0B8-404C-B472-C3980C3FB65E}"/>
              </a:ext>
            </a:extLst>
          </p:cNvPr>
          <p:cNvPicPr>
            <a:picLocks noChangeAspect="1"/>
          </p:cNvPicPr>
          <p:nvPr/>
        </p:nvPicPr>
        <p:blipFill>
          <a:blip r:embed="rId2"/>
          <a:stretch>
            <a:fillRect/>
          </a:stretch>
        </p:blipFill>
        <p:spPr>
          <a:xfrm>
            <a:off x="5319706" y="3091494"/>
            <a:ext cx="3397250" cy="25288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ayt Numarası Yer Tutucusu 3">
            <a:extLst>
              <a:ext uri="{FF2B5EF4-FFF2-40B4-BE49-F238E27FC236}">
                <a16:creationId xmlns="" xmlns:a16="http://schemas.microsoft.com/office/drawing/2014/main" id="{1478C66E-E102-455B-8535-FF185A37201F}"/>
              </a:ext>
            </a:extLst>
          </p:cNvPr>
          <p:cNvSpPr>
            <a:spLocks noGrp="1"/>
          </p:cNvSpPr>
          <p:nvPr>
            <p:ph type="sldNum" sz="quarter" idx="12"/>
          </p:nvPr>
        </p:nvSpPr>
        <p:spPr/>
        <p:txBody>
          <a:bodyPr/>
          <a:lstStyle/>
          <a:p>
            <a:pPr>
              <a:defRPr/>
            </a:pPr>
            <a:fld id="{CD523191-3C10-4CCC-9ECF-B8F165964940}" type="slidenum">
              <a:rPr lang="tr-TR" altLang="tr-TR" smtClean="0"/>
              <a:pPr>
                <a:defRPr/>
              </a:pPr>
              <a:t>17</a:t>
            </a:fld>
            <a:endParaRPr lang="tr-TR" altLang="tr-T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 xmlns:a16="http://schemas.microsoft.com/office/drawing/2014/main" id="{FD738E67-0CB2-4014-9643-CBE417DD4EBF}"/>
              </a:ext>
            </a:extLst>
          </p:cNvPr>
          <p:cNvSpPr>
            <a:spLocks noGrp="1" noChangeArrowheads="1"/>
          </p:cNvSpPr>
          <p:nvPr>
            <p:ph type="title"/>
          </p:nvPr>
        </p:nvSpPr>
        <p:spPr>
          <a:xfrm>
            <a:off x="323850" y="320675"/>
            <a:ext cx="8136582" cy="1524000"/>
          </a:xfrm>
        </p:spPr>
        <p:txBody>
          <a:bodyPr>
            <a:normAutofit/>
          </a:bodyPr>
          <a:lstStyle/>
          <a:p>
            <a:pPr eaLnBrk="1" fontAlgn="auto" hangingPunct="1">
              <a:spcAft>
                <a:spcPts val="0"/>
              </a:spcAft>
              <a:defRPr/>
            </a:pPr>
            <a:r>
              <a:rPr lang="tr-TR" altLang="tr-TR" sz="4000" b="1" dirty="0">
                <a:solidFill>
                  <a:schemeClr val="tx1"/>
                </a:solidFill>
                <a:latin typeface="+mn-lt"/>
              </a:rPr>
              <a:t>Strese U</a:t>
            </a:r>
            <a:r>
              <a:rPr lang="tr-TR" altLang="tr-TR" sz="4000" b="1" dirty="0" smtClean="0">
                <a:solidFill>
                  <a:schemeClr val="tx1"/>
                </a:solidFill>
                <a:latin typeface="+mn-lt"/>
              </a:rPr>
              <a:t>yum</a:t>
            </a:r>
            <a:endParaRPr lang="tr-TR" altLang="tr-TR" sz="4000" b="1" dirty="0">
              <a:solidFill>
                <a:schemeClr val="tx1"/>
              </a:solidFill>
              <a:latin typeface="+mn-lt"/>
            </a:endParaRPr>
          </a:p>
        </p:txBody>
      </p:sp>
      <p:sp>
        <p:nvSpPr>
          <p:cNvPr id="21507" name="Rectangle 3">
            <a:extLst>
              <a:ext uri="{FF2B5EF4-FFF2-40B4-BE49-F238E27FC236}">
                <a16:creationId xmlns="" xmlns:a16="http://schemas.microsoft.com/office/drawing/2014/main" id="{D9D87E1F-CE3E-42F6-85B3-5323DFEE4527}"/>
              </a:ext>
            </a:extLst>
          </p:cNvPr>
          <p:cNvSpPr>
            <a:spLocks noGrp="1" noChangeArrowheads="1"/>
          </p:cNvSpPr>
          <p:nvPr>
            <p:ph idx="1"/>
          </p:nvPr>
        </p:nvSpPr>
        <p:spPr>
          <a:xfrm>
            <a:off x="161925" y="1844675"/>
            <a:ext cx="6554788" cy="3767138"/>
          </a:xfrm>
        </p:spPr>
        <p:txBody>
          <a:bodyPr rtlCol="0">
            <a:normAutofit/>
          </a:bodyPr>
          <a:lstStyle/>
          <a:p>
            <a:pPr marL="0" indent="0" fontAlgn="auto">
              <a:buNone/>
              <a:defRPr/>
            </a:pPr>
            <a:r>
              <a:rPr lang="tr-TR" altLang="tr-TR" sz="2400" b="1" dirty="0"/>
              <a:t>Genel Adaptasyon Sendromu (GAS):</a:t>
            </a:r>
          </a:p>
          <a:p>
            <a:pPr marL="0" indent="0" fontAlgn="auto">
              <a:buNone/>
              <a:defRPr/>
            </a:pPr>
            <a:endParaRPr lang="tr-TR" altLang="tr-TR" sz="2400" b="1" dirty="0"/>
          </a:p>
          <a:p>
            <a:pPr eaLnBrk="1" fontAlgn="auto" hangingPunct="1">
              <a:buFont typeface="Wingdings" panose="05000000000000000000" pitchFamily="2" charset="2"/>
              <a:buChar char="§"/>
              <a:defRPr/>
            </a:pPr>
            <a:r>
              <a:rPr lang="tr-TR" altLang="tr-TR" sz="2400" dirty="0"/>
              <a:t>Direnç dönemi</a:t>
            </a:r>
          </a:p>
          <a:p>
            <a:pPr eaLnBrk="1" fontAlgn="auto" hangingPunct="1">
              <a:buFont typeface="Wingdings" panose="05000000000000000000" pitchFamily="2" charset="2"/>
              <a:buChar char="§"/>
              <a:defRPr/>
            </a:pPr>
            <a:r>
              <a:rPr lang="tr-TR" altLang="tr-TR" sz="2400" dirty="0"/>
              <a:t>Alarm tepkisi </a:t>
            </a:r>
          </a:p>
          <a:p>
            <a:pPr eaLnBrk="1" fontAlgn="auto" hangingPunct="1">
              <a:buFont typeface="Wingdings" panose="05000000000000000000" pitchFamily="2" charset="2"/>
              <a:buChar char="§"/>
              <a:defRPr/>
            </a:pPr>
            <a:r>
              <a:rPr lang="tr-TR" altLang="tr-TR" sz="2400" dirty="0"/>
              <a:t>Tükenme dönemi</a:t>
            </a:r>
          </a:p>
          <a:p>
            <a:pPr eaLnBrk="1" fontAlgn="auto" hangingPunct="1">
              <a:defRPr/>
            </a:pPr>
            <a:endParaRPr lang="tr-TR" altLang="tr-TR" b="1" dirty="0">
              <a:solidFill>
                <a:schemeClr val="bg2">
                  <a:lumMod val="75000"/>
                </a:schemeClr>
              </a:solidFill>
              <a:latin typeface="Bookman Old Style" panose="02050604050505020204" pitchFamily="18" charset="0"/>
            </a:endParaRPr>
          </a:p>
        </p:txBody>
      </p:sp>
      <p:pic>
        <p:nvPicPr>
          <p:cNvPr id="25604" name="Resim 2">
            <a:extLst>
              <a:ext uri="{FF2B5EF4-FFF2-40B4-BE49-F238E27FC236}">
                <a16:creationId xmlns="" xmlns:a16="http://schemas.microsoft.com/office/drawing/2014/main" id="{A0FC543C-A0D1-4A0A-9D26-5681A7F74F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5860" y="2323999"/>
            <a:ext cx="4033328" cy="3262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ayt Numarası Yer Tutucusu 2">
            <a:extLst>
              <a:ext uri="{FF2B5EF4-FFF2-40B4-BE49-F238E27FC236}">
                <a16:creationId xmlns="" xmlns:a16="http://schemas.microsoft.com/office/drawing/2014/main" id="{FAE0563C-5351-4348-917D-261E7F2BCE02}"/>
              </a:ext>
            </a:extLst>
          </p:cNvPr>
          <p:cNvSpPr>
            <a:spLocks noGrp="1"/>
          </p:cNvSpPr>
          <p:nvPr>
            <p:ph type="sldNum" sz="quarter" idx="12"/>
          </p:nvPr>
        </p:nvSpPr>
        <p:spPr/>
        <p:txBody>
          <a:bodyPr/>
          <a:lstStyle/>
          <a:p>
            <a:pPr>
              <a:defRPr/>
            </a:pPr>
            <a:fld id="{39892D67-89DF-4E2E-B4FC-FB19F0863510}" type="slidenum">
              <a:rPr lang="tr-TR" altLang="tr-TR" smtClean="0"/>
              <a:pPr>
                <a:defRPr/>
              </a:pPr>
              <a:t>18</a:t>
            </a:fld>
            <a:endParaRPr lang="tr-TR" altLang="tr-T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 xmlns:a16="http://schemas.microsoft.com/office/drawing/2014/main" id="{3043D5E0-FE5C-4064-BD45-864BE9092054}"/>
              </a:ext>
            </a:extLst>
          </p:cNvPr>
          <p:cNvSpPr>
            <a:spLocks noGrp="1" noChangeArrowheads="1"/>
          </p:cNvSpPr>
          <p:nvPr>
            <p:ph type="title"/>
          </p:nvPr>
        </p:nvSpPr>
        <p:spPr>
          <a:xfrm>
            <a:off x="533400" y="34925"/>
            <a:ext cx="6554788" cy="1524000"/>
          </a:xfrm>
        </p:spPr>
        <p:txBody>
          <a:bodyPr/>
          <a:lstStyle/>
          <a:p>
            <a:pPr eaLnBrk="1" fontAlgn="auto" hangingPunct="1">
              <a:spcAft>
                <a:spcPts val="0"/>
              </a:spcAft>
              <a:defRPr/>
            </a:pPr>
            <a:r>
              <a:rPr lang="tr-TR" altLang="tr-TR" sz="3600" b="1" dirty="0">
                <a:solidFill>
                  <a:schemeClr val="tx1"/>
                </a:solidFill>
                <a:latin typeface="+mn-lt"/>
              </a:rPr>
              <a:t>Stresle Başa Çıkma</a:t>
            </a:r>
          </a:p>
        </p:txBody>
      </p:sp>
      <p:sp>
        <p:nvSpPr>
          <p:cNvPr id="22531" name="Rectangle 3">
            <a:extLst>
              <a:ext uri="{FF2B5EF4-FFF2-40B4-BE49-F238E27FC236}">
                <a16:creationId xmlns="" xmlns:a16="http://schemas.microsoft.com/office/drawing/2014/main" id="{A495F02A-3274-4A77-A275-E318664F1C6A}"/>
              </a:ext>
            </a:extLst>
          </p:cNvPr>
          <p:cNvSpPr>
            <a:spLocks noGrp="1" noChangeArrowheads="1"/>
          </p:cNvSpPr>
          <p:nvPr>
            <p:ph idx="1"/>
          </p:nvPr>
        </p:nvSpPr>
        <p:spPr>
          <a:xfrm>
            <a:off x="533400" y="1558925"/>
            <a:ext cx="8286750" cy="2741613"/>
          </a:xfrm>
        </p:spPr>
        <p:txBody>
          <a:bodyPr rtlCol="0">
            <a:normAutofit/>
          </a:bodyPr>
          <a:lstStyle/>
          <a:p>
            <a:pPr marL="0" indent="0" algn="just" eaLnBrk="1" fontAlgn="auto" hangingPunct="1">
              <a:buNone/>
              <a:defRPr/>
            </a:pPr>
            <a:r>
              <a:rPr lang="tr-TR" altLang="tr-TR" sz="2400" dirty="0"/>
              <a:t>Birey stresle fiziksel, gelişimsel, </a:t>
            </a:r>
            <a:r>
              <a:rPr lang="tr-TR" altLang="tr-TR" sz="2400" dirty="0" err="1"/>
              <a:t>emosyonel</a:t>
            </a:r>
            <a:r>
              <a:rPr lang="tr-TR" altLang="tr-TR" sz="2400" dirty="0"/>
              <a:t>, entelektüel, sosyal ve ruhsal boyutlarındaki kaynaklarını kullanarak başa çıkar. </a:t>
            </a:r>
          </a:p>
        </p:txBody>
      </p:sp>
      <p:pic>
        <p:nvPicPr>
          <p:cNvPr id="3" name="Resim 2">
            <a:extLst>
              <a:ext uri="{FF2B5EF4-FFF2-40B4-BE49-F238E27FC236}">
                <a16:creationId xmlns="" xmlns:a16="http://schemas.microsoft.com/office/drawing/2014/main" id="{F132554A-807C-4CB7-8626-D8207C96129F}"/>
              </a:ext>
            </a:extLst>
          </p:cNvPr>
          <p:cNvPicPr>
            <a:picLocks noChangeAspect="1"/>
          </p:cNvPicPr>
          <p:nvPr/>
        </p:nvPicPr>
        <p:blipFill>
          <a:blip r:embed="rId2"/>
          <a:stretch>
            <a:fillRect/>
          </a:stretch>
        </p:blipFill>
        <p:spPr>
          <a:xfrm>
            <a:off x="5580112" y="2946837"/>
            <a:ext cx="3312368" cy="24570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Slayt Numarası Yer Tutucusu 3">
            <a:extLst>
              <a:ext uri="{FF2B5EF4-FFF2-40B4-BE49-F238E27FC236}">
                <a16:creationId xmlns="" xmlns:a16="http://schemas.microsoft.com/office/drawing/2014/main" id="{2DCA7E91-F2B8-4A9B-85A9-867464BB963F}"/>
              </a:ext>
            </a:extLst>
          </p:cNvPr>
          <p:cNvSpPr>
            <a:spLocks noGrp="1"/>
          </p:cNvSpPr>
          <p:nvPr>
            <p:ph type="sldNum" sz="quarter" idx="12"/>
          </p:nvPr>
        </p:nvSpPr>
        <p:spPr/>
        <p:txBody>
          <a:bodyPr/>
          <a:lstStyle/>
          <a:p>
            <a:pPr>
              <a:defRPr/>
            </a:pPr>
            <a:fld id="{8B763388-B468-4418-8A7C-99641ACBD823}" type="slidenum">
              <a:rPr lang="tr-TR" altLang="tr-TR" smtClean="0"/>
              <a:pPr>
                <a:defRPr/>
              </a:pPr>
              <a:t>19</a:t>
            </a:fld>
            <a:endParaRPr lang="tr-TR" alt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 xmlns:a16="http://schemas.microsoft.com/office/drawing/2014/main" id="{06176835-2EF6-4815-9F3B-AC1A2AA28887}"/>
              </a:ext>
            </a:extLst>
          </p:cNvPr>
          <p:cNvSpPr>
            <a:spLocks noGrp="1" noChangeArrowheads="1"/>
          </p:cNvSpPr>
          <p:nvPr>
            <p:ph type="title"/>
          </p:nvPr>
        </p:nvSpPr>
        <p:spPr>
          <a:xfrm>
            <a:off x="565150" y="3175"/>
            <a:ext cx="8328025" cy="1524000"/>
          </a:xfrm>
        </p:spPr>
        <p:txBody>
          <a:bodyPr/>
          <a:lstStyle/>
          <a:p>
            <a:pPr algn="ctr" eaLnBrk="1" fontAlgn="auto" hangingPunct="1">
              <a:spcAft>
                <a:spcPts val="0"/>
              </a:spcAft>
              <a:defRPr/>
            </a:pPr>
            <a:r>
              <a:rPr lang="tr-TR" altLang="tr-TR" sz="3600" b="1" dirty="0">
                <a:solidFill>
                  <a:schemeClr val="tx1"/>
                </a:solidFill>
                <a:latin typeface="+mn-lt"/>
              </a:rPr>
              <a:t>Stresle Baş Edememe Belirtileri</a:t>
            </a:r>
          </a:p>
        </p:txBody>
      </p:sp>
      <p:sp>
        <p:nvSpPr>
          <p:cNvPr id="23555" name="Rectangle 3">
            <a:extLst>
              <a:ext uri="{FF2B5EF4-FFF2-40B4-BE49-F238E27FC236}">
                <a16:creationId xmlns="" xmlns:a16="http://schemas.microsoft.com/office/drawing/2014/main" id="{81287EDE-3659-443F-8830-B270AC13FC75}"/>
              </a:ext>
            </a:extLst>
          </p:cNvPr>
          <p:cNvSpPr>
            <a:spLocks noGrp="1" noChangeArrowheads="1"/>
          </p:cNvSpPr>
          <p:nvPr>
            <p:ph idx="1"/>
          </p:nvPr>
        </p:nvSpPr>
        <p:spPr>
          <a:xfrm>
            <a:off x="323528" y="1822450"/>
            <a:ext cx="8641085" cy="4737100"/>
          </a:xfrm>
        </p:spPr>
        <p:txBody>
          <a:bodyPr rtlCol="0">
            <a:normAutofit/>
          </a:bodyPr>
          <a:lstStyle/>
          <a:p>
            <a:pPr algn="just" eaLnBrk="1" fontAlgn="auto" hangingPunct="1">
              <a:lnSpc>
                <a:spcPct val="90000"/>
              </a:lnSpc>
              <a:buFont typeface="Wingdings" panose="05000000000000000000" pitchFamily="2" charset="2"/>
              <a:buChar char="§"/>
              <a:defRPr/>
            </a:pPr>
            <a:r>
              <a:rPr lang="tr-TR" altLang="tr-TR" sz="2400" dirty="0">
                <a:latin typeface="+mj-lt"/>
              </a:rPr>
              <a:t>Karar vermede güçlük</a:t>
            </a:r>
          </a:p>
          <a:p>
            <a:pPr algn="just" eaLnBrk="1" fontAlgn="auto" hangingPunct="1">
              <a:lnSpc>
                <a:spcPct val="90000"/>
              </a:lnSpc>
              <a:buFont typeface="Wingdings" panose="05000000000000000000" pitchFamily="2" charset="2"/>
              <a:buChar char="§"/>
              <a:defRPr/>
            </a:pPr>
            <a:r>
              <a:rPr lang="tr-TR" altLang="tr-TR" sz="2400" dirty="0">
                <a:latin typeface="+mj-lt"/>
              </a:rPr>
              <a:t>Değersizlik, yetersizlik, güvensizlik ve terk edilmişlik duyguları</a:t>
            </a:r>
          </a:p>
          <a:p>
            <a:pPr algn="just" eaLnBrk="1" fontAlgn="auto" hangingPunct="1">
              <a:lnSpc>
                <a:spcPct val="90000"/>
              </a:lnSpc>
              <a:buFont typeface="Wingdings" panose="05000000000000000000" pitchFamily="2" charset="2"/>
              <a:buChar char="§"/>
              <a:defRPr/>
            </a:pPr>
            <a:r>
              <a:rPr lang="tr-TR" altLang="tr-TR" sz="2400" dirty="0">
                <a:latin typeface="+mj-lt"/>
              </a:rPr>
              <a:t>Davranışlarında önemli değişiklik</a:t>
            </a:r>
          </a:p>
          <a:p>
            <a:pPr algn="just" eaLnBrk="1" fontAlgn="auto" hangingPunct="1">
              <a:lnSpc>
                <a:spcPct val="90000"/>
              </a:lnSpc>
              <a:buFont typeface="Wingdings" panose="05000000000000000000" pitchFamily="2" charset="2"/>
              <a:buChar char="§"/>
              <a:defRPr/>
            </a:pPr>
            <a:r>
              <a:rPr lang="tr-TR" altLang="tr-TR" sz="2400" dirty="0">
                <a:latin typeface="+mj-lt"/>
              </a:rPr>
              <a:t>En iyi olanı seçme değil garanti olanı yapma</a:t>
            </a:r>
          </a:p>
          <a:p>
            <a:pPr algn="just" eaLnBrk="1" fontAlgn="auto" hangingPunct="1">
              <a:lnSpc>
                <a:spcPct val="90000"/>
              </a:lnSpc>
              <a:buFont typeface="Wingdings" panose="05000000000000000000" pitchFamily="2" charset="2"/>
              <a:buChar char="§"/>
              <a:defRPr/>
            </a:pPr>
            <a:r>
              <a:rPr lang="tr-TR" altLang="tr-TR" sz="2400" dirty="0">
                <a:latin typeface="+mj-lt"/>
              </a:rPr>
              <a:t>Gereksiz yere ortaya çıkan “öfke” , “ düşmanlık”  ve  “ kızgınlık”  duyguları</a:t>
            </a:r>
          </a:p>
          <a:p>
            <a:pPr algn="just" eaLnBrk="1" fontAlgn="auto" hangingPunct="1">
              <a:lnSpc>
                <a:spcPct val="90000"/>
              </a:lnSpc>
              <a:buFont typeface="Wingdings" panose="05000000000000000000" pitchFamily="2" charset="2"/>
              <a:buChar char="§"/>
              <a:defRPr/>
            </a:pPr>
            <a:r>
              <a:rPr lang="tr-TR" altLang="tr-TR" sz="2400" dirty="0">
                <a:latin typeface="+mj-lt"/>
              </a:rPr>
              <a:t>Sigara ve içki kullanma eğiliminin artması</a:t>
            </a:r>
          </a:p>
          <a:p>
            <a:pPr algn="just" eaLnBrk="1" fontAlgn="auto" hangingPunct="1">
              <a:lnSpc>
                <a:spcPct val="90000"/>
              </a:lnSpc>
              <a:buFont typeface="Wingdings" panose="05000000000000000000" pitchFamily="2" charset="2"/>
              <a:buChar char="§"/>
              <a:defRPr/>
            </a:pPr>
            <a:r>
              <a:rPr lang="tr-TR" altLang="tr-TR" sz="2400" dirty="0">
                <a:latin typeface="+mj-lt"/>
              </a:rPr>
              <a:t>Hata ve becerisizliklerini sürekli düşünme</a:t>
            </a:r>
          </a:p>
          <a:p>
            <a:pPr algn="just" eaLnBrk="1" fontAlgn="auto" hangingPunct="1">
              <a:lnSpc>
                <a:spcPct val="90000"/>
              </a:lnSpc>
              <a:buFont typeface="Wingdings" panose="05000000000000000000" pitchFamily="2" charset="2"/>
              <a:buChar char="§"/>
              <a:defRPr/>
            </a:pPr>
            <a:r>
              <a:rPr lang="tr-TR" altLang="tr-TR" sz="2400" dirty="0">
                <a:latin typeface="+mj-lt"/>
              </a:rPr>
              <a:t>Sürekli düşünceye dalma ve aşırı hayal kurma</a:t>
            </a:r>
          </a:p>
          <a:p>
            <a:pPr algn="just" eaLnBrk="1" fontAlgn="auto" hangingPunct="1">
              <a:lnSpc>
                <a:spcPct val="90000"/>
              </a:lnSpc>
              <a:buFont typeface="Wingdings" panose="05000000000000000000" pitchFamily="2" charset="2"/>
              <a:buChar char="§"/>
              <a:defRPr/>
            </a:pPr>
            <a:r>
              <a:rPr lang="tr-TR" altLang="tr-TR" sz="2400" dirty="0">
                <a:latin typeface="+mj-lt"/>
              </a:rPr>
              <a:t>Duygusal ve cinsel hayatta olumsuz davranışlar</a:t>
            </a:r>
          </a:p>
        </p:txBody>
      </p:sp>
      <p:sp>
        <p:nvSpPr>
          <p:cNvPr id="3" name="Slayt Numarası Yer Tutucusu 2">
            <a:extLst>
              <a:ext uri="{FF2B5EF4-FFF2-40B4-BE49-F238E27FC236}">
                <a16:creationId xmlns="" xmlns:a16="http://schemas.microsoft.com/office/drawing/2014/main" id="{B49A9F20-CD0C-4C72-8B1F-890E660DA780}"/>
              </a:ext>
            </a:extLst>
          </p:cNvPr>
          <p:cNvSpPr>
            <a:spLocks noGrp="1"/>
          </p:cNvSpPr>
          <p:nvPr>
            <p:ph type="sldNum" sz="quarter" idx="12"/>
          </p:nvPr>
        </p:nvSpPr>
        <p:spPr/>
        <p:txBody>
          <a:bodyPr/>
          <a:lstStyle/>
          <a:p>
            <a:pPr>
              <a:defRPr/>
            </a:pPr>
            <a:fld id="{78AC141A-3E53-4435-A048-C6F9412E8CD9}" type="slidenum">
              <a:rPr lang="tr-TR" altLang="tr-TR" smtClean="0"/>
              <a:pPr>
                <a:defRPr/>
              </a:pPr>
              <a:t>20</a:t>
            </a:fld>
            <a:endParaRPr lang="tr-TR" altLang="tr-T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 xmlns:a16="http://schemas.microsoft.com/office/drawing/2014/main" id="{063328D9-99AE-4F69-9DFD-CF1DBBF0CE26}"/>
              </a:ext>
            </a:extLst>
          </p:cNvPr>
          <p:cNvSpPr>
            <a:spLocks noGrp="1" noChangeArrowheads="1"/>
          </p:cNvSpPr>
          <p:nvPr>
            <p:ph type="title"/>
          </p:nvPr>
        </p:nvSpPr>
        <p:spPr>
          <a:xfrm>
            <a:off x="560388" y="346075"/>
            <a:ext cx="8259762" cy="1524000"/>
          </a:xfrm>
        </p:spPr>
        <p:txBody>
          <a:bodyPr/>
          <a:lstStyle/>
          <a:p>
            <a:pPr algn="ctr" eaLnBrk="1" fontAlgn="auto" hangingPunct="1">
              <a:spcAft>
                <a:spcPts val="0"/>
              </a:spcAft>
              <a:defRPr/>
            </a:pPr>
            <a:r>
              <a:rPr lang="tr-TR" altLang="tr-TR" sz="3600" b="1" dirty="0">
                <a:solidFill>
                  <a:schemeClr val="tx1"/>
                </a:solidFill>
                <a:latin typeface="+mn-lt"/>
              </a:rPr>
              <a:t>Stresle Baş Edememe Belirtileri</a:t>
            </a:r>
          </a:p>
        </p:txBody>
      </p:sp>
      <p:sp>
        <p:nvSpPr>
          <p:cNvPr id="24579" name="Rectangle 3">
            <a:extLst>
              <a:ext uri="{FF2B5EF4-FFF2-40B4-BE49-F238E27FC236}">
                <a16:creationId xmlns="" xmlns:a16="http://schemas.microsoft.com/office/drawing/2014/main" id="{E3889C28-EAE4-4489-94E7-0DAEEF49732A}"/>
              </a:ext>
            </a:extLst>
          </p:cNvPr>
          <p:cNvSpPr>
            <a:spLocks noGrp="1" noChangeArrowheads="1"/>
          </p:cNvSpPr>
          <p:nvPr>
            <p:ph idx="1"/>
          </p:nvPr>
        </p:nvSpPr>
        <p:spPr>
          <a:xfrm>
            <a:off x="323850" y="1556792"/>
            <a:ext cx="8259763" cy="4392488"/>
          </a:xfrm>
        </p:spPr>
        <p:txBody>
          <a:bodyPr rtlCol="0">
            <a:normAutofit/>
          </a:bodyPr>
          <a:lstStyle/>
          <a:p>
            <a:pPr fontAlgn="auto">
              <a:lnSpc>
                <a:spcPct val="90000"/>
              </a:lnSpc>
              <a:defRPr/>
            </a:pPr>
            <a:r>
              <a:rPr lang="tr-TR" altLang="tr-TR" sz="2400" dirty="0">
                <a:solidFill>
                  <a:schemeClr val="bg2">
                    <a:lumMod val="50000"/>
                  </a:schemeClr>
                </a:solidFill>
                <a:latin typeface="+mj-lt"/>
              </a:rPr>
              <a:t>Kişilere aşırı güven ya da güvensizlik</a:t>
            </a:r>
          </a:p>
          <a:p>
            <a:pPr fontAlgn="auto">
              <a:lnSpc>
                <a:spcPct val="90000"/>
              </a:lnSpc>
              <a:defRPr/>
            </a:pPr>
            <a:r>
              <a:rPr lang="tr-TR" altLang="tr-TR" sz="2400" dirty="0">
                <a:solidFill>
                  <a:schemeClr val="bg2">
                    <a:lumMod val="50000"/>
                  </a:schemeClr>
                </a:solidFill>
                <a:latin typeface="+mj-lt"/>
              </a:rPr>
              <a:t>Alışılmıştan daha titiz olma</a:t>
            </a:r>
          </a:p>
          <a:p>
            <a:pPr fontAlgn="auto">
              <a:lnSpc>
                <a:spcPct val="90000"/>
              </a:lnSpc>
              <a:defRPr/>
            </a:pPr>
            <a:r>
              <a:rPr lang="tr-TR" altLang="tr-TR" sz="2400" dirty="0">
                <a:solidFill>
                  <a:schemeClr val="bg2">
                    <a:lumMod val="50000"/>
                  </a:schemeClr>
                </a:solidFill>
                <a:latin typeface="+mj-lt"/>
              </a:rPr>
              <a:t>Konuşma/yazmada belirsizlik ve kopma</a:t>
            </a:r>
          </a:p>
          <a:p>
            <a:pPr fontAlgn="auto">
              <a:lnSpc>
                <a:spcPct val="90000"/>
              </a:lnSpc>
              <a:defRPr/>
            </a:pPr>
            <a:r>
              <a:rPr lang="tr-TR" altLang="tr-TR" sz="2400" dirty="0">
                <a:solidFill>
                  <a:schemeClr val="bg2">
                    <a:lumMod val="50000"/>
                  </a:schemeClr>
                </a:solidFill>
                <a:latin typeface="+mj-lt"/>
              </a:rPr>
              <a:t>Önemsiz konularda aşırı endişelenme</a:t>
            </a:r>
          </a:p>
          <a:p>
            <a:pPr fontAlgn="auto">
              <a:lnSpc>
                <a:spcPct val="90000"/>
              </a:lnSpc>
              <a:defRPr/>
            </a:pPr>
            <a:r>
              <a:rPr lang="tr-TR" altLang="tr-TR" sz="2400" dirty="0">
                <a:solidFill>
                  <a:schemeClr val="bg2">
                    <a:lumMod val="50000"/>
                  </a:schemeClr>
                </a:solidFill>
                <a:latin typeface="+mj-lt"/>
              </a:rPr>
              <a:t>Önemli konularda umursamazlık</a:t>
            </a:r>
          </a:p>
          <a:p>
            <a:pPr fontAlgn="auto">
              <a:lnSpc>
                <a:spcPct val="90000"/>
              </a:lnSpc>
              <a:defRPr/>
            </a:pPr>
            <a:r>
              <a:rPr lang="tr-TR" altLang="tr-TR" sz="2400" dirty="0">
                <a:solidFill>
                  <a:schemeClr val="bg2">
                    <a:lumMod val="50000"/>
                  </a:schemeClr>
                </a:solidFill>
                <a:latin typeface="+mj-lt"/>
              </a:rPr>
              <a:t>Sağlığa aşırı ilgi</a:t>
            </a:r>
          </a:p>
          <a:p>
            <a:pPr fontAlgn="auto">
              <a:lnSpc>
                <a:spcPct val="90000"/>
              </a:lnSpc>
              <a:defRPr/>
            </a:pPr>
            <a:r>
              <a:rPr lang="tr-TR" altLang="tr-TR" sz="2400" dirty="0">
                <a:solidFill>
                  <a:schemeClr val="bg2">
                    <a:lumMod val="50000"/>
                  </a:schemeClr>
                </a:solidFill>
                <a:latin typeface="+mj-lt"/>
              </a:rPr>
              <a:t>Kronik hastalıklar (kalp hastalıkları, migren, hipertansiyon vb.)</a:t>
            </a:r>
          </a:p>
          <a:p>
            <a:pPr fontAlgn="auto">
              <a:lnSpc>
                <a:spcPct val="90000"/>
              </a:lnSpc>
              <a:defRPr/>
            </a:pPr>
            <a:r>
              <a:rPr lang="tr-TR" altLang="tr-TR" sz="2400" dirty="0">
                <a:solidFill>
                  <a:schemeClr val="bg2">
                    <a:lumMod val="50000"/>
                  </a:schemeClr>
                </a:solidFill>
                <a:latin typeface="+mj-lt"/>
              </a:rPr>
              <a:t>Uyku düzensizliği</a:t>
            </a:r>
          </a:p>
          <a:p>
            <a:pPr fontAlgn="auto">
              <a:lnSpc>
                <a:spcPct val="90000"/>
              </a:lnSpc>
              <a:defRPr/>
            </a:pPr>
            <a:r>
              <a:rPr lang="tr-TR" altLang="tr-TR" sz="2400" dirty="0">
                <a:solidFill>
                  <a:schemeClr val="bg2">
                    <a:lumMod val="50000"/>
                  </a:schemeClr>
                </a:solidFill>
                <a:latin typeface="+mj-lt"/>
              </a:rPr>
              <a:t>Ölüm ve intihar düşüncesinin sık sık tekrarlaması</a:t>
            </a:r>
          </a:p>
        </p:txBody>
      </p:sp>
      <p:sp>
        <p:nvSpPr>
          <p:cNvPr id="3" name="Slayt Numarası Yer Tutucusu 2">
            <a:extLst>
              <a:ext uri="{FF2B5EF4-FFF2-40B4-BE49-F238E27FC236}">
                <a16:creationId xmlns="" xmlns:a16="http://schemas.microsoft.com/office/drawing/2014/main" id="{AC9BD502-A916-4CBC-8DCB-F92662255021}"/>
              </a:ext>
            </a:extLst>
          </p:cNvPr>
          <p:cNvSpPr>
            <a:spLocks noGrp="1"/>
          </p:cNvSpPr>
          <p:nvPr>
            <p:ph type="sldNum" sz="quarter" idx="12"/>
          </p:nvPr>
        </p:nvSpPr>
        <p:spPr/>
        <p:txBody>
          <a:bodyPr/>
          <a:lstStyle/>
          <a:p>
            <a:pPr>
              <a:defRPr/>
            </a:pPr>
            <a:fld id="{60B0239E-6AF4-4B05-8BE2-6C83D2DE2248}" type="slidenum">
              <a:rPr lang="tr-TR" altLang="tr-TR" smtClean="0"/>
              <a:pPr>
                <a:defRPr/>
              </a:pPr>
              <a:t>21</a:t>
            </a:fld>
            <a:endParaRPr lang="tr-TR" altLang="tr-T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 xmlns:a16="http://schemas.microsoft.com/office/drawing/2014/main" id="{569C95C2-D3A2-4A23-AD78-4C5E96DDC98A}"/>
              </a:ext>
            </a:extLst>
          </p:cNvPr>
          <p:cNvSpPr>
            <a:spLocks noGrp="1" noChangeArrowheads="1"/>
          </p:cNvSpPr>
          <p:nvPr>
            <p:ph type="title"/>
          </p:nvPr>
        </p:nvSpPr>
        <p:spPr>
          <a:xfrm>
            <a:off x="250825" y="609600"/>
            <a:ext cx="8497888" cy="4648200"/>
          </a:xfrm>
        </p:spPr>
        <p:txBody>
          <a:bodyPr/>
          <a:lstStyle/>
          <a:p>
            <a:pPr algn="ctr" eaLnBrk="1" fontAlgn="auto" hangingPunct="1">
              <a:spcAft>
                <a:spcPts val="0"/>
              </a:spcAft>
              <a:defRPr/>
            </a:pPr>
            <a:r>
              <a:rPr lang="tr-TR" altLang="tr-TR" sz="4400" b="1" dirty="0">
                <a:solidFill>
                  <a:schemeClr val="accent6">
                    <a:lumMod val="50000"/>
                  </a:schemeClr>
                </a:solidFill>
                <a:latin typeface="+mn-lt"/>
              </a:rPr>
              <a:t>“Temel Gereksinimler Kuramı”</a:t>
            </a:r>
            <a:r>
              <a:rPr lang="tr-TR" altLang="tr-TR" sz="4000" dirty="0">
                <a:solidFill>
                  <a:srgbClr val="FFCC00"/>
                </a:solidFill>
                <a:latin typeface="+mn-lt"/>
              </a:rPr>
              <a:t/>
            </a:r>
            <a:br>
              <a:rPr lang="tr-TR" altLang="tr-TR" sz="4000" dirty="0">
                <a:solidFill>
                  <a:srgbClr val="FFCC00"/>
                </a:solidFill>
                <a:latin typeface="+mn-lt"/>
              </a:rPr>
            </a:br>
            <a:r>
              <a:rPr lang="tr-TR" altLang="tr-TR" sz="4000" dirty="0">
                <a:solidFill>
                  <a:srgbClr val="FFCC00"/>
                </a:solidFill>
                <a:latin typeface="+mn-lt"/>
              </a:rPr>
              <a:t/>
            </a:r>
            <a:br>
              <a:rPr lang="tr-TR" altLang="tr-TR" sz="4000" dirty="0">
                <a:solidFill>
                  <a:srgbClr val="FFCC00"/>
                </a:solidFill>
                <a:latin typeface="+mn-lt"/>
              </a:rPr>
            </a:br>
            <a:r>
              <a:rPr lang="tr-TR" altLang="tr-TR" sz="4000" b="1" dirty="0">
                <a:solidFill>
                  <a:schemeClr val="accent1">
                    <a:lumMod val="50000"/>
                  </a:schemeClr>
                </a:solidFill>
                <a:latin typeface="+mn-lt"/>
              </a:rPr>
              <a:t>Abraham </a:t>
            </a:r>
            <a:r>
              <a:rPr lang="tr-TR" altLang="tr-TR" sz="4000" b="1" dirty="0" err="1">
                <a:solidFill>
                  <a:schemeClr val="accent1">
                    <a:lumMod val="50000"/>
                  </a:schemeClr>
                </a:solidFill>
                <a:latin typeface="+mn-lt"/>
              </a:rPr>
              <a:t>Maslow</a:t>
            </a:r>
            <a:endParaRPr lang="tr-TR" altLang="tr-TR" sz="4000" b="1" dirty="0">
              <a:solidFill>
                <a:schemeClr val="accent1">
                  <a:lumMod val="50000"/>
                </a:schemeClr>
              </a:solidFill>
              <a:latin typeface="+mn-lt"/>
            </a:endParaRPr>
          </a:p>
        </p:txBody>
      </p:sp>
      <p:sp>
        <p:nvSpPr>
          <p:cNvPr id="3" name="Slayt Numarası Yer Tutucusu 2">
            <a:extLst>
              <a:ext uri="{FF2B5EF4-FFF2-40B4-BE49-F238E27FC236}">
                <a16:creationId xmlns="" xmlns:a16="http://schemas.microsoft.com/office/drawing/2014/main" id="{F172EA6F-1B0B-41A0-8F24-1C3F983BC46C}"/>
              </a:ext>
            </a:extLst>
          </p:cNvPr>
          <p:cNvSpPr>
            <a:spLocks noGrp="1"/>
          </p:cNvSpPr>
          <p:nvPr>
            <p:ph type="sldNum" sz="quarter" idx="12"/>
          </p:nvPr>
        </p:nvSpPr>
        <p:spPr/>
        <p:txBody>
          <a:bodyPr/>
          <a:lstStyle/>
          <a:p>
            <a:pPr>
              <a:defRPr/>
            </a:pPr>
            <a:fld id="{FAFE1BC6-1AFE-451C-A4E8-C5AA719F69EC}" type="slidenum">
              <a:rPr lang="tr-TR" altLang="tr-TR" smtClean="0"/>
              <a:pPr>
                <a:defRPr/>
              </a:pPr>
              <a:t>22</a:t>
            </a:fld>
            <a:endParaRPr lang="tr-TR" altLang="tr-T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 xmlns:a16="http://schemas.microsoft.com/office/drawing/2014/main" id="{63556834-604B-4F16-9907-D5363DDA590A}"/>
              </a:ext>
            </a:extLst>
          </p:cNvPr>
          <p:cNvSpPr>
            <a:spLocks noGrp="1" noChangeArrowheads="1"/>
          </p:cNvSpPr>
          <p:nvPr>
            <p:ph type="title"/>
          </p:nvPr>
        </p:nvSpPr>
        <p:spPr>
          <a:xfrm>
            <a:off x="900113" y="69850"/>
            <a:ext cx="7775575" cy="1524000"/>
          </a:xfrm>
        </p:spPr>
        <p:txBody>
          <a:bodyPr>
            <a:normAutofit/>
          </a:bodyPr>
          <a:lstStyle/>
          <a:p>
            <a:pPr algn="ctr" eaLnBrk="1" fontAlgn="auto" hangingPunct="1">
              <a:spcAft>
                <a:spcPts val="0"/>
              </a:spcAft>
              <a:defRPr/>
            </a:pPr>
            <a:r>
              <a:rPr lang="tr-TR" altLang="tr-TR" sz="4000" b="1" dirty="0">
                <a:solidFill>
                  <a:schemeClr val="tx1"/>
                </a:solidFill>
                <a:latin typeface="+mn-lt"/>
              </a:rPr>
              <a:t>Temel İnsan Gereksinimleri</a:t>
            </a:r>
            <a:br>
              <a:rPr lang="tr-TR" altLang="tr-TR" sz="4000" b="1" dirty="0">
                <a:solidFill>
                  <a:schemeClr val="tx1"/>
                </a:solidFill>
                <a:latin typeface="+mn-lt"/>
              </a:rPr>
            </a:br>
            <a:r>
              <a:rPr lang="tr-TR" altLang="tr-TR" sz="4000" b="1" dirty="0">
                <a:solidFill>
                  <a:schemeClr val="tx1"/>
                </a:solidFill>
                <a:latin typeface="+mn-lt"/>
              </a:rPr>
              <a:t>Abraham </a:t>
            </a:r>
            <a:r>
              <a:rPr lang="tr-TR" altLang="tr-TR" sz="4000" b="1" dirty="0" err="1">
                <a:solidFill>
                  <a:schemeClr val="tx1"/>
                </a:solidFill>
                <a:latin typeface="+mn-lt"/>
              </a:rPr>
              <a:t>Maslow</a:t>
            </a:r>
            <a:r>
              <a:rPr lang="tr-TR" altLang="tr-TR" sz="4000" b="1" dirty="0">
                <a:solidFill>
                  <a:schemeClr val="tx1"/>
                </a:solidFill>
                <a:latin typeface="+mn-lt"/>
              </a:rPr>
              <a:t> (1940)</a:t>
            </a:r>
          </a:p>
        </p:txBody>
      </p:sp>
      <p:sp>
        <p:nvSpPr>
          <p:cNvPr id="31747" name="Rectangle 3">
            <a:extLst>
              <a:ext uri="{FF2B5EF4-FFF2-40B4-BE49-F238E27FC236}">
                <a16:creationId xmlns="" xmlns:a16="http://schemas.microsoft.com/office/drawing/2014/main" id="{35D86E63-71F4-4183-8FD3-60402FE6F2E4}"/>
              </a:ext>
            </a:extLst>
          </p:cNvPr>
          <p:cNvSpPr>
            <a:spLocks noGrp="1" noChangeArrowheads="1"/>
          </p:cNvSpPr>
          <p:nvPr>
            <p:ph idx="1"/>
          </p:nvPr>
        </p:nvSpPr>
        <p:spPr>
          <a:xfrm>
            <a:off x="461963" y="2276475"/>
            <a:ext cx="8220075" cy="4133850"/>
          </a:xfrm>
        </p:spPr>
        <p:txBody>
          <a:bodyPr/>
          <a:lstStyle/>
          <a:p>
            <a:pPr algn="just" eaLnBrk="1" hangingPunct="1">
              <a:defRPr/>
            </a:pPr>
            <a:r>
              <a:rPr lang="tr-TR" altLang="tr-TR" sz="2400" dirty="0"/>
              <a:t>Fizyolojik gereksinimler: (hava, su, boşaltım, uyku, dinlenme, ağrıdan kaçma, seks)</a:t>
            </a:r>
          </a:p>
          <a:p>
            <a:pPr algn="just" eaLnBrk="1" hangingPunct="1">
              <a:defRPr/>
            </a:pPr>
            <a:r>
              <a:rPr lang="tr-TR" altLang="tr-TR" sz="2400" dirty="0"/>
              <a:t>Güvenlik gereksinimi: (fiziksel ve psikolojik güvenlik ve koruma)</a:t>
            </a:r>
          </a:p>
          <a:p>
            <a:pPr algn="just" eaLnBrk="1" hangingPunct="1">
              <a:defRPr/>
            </a:pPr>
            <a:r>
              <a:rPr lang="tr-TR" altLang="tr-TR" sz="2400" dirty="0"/>
              <a:t>Sosyal gereksinimler: (sevgi, kabul etme, ait olma)</a:t>
            </a:r>
          </a:p>
          <a:p>
            <a:pPr algn="just" eaLnBrk="1" hangingPunct="1">
              <a:defRPr/>
            </a:pPr>
            <a:r>
              <a:rPr lang="tr-TR" altLang="tr-TR" sz="2400" dirty="0"/>
              <a:t>Takdir edilme, kişiliğine saygı göstermesi ve değer verilmesi</a:t>
            </a:r>
          </a:p>
          <a:p>
            <a:pPr algn="just" eaLnBrk="1" hangingPunct="1">
              <a:defRPr/>
            </a:pPr>
            <a:r>
              <a:rPr lang="tr-TR" altLang="tr-TR" sz="2400" dirty="0"/>
              <a:t>Kendini gerçekleştirme gereksinimi</a:t>
            </a:r>
          </a:p>
          <a:p>
            <a:pPr algn="just" eaLnBrk="1" hangingPunct="1">
              <a:defRPr/>
            </a:pPr>
            <a:r>
              <a:rPr lang="tr-TR" altLang="tr-TR" sz="2400" dirty="0"/>
              <a:t>Estetik gereksinimler </a:t>
            </a:r>
          </a:p>
        </p:txBody>
      </p:sp>
      <p:sp>
        <p:nvSpPr>
          <p:cNvPr id="3" name="Slayt Numarası Yer Tutucusu 2">
            <a:extLst>
              <a:ext uri="{FF2B5EF4-FFF2-40B4-BE49-F238E27FC236}">
                <a16:creationId xmlns="" xmlns:a16="http://schemas.microsoft.com/office/drawing/2014/main" id="{C000EC8C-D7CF-4778-929D-08DBBBA34DEC}"/>
              </a:ext>
            </a:extLst>
          </p:cNvPr>
          <p:cNvSpPr>
            <a:spLocks noGrp="1"/>
          </p:cNvSpPr>
          <p:nvPr>
            <p:ph type="sldNum" sz="quarter" idx="12"/>
          </p:nvPr>
        </p:nvSpPr>
        <p:spPr/>
        <p:txBody>
          <a:bodyPr/>
          <a:lstStyle/>
          <a:p>
            <a:pPr>
              <a:defRPr/>
            </a:pPr>
            <a:fld id="{BF575760-0F6A-4F29-8ED1-0415656026BD}" type="slidenum">
              <a:rPr lang="tr-TR" altLang="tr-TR" smtClean="0"/>
              <a:pPr>
                <a:defRPr/>
              </a:pPr>
              <a:t>23</a:t>
            </a:fld>
            <a:endParaRPr lang="tr-TR" altLang="tr-T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5">
            <a:extLst>
              <a:ext uri="{FF2B5EF4-FFF2-40B4-BE49-F238E27FC236}">
                <a16:creationId xmlns="" xmlns:a16="http://schemas.microsoft.com/office/drawing/2014/main" id="{71F79515-1121-4769-AF4A-CF6132CF3B57}"/>
              </a:ext>
            </a:extLst>
          </p:cNvPr>
          <p:cNvSpPr txBox="1">
            <a:spLocks noChangeArrowheads="1"/>
          </p:cNvSpPr>
          <p:nvPr/>
        </p:nvSpPr>
        <p:spPr bwMode="auto">
          <a:xfrm>
            <a:off x="676275" y="138113"/>
            <a:ext cx="77914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tr-TR" altLang="tr-TR" sz="2400" b="1" dirty="0">
                <a:latin typeface="+mn-lt"/>
              </a:rPr>
              <a:t>MASLOW'UN  TEMEL </a:t>
            </a:r>
          </a:p>
          <a:p>
            <a:pPr algn="ctr" eaLnBrk="1" hangingPunct="1"/>
            <a:r>
              <a:rPr lang="tr-TR" altLang="tr-TR" sz="2400" b="1" dirty="0">
                <a:latin typeface="+mn-lt"/>
              </a:rPr>
              <a:t>İNSAN GEREKSİNİMLERİ HİYERARŞİSİ</a:t>
            </a:r>
            <a:r>
              <a:rPr lang="tr-TR" altLang="tr-TR" sz="2400" dirty="0">
                <a:latin typeface="+mn-lt"/>
              </a:rPr>
              <a:t> </a:t>
            </a:r>
          </a:p>
        </p:txBody>
      </p:sp>
      <p:sp>
        <p:nvSpPr>
          <p:cNvPr id="3" name="Slayt Numarası Yer Tutucusu 2">
            <a:extLst>
              <a:ext uri="{FF2B5EF4-FFF2-40B4-BE49-F238E27FC236}">
                <a16:creationId xmlns="" xmlns:a16="http://schemas.microsoft.com/office/drawing/2014/main" id="{5C601D35-C2B3-4781-B592-3CA0FD24EFBB}"/>
              </a:ext>
            </a:extLst>
          </p:cNvPr>
          <p:cNvSpPr>
            <a:spLocks noGrp="1"/>
          </p:cNvSpPr>
          <p:nvPr>
            <p:ph type="sldNum" sz="quarter" idx="12"/>
          </p:nvPr>
        </p:nvSpPr>
        <p:spPr/>
        <p:txBody>
          <a:bodyPr/>
          <a:lstStyle/>
          <a:p>
            <a:pPr>
              <a:defRPr/>
            </a:pPr>
            <a:fld id="{2EB1E8B5-D71D-4B18-B237-E1D976E3295D}" type="slidenum">
              <a:rPr lang="tr-TR" altLang="tr-TR" smtClean="0"/>
              <a:pPr>
                <a:defRPr/>
              </a:pPr>
              <a:t>24</a:t>
            </a:fld>
            <a:endParaRPr lang="tr-TR" altLang="tr-TR"/>
          </a:p>
        </p:txBody>
      </p:sp>
      <p:pic>
        <p:nvPicPr>
          <p:cNvPr id="4" name="Resim 3">
            <a:extLst>
              <a:ext uri="{FF2B5EF4-FFF2-40B4-BE49-F238E27FC236}">
                <a16:creationId xmlns="" xmlns:a16="http://schemas.microsoft.com/office/drawing/2014/main" id="{BDB5B8BC-5F45-423B-B690-B959CA796A60}"/>
              </a:ext>
            </a:extLst>
          </p:cNvPr>
          <p:cNvPicPr>
            <a:picLocks noChangeAspect="1"/>
          </p:cNvPicPr>
          <p:nvPr/>
        </p:nvPicPr>
        <p:blipFill>
          <a:blip r:embed="rId2"/>
          <a:stretch>
            <a:fillRect/>
          </a:stretch>
        </p:blipFill>
        <p:spPr>
          <a:xfrm>
            <a:off x="1547664" y="968375"/>
            <a:ext cx="6336704" cy="5751512"/>
          </a:xfrm>
          <a:prstGeom prst="triangle">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 xmlns:a16="http://schemas.microsoft.com/office/drawing/2014/main" id="{229FE165-E1E0-4BF3-AB77-EB00BAAAA54E}"/>
              </a:ext>
            </a:extLst>
          </p:cNvPr>
          <p:cNvSpPr>
            <a:spLocks noGrp="1" noChangeArrowheads="1"/>
          </p:cNvSpPr>
          <p:nvPr>
            <p:ph type="title"/>
          </p:nvPr>
        </p:nvSpPr>
        <p:spPr>
          <a:xfrm>
            <a:off x="611188" y="260350"/>
            <a:ext cx="5329237" cy="936625"/>
          </a:xfrm>
          <a:solidFill>
            <a:schemeClr val="accent3">
              <a:lumMod val="85000"/>
            </a:schemeClr>
          </a:solidFill>
        </p:spPr>
        <p:txBody>
          <a:bodyPr/>
          <a:lstStyle/>
          <a:p>
            <a:pPr eaLnBrk="1" fontAlgn="auto" hangingPunct="1">
              <a:spcAft>
                <a:spcPts val="0"/>
              </a:spcAft>
              <a:defRPr/>
            </a:pPr>
            <a:r>
              <a:rPr lang="tr-TR" altLang="tr-TR" sz="4000" b="1" dirty="0">
                <a:solidFill>
                  <a:schemeClr val="accent2">
                    <a:lumMod val="50000"/>
                  </a:schemeClr>
                </a:solidFill>
                <a:latin typeface="+mn-lt"/>
              </a:rPr>
              <a:t>SAĞLIK/HASTALIK</a:t>
            </a:r>
          </a:p>
        </p:txBody>
      </p:sp>
      <p:sp>
        <p:nvSpPr>
          <p:cNvPr id="28675" name="Rectangle 3">
            <a:extLst>
              <a:ext uri="{FF2B5EF4-FFF2-40B4-BE49-F238E27FC236}">
                <a16:creationId xmlns="" xmlns:a16="http://schemas.microsoft.com/office/drawing/2014/main" id="{0DC9A84E-3DA8-4E62-AED2-A2559F311C21}"/>
              </a:ext>
            </a:extLst>
          </p:cNvPr>
          <p:cNvSpPr>
            <a:spLocks noGrp="1" noChangeArrowheads="1"/>
          </p:cNvSpPr>
          <p:nvPr>
            <p:ph idx="1"/>
          </p:nvPr>
        </p:nvSpPr>
        <p:spPr>
          <a:xfrm>
            <a:off x="395288" y="1341438"/>
            <a:ext cx="8424862" cy="5256212"/>
          </a:xfrm>
        </p:spPr>
        <p:txBody>
          <a:bodyPr rtlCol="0">
            <a:normAutofit/>
          </a:bodyPr>
          <a:lstStyle/>
          <a:p>
            <a:pPr marL="0" indent="0" algn="just" eaLnBrk="1" fontAlgn="auto" hangingPunct="1">
              <a:lnSpc>
                <a:spcPct val="80000"/>
              </a:lnSpc>
              <a:buNone/>
              <a:defRPr/>
            </a:pPr>
            <a:r>
              <a:rPr lang="tr-TR" altLang="tr-TR" sz="2400" dirty="0">
                <a:solidFill>
                  <a:schemeClr val="bg2">
                    <a:lumMod val="50000"/>
                  </a:schemeClr>
                </a:solidFill>
              </a:rPr>
              <a:t>Sağlık; iyilik hali, sağlıksızlık; hastalığın olması halidir. </a:t>
            </a:r>
          </a:p>
          <a:p>
            <a:pPr marL="0" indent="0" algn="just" eaLnBrk="1" fontAlgn="auto" hangingPunct="1">
              <a:lnSpc>
                <a:spcPct val="80000"/>
              </a:lnSpc>
              <a:buNone/>
              <a:defRPr/>
            </a:pPr>
            <a:endParaRPr lang="tr-TR" altLang="tr-TR" sz="2400" dirty="0">
              <a:solidFill>
                <a:schemeClr val="bg2">
                  <a:lumMod val="75000"/>
                </a:schemeClr>
              </a:solidFill>
            </a:endParaRPr>
          </a:p>
          <a:p>
            <a:pPr marL="0" indent="0" algn="just" eaLnBrk="1" fontAlgn="auto" hangingPunct="1">
              <a:lnSpc>
                <a:spcPct val="80000"/>
              </a:lnSpc>
              <a:buNone/>
              <a:defRPr/>
            </a:pPr>
            <a:r>
              <a:rPr lang="tr-TR" altLang="tr-TR" sz="2400" dirty="0">
                <a:solidFill>
                  <a:srgbClr val="FF0000"/>
                </a:solidFill>
              </a:rPr>
              <a:t>Biyoloji bilimine göre sağlık</a:t>
            </a:r>
            <a:r>
              <a:rPr lang="tr-TR" altLang="tr-TR" sz="2400" dirty="0">
                <a:solidFill>
                  <a:schemeClr val="bg2">
                    <a:lumMod val="75000"/>
                  </a:schemeClr>
                </a:solidFill>
              </a:rPr>
              <a:t>, </a:t>
            </a:r>
            <a:r>
              <a:rPr lang="tr-TR" altLang="tr-TR" sz="2400" dirty="0">
                <a:solidFill>
                  <a:schemeClr val="bg2">
                    <a:lumMod val="50000"/>
                  </a:schemeClr>
                </a:solidFill>
              </a:rPr>
              <a:t>hücrelerin optimum düzeyde işlev görmesi ve hücrelerarası uyumun olması olarak tanımlanır.</a:t>
            </a:r>
          </a:p>
          <a:p>
            <a:pPr marL="0" indent="0" algn="just" eaLnBrk="1" fontAlgn="auto" hangingPunct="1">
              <a:lnSpc>
                <a:spcPct val="80000"/>
              </a:lnSpc>
              <a:buNone/>
              <a:defRPr/>
            </a:pPr>
            <a:endParaRPr lang="tr-TR" altLang="tr-TR" sz="2400" dirty="0">
              <a:solidFill>
                <a:schemeClr val="bg2">
                  <a:lumMod val="75000"/>
                </a:schemeClr>
              </a:solidFill>
            </a:endParaRPr>
          </a:p>
          <a:p>
            <a:pPr marL="0" indent="0" algn="just" eaLnBrk="1" fontAlgn="auto" hangingPunct="1">
              <a:lnSpc>
                <a:spcPct val="80000"/>
              </a:lnSpc>
              <a:buNone/>
              <a:defRPr/>
            </a:pPr>
            <a:r>
              <a:rPr lang="tr-TR" altLang="tr-TR" sz="2400" dirty="0">
                <a:solidFill>
                  <a:srgbClr val="FF0000"/>
                </a:solidFill>
              </a:rPr>
              <a:t>Psikoloji bilimine göre sağlık</a:t>
            </a:r>
            <a:r>
              <a:rPr lang="tr-TR" altLang="tr-TR" sz="2400" dirty="0">
                <a:solidFill>
                  <a:schemeClr val="bg2">
                    <a:lumMod val="75000"/>
                  </a:schemeClr>
                </a:solidFill>
              </a:rPr>
              <a:t>, </a:t>
            </a:r>
            <a:r>
              <a:rPr lang="tr-TR" altLang="tr-TR" sz="2400" dirty="0">
                <a:solidFill>
                  <a:schemeClr val="bg2">
                    <a:lumMod val="50000"/>
                  </a:schemeClr>
                </a:solidFill>
              </a:rPr>
              <a:t>bireylerin beklenmedik olaylara karşı duygularıyla gösterdiği uyum yeteneğidir</a:t>
            </a:r>
            <a:r>
              <a:rPr lang="tr-TR" altLang="tr-TR" sz="2400" dirty="0">
                <a:solidFill>
                  <a:schemeClr val="bg2">
                    <a:lumMod val="75000"/>
                  </a:schemeClr>
                </a:solidFill>
              </a:rPr>
              <a:t>.</a:t>
            </a:r>
          </a:p>
          <a:p>
            <a:pPr marL="0" indent="0" algn="just" eaLnBrk="1" fontAlgn="auto" hangingPunct="1">
              <a:lnSpc>
                <a:spcPct val="80000"/>
              </a:lnSpc>
              <a:buNone/>
              <a:defRPr/>
            </a:pPr>
            <a:endParaRPr lang="tr-TR" altLang="tr-TR" sz="2400" dirty="0">
              <a:solidFill>
                <a:schemeClr val="bg2">
                  <a:lumMod val="75000"/>
                </a:schemeClr>
              </a:solidFill>
            </a:endParaRPr>
          </a:p>
          <a:p>
            <a:pPr marL="0" indent="0" algn="just" eaLnBrk="1" fontAlgn="auto" hangingPunct="1">
              <a:lnSpc>
                <a:spcPct val="80000"/>
              </a:lnSpc>
              <a:buNone/>
              <a:defRPr/>
            </a:pPr>
            <a:r>
              <a:rPr lang="tr-TR" altLang="tr-TR" sz="2400" dirty="0">
                <a:solidFill>
                  <a:srgbClr val="FF0000"/>
                </a:solidFill>
              </a:rPr>
              <a:t>Sosyoloji bilimine göre sağlık</a:t>
            </a:r>
            <a:r>
              <a:rPr lang="tr-TR" altLang="tr-TR" sz="2400" dirty="0">
                <a:solidFill>
                  <a:schemeClr val="bg2">
                    <a:lumMod val="75000"/>
                  </a:schemeClr>
                </a:solidFill>
              </a:rPr>
              <a:t>, </a:t>
            </a:r>
            <a:r>
              <a:rPr lang="tr-TR" altLang="tr-TR" sz="2400" dirty="0">
                <a:solidFill>
                  <a:schemeClr val="bg2">
                    <a:lumMod val="50000"/>
                  </a:schemeClr>
                </a:solidFill>
              </a:rPr>
              <a:t>bireylerin değişen çevre şartlarına gösterdiği uyum davranışlarıdır. Tüm sağlık çalışanlarınca kabul edilmiş bir sağlık tanımı yoktur</a:t>
            </a:r>
            <a:r>
              <a:rPr lang="tr-TR" altLang="tr-TR" sz="2800" dirty="0">
                <a:solidFill>
                  <a:schemeClr val="bg2">
                    <a:lumMod val="50000"/>
                  </a:schemeClr>
                </a:solidFill>
              </a:rPr>
              <a:t>.</a:t>
            </a:r>
          </a:p>
          <a:p>
            <a:pPr lvl="1" algn="just" eaLnBrk="1" fontAlgn="auto" hangingPunct="1">
              <a:lnSpc>
                <a:spcPct val="80000"/>
              </a:lnSpc>
              <a:buFontTx/>
              <a:buNone/>
              <a:defRPr/>
            </a:pPr>
            <a:endParaRPr lang="tr-TR" altLang="tr-TR" sz="2400" dirty="0">
              <a:solidFill>
                <a:schemeClr val="bg2">
                  <a:lumMod val="75000"/>
                </a:schemeClr>
              </a:solidFill>
              <a:latin typeface="Comic Sans MS" panose="030F0702030302020204" pitchFamily="66" charset="0"/>
            </a:endParaRPr>
          </a:p>
        </p:txBody>
      </p:sp>
      <p:sp>
        <p:nvSpPr>
          <p:cNvPr id="3" name="Slayt Numarası Yer Tutucusu 2">
            <a:extLst>
              <a:ext uri="{FF2B5EF4-FFF2-40B4-BE49-F238E27FC236}">
                <a16:creationId xmlns="" xmlns:a16="http://schemas.microsoft.com/office/drawing/2014/main" id="{FEA55E2D-84AF-4FFB-A515-6E6A926D456E}"/>
              </a:ext>
            </a:extLst>
          </p:cNvPr>
          <p:cNvSpPr>
            <a:spLocks noGrp="1"/>
          </p:cNvSpPr>
          <p:nvPr>
            <p:ph type="sldNum" sz="quarter" idx="12"/>
          </p:nvPr>
        </p:nvSpPr>
        <p:spPr/>
        <p:txBody>
          <a:bodyPr/>
          <a:lstStyle/>
          <a:p>
            <a:pPr>
              <a:defRPr/>
            </a:pPr>
            <a:fld id="{5E35A10A-214B-4412-974C-0CFC9255D74F}" type="slidenum">
              <a:rPr lang="tr-TR" altLang="tr-TR" smtClean="0"/>
              <a:pPr>
                <a:defRPr/>
              </a:pPr>
              <a:t>25</a:t>
            </a:fld>
            <a:endParaRPr lang="tr-TR" altLang="tr-T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 xmlns:a16="http://schemas.microsoft.com/office/drawing/2014/main" id="{8B291F33-37C0-408F-8990-01DE94939782}"/>
              </a:ext>
            </a:extLst>
          </p:cNvPr>
          <p:cNvSpPr>
            <a:spLocks noGrp="1" noChangeArrowheads="1"/>
          </p:cNvSpPr>
          <p:nvPr>
            <p:ph type="title"/>
          </p:nvPr>
        </p:nvSpPr>
        <p:spPr>
          <a:xfrm>
            <a:off x="179388" y="274638"/>
            <a:ext cx="7315200" cy="3298378"/>
          </a:xfrm>
        </p:spPr>
        <p:txBody>
          <a:bodyPr/>
          <a:lstStyle/>
          <a:p>
            <a:pPr eaLnBrk="1" fontAlgn="auto" hangingPunct="1">
              <a:spcAft>
                <a:spcPts val="0"/>
              </a:spcAft>
              <a:defRPr/>
            </a:pPr>
            <a:r>
              <a:rPr lang="tr-TR" altLang="tr-TR" b="1" dirty="0">
                <a:solidFill>
                  <a:schemeClr val="tx1"/>
                </a:solidFill>
                <a:latin typeface="+mn-lt"/>
              </a:rPr>
              <a:t>Dünya Sağlık Örgütü (DSÖ)</a:t>
            </a:r>
            <a:br>
              <a:rPr lang="tr-TR" altLang="tr-TR" b="1" dirty="0">
                <a:solidFill>
                  <a:schemeClr val="tx1"/>
                </a:solidFill>
                <a:latin typeface="+mn-lt"/>
              </a:rPr>
            </a:br>
            <a:r>
              <a:rPr lang="tr-TR" altLang="tr-TR" b="1" dirty="0">
                <a:solidFill>
                  <a:schemeClr val="tx1"/>
                </a:solidFill>
                <a:latin typeface="+mn-lt"/>
              </a:rPr>
              <a:t>World </a:t>
            </a:r>
            <a:r>
              <a:rPr lang="tr-TR" altLang="tr-TR" b="1" dirty="0" err="1">
                <a:solidFill>
                  <a:schemeClr val="tx1"/>
                </a:solidFill>
                <a:latin typeface="+mn-lt"/>
              </a:rPr>
              <a:t>Health</a:t>
            </a:r>
            <a:r>
              <a:rPr lang="tr-TR" altLang="tr-TR" b="1" dirty="0">
                <a:solidFill>
                  <a:schemeClr val="tx1"/>
                </a:solidFill>
                <a:latin typeface="+mn-lt"/>
              </a:rPr>
              <a:t> </a:t>
            </a:r>
            <a:r>
              <a:rPr lang="tr-TR" altLang="tr-TR" b="1" dirty="0" err="1">
                <a:solidFill>
                  <a:schemeClr val="tx1"/>
                </a:solidFill>
                <a:latin typeface="+mn-lt"/>
              </a:rPr>
              <a:t>Organization</a:t>
            </a:r>
            <a:r>
              <a:rPr lang="tr-TR" altLang="tr-TR" b="1" dirty="0">
                <a:solidFill>
                  <a:schemeClr val="tx1"/>
                </a:solidFill>
                <a:latin typeface="+mn-lt"/>
              </a:rPr>
              <a:t> (WHO)</a:t>
            </a:r>
            <a:br>
              <a:rPr lang="tr-TR" altLang="tr-TR" b="1" dirty="0">
                <a:solidFill>
                  <a:schemeClr val="tx1"/>
                </a:solidFill>
                <a:latin typeface="+mn-lt"/>
              </a:rPr>
            </a:br>
            <a:r>
              <a:rPr lang="tr-TR" altLang="tr-TR" sz="3600" b="1" dirty="0">
                <a:solidFill>
                  <a:schemeClr val="tx1"/>
                </a:solidFill>
                <a:latin typeface="+mn-lt"/>
              </a:rPr>
              <a:t/>
            </a:r>
            <a:br>
              <a:rPr lang="tr-TR" altLang="tr-TR" sz="3600" b="1" dirty="0">
                <a:solidFill>
                  <a:schemeClr val="tx1"/>
                </a:solidFill>
                <a:latin typeface="+mn-lt"/>
              </a:rPr>
            </a:br>
            <a:r>
              <a:rPr lang="tr-TR" altLang="tr-TR" sz="3600" b="1" u="sng" dirty="0">
                <a:solidFill>
                  <a:srgbClr val="C00000"/>
                </a:solidFill>
                <a:latin typeface="+mn-lt"/>
              </a:rPr>
              <a:t>Sağlık</a:t>
            </a:r>
          </a:p>
        </p:txBody>
      </p:sp>
      <p:sp>
        <p:nvSpPr>
          <p:cNvPr id="34819" name="Rectangle 3">
            <a:extLst>
              <a:ext uri="{FF2B5EF4-FFF2-40B4-BE49-F238E27FC236}">
                <a16:creationId xmlns="" xmlns:a16="http://schemas.microsoft.com/office/drawing/2014/main" id="{6DB9690D-A767-4560-91A0-1465D3C69EC8}"/>
              </a:ext>
            </a:extLst>
          </p:cNvPr>
          <p:cNvSpPr>
            <a:spLocks noGrp="1" noChangeArrowheads="1"/>
          </p:cNvSpPr>
          <p:nvPr>
            <p:ph idx="1"/>
          </p:nvPr>
        </p:nvSpPr>
        <p:spPr>
          <a:xfrm>
            <a:off x="457200" y="4149080"/>
            <a:ext cx="8362950" cy="1977083"/>
          </a:xfrm>
        </p:spPr>
        <p:txBody>
          <a:bodyPr/>
          <a:lstStyle/>
          <a:p>
            <a:pPr marL="0" indent="0" algn="just" eaLnBrk="1" hangingPunct="1">
              <a:buNone/>
              <a:defRPr/>
            </a:pPr>
            <a:r>
              <a:rPr lang="tr-TR" altLang="tr-TR" sz="2400" dirty="0"/>
              <a:t>Fiziksel, </a:t>
            </a:r>
            <a:r>
              <a:rPr lang="tr-TR" altLang="tr-TR" sz="2400" dirty="0" err="1"/>
              <a:t>mental</a:t>
            </a:r>
            <a:r>
              <a:rPr lang="tr-TR" altLang="tr-TR" sz="2400" dirty="0"/>
              <a:t> ve sosyal yönden tam bir iyilik hali, hastalık ya da güçsüzlüğün yokluğu olarak tanımlar. </a:t>
            </a:r>
          </a:p>
        </p:txBody>
      </p:sp>
      <p:pic>
        <p:nvPicPr>
          <p:cNvPr id="3" name="Resim 2">
            <a:extLst>
              <a:ext uri="{FF2B5EF4-FFF2-40B4-BE49-F238E27FC236}">
                <a16:creationId xmlns="" xmlns:a16="http://schemas.microsoft.com/office/drawing/2014/main" id="{9572C951-81E5-4252-A0A5-2F7E7CA96E3E}"/>
              </a:ext>
            </a:extLst>
          </p:cNvPr>
          <p:cNvPicPr>
            <a:picLocks noChangeAspect="1"/>
          </p:cNvPicPr>
          <p:nvPr/>
        </p:nvPicPr>
        <p:blipFill rotWithShape="1">
          <a:blip r:embed="rId2"/>
          <a:srcRect l="23027" t="19555" r="21992" b="21136"/>
          <a:stretch/>
        </p:blipFill>
        <p:spPr>
          <a:xfrm>
            <a:off x="7494305" y="274638"/>
            <a:ext cx="1440160" cy="140102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Slayt Numarası Yer Tutucusu 3">
            <a:extLst>
              <a:ext uri="{FF2B5EF4-FFF2-40B4-BE49-F238E27FC236}">
                <a16:creationId xmlns="" xmlns:a16="http://schemas.microsoft.com/office/drawing/2014/main" id="{18D0D731-E6B1-4937-AE4B-3C8AB4AC3BFC}"/>
              </a:ext>
            </a:extLst>
          </p:cNvPr>
          <p:cNvSpPr>
            <a:spLocks noGrp="1"/>
          </p:cNvSpPr>
          <p:nvPr>
            <p:ph type="sldNum" sz="quarter" idx="12"/>
          </p:nvPr>
        </p:nvSpPr>
        <p:spPr/>
        <p:txBody>
          <a:bodyPr/>
          <a:lstStyle/>
          <a:p>
            <a:pPr>
              <a:defRPr/>
            </a:pPr>
            <a:fld id="{B64295BD-B4B6-4C93-85E8-90E253233D0E}" type="slidenum">
              <a:rPr lang="tr-TR" altLang="tr-TR" smtClean="0"/>
              <a:pPr>
                <a:defRPr/>
              </a:pPr>
              <a:t>26</a:t>
            </a:fld>
            <a:endParaRPr lang="tr-TR" altLang="tr-T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 xmlns:a16="http://schemas.microsoft.com/office/drawing/2014/main" id="{797B2968-ABEE-450C-8492-6AAB279B835D}"/>
              </a:ext>
            </a:extLst>
          </p:cNvPr>
          <p:cNvSpPr>
            <a:spLocks noGrp="1" noChangeArrowheads="1"/>
          </p:cNvSpPr>
          <p:nvPr>
            <p:ph type="title"/>
          </p:nvPr>
        </p:nvSpPr>
        <p:spPr bwMode="auto">
          <a:xfrm>
            <a:off x="457200" y="274638"/>
            <a:ext cx="8218488" cy="1930400"/>
          </a:xfrm>
        </p:spPr>
        <p:txBody>
          <a:bodyPr wrap="square" numCol="1" anchorCtr="0" compatLnSpc="1">
            <a:prstTxWarp prst="textNoShape">
              <a:avLst/>
            </a:prstTxWarp>
          </a:bodyPr>
          <a:lstStyle/>
          <a:p>
            <a:pPr eaLnBrk="1" hangingPunct="1"/>
            <a:r>
              <a:rPr lang="tr-TR" altLang="tr-TR" sz="4000" b="1" cap="none" dirty="0">
                <a:ln>
                  <a:noFill/>
                </a:ln>
                <a:solidFill>
                  <a:schemeClr val="tx1"/>
                </a:solidFill>
                <a:latin typeface="+mn-lt"/>
              </a:rPr>
              <a:t>DSÖ’ Nün Tanımı Sağlığa Daha Bütüncül Kavram Getiren  Karakteristik Özellikleri İçerir:</a:t>
            </a:r>
          </a:p>
        </p:txBody>
      </p:sp>
      <p:sp>
        <p:nvSpPr>
          <p:cNvPr id="35843" name="Rectangle 3">
            <a:extLst>
              <a:ext uri="{FF2B5EF4-FFF2-40B4-BE49-F238E27FC236}">
                <a16:creationId xmlns="" xmlns:a16="http://schemas.microsoft.com/office/drawing/2014/main" id="{97290E22-D6DC-4474-B4A4-6117D7CDDAD8}"/>
              </a:ext>
            </a:extLst>
          </p:cNvPr>
          <p:cNvSpPr>
            <a:spLocks noGrp="1" noChangeArrowheads="1"/>
          </p:cNvSpPr>
          <p:nvPr>
            <p:ph idx="1"/>
          </p:nvPr>
        </p:nvSpPr>
        <p:spPr>
          <a:xfrm>
            <a:off x="457200" y="2852738"/>
            <a:ext cx="8229600" cy="3273425"/>
          </a:xfrm>
        </p:spPr>
        <p:txBody>
          <a:bodyPr/>
          <a:lstStyle/>
          <a:p>
            <a:pPr eaLnBrk="1" hangingPunct="1">
              <a:defRPr/>
            </a:pPr>
            <a:r>
              <a:rPr lang="tr-TR" altLang="tr-TR" sz="2400" dirty="0"/>
              <a:t>Bireyi bütün bir sistem olarak ele alır.</a:t>
            </a:r>
          </a:p>
          <a:p>
            <a:pPr eaLnBrk="1" hangingPunct="1">
              <a:defRPr/>
            </a:pPr>
            <a:r>
              <a:rPr lang="tr-TR" altLang="tr-TR" sz="2400" dirty="0"/>
              <a:t>Bireyin iç ve dış çevreden etkilendiğini kabul eder.</a:t>
            </a:r>
          </a:p>
          <a:p>
            <a:pPr eaLnBrk="1" hangingPunct="1">
              <a:defRPr/>
            </a:pPr>
            <a:r>
              <a:rPr lang="tr-TR" altLang="tr-TR" sz="2400" dirty="0"/>
              <a:t>Yaşamda bireyin rolünün önemini kabul eder.</a:t>
            </a:r>
          </a:p>
          <a:p>
            <a:pPr eaLnBrk="1" hangingPunct="1">
              <a:defRPr/>
            </a:pPr>
            <a:endParaRPr lang="tr-TR" altLang="tr-TR" dirty="0">
              <a:latin typeface="Bookman Old Style" panose="02050604050505020204" pitchFamily="18" charset="0"/>
            </a:endParaRPr>
          </a:p>
        </p:txBody>
      </p:sp>
      <p:sp>
        <p:nvSpPr>
          <p:cNvPr id="3" name="Slayt Numarası Yer Tutucusu 2">
            <a:extLst>
              <a:ext uri="{FF2B5EF4-FFF2-40B4-BE49-F238E27FC236}">
                <a16:creationId xmlns="" xmlns:a16="http://schemas.microsoft.com/office/drawing/2014/main" id="{9641E4B4-0711-4350-AB43-2319678CD9DE}"/>
              </a:ext>
            </a:extLst>
          </p:cNvPr>
          <p:cNvSpPr>
            <a:spLocks noGrp="1"/>
          </p:cNvSpPr>
          <p:nvPr>
            <p:ph type="sldNum" sz="quarter" idx="12"/>
          </p:nvPr>
        </p:nvSpPr>
        <p:spPr/>
        <p:txBody>
          <a:bodyPr/>
          <a:lstStyle/>
          <a:p>
            <a:pPr>
              <a:defRPr/>
            </a:pPr>
            <a:fld id="{64AE3DB1-1FC5-482B-A47A-CF4C86EE64B3}" type="slidenum">
              <a:rPr lang="tr-TR" altLang="tr-TR" smtClean="0"/>
              <a:pPr>
                <a:defRPr/>
              </a:pPr>
              <a:t>27</a:t>
            </a:fld>
            <a:endParaRPr lang="tr-TR" altLang="tr-T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027">
            <a:extLst>
              <a:ext uri="{FF2B5EF4-FFF2-40B4-BE49-F238E27FC236}">
                <a16:creationId xmlns="" xmlns:a16="http://schemas.microsoft.com/office/drawing/2014/main" id="{3694B652-D7DC-4BB3-90BE-70F1ED713C9A}"/>
              </a:ext>
            </a:extLst>
          </p:cNvPr>
          <p:cNvSpPr>
            <a:spLocks noGrp="1" noChangeArrowheads="1"/>
          </p:cNvSpPr>
          <p:nvPr>
            <p:ph idx="1"/>
          </p:nvPr>
        </p:nvSpPr>
        <p:spPr>
          <a:xfrm>
            <a:off x="457200" y="692150"/>
            <a:ext cx="8435975" cy="5434013"/>
          </a:xfrm>
        </p:spPr>
        <p:txBody>
          <a:bodyPr/>
          <a:lstStyle/>
          <a:p>
            <a:pPr algn="just" eaLnBrk="1" hangingPunct="1">
              <a:defRPr/>
            </a:pPr>
            <a:r>
              <a:rPr lang="tr-TR" altLang="tr-TR" sz="2400" b="1" u="sng" dirty="0" err="1"/>
              <a:t>Subjektif</a:t>
            </a:r>
            <a:r>
              <a:rPr lang="tr-TR" altLang="tr-TR" sz="2400" b="1" u="sng" dirty="0"/>
              <a:t> olarak sağlık;</a:t>
            </a:r>
            <a:r>
              <a:rPr lang="tr-TR" altLang="tr-TR" sz="2400" u="sng" dirty="0"/>
              <a:t> </a:t>
            </a:r>
            <a:r>
              <a:rPr lang="tr-TR" altLang="tr-TR" sz="2400" dirty="0"/>
              <a:t>Bireyin fiziksel, ruhsal ve sosyal yönden kendi durumunu algılamasıdır. Buna göre birey kendini hasta olmadığı halde hasta, hasta olduğu halde sağlıklı olarak algılayabilir.</a:t>
            </a:r>
          </a:p>
          <a:p>
            <a:pPr algn="just" eaLnBrk="1" hangingPunct="1">
              <a:defRPr/>
            </a:pPr>
            <a:endParaRPr lang="tr-TR" altLang="tr-TR" sz="2400" b="1" dirty="0"/>
          </a:p>
          <a:p>
            <a:pPr algn="just" eaLnBrk="1" hangingPunct="1">
              <a:defRPr/>
            </a:pPr>
            <a:r>
              <a:rPr lang="tr-TR" altLang="tr-TR" sz="2400" b="1" u="sng" dirty="0"/>
              <a:t>Objektif olarak sağlık; </a:t>
            </a:r>
            <a:r>
              <a:rPr lang="tr-TR" altLang="tr-TR" sz="2400" dirty="0"/>
              <a:t>Doktor muayenesi ve tanı testleri sonuçlarına göre belirlenen veya şüphe edilen hastalığın olmayışı hâlidir.</a:t>
            </a:r>
          </a:p>
        </p:txBody>
      </p:sp>
      <p:sp>
        <p:nvSpPr>
          <p:cNvPr id="2" name="Slayt Numarası Yer Tutucusu 1">
            <a:extLst>
              <a:ext uri="{FF2B5EF4-FFF2-40B4-BE49-F238E27FC236}">
                <a16:creationId xmlns="" xmlns:a16="http://schemas.microsoft.com/office/drawing/2014/main" id="{D594762A-CDFE-4862-97CC-86119774EE8D}"/>
              </a:ext>
            </a:extLst>
          </p:cNvPr>
          <p:cNvSpPr>
            <a:spLocks noGrp="1"/>
          </p:cNvSpPr>
          <p:nvPr>
            <p:ph type="sldNum" sz="quarter" idx="12"/>
          </p:nvPr>
        </p:nvSpPr>
        <p:spPr/>
        <p:txBody>
          <a:bodyPr/>
          <a:lstStyle/>
          <a:p>
            <a:pPr>
              <a:defRPr/>
            </a:pPr>
            <a:fld id="{8DAEACC5-7119-41E2-AA97-71B923CAF31A}" type="slidenum">
              <a:rPr lang="tr-TR" altLang="tr-TR" smtClean="0"/>
              <a:pPr>
                <a:defRPr/>
              </a:pPr>
              <a:t>28</a:t>
            </a:fld>
            <a:endParaRPr lang="tr-TR" altLang="tr-T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 xmlns:a16="http://schemas.microsoft.com/office/drawing/2014/main" id="{CF12CC84-E6DE-4458-B68D-6A46B5094ACA}"/>
              </a:ext>
            </a:extLst>
          </p:cNvPr>
          <p:cNvSpPr>
            <a:spLocks noGrp="1" noChangeArrowheads="1"/>
          </p:cNvSpPr>
          <p:nvPr>
            <p:ph type="title"/>
          </p:nvPr>
        </p:nvSpPr>
        <p:spPr>
          <a:xfrm>
            <a:off x="647700" y="398792"/>
            <a:ext cx="7848600" cy="1524000"/>
          </a:xfrm>
          <a:solidFill>
            <a:schemeClr val="accent3">
              <a:lumMod val="20000"/>
              <a:lumOff val="80000"/>
            </a:schemeClr>
          </a:solidFill>
          <a:ln>
            <a:solidFill>
              <a:schemeClr val="accent1">
                <a:lumMod val="50000"/>
              </a:schemeClr>
            </a:solidFill>
          </a:ln>
        </p:spPr>
        <p:txBody>
          <a:bodyPr/>
          <a:lstStyle/>
          <a:p>
            <a:pPr algn="ctr" eaLnBrk="1" fontAlgn="auto" hangingPunct="1">
              <a:spcAft>
                <a:spcPts val="0"/>
              </a:spcAft>
              <a:defRPr/>
            </a:pPr>
            <a:r>
              <a:rPr lang="tr-TR" altLang="tr-TR" sz="3600" b="1" dirty="0">
                <a:solidFill>
                  <a:schemeClr val="tx1"/>
                </a:solidFill>
                <a:latin typeface="+mn-lt"/>
              </a:rPr>
              <a:t>Sağlığın Geliştirilmesi</a:t>
            </a:r>
            <a:r>
              <a:rPr lang="tr-TR" altLang="tr-TR" sz="3600" dirty="0">
                <a:solidFill>
                  <a:schemeClr val="tx1"/>
                </a:solidFill>
                <a:latin typeface="+mn-lt"/>
              </a:rPr>
              <a:t> </a:t>
            </a:r>
          </a:p>
        </p:txBody>
      </p:sp>
      <p:sp>
        <p:nvSpPr>
          <p:cNvPr id="38915" name="Rectangle 3">
            <a:extLst>
              <a:ext uri="{FF2B5EF4-FFF2-40B4-BE49-F238E27FC236}">
                <a16:creationId xmlns="" xmlns:a16="http://schemas.microsoft.com/office/drawing/2014/main" id="{7E101668-32CB-468F-BF09-DDE3AEE35D10}"/>
              </a:ext>
            </a:extLst>
          </p:cNvPr>
          <p:cNvSpPr>
            <a:spLocks noGrp="1" noChangeArrowheads="1"/>
          </p:cNvSpPr>
          <p:nvPr>
            <p:ph idx="1"/>
          </p:nvPr>
        </p:nvSpPr>
        <p:spPr>
          <a:xfrm>
            <a:off x="395288" y="2205038"/>
            <a:ext cx="8497887" cy="3767137"/>
          </a:xfrm>
        </p:spPr>
        <p:txBody>
          <a:bodyPr/>
          <a:lstStyle/>
          <a:p>
            <a:pPr marL="0" indent="0" algn="just" eaLnBrk="1" hangingPunct="1">
              <a:buNone/>
              <a:defRPr/>
            </a:pPr>
            <a:r>
              <a:rPr lang="tr-TR" altLang="tr-TR" sz="2400" dirty="0"/>
              <a:t>Sağlık düzeyini yükseltme bireyin ulaşabileceği maksimum sağlık düzeyini amaçlar. </a:t>
            </a:r>
          </a:p>
          <a:p>
            <a:pPr marL="0" indent="0" algn="just" eaLnBrk="1" hangingPunct="1">
              <a:buNone/>
              <a:defRPr/>
            </a:pPr>
            <a:endParaRPr lang="tr-TR" altLang="tr-TR" sz="2400" dirty="0"/>
          </a:p>
          <a:p>
            <a:pPr marL="0" indent="0" algn="just" eaLnBrk="1" hangingPunct="1">
              <a:buNone/>
              <a:defRPr/>
            </a:pPr>
            <a:r>
              <a:rPr lang="tr-TR" altLang="tr-TR" sz="2400" dirty="0"/>
              <a:t>Sağlığı geliştirme çabaları hem pasif hem de aktif şekilde uygulanır.</a:t>
            </a:r>
          </a:p>
        </p:txBody>
      </p:sp>
      <p:sp>
        <p:nvSpPr>
          <p:cNvPr id="3" name="Slayt Numarası Yer Tutucusu 2">
            <a:extLst>
              <a:ext uri="{FF2B5EF4-FFF2-40B4-BE49-F238E27FC236}">
                <a16:creationId xmlns="" xmlns:a16="http://schemas.microsoft.com/office/drawing/2014/main" id="{2F1B699E-051A-48E4-A1CF-D298D8505060}"/>
              </a:ext>
            </a:extLst>
          </p:cNvPr>
          <p:cNvSpPr>
            <a:spLocks noGrp="1"/>
          </p:cNvSpPr>
          <p:nvPr>
            <p:ph type="sldNum" sz="quarter" idx="12"/>
          </p:nvPr>
        </p:nvSpPr>
        <p:spPr/>
        <p:txBody>
          <a:bodyPr/>
          <a:lstStyle/>
          <a:p>
            <a:pPr>
              <a:defRPr/>
            </a:pPr>
            <a:fld id="{D129DCCB-7DB1-430F-9453-DEC45A241E89}" type="slidenum">
              <a:rPr lang="tr-TR" altLang="tr-TR" smtClean="0"/>
              <a:pPr>
                <a:defRPr/>
              </a:pPr>
              <a:t>29</a:t>
            </a:fld>
            <a:endParaRPr lang="tr-TR" altLang="tr-T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 xmlns:a16="http://schemas.microsoft.com/office/drawing/2014/main" id="{BC6CFB14-8C78-4695-A233-6155595E0228}"/>
              </a:ext>
            </a:extLst>
          </p:cNvPr>
          <p:cNvSpPr>
            <a:spLocks noGrp="1" noChangeArrowheads="1"/>
          </p:cNvSpPr>
          <p:nvPr>
            <p:ph idx="1"/>
          </p:nvPr>
        </p:nvSpPr>
        <p:spPr>
          <a:xfrm>
            <a:off x="457200" y="642938"/>
            <a:ext cx="8229600" cy="5483225"/>
          </a:xfrm>
        </p:spPr>
        <p:txBody>
          <a:bodyPr/>
          <a:lstStyle/>
          <a:p>
            <a:pPr marL="0" indent="0" algn="just" eaLnBrk="1" hangingPunct="1">
              <a:buNone/>
              <a:defRPr/>
            </a:pPr>
            <a:r>
              <a:rPr lang="tr-TR" altLang="tr-TR" sz="2400" dirty="0"/>
              <a:t>Pasif olarak sağlığı geliştirme çabaları bireyden katkı beklemeden, onlar için belirli kurum ve kuruluşlar aracılığıyla yapılan çalışmalardan yaralanmaları sağlanarak </a:t>
            </a:r>
            <a:r>
              <a:rPr lang="tr-TR" altLang="tr-TR" sz="2400" dirty="0" smtClean="0"/>
              <a:t>yapılır. </a:t>
            </a:r>
            <a:endParaRPr lang="tr-TR" altLang="tr-TR" sz="2400" dirty="0"/>
          </a:p>
          <a:p>
            <a:pPr marL="0" indent="0" algn="just" eaLnBrk="1" hangingPunct="1">
              <a:buNone/>
              <a:defRPr/>
            </a:pPr>
            <a:endParaRPr lang="tr-TR" altLang="tr-TR" sz="2400" dirty="0"/>
          </a:p>
          <a:p>
            <a:pPr marL="0" indent="0" algn="just" eaLnBrk="1" hangingPunct="1">
              <a:buNone/>
              <a:defRPr/>
            </a:pPr>
            <a:r>
              <a:rPr lang="tr-TR" altLang="tr-TR" sz="2400" dirty="0"/>
              <a:t>Aktif olarak sağlığı geliştirme çabaları ise bireylerin doğrudan katılımıyla gerçekleşir. Bu çalışmalarda öncelikle bireyler eğitilerek problemlerin farkına varmaları sağlanır. Sonrada problemlerini çözmeleri için girişimde bulunmaya yönlendirilirler.</a:t>
            </a:r>
          </a:p>
        </p:txBody>
      </p:sp>
      <p:sp>
        <p:nvSpPr>
          <p:cNvPr id="3" name="Slayt Numarası Yer Tutucusu 2">
            <a:extLst>
              <a:ext uri="{FF2B5EF4-FFF2-40B4-BE49-F238E27FC236}">
                <a16:creationId xmlns="" xmlns:a16="http://schemas.microsoft.com/office/drawing/2014/main" id="{994B3266-6C17-4957-BF4A-ABF17BB0500D}"/>
              </a:ext>
            </a:extLst>
          </p:cNvPr>
          <p:cNvSpPr>
            <a:spLocks noGrp="1"/>
          </p:cNvSpPr>
          <p:nvPr>
            <p:ph type="sldNum" sz="quarter" idx="12"/>
          </p:nvPr>
        </p:nvSpPr>
        <p:spPr/>
        <p:txBody>
          <a:bodyPr/>
          <a:lstStyle/>
          <a:p>
            <a:pPr>
              <a:defRPr/>
            </a:pPr>
            <a:fld id="{87F1F7AF-F376-427E-BD7C-C8886252DABB}" type="slidenum">
              <a:rPr lang="tr-TR" altLang="tr-TR" smtClean="0"/>
              <a:pPr>
                <a:defRPr/>
              </a:pPr>
              <a:t>30</a:t>
            </a:fld>
            <a:endParaRPr lang="tr-TR" altLang="tr-T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 xmlns:a16="http://schemas.microsoft.com/office/drawing/2014/main" id="{DC1CC358-BB25-4966-8BB6-C9FD000C0563}"/>
              </a:ext>
            </a:extLst>
          </p:cNvPr>
          <p:cNvSpPr>
            <a:spLocks noGrp="1" noChangeArrowheads="1"/>
          </p:cNvSpPr>
          <p:nvPr>
            <p:ph type="title"/>
          </p:nvPr>
        </p:nvSpPr>
        <p:spPr>
          <a:xfrm>
            <a:off x="251520" y="503238"/>
            <a:ext cx="8640960" cy="1524000"/>
          </a:xfrm>
          <a:solidFill>
            <a:schemeClr val="accent3"/>
          </a:solidFill>
          <a:ln>
            <a:solidFill>
              <a:schemeClr val="accent1">
                <a:lumMod val="50000"/>
              </a:schemeClr>
            </a:solidFill>
          </a:ln>
        </p:spPr>
        <p:txBody>
          <a:bodyPr/>
          <a:lstStyle/>
          <a:p>
            <a:pPr algn="ctr" eaLnBrk="1" fontAlgn="auto" hangingPunct="1">
              <a:spcAft>
                <a:spcPts val="0"/>
              </a:spcAft>
              <a:defRPr/>
            </a:pPr>
            <a:r>
              <a:rPr lang="tr-TR" altLang="tr-TR" sz="4000" b="1" dirty="0">
                <a:solidFill>
                  <a:schemeClr val="tx1"/>
                </a:solidFill>
              </a:rPr>
              <a:t>Sağlık düzeyinin </a:t>
            </a:r>
            <a:br>
              <a:rPr lang="tr-TR" altLang="tr-TR" sz="4000" b="1" dirty="0">
                <a:solidFill>
                  <a:schemeClr val="tx1"/>
                </a:solidFill>
              </a:rPr>
            </a:br>
            <a:r>
              <a:rPr lang="tr-TR" altLang="tr-TR" sz="4000" b="1" dirty="0">
                <a:solidFill>
                  <a:schemeClr val="tx1"/>
                </a:solidFill>
              </a:rPr>
              <a:t>en önemli belirleyicileri</a:t>
            </a:r>
          </a:p>
        </p:txBody>
      </p:sp>
      <p:sp>
        <p:nvSpPr>
          <p:cNvPr id="35843" name="Rectangle 3">
            <a:extLst>
              <a:ext uri="{FF2B5EF4-FFF2-40B4-BE49-F238E27FC236}">
                <a16:creationId xmlns="" xmlns:a16="http://schemas.microsoft.com/office/drawing/2014/main" id="{FDB49909-32C7-4B5C-BC97-56F60932952E}"/>
              </a:ext>
            </a:extLst>
          </p:cNvPr>
          <p:cNvSpPr>
            <a:spLocks noGrp="1" noChangeArrowheads="1"/>
          </p:cNvSpPr>
          <p:nvPr>
            <p:ph idx="1"/>
          </p:nvPr>
        </p:nvSpPr>
        <p:spPr>
          <a:xfrm>
            <a:off x="684213" y="2420889"/>
            <a:ext cx="7920037" cy="4176762"/>
          </a:xfrm>
        </p:spPr>
        <p:txBody>
          <a:bodyPr rtlCol="0">
            <a:normAutofit lnSpcReduction="10000"/>
          </a:bodyPr>
          <a:lstStyle/>
          <a:p>
            <a:pPr eaLnBrk="1" fontAlgn="auto" hangingPunct="1">
              <a:lnSpc>
                <a:spcPct val="80000"/>
              </a:lnSpc>
              <a:defRPr/>
            </a:pPr>
            <a:r>
              <a:rPr lang="tr-TR" altLang="tr-TR" sz="2800" dirty="0"/>
              <a:t>Sigara içme</a:t>
            </a:r>
          </a:p>
          <a:p>
            <a:pPr eaLnBrk="1" fontAlgn="auto" hangingPunct="1">
              <a:lnSpc>
                <a:spcPct val="80000"/>
              </a:lnSpc>
              <a:defRPr/>
            </a:pPr>
            <a:r>
              <a:rPr lang="tr-TR" altLang="tr-TR" sz="2800" dirty="0"/>
              <a:t>Beslenme</a:t>
            </a:r>
          </a:p>
          <a:p>
            <a:pPr eaLnBrk="1" fontAlgn="auto" hangingPunct="1">
              <a:lnSpc>
                <a:spcPct val="80000"/>
              </a:lnSpc>
              <a:defRPr/>
            </a:pPr>
            <a:r>
              <a:rPr lang="tr-TR" altLang="tr-TR" sz="2800" dirty="0"/>
              <a:t>Alkol kullanımı</a:t>
            </a:r>
          </a:p>
          <a:p>
            <a:pPr eaLnBrk="1" fontAlgn="auto" hangingPunct="1">
              <a:lnSpc>
                <a:spcPct val="80000"/>
              </a:lnSpc>
              <a:defRPr/>
            </a:pPr>
            <a:r>
              <a:rPr lang="tr-TR" altLang="tr-TR" sz="2800" dirty="0"/>
              <a:t>İlaç bağımlılığı</a:t>
            </a:r>
          </a:p>
          <a:p>
            <a:pPr eaLnBrk="1" fontAlgn="auto" hangingPunct="1">
              <a:lnSpc>
                <a:spcPct val="80000"/>
              </a:lnSpc>
              <a:defRPr/>
            </a:pPr>
            <a:r>
              <a:rPr lang="tr-TR" altLang="tr-TR" sz="2800" dirty="0"/>
              <a:t>Araba kullanma</a:t>
            </a:r>
          </a:p>
          <a:p>
            <a:pPr eaLnBrk="1" fontAlgn="auto" hangingPunct="1">
              <a:lnSpc>
                <a:spcPct val="80000"/>
              </a:lnSpc>
              <a:defRPr/>
            </a:pPr>
            <a:r>
              <a:rPr lang="tr-TR" altLang="tr-TR" sz="2800" dirty="0"/>
              <a:t>Cinsellik ve </a:t>
            </a:r>
            <a:r>
              <a:rPr lang="tr-TR" altLang="tr-TR" sz="2800" dirty="0" err="1"/>
              <a:t>kontraseptif</a:t>
            </a:r>
            <a:r>
              <a:rPr lang="tr-TR" altLang="tr-TR" sz="2800" dirty="0"/>
              <a:t> kullanımı</a:t>
            </a:r>
          </a:p>
          <a:p>
            <a:pPr eaLnBrk="1" fontAlgn="auto" hangingPunct="1">
              <a:lnSpc>
                <a:spcPct val="80000"/>
              </a:lnSpc>
              <a:defRPr/>
            </a:pPr>
            <a:r>
              <a:rPr lang="tr-TR" altLang="tr-TR" sz="2800" dirty="0"/>
              <a:t>Aile ilişkileri</a:t>
            </a:r>
          </a:p>
          <a:p>
            <a:pPr eaLnBrk="1" fontAlgn="auto" hangingPunct="1">
              <a:lnSpc>
                <a:spcPct val="80000"/>
              </a:lnSpc>
              <a:defRPr/>
            </a:pPr>
            <a:r>
              <a:rPr lang="tr-TR" altLang="tr-TR" sz="2800" dirty="0"/>
              <a:t>Risk faktör değişiklikleri</a:t>
            </a:r>
          </a:p>
          <a:p>
            <a:pPr eaLnBrk="1" fontAlgn="auto" hangingPunct="1">
              <a:lnSpc>
                <a:spcPct val="80000"/>
              </a:lnSpc>
              <a:defRPr/>
            </a:pPr>
            <a:r>
              <a:rPr lang="tr-TR" altLang="tr-TR" sz="2800" dirty="0"/>
              <a:t>Başa çıkma ve adaptasyon</a:t>
            </a:r>
          </a:p>
          <a:p>
            <a:pPr eaLnBrk="1" fontAlgn="auto" hangingPunct="1">
              <a:lnSpc>
                <a:spcPct val="80000"/>
              </a:lnSpc>
              <a:defRPr/>
            </a:pPr>
            <a:r>
              <a:rPr lang="tr-TR" altLang="tr-TR" sz="2800" dirty="0"/>
              <a:t>Egzersiz</a:t>
            </a:r>
          </a:p>
        </p:txBody>
      </p:sp>
      <p:sp>
        <p:nvSpPr>
          <p:cNvPr id="3" name="Slayt Numarası Yer Tutucusu 2">
            <a:extLst>
              <a:ext uri="{FF2B5EF4-FFF2-40B4-BE49-F238E27FC236}">
                <a16:creationId xmlns="" xmlns:a16="http://schemas.microsoft.com/office/drawing/2014/main" id="{184CD905-B534-4B93-92C0-7C76F64CA070}"/>
              </a:ext>
            </a:extLst>
          </p:cNvPr>
          <p:cNvSpPr>
            <a:spLocks noGrp="1"/>
          </p:cNvSpPr>
          <p:nvPr>
            <p:ph type="sldNum" sz="quarter" idx="12"/>
          </p:nvPr>
        </p:nvSpPr>
        <p:spPr/>
        <p:txBody>
          <a:bodyPr/>
          <a:lstStyle/>
          <a:p>
            <a:pPr>
              <a:defRPr/>
            </a:pPr>
            <a:fld id="{DBF18D73-8324-40F3-AA4A-F8E5A0D6C403}" type="slidenum">
              <a:rPr lang="tr-TR" altLang="tr-TR" smtClean="0"/>
              <a:pPr>
                <a:defRPr/>
              </a:pPr>
              <a:t>31</a:t>
            </a:fld>
            <a:endParaRPr lang="tr-TR" altLang="tr-T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 xmlns:a16="http://schemas.microsoft.com/office/drawing/2014/main" id="{8D1B72BD-CA29-422E-BE01-2B898F69CC72}"/>
              </a:ext>
            </a:extLst>
          </p:cNvPr>
          <p:cNvSpPr>
            <a:spLocks noGrp="1" noChangeArrowheads="1"/>
          </p:cNvSpPr>
          <p:nvPr>
            <p:ph type="title"/>
          </p:nvPr>
        </p:nvSpPr>
        <p:spPr>
          <a:xfrm>
            <a:off x="1293813" y="188913"/>
            <a:ext cx="6556375" cy="1524000"/>
          </a:xfrm>
          <a:solidFill>
            <a:schemeClr val="accent1">
              <a:lumMod val="20000"/>
              <a:lumOff val="80000"/>
            </a:schemeClr>
          </a:solidFill>
          <a:ln>
            <a:solidFill>
              <a:schemeClr val="accent1">
                <a:lumMod val="50000"/>
              </a:schemeClr>
            </a:solidFill>
          </a:ln>
        </p:spPr>
        <p:txBody>
          <a:bodyPr/>
          <a:lstStyle/>
          <a:p>
            <a:pPr algn="ctr" eaLnBrk="1" fontAlgn="auto" hangingPunct="1">
              <a:spcAft>
                <a:spcPts val="0"/>
              </a:spcAft>
              <a:defRPr/>
            </a:pPr>
            <a:r>
              <a:rPr lang="tr-TR" altLang="tr-TR" sz="4000" b="1" dirty="0">
                <a:solidFill>
                  <a:schemeClr val="tx1"/>
                </a:solidFill>
                <a:latin typeface="+mn-lt"/>
              </a:rPr>
              <a:t>Sağlığın Değerlendirilmesi</a:t>
            </a:r>
          </a:p>
        </p:txBody>
      </p:sp>
      <p:sp>
        <p:nvSpPr>
          <p:cNvPr id="41987" name="Rectangle 3">
            <a:extLst>
              <a:ext uri="{FF2B5EF4-FFF2-40B4-BE49-F238E27FC236}">
                <a16:creationId xmlns="" xmlns:a16="http://schemas.microsoft.com/office/drawing/2014/main" id="{3C591A55-6A6E-4CDC-8A7B-08FE5C0681EF}"/>
              </a:ext>
            </a:extLst>
          </p:cNvPr>
          <p:cNvSpPr>
            <a:spLocks noGrp="1" noChangeArrowheads="1"/>
          </p:cNvSpPr>
          <p:nvPr>
            <p:ph idx="1"/>
          </p:nvPr>
        </p:nvSpPr>
        <p:spPr>
          <a:xfrm>
            <a:off x="539750" y="1916113"/>
            <a:ext cx="8208963" cy="3767137"/>
          </a:xfrm>
        </p:spPr>
        <p:txBody>
          <a:bodyPr/>
          <a:lstStyle/>
          <a:p>
            <a:pPr marL="0" indent="0" algn="just" eaLnBrk="1" hangingPunct="1">
              <a:buNone/>
              <a:defRPr/>
            </a:pPr>
            <a:r>
              <a:rPr lang="tr-TR" altLang="tr-TR" sz="2400" dirty="0"/>
              <a:t>Bireyin biyolojik, psikolojik, sosyolojik ve kültürel açıdan sağlık düzeyi tespit edilir. </a:t>
            </a:r>
          </a:p>
          <a:p>
            <a:pPr marL="0" indent="0" algn="just" eaLnBrk="1" hangingPunct="1">
              <a:buNone/>
              <a:defRPr/>
            </a:pPr>
            <a:endParaRPr lang="tr-TR" altLang="tr-TR" sz="2400" dirty="0"/>
          </a:p>
          <a:p>
            <a:pPr marL="0" indent="0" algn="just" eaLnBrk="1" hangingPunct="1">
              <a:buNone/>
              <a:defRPr/>
            </a:pPr>
            <a:r>
              <a:rPr lang="tr-TR" altLang="tr-TR" sz="2400" dirty="0"/>
              <a:t>Kayıtlardan, bireyin fiziksel muayenesinden birey ve yakınları ile kurulan iletişim ve gözlemlerden yararlanılır.</a:t>
            </a:r>
          </a:p>
        </p:txBody>
      </p:sp>
      <p:sp>
        <p:nvSpPr>
          <p:cNvPr id="3" name="Slayt Numarası Yer Tutucusu 2">
            <a:extLst>
              <a:ext uri="{FF2B5EF4-FFF2-40B4-BE49-F238E27FC236}">
                <a16:creationId xmlns="" xmlns:a16="http://schemas.microsoft.com/office/drawing/2014/main" id="{5979167C-AE0D-48C3-8B65-F6850D4D8DB8}"/>
              </a:ext>
            </a:extLst>
          </p:cNvPr>
          <p:cNvSpPr>
            <a:spLocks noGrp="1"/>
          </p:cNvSpPr>
          <p:nvPr>
            <p:ph type="sldNum" sz="quarter" idx="12"/>
          </p:nvPr>
        </p:nvSpPr>
        <p:spPr/>
        <p:txBody>
          <a:bodyPr/>
          <a:lstStyle/>
          <a:p>
            <a:pPr>
              <a:defRPr/>
            </a:pPr>
            <a:fld id="{B9D1FC4C-3FDB-4022-BA91-2F068C728BA4}" type="slidenum">
              <a:rPr lang="tr-TR" altLang="tr-TR" smtClean="0"/>
              <a:pPr>
                <a:defRPr/>
              </a:pPr>
              <a:t>32</a:t>
            </a:fld>
            <a:endParaRPr lang="tr-TR" altLang="tr-T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 xmlns:a16="http://schemas.microsoft.com/office/drawing/2014/main" id="{4B44224B-8754-4559-A91C-3C56A39FEFDC}"/>
              </a:ext>
            </a:extLst>
          </p:cNvPr>
          <p:cNvSpPr>
            <a:spLocks noGrp="1" noChangeArrowheads="1"/>
          </p:cNvSpPr>
          <p:nvPr>
            <p:ph type="title"/>
          </p:nvPr>
        </p:nvSpPr>
        <p:spPr>
          <a:xfrm>
            <a:off x="539750" y="549275"/>
            <a:ext cx="3168650" cy="1008063"/>
          </a:xfrm>
          <a:solidFill>
            <a:schemeClr val="accent3">
              <a:lumMod val="75000"/>
            </a:schemeClr>
          </a:solidFill>
        </p:spPr>
        <p:txBody>
          <a:bodyPr/>
          <a:lstStyle/>
          <a:p>
            <a:pPr eaLnBrk="1" fontAlgn="auto" hangingPunct="1">
              <a:spcAft>
                <a:spcPts val="0"/>
              </a:spcAft>
              <a:defRPr/>
            </a:pPr>
            <a:r>
              <a:rPr lang="tr-TR" altLang="tr-TR" sz="4000" b="1" dirty="0">
                <a:solidFill>
                  <a:schemeClr val="tx1"/>
                </a:solidFill>
                <a:latin typeface="+mn-lt"/>
              </a:rPr>
              <a:t>Hastalık</a:t>
            </a:r>
          </a:p>
        </p:txBody>
      </p:sp>
      <p:sp>
        <p:nvSpPr>
          <p:cNvPr id="43011" name="Rectangle 3">
            <a:extLst>
              <a:ext uri="{FF2B5EF4-FFF2-40B4-BE49-F238E27FC236}">
                <a16:creationId xmlns="" xmlns:a16="http://schemas.microsoft.com/office/drawing/2014/main" id="{5277DE7B-CC85-4D32-9AF1-8472CB8884E5}"/>
              </a:ext>
            </a:extLst>
          </p:cNvPr>
          <p:cNvSpPr>
            <a:spLocks noGrp="1" noChangeArrowheads="1"/>
          </p:cNvSpPr>
          <p:nvPr>
            <p:ph idx="1"/>
          </p:nvPr>
        </p:nvSpPr>
        <p:spPr>
          <a:xfrm>
            <a:off x="179388" y="1966913"/>
            <a:ext cx="8713787" cy="3767137"/>
          </a:xfrm>
        </p:spPr>
        <p:txBody>
          <a:bodyPr/>
          <a:lstStyle/>
          <a:p>
            <a:pPr marL="0" indent="0" algn="just" eaLnBrk="1" hangingPunct="1">
              <a:buNone/>
              <a:defRPr/>
            </a:pPr>
            <a:r>
              <a:rPr lang="tr-TR" altLang="tr-TR" sz="2400" dirty="0"/>
              <a:t>Hastalık, rahatsızlık veya sağlık durumundan sapma olarak tanımlanır. </a:t>
            </a:r>
          </a:p>
          <a:p>
            <a:pPr marL="0" indent="0" algn="just" eaLnBrk="1" hangingPunct="1">
              <a:buNone/>
              <a:defRPr/>
            </a:pPr>
            <a:endParaRPr lang="tr-TR" altLang="tr-TR" sz="2400" dirty="0"/>
          </a:p>
          <a:p>
            <a:pPr marL="0" indent="0" algn="just" eaLnBrk="1" hangingPunct="1">
              <a:buNone/>
              <a:defRPr/>
            </a:pPr>
            <a:r>
              <a:rPr lang="tr-TR" altLang="tr-TR" sz="2400" dirty="0"/>
              <a:t>Hastalığın daha geniş bir anlamı; vücut organ veya sistemlerinin normal fonksiyonlarını yapamaması sonucu biyolojik ve fizyolojik değişikliği ifade eder. </a:t>
            </a:r>
          </a:p>
        </p:txBody>
      </p:sp>
      <p:sp>
        <p:nvSpPr>
          <p:cNvPr id="3" name="Slayt Numarası Yer Tutucusu 2">
            <a:extLst>
              <a:ext uri="{FF2B5EF4-FFF2-40B4-BE49-F238E27FC236}">
                <a16:creationId xmlns="" xmlns:a16="http://schemas.microsoft.com/office/drawing/2014/main" id="{F8A11498-6708-4022-8AAF-1D93F736EA9B}"/>
              </a:ext>
            </a:extLst>
          </p:cNvPr>
          <p:cNvSpPr>
            <a:spLocks noGrp="1"/>
          </p:cNvSpPr>
          <p:nvPr>
            <p:ph type="sldNum" sz="quarter" idx="12"/>
          </p:nvPr>
        </p:nvSpPr>
        <p:spPr/>
        <p:txBody>
          <a:bodyPr/>
          <a:lstStyle/>
          <a:p>
            <a:pPr>
              <a:defRPr/>
            </a:pPr>
            <a:fld id="{8149DAAA-D342-440A-BF1E-4CECDE704010}" type="slidenum">
              <a:rPr lang="tr-TR" altLang="tr-TR" smtClean="0"/>
              <a:pPr>
                <a:defRPr/>
              </a:pPr>
              <a:t>33</a:t>
            </a:fld>
            <a:endParaRPr lang="tr-TR" altLang="tr-T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a:extLst>
              <a:ext uri="{FF2B5EF4-FFF2-40B4-BE49-F238E27FC236}">
                <a16:creationId xmlns="" xmlns:a16="http://schemas.microsoft.com/office/drawing/2014/main" id="{B5B5D128-093B-4F97-943E-9DD14524B1F5}"/>
              </a:ext>
            </a:extLst>
          </p:cNvPr>
          <p:cNvSpPr>
            <a:spLocks noGrp="1" noChangeArrowheads="1"/>
          </p:cNvSpPr>
          <p:nvPr>
            <p:ph idx="1"/>
          </p:nvPr>
        </p:nvSpPr>
        <p:spPr>
          <a:xfrm>
            <a:off x="107950" y="2060847"/>
            <a:ext cx="8928546" cy="4497115"/>
          </a:xfrm>
        </p:spPr>
        <p:txBody>
          <a:bodyPr/>
          <a:lstStyle/>
          <a:p>
            <a:pPr algn="just" eaLnBrk="1" hangingPunct="1">
              <a:lnSpc>
                <a:spcPct val="90000"/>
              </a:lnSpc>
              <a:defRPr/>
            </a:pPr>
            <a:r>
              <a:rPr lang="tr-TR" altLang="tr-TR" sz="2400" dirty="0" err="1">
                <a:solidFill>
                  <a:srgbClr val="C00000"/>
                </a:solidFill>
              </a:rPr>
              <a:t>Claude</a:t>
            </a:r>
            <a:r>
              <a:rPr lang="tr-TR" altLang="tr-TR" sz="2400" dirty="0">
                <a:solidFill>
                  <a:srgbClr val="C00000"/>
                </a:solidFill>
              </a:rPr>
              <a:t> Bernard, </a:t>
            </a:r>
            <a:r>
              <a:rPr lang="tr-TR" altLang="tr-TR" sz="2400" dirty="0"/>
              <a:t>hastalığın hem iç ortamdaki dengenin bozulması, hem de iç ortamla dış ortam arasındaki ilişkilerin bozulmasından kaynaklandığını ve hastalığın bu dengenin düzelmesi çabası olduğunu öne sürmüştür.</a:t>
            </a:r>
          </a:p>
          <a:p>
            <a:pPr algn="just" eaLnBrk="1" hangingPunct="1">
              <a:lnSpc>
                <a:spcPct val="90000"/>
              </a:lnSpc>
              <a:defRPr/>
            </a:pPr>
            <a:endParaRPr lang="tr-TR" altLang="tr-TR" sz="2400" dirty="0"/>
          </a:p>
          <a:p>
            <a:pPr algn="just" eaLnBrk="1" hangingPunct="1">
              <a:lnSpc>
                <a:spcPct val="90000"/>
              </a:lnSpc>
              <a:defRPr/>
            </a:pPr>
            <a:r>
              <a:rPr lang="tr-TR" altLang="tr-TR" sz="2400" dirty="0" err="1">
                <a:solidFill>
                  <a:srgbClr val="C00000"/>
                </a:solidFill>
              </a:rPr>
              <a:t>Cannon’a</a:t>
            </a:r>
            <a:r>
              <a:rPr lang="tr-TR" altLang="tr-TR" sz="2400" dirty="0"/>
              <a:t> göre hastalık </a:t>
            </a:r>
            <a:r>
              <a:rPr lang="tr-TR" altLang="tr-TR" sz="2400" dirty="0" err="1"/>
              <a:t>homeostatik</a:t>
            </a:r>
            <a:r>
              <a:rPr lang="tr-TR" altLang="tr-TR" sz="2400" dirty="0"/>
              <a:t> dengenin bozulması halidir. Hastalık bireyin çevresi ile uyumu, etkileşimi, üretkenliğini, verimliliğini, kendi içindeki denge durumlarını bozar.</a:t>
            </a:r>
          </a:p>
        </p:txBody>
      </p:sp>
      <p:pic>
        <p:nvPicPr>
          <p:cNvPr id="3" name="Resim 2">
            <a:extLst>
              <a:ext uri="{FF2B5EF4-FFF2-40B4-BE49-F238E27FC236}">
                <a16:creationId xmlns="" xmlns:a16="http://schemas.microsoft.com/office/drawing/2014/main" id="{1510FBA1-D928-4D5F-B92F-8B66DBE8C68B}"/>
              </a:ext>
            </a:extLst>
          </p:cNvPr>
          <p:cNvPicPr>
            <a:picLocks noChangeAspect="1"/>
          </p:cNvPicPr>
          <p:nvPr/>
        </p:nvPicPr>
        <p:blipFill>
          <a:blip r:embed="rId2"/>
          <a:stretch>
            <a:fillRect/>
          </a:stretch>
        </p:blipFill>
        <p:spPr>
          <a:xfrm>
            <a:off x="7164288" y="117004"/>
            <a:ext cx="1656184" cy="180254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Slayt Numarası Yer Tutucusu 3">
            <a:extLst>
              <a:ext uri="{FF2B5EF4-FFF2-40B4-BE49-F238E27FC236}">
                <a16:creationId xmlns="" xmlns:a16="http://schemas.microsoft.com/office/drawing/2014/main" id="{6AD4FA33-E5CA-442C-9903-AA0579398F86}"/>
              </a:ext>
            </a:extLst>
          </p:cNvPr>
          <p:cNvSpPr>
            <a:spLocks noGrp="1"/>
          </p:cNvSpPr>
          <p:nvPr>
            <p:ph type="sldNum" sz="quarter" idx="12"/>
          </p:nvPr>
        </p:nvSpPr>
        <p:spPr/>
        <p:txBody>
          <a:bodyPr/>
          <a:lstStyle/>
          <a:p>
            <a:pPr>
              <a:defRPr/>
            </a:pPr>
            <a:fld id="{0CCEE470-E01D-4107-9089-7367B4277561}" type="slidenum">
              <a:rPr lang="tr-TR" altLang="tr-TR" smtClean="0"/>
              <a:pPr>
                <a:defRPr/>
              </a:pPr>
              <a:t>34</a:t>
            </a:fld>
            <a:endParaRPr lang="tr-TR" altLang="tr-T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 xmlns:a16="http://schemas.microsoft.com/office/drawing/2014/main" id="{6084ABDC-3992-4E52-81F2-23AC9FC0E2A2}"/>
              </a:ext>
            </a:extLst>
          </p:cNvPr>
          <p:cNvSpPr>
            <a:spLocks noGrp="1" noChangeArrowheads="1"/>
          </p:cNvSpPr>
          <p:nvPr>
            <p:ph type="title"/>
          </p:nvPr>
        </p:nvSpPr>
        <p:spPr>
          <a:xfrm>
            <a:off x="755576" y="476672"/>
            <a:ext cx="6627812" cy="1524000"/>
          </a:xfrm>
          <a:solidFill>
            <a:schemeClr val="accent1">
              <a:lumMod val="20000"/>
              <a:lumOff val="80000"/>
            </a:schemeClr>
          </a:solidFill>
          <a:ln>
            <a:solidFill>
              <a:schemeClr val="accent2">
                <a:lumMod val="50000"/>
              </a:schemeClr>
            </a:solidFill>
          </a:ln>
        </p:spPr>
        <p:txBody>
          <a:bodyPr/>
          <a:lstStyle/>
          <a:p>
            <a:pPr algn="ctr" eaLnBrk="1" fontAlgn="auto" hangingPunct="1">
              <a:spcAft>
                <a:spcPts val="0"/>
              </a:spcAft>
              <a:defRPr/>
            </a:pPr>
            <a:r>
              <a:rPr lang="tr-TR" altLang="tr-TR" sz="4000" b="1" dirty="0">
                <a:solidFill>
                  <a:schemeClr val="tx1"/>
                </a:solidFill>
              </a:rPr>
              <a:t>Hemşirelik Kavramı</a:t>
            </a:r>
            <a:r>
              <a:rPr lang="tr-TR" altLang="tr-TR" sz="4000" dirty="0">
                <a:solidFill>
                  <a:schemeClr val="tx1"/>
                </a:solidFill>
              </a:rPr>
              <a:t> </a:t>
            </a:r>
          </a:p>
        </p:txBody>
      </p:sp>
      <p:sp>
        <p:nvSpPr>
          <p:cNvPr id="39939" name="Rectangle 3">
            <a:extLst>
              <a:ext uri="{FF2B5EF4-FFF2-40B4-BE49-F238E27FC236}">
                <a16:creationId xmlns="" xmlns:a16="http://schemas.microsoft.com/office/drawing/2014/main" id="{4B7E469D-EC66-4A43-8574-F7D5ECEAFB99}"/>
              </a:ext>
            </a:extLst>
          </p:cNvPr>
          <p:cNvSpPr>
            <a:spLocks noGrp="1" noChangeArrowheads="1"/>
          </p:cNvSpPr>
          <p:nvPr>
            <p:ph idx="1"/>
          </p:nvPr>
        </p:nvSpPr>
        <p:spPr>
          <a:xfrm>
            <a:off x="107950" y="2060575"/>
            <a:ext cx="8856663" cy="4529138"/>
          </a:xfrm>
        </p:spPr>
        <p:txBody>
          <a:bodyPr rtlCol="0">
            <a:normAutofit/>
          </a:bodyPr>
          <a:lstStyle/>
          <a:p>
            <a:pPr eaLnBrk="1" fontAlgn="auto" hangingPunct="1">
              <a:buFontTx/>
              <a:buNone/>
              <a:defRPr/>
            </a:pPr>
            <a:r>
              <a:rPr lang="tr-TR" altLang="tr-TR" sz="2800" b="1" dirty="0">
                <a:solidFill>
                  <a:srgbClr val="C00000"/>
                </a:solidFill>
                <a:latin typeface="Comic Sans MS" panose="030F0702030302020204" pitchFamily="66" charset="0"/>
              </a:rPr>
              <a:t>  </a:t>
            </a:r>
            <a:r>
              <a:rPr lang="tr-TR" altLang="tr-TR" sz="2800" b="1" dirty="0">
                <a:solidFill>
                  <a:srgbClr val="C00000"/>
                </a:solidFill>
              </a:rPr>
              <a:t>Virginia </a:t>
            </a:r>
            <a:r>
              <a:rPr lang="tr-TR" altLang="tr-TR" sz="2800" b="1" dirty="0" err="1">
                <a:solidFill>
                  <a:srgbClr val="C00000"/>
                </a:solidFill>
              </a:rPr>
              <a:t>Henderson’a</a:t>
            </a:r>
            <a:r>
              <a:rPr lang="tr-TR" altLang="tr-TR" sz="2800" b="1" dirty="0">
                <a:solidFill>
                  <a:srgbClr val="C00000"/>
                </a:solidFill>
              </a:rPr>
              <a:t> (1960) Göre Hemşirelik:</a:t>
            </a:r>
          </a:p>
          <a:p>
            <a:pPr algn="just" eaLnBrk="1" fontAlgn="auto" hangingPunct="1">
              <a:buFontTx/>
              <a:buNone/>
              <a:defRPr/>
            </a:pPr>
            <a:r>
              <a:rPr lang="tr-TR" altLang="tr-TR" sz="2400" dirty="0">
                <a:solidFill>
                  <a:schemeClr val="accent1">
                    <a:lumMod val="50000"/>
                  </a:schemeClr>
                </a:solidFill>
              </a:rPr>
              <a:t>    </a:t>
            </a:r>
            <a:r>
              <a:rPr lang="tr-TR" altLang="tr-TR" sz="2400" dirty="0"/>
              <a:t>Sağlıklı veya hasta bireyin temel gereksinimini karşılamada bağımsız hale gelmesi için diğer sağlık bakımı veren gruplarla işbirliği içinde çalışmak, bağımsızlığa ulaşma sürecini mümkün olduğunca hızlandırmak ve kaybettiği gücü kazanmasında bireye yardımcı </a:t>
            </a:r>
            <a:r>
              <a:rPr lang="tr-TR" altLang="tr-TR" sz="2400" dirty="0" smtClean="0"/>
              <a:t>olmak </a:t>
            </a:r>
            <a:r>
              <a:rPr lang="tr-TR" altLang="tr-TR" sz="2400" dirty="0"/>
              <a:t>şeklinde tanımlamıştır.</a:t>
            </a:r>
          </a:p>
        </p:txBody>
      </p:sp>
      <p:sp>
        <p:nvSpPr>
          <p:cNvPr id="3" name="Slayt Numarası Yer Tutucusu 2">
            <a:extLst>
              <a:ext uri="{FF2B5EF4-FFF2-40B4-BE49-F238E27FC236}">
                <a16:creationId xmlns="" xmlns:a16="http://schemas.microsoft.com/office/drawing/2014/main" id="{25D26038-F393-4D13-AF49-47762403626B}"/>
              </a:ext>
            </a:extLst>
          </p:cNvPr>
          <p:cNvSpPr>
            <a:spLocks noGrp="1"/>
          </p:cNvSpPr>
          <p:nvPr>
            <p:ph type="sldNum" sz="quarter" idx="12"/>
          </p:nvPr>
        </p:nvSpPr>
        <p:spPr/>
        <p:txBody>
          <a:bodyPr/>
          <a:lstStyle/>
          <a:p>
            <a:pPr>
              <a:defRPr/>
            </a:pPr>
            <a:fld id="{E88717F5-9401-4E78-9B66-7256F3DF065C}" type="slidenum">
              <a:rPr lang="tr-TR" altLang="tr-TR" smtClean="0"/>
              <a:pPr>
                <a:defRPr/>
              </a:pPr>
              <a:t>35</a:t>
            </a:fld>
            <a:endParaRPr lang="tr-TR" altLang="tr-T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a:extLst>
              <a:ext uri="{FF2B5EF4-FFF2-40B4-BE49-F238E27FC236}">
                <a16:creationId xmlns="" xmlns:a16="http://schemas.microsoft.com/office/drawing/2014/main" id="{DDED7399-23ED-4263-84C1-9E7D35D8E4C9}"/>
              </a:ext>
            </a:extLst>
          </p:cNvPr>
          <p:cNvSpPr>
            <a:spLocks noGrp="1" noChangeArrowheads="1"/>
          </p:cNvSpPr>
          <p:nvPr>
            <p:ph idx="1"/>
          </p:nvPr>
        </p:nvSpPr>
        <p:spPr>
          <a:xfrm>
            <a:off x="457200" y="115888"/>
            <a:ext cx="8362950" cy="6481762"/>
          </a:xfrm>
        </p:spPr>
        <p:txBody>
          <a:bodyPr/>
          <a:lstStyle/>
          <a:p>
            <a:pPr marL="0" indent="0" algn="just" eaLnBrk="1" hangingPunct="1">
              <a:buFont typeface="Wingdings 3" panose="05040102010807070707" pitchFamily="18" charset="2"/>
              <a:buNone/>
              <a:defRPr/>
            </a:pPr>
            <a:r>
              <a:rPr lang="tr-TR" altLang="tr-TR" sz="2800" b="1" dirty="0">
                <a:solidFill>
                  <a:srgbClr val="C00000"/>
                </a:solidFill>
              </a:rPr>
              <a:t>Uluslararası Hemşireler Konseyi (International </a:t>
            </a:r>
            <a:r>
              <a:rPr lang="tr-TR" altLang="tr-TR" sz="2800" b="1" dirty="0" err="1">
                <a:solidFill>
                  <a:srgbClr val="C00000"/>
                </a:solidFill>
              </a:rPr>
              <a:t>Council</a:t>
            </a:r>
            <a:r>
              <a:rPr lang="tr-TR" altLang="tr-TR" sz="2800" b="1" dirty="0">
                <a:solidFill>
                  <a:srgbClr val="C00000"/>
                </a:solidFill>
              </a:rPr>
              <a:t> of </a:t>
            </a:r>
            <a:r>
              <a:rPr lang="tr-TR" altLang="tr-TR" sz="2800" b="1" dirty="0" err="1">
                <a:solidFill>
                  <a:srgbClr val="C00000"/>
                </a:solidFill>
              </a:rPr>
              <a:t>Nursing</a:t>
            </a:r>
            <a:r>
              <a:rPr lang="tr-TR" altLang="tr-TR" sz="2800" b="1" dirty="0">
                <a:solidFill>
                  <a:srgbClr val="C00000"/>
                </a:solidFill>
              </a:rPr>
              <a:t>- ICN)’ne Göre Hemşirelik: </a:t>
            </a:r>
          </a:p>
          <a:p>
            <a:pPr marL="0" indent="0" algn="just" eaLnBrk="1" hangingPunct="1">
              <a:buFont typeface="Wingdings 3" panose="05040102010807070707" pitchFamily="18" charset="2"/>
              <a:buNone/>
              <a:defRPr/>
            </a:pPr>
            <a:endParaRPr lang="tr-TR" altLang="tr-TR" sz="2800" b="1" dirty="0"/>
          </a:p>
          <a:p>
            <a:pPr marL="0" indent="0" algn="just" eaLnBrk="1" hangingPunct="1">
              <a:buFont typeface="Wingdings 3" panose="05040102010807070707" pitchFamily="18" charset="2"/>
              <a:buNone/>
              <a:defRPr/>
            </a:pPr>
            <a:r>
              <a:rPr lang="tr-TR" altLang="tr-TR" sz="2400" b="1" dirty="0"/>
              <a:t> “</a:t>
            </a:r>
            <a:r>
              <a:rPr lang="tr-TR" altLang="tr-TR" sz="2400" dirty="0"/>
              <a:t>Bireyin, ailenin ve toplumun sağlığını koruma ve geliştirmeye yardım eden ve hastalık halinde iyileşme ve </a:t>
            </a:r>
            <a:r>
              <a:rPr lang="tr-TR" altLang="tr-TR" sz="2400" dirty="0" err="1"/>
              <a:t>rehabilite</a:t>
            </a:r>
            <a:r>
              <a:rPr lang="tr-TR" altLang="tr-TR" sz="2400" dirty="0"/>
              <a:t> etmeye katılan meslek </a:t>
            </a:r>
            <a:r>
              <a:rPr lang="tr-TR" altLang="tr-TR" sz="2400" dirty="0" smtClean="0"/>
              <a:t>grubudur.»</a:t>
            </a:r>
            <a:endParaRPr lang="tr-TR" altLang="tr-TR" sz="2400" dirty="0"/>
          </a:p>
          <a:p>
            <a:pPr marL="0" indent="0" algn="just" eaLnBrk="1" hangingPunct="1">
              <a:buFont typeface="Wingdings 3" panose="05040102010807070707" pitchFamily="18" charset="2"/>
              <a:buNone/>
              <a:defRPr/>
            </a:pPr>
            <a:endParaRPr lang="tr-TR" altLang="tr-TR" sz="2400" dirty="0"/>
          </a:p>
          <a:p>
            <a:pPr marL="0" indent="0" algn="just" eaLnBrk="1" hangingPunct="1">
              <a:buFont typeface="Wingdings 3" panose="05040102010807070707" pitchFamily="18" charset="2"/>
              <a:buNone/>
              <a:defRPr/>
            </a:pPr>
            <a:r>
              <a:rPr lang="tr-TR" altLang="tr-TR" sz="2400" dirty="0"/>
              <a:t>Hemşire ayrıca sağlık ekibinin tedavi edici ve eğitsel planlarını geliştirmeye ve uygulamaya </a:t>
            </a:r>
            <a:r>
              <a:rPr lang="tr-TR" altLang="tr-TR" sz="2400" dirty="0" smtClean="0"/>
              <a:t>katılır.” </a:t>
            </a:r>
            <a:r>
              <a:rPr lang="tr-TR" altLang="tr-TR" sz="2400" dirty="0"/>
              <a:t>şeklinde tanımlamıştır.</a:t>
            </a:r>
            <a:endParaRPr lang="tr-TR" altLang="tr-TR" sz="1800" dirty="0"/>
          </a:p>
        </p:txBody>
      </p:sp>
      <p:sp>
        <p:nvSpPr>
          <p:cNvPr id="3" name="Slayt Numarası Yer Tutucusu 2">
            <a:extLst>
              <a:ext uri="{FF2B5EF4-FFF2-40B4-BE49-F238E27FC236}">
                <a16:creationId xmlns="" xmlns:a16="http://schemas.microsoft.com/office/drawing/2014/main" id="{95D2F9AB-C5D3-4310-A7A3-0B2A6AF5C694}"/>
              </a:ext>
            </a:extLst>
          </p:cNvPr>
          <p:cNvSpPr>
            <a:spLocks noGrp="1"/>
          </p:cNvSpPr>
          <p:nvPr>
            <p:ph type="sldNum" sz="quarter" idx="12"/>
          </p:nvPr>
        </p:nvSpPr>
        <p:spPr/>
        <p:txBody>
          <a:bodyPr/>
          <a:lstStyle/>
          <a:p>
            <a:pPr>
              <a:defRPr/>
            </a:pPr>
            <a:fld id="{F8C09AA6-F5DA-460D-B882-963A9DCECEFF}" type="slidenum">
              <a:rPr lang="tr-TR" altLang="tr-TR" smtClean="0"/>
              <a:pPr>
                <a:defRPr/>
              </a:pPr>
              <a:t>36</a:t>
            </a:fld>
            <a:endParaRPr lang="tr-TR" altLang="tr-T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a:extLst>
              <a:ext uri="{FF2B5EF4-FFF2-40B4-BE49-F238E27FC236}">
                <a16:creationId xmlns="" xmlns:a16="http://schemas.microsoft.com/office/drawing/2014/main" id="{E4363EF3-12F9-48EB-8303-57DECECB4EB5}"/>
              </a:ext>
            </a:extLst>
          </p:cNvPr>
          <p:cNvSpPr>
            <a:spLocks noGrp="1" noChangeArrowheads="1"/>
          </p:cNvSpPr>
          <p:nvPr>
            <p:ph idx="1"/>
          </p:nvPr>
        </p:nvSpPr>
        <p:spPr>
          <a:xfrm>
            <a:off x="179512" y="764704"/>
            <a:ext cx="8659435" cy="4824536"/>
          </a:xfrm>
        </p:spPr>
        <p:txBody>
          <a:bodyPr rtlCol="0">
            <a:normAutofit fontScale="92500" lnSpcReduction="20000"/>
          </a:bodyPr>
          <a:lstStyle/>
          <a:p>
            <a:pPr algn="just" eaLnBrk="1" fontAlgn="auto" hangingPunct="1">
              <a:lnSpc>
                <a:spcPct val="90000"/>
              </a:lnSpc>
              <a:buFontTx/>
              <a:buNone/>
              <a:defRPr/>
            </a:pPr>
            <a:r>
              <a:rPr lang="tr-TR" altLang="tr-TR" sz="2800" b="1" dirty="0">
                <a:solidFill>
                  <a:srgbClr val="C00000"/>
                </a:solidFill>
              </a:rPr>
              <a:t>Türk Hemşireler Derneği (THD) (1981)’ne </a:t>
            </a:r>
          </a:p>
          <a:p>
            <a:pPr algn="just" eaLnBrk="1" fontAlgn="auto" hangingPunct="1">
              <a:lnSpc>
                <a:spcPct val="90000"/>
              </a:lnSpc>
              <a:buFontTx/>
              <a:buNone/>
              <a:defRPr/>
            </a:pPr>
            <a:r>
              <a:rPr lang="tr-TR" altLang="tr-TR" sz="2800" b="1" dirty="0">
                <a:solidFill>
                  <a:srgbClr val="C00000"/>
                </a:solidFill>
              </a:rPr>
              <a:t>Göre Hemşirelik:</a:t>
            </a:r>
          </a:p>
          <a:p>
            <a:pPr algn="just" eaLnBrk="1" fontAlgn="auto" hangingPunct="1">
              <a:lnSpc>
                <a:spcPct val="90000"/>
              </a:lnSpc>
              <a:buFontTx/>
              <a:buNone/>
              <a:defRPr/>
            </a:pPr>
            <a:endParaRPr lang="tr-TR" altLang="tr-TR" sz="2800" b="1" dirty="0">
              <a:solidFill>
                <a:srgbClr val="C00000"/>
              </a:solidFill>
            </a:endParaRPr>
          </a:p>
          <a:p>
            <a:pPr algn="just" eaLnBrk="1" fontAlgn="auto" hangingPunct="1">
              <a:lnSpc>
                <a:spcPct val="90000"/>
              </a:lnSpc>
              <a:buFontTx/>
              <a:buNone/>
              <a:defRPr/>
            </a:pPr>
            <a:endParaRPr lang="tr-TR" altLang="tr-TR" sz="2800" b="1" dirty="0">
              <a:solidFill>
                <a:srgbClr val="C00000"/>
              </a:solidFill>
            </a:endParaRPr>
          </a:p>
          <a:p>
            <a:pPr algn="just" eaLnBrk="1" fontAlgn="auto" hangingPunct="1">
              <a:lnSpc>
                <a:spcPct val="90000"/>
              </a:lnSpc>
              <a:buFontTx/>
              <a:buNone/>
              <a:defRPr/>
            </a:pPr>
            <a:endParaRPr lang="tr-TR" altLang="tr-TR" sz="2800" b="1" dirty="0">
              <a:solidFill>
                <a:srgbClr val="C00000"/>
              </a:solidFill>
            </a:endParaRPr>
          </a:p>
          <a:p>
            <a:pPr algn="just" eaLnBrk="1" fontAlgn="auto" hangingPunct="1">
              <a:lnSpc>
                <a:spcPct val="120000"/>
              </a:lnSpc>
              <a:buFontTx/>
              <a:buNone/>
              <a:defRPr/>
            </a:pPr>
            <a:endParaRPr lang="tr-TR" altLang="tr-TR" sz="2800" b="1" dirty="0">
              <a:solidFill>
                <a:srgbClr val="C00000"/>
              </a:solidFill>
            </a:endParaRPr>
          </a:p>
          <a:p>
            <a:pPr algn="just" eaLnBrk="1" fontAlgn="auto" hangingPunct="1">
              <a:lnSpc>
                <a:spcPct val="120000"/>
              </a:lnSpc>
              <a:buFontTx/>
              <a:buNone/>
              <a:defRPr/>
            </a:pPr>
            <a:r>
              <a:rPr lang="tr-TR" altLang="tr-TR" sz="2800" dirty="0">
                <a:solidFill>
                  <a:schemeClr val="bg2">
                    <a:lumMod val="75000"/>
                  </a:schemeClr>
                </a:solidFill>
                <a:latin typeface="Comic Sans MS" panose="030F0702030302020204" pitchFamily="66" charset="0"/>
              </a:rPr>
              <a:t>	</a:t>
            </a:r>
            <a:r>
              <a:rPr lang="tr-TR" altLang="tr-TR" sz="2600" dirty="0"/>
              <a:t>«Bireyin, ailenin ve toplumun sağlığını ve esenliğini koruma, geliştirme ve hastalık halinde iyileşme amacına yönelik hemşirelik hizmetlerinin planlanması, örgütlenmesi, uygulanması, değerlendirilmesinden, bu kişilerin eğitiminden sorumlu bilim ve sanattan oluşan bir sağlık </a:t>
            </a:r>
            <a:r>
              <a:rPr lang="tr-TR" altLang="tr-TR" sz="2600" dirty="0" smtClean="0"/>
              <a:t>disiplinidir.»</a:t>
            </a:r>
            <a:endParaRPr lang="tr-TR" altLang="tr-TR" sz="2800" dirty="0"/>
          </a:p>
        </p:txBody>
      </p:sp>
      <p:pic>
        <p:nvPicPr>
          <p:cNvPr id="5" name="Resim 4">
            <a:extLst>
              <a:ext uri="{FF2B5EF4-FFF2-40B4-BE49-F238E27FC236}">
                <a16:creationId xmlns="" xmlns:a16="http://schemas.microsoft.com/office/drawing/2014/main" id="{14DF2B43-F157-4740-95E2-9A06DDEC39B1}"/>
              </a:ext>
            </a:extLst>
          </p:cNvPr>
          <p:cNvPicPr>
            <a:picLocks noChangeAspect="1"/>
          </p:cNvPicPr>
          <p:nvPr/>
        </p:nvPicPr>
        <p:blipFill rotWithShape="1">
          <a:blip r:embed="rId2"/>
          <a:srcRect l="33817" r="33817" b="30176"/>
          <a:stretch/>
        </p:blipFill>
        <p:spPr>
          <a:xfrm>
            <a:off x="7276047" y="260648"/>
            <a:ext cx="1562900" cy="15887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ayt Numarası Yer Tutucusu 2">
            <a:extLst>
              <a:ext uri="{FF2B5EF4-FFF2-40B4-BE49-F238E27FC236}">
                <a16:creationId xmlns="" xmlns:a16="http://schemas.microsoft.com/office/drawing/2014/main" id="{BF461434-04E8-4131-BC11-12F8FFAA7AC2}"/>
              </a:ext>
            </a:extLst>
          </p:cNvPr>
          <p:cNvSpPr>
            <a:spLocks noGrp="1"/>
          </p:cNvSpPr>
          <p:nvPr>
            <p:ph type="sldNum" sz="quarter" idx="12"/>
          </p:nvPr>
        </p:nvSpPr>
        <p:spPr/>
        <p:txBody>
          <a:bodyPr/>
          <a:lstStyle/>
          <a:p>
            <a:pPr>
              <a:defRPr/>
            </a:pPr>
            <a:fld id="{7064C888-3909-49C5-B209-98A2D772FEA8}" type="slidenum">
              <a:rPr lang="tr-TR" altLang="tr-TR" smtClean="0"/>
              <a:pPr>
                <a:defRPr/>
              </a:pPr>
              <a:t>37</a:t>
            </a:fld>
            <a:endParaRPr lang="tr-TR" altLang="tr-T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a:extLst>
              <a:ext uri="{FF2B5EF4-FFF2-40B4-BE49-F238E27FC236}">
                <a16:creationId xmlns="" xmlns:a16="http://schemas.microsoft.com/office/drawing/2014/main" id="{1D6514F6-4BC2-4789-A36B-6572B0DCBD8F}"/>
              </a:ext>
            </a:extLst>
          </p:cNvPr>
          <p:cNvSpPr>
            <a:spLocks noGrp="1" noChangeArrowheads="1"/>
          </p:cNvSpPr>
          <p:nvPr>
            <p:ph idx="1"/>
          </p:nvPr>
        </p:nvSpPr>
        <p:spPr>
          <a:xfrm>
            <a:off x="533400" y="533400"/>
            <a:ext cx="8502650" cy="3767138"/>
          </a:xfrm>
        </p:spPr>
        <p:txBody>
          <a:bodyPr/>
          <a:lstStyle/>
          <a:p>
            <a:pPr eaLnBrk="1" hangingPunct="1">
              <a:buFontTx/>
              <a:buNone/>
              <a:defRPr/>
            </a:pPr>
            <a:r>
              <a:rPr lang="tr-TR" altLang="tr-TR" sz="2800" b="1" dirty="0">
                <a:solidFill>
                  <a:srgbClr val="C00000"/>
                </a:solidFill>
                <a:latin typeface="Comic Sans MS" panose="030F0702030302020204" pitchFamily="66" charset="0"/>
              </a:rPr>
              <a:t>  </a:t>
            </a:r>
            <a:r>
              <a:rPr lang="tr-TR" altLang="tr-TR" sz="2800" b="1" dirty="0">
                <a:solidFill>
                  <a:srgbClr val="C00000"/>
                </a:solidFill>
                <a:cs typeface="Arial" panose="020B0604020202020204" pitchFamily="34" charset="0"/>
              </a:rPr>
              <a:t>Amerikan Hemşireler Birliği (ANA) (1980)’ne Göre Hemşirelik:</a:t>
            </a:r>
          </a:p>
          <a:p>
            <a:pPr eaLnBrk="1" hangingPunct="1">
              <a:buFontTx/>
              <a:buNone/>
              <a:defRPr/>
            </a:pPr>
            <a:endParaRPr lang="tr-TR" altLang="tr-TR" sz="2800" b="1" dirty="0">
              <a:solidFill>
                <a:srgbClr val="C00000"/>
              </a:solidFill>
              <a:cs typeface="Arial" panose="020B0604020202020204" pitchFamily="34" charset="0"/>
            </a:endParaRPr>
          </a:p>
          <a:p>
            <a:pPr algn="just" eaLnBrk="1" hangingPunct="1">
              <a:buFontTx/>
              <a:buNone/>
              <a:defRPr/>
            </a:pPr>
            <a:r>
              <a:rPr lang="tr-TR" altLang="tr-TR" sz="2400" b="1" dirty="0">
                <a:cs typeface="Arial" panose="020B0604020202020204" pitchFamily="34" charset="0"/>
              </a:rPr>
              <a:t>“</a:t>
            </a:r>
            <a:r>
              <a:rPr lang="tr-TR" altLang="tr-TR" sz="2400" dirty="0">
                <a:cs typeface="Arial" panose="020B0604020202020204" pitchFamily="34" charset="0"/>
              </a:rPr>
              <a:t>Var olan ve olabilecek olan sağlık sorunlarına karşı gösterilen insan tepkilerinin tanı ve tedavisidir”</a:t>
            </a:r>
          </a:p>
        </p:txBody>
      </p:sp>
      <p:pic>
        <p:nvPicPr>
          <p:cNvPr id="5" name="Resim 4">
            <a:extLst>
              <a:ext uri="{FF2B5EF4-FFF2-40B4-BE49-F238E27FC236}">
                <a16:creationId xmlns="" xmlns:a16="http://schemas.microsoft.com/office/drawing/2014/main" id="{A67EBE3B-1143-4184-B649-BFC1C949B723}"/>
              </a:ext>
            </a:extLst>
          </p:cNvPr>
          <p:cNvPicPr>
            <a:picLocks noChangeAspect="1"/>
          </p:cNvPicPr>
          <p:nvPr/>
        </p:nvPicPr>
        <p:blipFill>
          <a:blip r:embed="rId2"/>
          <a:stretch>
            <a:fillRect/>
          </a:stretch>
        </p:blipFill>
        <p:spPr>
          <a:xfrm>
            <a:off x="2321574" y="3551114"/>
            <a:ext cx="4926302" cy="14988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ayt Numarası Yer Tutucusu 3">
            <a:extLst>
              <a:ext uri="{FF2B5EF4-FFF2-40B4-BE49-F238E27FC236}">
                <a16:creationId xmlns="" xmlns:a16="http://schemas.microsoft.com/office/drawing/2014/main" id="{1BA1969C-6050-4AEE-BEB2-CB0F1AA825F4}"/>
              </a:ext>
            </a:extLst>
          </p:cNvPr>
          <p:cNvSpPr>
            <a:spLocks noGrp="1"/>
          </p:cNvSpPr>
          <p:nvPr>
            <p:ph type="sldNum" sz="quarter" idx="12"/>
          </p:nvPr>
        </p:nvSpPr>
        <p:spPr/>
        <p:txBody>
          <a:bodyPr/>
          <a:lstStyle/>
          <a:p>
            <a:pPr>
              <a:defRPr/>
            </a:pPr>
            <a:fld id="{C3622C0B-56C2-4BAB-8764-138594BC8FCE}" type="slidenum">
              <a:rPr lang="tr-TR" altLang="tr-TR" smtClean="0"/>
              <a:pPr>
                <a:defRPr/>
              </a:pPr>
              <a:t>38</a:t>
            </a:fld>
            <a:endParaRPr lang="tr-TR" altLang="tr-T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 xmlns:a16="http://schemas.microsoft.com/office/drawing/2014/main" id="{28396B64-9623-44A2-BF93-22DEE5AAE8B0}"/>
              </a:ext>
            </a:extLst>
          </p:cNvPr>
          <p:cNvSpPr>
            <a:spLocks noGrp="1" noChangeArrowheads="1"/>
          </p:cNvSpPr>
          <p:nvPr>
            <p:ph type="title"/>
          </p:nvPr>
        </p:nvSpPr>
        <p:spPr>
          <a:xfrm>
            <a:off x="107950" y="188913"/>
            <a:ext cx="8785225" cy="1079500"/>
          </a:xfrm>
          <a:solidFill>
            <a:schemeClr val="tx2">
              <a:lumMod val="20000"/>
              <a:lumOff val="80000"/>
            </a:schemeClr>
          </a:solidFill>
          <a:ln>
            <a:solidFill>
              <a:schemeClr val="accent1">
                <a:lumMod val="50000"/>
              </a:schemeClr>
            </a:solidFill>
          </a:ln>
        </p:spPr>
        <p:txBody>
          <a:bodyPr/>
          <a:lstStyle/>
          <a:p>
            <a:pPr algn="ctr" eaLnBrk="1" fontAlgn="auto" hangingPunct="1">
              <a:spcAft>
                <a:spcPts val="0"/>
              </a:spcAft>
              <a:defRPr/>
            </a:pPr>
            <a:r>
              <a:rPr lang="tr-TR" altLang="tr-TR" sz="3600" b="1" dirty="0">
                <a:solidFill>
                  <a:schemeClr val="tx1"/>
                </a:solidFill>
                <a:latin typeface="+mn-lt"/>
              </a:rPr>
              <a:t>Hemşireliğin üç temel öğesi</a:t>
            </a:r>
          </a:p>
        </p:txBody>
      </p:sp>
      <p:sp>
        <p:nvSpPr>
          <p:cNvPr id="48131" name="Rectangle 4">
            <a:extLst>
              <a:ext uri="{FF2B5EF4-FFF2-40B4-BE49-F238E27FC236}">
                <a16:creationId xmlns="" xmlns:a16="http://schemas.microsoft.com/office/drawing/2014/main" id="{139A62D8-865A-48B1-8CDD-CEB305FFAD44}"/>
              </a:ext>
            </a:extLst>
          </p:cNvPr>
          <p:cNvSpPr>
            <a:spLocks noChangeArrowheads="1"/>
          </p:cNvSpPr>
          <p:nvPr/>
        </p:nvSpPr>
        <p:spPr bwMode="auto">
          <a:xfrm>
            <a:off x="2453133" y="1577663"/>
            <a:ext cx="4217987" cy="1079500"/>
          </a:xfrm>
          <a:prstGeom prst="rect">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tr-TR" altLang="tr-TR" sz="4000" dirty="0">
                <a:solidFill>
                  <a:srgbClr val="C00000"/>
                </a:solidFill>
                <a:latin typeface="+mn-lt"/>
              </a:rPr>
              <a:t>1. Bakım</a:t>
            </a:r>
          </a:p>
        </p:txBody>
      </p:sp>
      <p:sp>
        <p:nvSpPr>
          <p:cNvPr id="48132" name="Rectangle 5">
            <a:extLst>
              <a:ext uri="{FF2B5EF4-FFF2-40B4-BE49-F238E27FC236}">
                <a16:creationId xmlns="" xmlns:a16="http://schemas.microsoft.com/office/drawing/2014/main" id="{20048320-60A5-4082-BE03-118B5B1374D9}"/>
              </a:ext>
            </a:extLst>
          </p:cNvPr>
          <p:cNvSpPr>
            <a:spLocks noChangeArrowheads="1"/>
          </p:cNvSpPr>
          <p:nvPr/>
        </p:nvSpPr>
        <p:spPr bwMode="auto">
          <a:xfrm>
            <a:off x="2484438" y="3143250"/>
            <a:ext cx="4217987" cy="1079500"/>
          </a:xfrm>
          <a:prstGeom prst="rect">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tr-TR" altLang="tr-TR" sz="4000" dirty="0">
                <a:solidFill>
                  <a:srgbClr val="C00000"/>
                </a:solidFill>
                <a:latin typeface="+mn-lt"/>
              </a:rPr>
              <a:t>2. Tedavi</a:t>
            </a:r>
          </a:p>
        </p:txBody>
      </p:sp>
      <p:sp>
        <p:nvSpPr>
          <p:cNvPr id="48133" name="Rectangle 6">
            <a:extLst>
              <a:ext uri="{FF2B5EF4-FFF2-40B4-BE49-F238E27FC236}">
                <a16:creationId xmlns="" xmlns:a16="http://schemas.microsoft.com/office/drawing/2014/main" id="{1D76A435-8BF6-47BC-9A4C-712519ADB564}"/>
              </a:ext>
            </a:extLst>
          </p:cNvPr>
          <p:cNvSpPr>
            <a:spLocks noChangeArrowheads="1"/>
          </p:cNvSpPr>
          <p:nvPr/>
        </p:nvSpPr>
        <p:spPr bwMode="auto">
          <a:xfrm>
            <a:off x="2484438" y="4700588"/>
            <a:ext cx="4217987" cy="1079500"/>
          </a:xfrm>
          <a:prstGeom prst="rect">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tr-TR" altLang="tr-TR" sz="4000" dirty="0">
                <a:solidFill>
                  <a:srgbClr val="C00000"/>
                </a:solidFill>
                <a:latin typeface="+mn-lt"/>
              </a:rPr>
              <a:t>3. Koordinasyon</a:t>
            </a:r>
          </a:p>
        </p:txBody>
      </p:sp>
      <p:sp>
        <p:nvSpPr>
          <p:cNvPr id="3" name="Slayt Numarası Yer Tutucusu 2">
            <a:extLst>
              <a:ext uri="{FF2B5EF4-FFF2-40B4-BE49-F238E27FC236}">
                <a16:creationId xmlns="" xmlns:a16="http://schemas.microsoft.com/office/drawing/2014/main" id="{1B4B6E7A-BC11-44AB-AB51-2AA886209CE8}"/>
              </a:ext>
            </a:extLst>
          </p:cNvPr>
          <p:cNvSpPr>
            <a:spLocks noGrp="1"/>
          </p:cNvSpPr>
          <p:nvPr>
            <p:ph type="sldNum" sz="quarter" idx="12"/>
          </p:nvPr>
        </p:nvSpPr>
        <p:spPr/>
        <p:txBody>
          <a:bodyPr/>
          <a:lstStyle/>
          <a:p>
            <a:pPr>
              <a:defRPr/>
            </a:pPr>
            <a:fld id="{4EF636F3-9173-4467-BDF0-2A32089C4859}" type="slidenum">
              <a:rPr lang="tr-TR" altLang="tr-TR" smtClean="0"/>
              <a:pPr>
                <a:defRPr/>
              </a:pPr>
              <a:t>39</a:t>
            </a:fld>
            <a:endParaRPr lang="tr-TR" altLang="tr-T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 xmlns:a16="http://schemas.microsoft.com/office/drawing/2014/main" id="{0991D48C-0CAF-4634-B104-170F04F18C57}"/>
              </a:ext>
            </a:extLst>
          </p:cNvPr>
          <p:cNvSpPr>
            <a:spLocks noGrp="1" noChangeArrowheads="1"/>
          </p:cNvSpPr>
          <p:nvPr>
            <p:ph type="title"/>
          </p:nvPr>
        </p:nvSpPr>
        <p:spPr>
          <a:xfrm>
            <a:off x="457200" y="274638"/>
            <a:ext cx="8218488" cy="777875"/>
          </a:xfrm>
        </p:spPr>
        <p:txBody>
          <a:bodyPr/>
          <a:lstStyle/>
          <a:p>
            <a:pPr algn="ctr" eaLnBrk="1" fontAlgn="auto" hangingPunct="1">
              <a:spcAft>
                <a:spcPts val="0"/>
              </a:spcAft>
              <a:defRPr/>
            </a:pPr>
            <a:r>
              <a:rPr lang="tr-TR" altLang="tr-TR" sz="4000" b="1" dirty="0">
                <a:solidFill>
                  <a:schemeClr val="tx1"/>
                </a:solidFill>
                <a:latin typeface="+mn-lt"/>
              </a:rPr>
              <a:t>Hemşirelik</a:t>
            </a:r>
          </a:p>
        </p:txBody>
      </p:sp>
      <p:sp>
        <p:nvSpPr>
          <p:cNvPr id="50180" name="Rectangle 4">
            <a:extLst>
              <a:ext uri="{FF2B5EF4-FFF2-40B4-BE49-F238E27FC236}">
                <a16:creationId xmlns="" xmlns:a16="http://schemas.microsoft.com/office/drawing/2014/main" id="{A6ACD10B-D450-47FA-A768-9D0A1E81AD06}"/>
              </a:ext>
            </a:extLst>
          </p:cNvPr>
          <p:cNvSpPr>
            <a:spLocks noChangeArrowheads="1"/>
          </p:cNvSpPr>
          <p:nvPr/>
        </p:nvSpPr>
        <p:spPr bwMode="auto">
          <a:xfrm>
            <a:off x="1331913" y="1268413"/>
            <a:ext cx="6335712" cy="647700"/>
          </a:xfrm>
          <a:prstGeom prst="rect">
            <a:avLst/>
          </a:prstGeom>
          <a:solidFill>
            <a:srgbClr val="FFC000"/>
          </a:solidFill>
          <a:ln w="12700" cap="sq">
            <a:solidFill>
              <a:schemeClr val="tx1"/>
            </a:solidFill>
            <a:miter lim="800000"/>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ctr" eaLnBrk="1" hangingPunct="1">
              <a:defRPr/>
            </a:pPr>
            <a:r>
              <a:rPr lang="tr-TR" altLang="tr-TR" sz="2800" dirty="0">
                <a:latin typeface="+mn-lt"/>
              </a:rPr>
              <a:t>T</a:t>
            </a:r>
            <a:r>
              <a:rPr lang="tr-TR" altLang="tr-TR" sz="2800" dirty="0" smtClean="0">
                <a:latin typeface="+mn-lt"/>
              </a:rPr>
              <a:t>oplumdaki </a:t>
            </a:r>
            <a:r>
              <a:rPr lang="tr-TR" altLang="tr-TR" sz="2800" dirty="0">
                <a:latin typeface="+mn-lt"/>
              </a:rPr>
              <a:t>tüm insanların sağlığı için:</a:t>
            </a:r>
          </a:p>
        </p:txBody>
      </p:sp>
      <p:sp>
        <p:nvSpPr>
          <p:cNvPr id="50181" name="Rectangle 5">
            <a:extLst>
              <a:ext uri="{FF2B5EF4-FFF2-40B4-BE49-F238E27FC236}">
                <a16:creationId xmlns="" xmlns:a16="http://schemas.microsoft.com/office/drawing/2014/main" id="{9D9904F4-165F-4D40-BE99-AF9850DC8671}"/>
              </a:ext>
            </a:extLst>
          </p:cNvPr>
          <p:cNvSpPr>
            <a:spLocks noChangeArrowheads="1"/>
          </p:cNvSpPr>
          <p:nvPr/>
        </p:nvSpPr>
        <p:spPr bwMode="auto">
          <a:xfrm>
            <a:off x="1331913" y="3128963"/>
            <a:ext cx="6335712" cy="647700"/>
          </a:xfrm>
          <a:prstGeom prst="rect">
            <a:avLst/>
          </a:prstGeom>
          <a:solidFill>
            <a:srgbClr val="FFC000"/>
          </a:solidFill>
          <a:ln w="12700" cap="sq">
            <a:solidFill>
              <a:schemeClr val="tx1"/>
            </a:solidFill>
            <a:miter lim="800000"/>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ctr" eaLnBrk="1" hangingPunct="1">
              <a:defRPr/>
            </a:pPr>
            <a:r>
              <a:rPr lang="tr-TR" altLang="tr-TR" sz="2800" dirty="0">
                <a:latin typeface="Arial" panose="020B0604020202020204" pitchFamily="34" charset="0"/>
              </a:rPr>
              <a:t>sağlığı yükseltmek ve korumak,</a:t>
            </a:r>
          </a:p>
        </p:txBody>
      </p:sp>
      <p:sp>
        <p:nvSpPr>
          <p:cNvPr id="50182" name="Rectangle 6">
            <a:extLst>
              <a:ext uri="{FF2B5EF4-FFF2-40B4-BE49-F238E27FC236}">
                <a16:creationId xmlns="" xmlns:a16="http://schemas.microsoft.com/office/drawing/2014/main" id="{60A61E26-B951-46A9-AC01-47606D1D1330}"/>
              </a:ext>
            </a:extLst>
          </p:cNvPr>
          <p:cNvSpPr>
            <a:spLocks noChangeArrowheads="1"/>
          </p:cNvSpPr>
          <p:nvPr/>
        </p:nvSpPr>
        <p:spPr bwMode="auto">
          <a:xfrm>
            <a:off x="1331913" y="4106863"/>
            <a:ext cx="6335712" cy="647700"/>
          </a:xfrm>
          <a:prstGeom prst="rect">
            <a:avLst/>
          </a:prstGeom>
          <a:solidFill>
            <a:srgbClr val="FFC000"/>
          </a:solidFill>
          <a:ln w="12700" cap="sq">
            <a:solidFill>
              <a:schemeClr val="tx1"/>
            </a:solidFill>
            <a:miter lim="800000"/>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ctr" eaLnBrk="1" hangingPunct="1">
              <a:defRPr/>
            </a:pPr>
            <a:r>
              <a:rPr lang="tr-TR" altLang="tr-TR" sz="2800" dirty="0">
                <a:latin typeface="+mn-lt"/>
              </a:rPr>
              <a:t>hastalıkları önlemek için</a:t>
            </a:r>
          </a:p>
        </p:txBody>
      </p:sp>
      <p:sp>
        <p:nvSpPr>
          <p:cNvPr id="50183" name="Rectangle 8">
            <a:extLst>
              <a:ext uri="{FF2B5EF4-FFF2-40B4-BE49-F238E27FC236}">
                <a16:creationId xmlns="" xmlns:a16="http://schemas.microsoft.com/office/drawing/2014/main" id="{C79B25BC-1BF4-444B-8ADB-34720488F6FD}"/>
              </a:ext>
            </a:extLst>
          </p:cNvPr>
          <p:cNvSpPr>
            <a:spLocks noChangeArrowheads="1"/>
          </p:cNvSpPr>
          <p:nvPr/>
        </p:nvSpPr>
        <p:spPr bwMode="auto">
          <a:xfrm>
            <a:off x="1331913" y="2205038"/>
            <a:ext cx="6335712" cy="647700"/>
          </a:xfrm>
          <a:prstGeom prst="rect">
            <a:avLst/>
          </a:prstGeom>
          <a:solidFill>
            <a:srgbClr val="FFC000"/>
          </a:solidFill>
          <a:ln w="12700" cap="sq">
            <a:solidFill>
              <a:schemeClr val="tx1"/>
            </a:solidFill>
            <a:miter lim="800000"/>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ctr" eaLnBrk="1" hangingPunct="1">
              <a:defRPr/>
            </a:pPr>
            <a:r>
              <a:rPr lang="tr-TR" altLang="tr-TR" sz="2800" dirty="0">
                <a:latin typeface="+mn-lt"/>
              </a:rPr>
              <a:t>sorumluluk almak,</a:t>
            </a:r>
          </a:p>
        </p:txBody>
      </p:sp>
      <p:sp>
        <p:nvSpPr>
          <p:cNvPr id="50184" name="Rectangle 9">
            <a:extLst>
              <a:ext uri="{FF2B5EF4-FFF2-40B4-BE49-F238E27FC236}">
                <a16:creationId xmlns="" xmlns:a16="http://schemas.microsoft.com/office/drawing/2014/main" id="{1653F970-4D30-4E1F-AA75-47266AC54A95}"/>
              </a:ext>
            </a:extLst>
          </p:cNvPr>
          <p:cNvSpPr>
            <a:spLocks noChangeArrowheads="1"/>
          </p:cNvSpPr>
          <p:nvPr/>
        </p:nvSpPr>
        <p:spPr bwMode="auto">
          <a:xfrm>
            <a:off x="1331913" y="5157788"/>
            <a:ext cx="6335712" cy="647700"/>
          </a:xfrm>
          <a:prstGeom prst="rect">
            <a:avLst/>
          </a:prstGeom>
          <a:solidFill>
            <a:srgbClr val="FFC000"/>
          </a:solidFill>
          <a:ln w="12700" cap="sq">
            <a:solidFill>
              <a:schemeClr val="tx1"/>
            </a:solidFill>
            <a:miter lim="800000"/>
            <a:headEnd type="none" w="sm" len="sm"/>
            <a:tailEnd type="none" w="sm" len="sm"/>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ctr" eaLnBrk="1" hangingPunct="1">
              <a:defRPr/>
            </a:pPr>
            <a:r>
              <a:rPr lang="tr-TR" altLang="tr-TR" sz="2800" dirty="0">
                <a:latin typeface="+mn-lt"/>
              </a:rPr>
              <a:t>düzenlenen  çalışmalarda yer almaktır.</a:t>
            </a:r>
          </a:p>
        </p:txBody>
      </p:sp>
      <p:sp>
        <p:nvSpPr>
          <p:cNvPr id="3" name="Slayt Numarası Yer Tutucusu 2">
            <a:extLst>
              <a:ext uri="{FF2B5EF4-FFF2-40B4-BE49-F238E27FC236}">
                <a16:creationId xmlns="" xmlns:a16="http://schemas.microsoft.com/office/drawing/2014/main" id="{75F7A44F-430C-4BC9-8F15-7C199CD98EE2}"/>
              </a:ext>
            </a:extLst>
          </p:cNvPr>
          <p:cNvSpPr>
            <a:spLocks noGrp="1"/>
          </p:cNvSpPr>
          <p:nvPr>
            <p:ph type="sldNum" sz="quarter" idx="12"/>
          </p:nvPr>
        </p:nvSpPr>
        <p:spPr/>
        <p:txBody>
          <a:bodyPr/>
          <a:lstStyle/>
          <a:p>
            <a:pPr>
              <a:defRPr/>
            </a:pPr>
            <a:fld id="{9FBDF63B-8109-44FC-88B3-B9B2689CBBE5}" type="slidenum">
              <a:rPr lang="tr-TR" altLang="tr-TR" smtClean="0"/>
              <a:pPr>
                <a:defRPr/>
              </a:pPr>
              <a:t>40</a:t>
            </a:fld>
            <a:endParaRPr lang="tr-TR" altLang="tr-T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BE3A5ECB-1FCA-49FC-A894-35F9416A31F6}"/>
              </a:ext>
            </a:extLst>
          </p:cNvPr>
          <p:cNvSpPr>
            <a:spLocks noGrp="1"/>
          </p:cNvSpPr>
          <p:nvPr>
            <p:ph type="title"/>
          </p:nvPr>
        </p:nvSpPr>
        <p:spPr>
          <a:xfrm>
            <a:off x="533400" y="330200"/>
            <a:ext cx="8431213" cy="866552"/>
          </a:xfrm>
        </p:spPr>
        <p:txBody>
          <a:bodyPr/>
          <a:lstStyle/>
          <a:p>
            <a:pPr algn="ctr" eaLnBrk="1" hangingPunct="1">
              <a:defRPr/>
            </a:pPr>
            <a:r>
              <a:rPr lang="tr-TR" sz="2400" b="1" dirty="0">
                <a:solidFill>
                  <a:srgbClr val="C00000"/>
                </a:solidFill>
                <a:latin typeface="+mn-lt"/>
              </a:rPr>
              <a:t>Geçmişten günümüze kadar yapılmış hemşirelik tanımlarının ortak özellikleri</a:t>
            </a:r>
          </a:p>
        </p:txBody>
      </p:sp>
      <p:sp>
        <p:nvSpPr>
          <p:cNvPr id="51203" name="Metin Yer Tutucusu 2">
            <a:extLst>
              <a:ext uri="{FF2B5EF4-FFF2-40B4-BE49-F238E27FC236}">
                <a16:creationId xmlns="" xmlns:a16="http://schemas.microsoft.com/office/drawing/2014/main" id="{34664AA6-70BB-42EE-8EBF-88131F9F8EEF}"/>
              </a:ext>
            </a:extLst>
          </p:cNvPr>
          <p:cNvSpPr>
            <a:spLocks noGrp="1" noChangeArrowheads="1"/>
          </p:cNvSpPr>
          <p:nvPr>
            <p:ph type="body" idx="1"/>
          </p:nvPr>
        </p:nvSpPr>
        <p:spPr>
          <a:xfrm>
            <a:off x="90488" y="1346200"/>
            <a:ext cx="8963025" cy="4895850"/>
          </a:xfrm>
        </p:spPr>
        <p:txBody>
          <a:bodyPr>
            <a:normAutofit/>
          </a:bodyPr>
          <a:lstStyle/>
          <a:p>
            <a:pPr marL="285750" indent="-285750" algn="just" eaLnBrk="1" hangingPunct="1">
              <a:buClr>
                <a:srgbClr val="C00000"/>
              </a:buClr>
              <a:buFont typeface="Wingdings" panose="05000000000000000000" pitchFamily="2" charset="2"/>
              <a:buChar char="v"/>
              <a:defRPr/>
            </a:pPr>
            <a:r>
              <a:rPr lang="tr-TR" altLang="tr-TR" sz="2200" dirty="0"/>
              <a:t>İnsan bir bütün olarak ele alınmıştır. İnsan fiziksel, </a:t>
            </a:r>
            <a:r>
              <a:rPr lang="tr-TR" altLang="tr-TR" sz="2200" dirty="0" err="1"/>
              <a:t>sosyo</a:t>
            </a:r>
            <a:r>
              <a:rPr lang="tr-TR" altLang="tr-TR" sz="2200" dirty="0"/>
              <a:t>-kültürel ve psikolojik yönleriyle bir bütündür ve bütüncül bakım verilmelidir.</a:t>
            </a:r>
          </a:p>
          <a:p>
            <a:pPr marL="285750" indent="-285750" algn="just" eaLnBrk="1" hangingPunct="1">
              <a:buClr>
                <a:srgbClr val="C00000"/>
              </a:buClr>
              <a:buFont typeface="Wingdings" panose="05000000000000000000" pitchFamily="2" charset="2"/>
              <a:buChar char="v"/>
              <a:defRPr/>
            </a:pPr>
            <a:r>
              <a:rPr lang="tr-TR" altLang="tr-TR" sz="2200" dirty="0"/>
              <a:t>Mesleğin uygulanmasında açık ve iyi bir kişilerarası iletişim gereklidir.</a:t>
            </a:r>
          </a:p>
          <a:p>
            <a:pPr marL="285750" indent="-285750" algn="just" eaLnBrk="1" hangingPunct="1">
              <a:buClr>
                <a:srgbClr val="C00000"/>
              </a:buClr>
              <a:buFont typeface="Wingdings" panose="05000000000000000000" pitchFamily="2" charset="2"/>
              <a:buChar char="v"/>
              <a:defRPr/>
            </a:pPr>
            <a:r>
              <a:rPr lang="tr-TR" altLang="tr-TR" sz="2200" dirty="0"/>
              <a:t>Hemşirelik bilimsel temele dayanan bir meslektir.</a:t>
            </a:r>
          </a:p>
          <a:p>
            <a:pPr marL="285750" indent="-285750" algn="just" eaLnBrk="1" hangingPunct="1">
              <a:buClr>
                <a:srgbClr val="C00000"/>
              </a:buClr>
              <a:buFont typeface="Wingdings" panose="05000000000000000000" pitchFamily="2" charset="2"/>
              <a:buChar char="v"/>
              <a:defRPr/>
            </a:pPr>
            <a:r>
              <a:rPr lang="tr-TR" altLang="tr-TR" sz="2200" dirty="0"/>
              <a:t>Mesleğin birincil amacı, bireyin güvenlik ve iyilik halinin korunmasıdır.</a:t>
            </a:r>
          </a:p>
          <a:p>
            <a:pPr marL="285750" indent="-285750" algn="just" eaLnBrk="1" hangingPunct="1">
              <a:buClr>
                <a:srgbClr val="C00000"/>
              </a:buClr>
              <a:buFont typeface="Wingdings" panose="05000000000000000000" pitchFamily="2" charset="2"/>
              <a:buChar char="v"/>
              <a:defRPr/>
            </a:pPr>
            <a:r>
              <a:rPr lang="tr-TR" altLang="tr-TR" sz="2200" dirty="0"/>
              <a:t>Sağlık ve hastalık ile ilgili deneyimlerinde bireye yardımcı olmak, rehberlik etmek hemşirenin sorumluluğudur.</a:t>
            </a:r>
          </a:p>
          <a:p>
            <a:pPr marL="285750" indent="-285750" algn="just" eaLnBrk="1" hangingPunct="1">
              <a:buClr>
                <a:srgbClr val="C00000"/>
              </a:buClr>
              <a:buFont typeface="Wingdings" panose="05000000000000000000" pitchFamily="2" charset="2"/>
              <a:buChar char="v"/>
              <a:defRPr/>
            </a:pPr>
            <a:r>
              <a:rPr lang="tr-TR" altLang="tr-TR" sz="2200" dirty="0"/>
              <a:t>Hemşire birey için, ekip ile birlikte çalışır.</a:t>
            </a:r>
          </a:p>
          <a:p>
            <a:pPr marL="285750" indent="-285750" algn="just" eaLnBrk="1" hangingPunct="1">
              <a:buClr>
                <a:srgbClr val="C00000"/>
              </a:buClr>
              <a:buFont typeface="Wingdings" panose="05000000000000000000" pitchFamily="2" charset="2"/>
              <a:buChar char="v"/>
              <a:defRPr/>
            </a:pPr>
            <a:r>
              <a:rPr lang="tr-TR" altLang="tr-TR" sz="2200" dirty="0"/>
              <a:t>Mesleki gelişimin sürdürülebilmesinde, her meslek üyesinin sorumluluğu </a:t>
            </a:r>
            <a:r>
              <a:rPr lang="tr-TR" altLang="tr-TR" sz="2200" dirty="0" smtClean="0"/>
              <a:t>vardır.</a:t>
            </a:r>
            <a:endParaRPr lang="tr-TR" altLang="tr-TR" sz="2200" dirty="0"/>
          </a:p>
        </p:txBody>
      </p:sp>
      <p:sp>
        <p:nvSpPr>
          <p:cNvPr id="4" name="Slayt Numarası Yer Tutucusu 3">
            <a:extLst>
              <a:ext uri="{FF2B5EF4-FFF2-40B4-BE49-F238E27FC236}">
                <a16:creationId xmlns="" xmlns:a16="http://schemas.microsoft.com/office/drawing/2014/main" id="{DA4FBE47-06CF-4276-8EBD-1ECBCEE8D02B}"/>
              </a:ext>
            </a:extLst>
          </p:cNvPr>
          <p:cNvSpPr>
            <a:spLocks noGrp="1"/>
          </p:cNvSpPr>
          <p:nvPr>
            <p:ph type="sldNum" sz="quarter" idx="12"/>
          </p:nvPr>
        </p:nvSpPr>
        <p:spPr/>
        <p:txBody>
          <a:bodyPr/>
          <a:lstStyle/>
          <a:p>
            <a:pPr>
              <a:defRPr/>
            </a:pPr>
            <a:fld id="{4364A7AD-F30D-4555-BB46-CDF98DA611A5}" type="slidenum">
              <a:rPr lang="tr-TR" altLang="tr-TR" smtClean="0"/>
              <a:pPr>
                <a:defRPr/>
              </a:pPr>
              <a:t>41</a:t>
            </a:fld>
            <a:endParaRPr lang="tr-TR" altLang="tr-T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 xmlns:a16="http://schemas.microsoft.com/office/drawing/2014/main" id="{620EB15A-CE1C-4004-A07F-B5B5454C6547}"/>
              </a:ext>
            </a:extLst>
          </p:cNvPr>
          <p:cNvSpPr>
            <a:spLocks noGrp="1" noChangeArrowheads="1"/>
          </p:cNvSpPr>
          <p:nvPr>
            <p:ph type="title"/>
          </p:nvPr>
        </p:nvSpPr>
        <p:spPr>
          <a:xfrm>
            <a:off x="684213" y="188913"/>
            <a:ext cx="8229600" cy="1524000"/>
          </a:xfrm>
          <a:solidFill>
            <a:schemeClr val="accent3">
              <a:lumMod val="85000"/>
            </a:schemeClr>
          </a:solidFill>
          <a:ln>
            <a:solidFill>
              <a:schemeClr val="accent1">
                <a:lumMod val="50000"/>
              </a:schemeClr>
            </a:solidFill>
          </a:ln>
        </p:spPr>
        <p:txBody>
          <a:bodyPr/>
          <a:lstStyle/>
          <a:p>
            <a:pPr algn="ctr" eaLnBrk="1" fontAlgn="auto" hangingPunct="1">
              <a:spcAft>
                <a:spcPts val="0"/>
              </a:spcAft>
              <a:defRPr/>
            </a:pPr>
            <a:r>
              <a:rPr lang="tr-TR" altLang="tr-TR" sz="3600" b="1" dirty="0">
                <a:solidFill>
                  <a:schemeClr val="tx1"/>
                </a:solidFill>
                <a:latin typeface="+mn-lt"/>
              </a:rPr>
              <a:t>Hemşirelik Felsefesi Kavramları </a:t>
            </a:r>
          </a:p>
        </p:txBody>
      </p:sp>
      <p:sp>
        <p:nvSpPr>
          <p:cNvPr id="51203" name="Rectangle 3">
            <a:extLst>
              <a:ext uri="{FF2B5EF4-FFF2-40B4-BE49-F238E27FC236}">
                <a16:creationId xmlns="" xmlns:a16="http://schemas.microsoft.com/office/drawing/2014/main" id="{876CC5B9-6E55-4677-8F59-AC9634E48FBA}"/>
              </a:ext>
            </a:extLst>
          </p:cNvPr>
          <p:cNvSpPr>
            <a:spLocks noGrp="1" noChangeArrowheads="1"/>
          </p:cNvSpPr>
          <p:nvPr>
            <p:ph idx="1"/>
          </p:nvPr>
        </p:nvSpPr>
        <p:spPr>
          <a:xfrm>
            <a:off x="230187" y="1844824"/>
            <a:ext cx="8683625" cy="4608364"/>
          </a:xfrm>
        </p:spPr>
        <p:txBody>
          <a:bodyPr/>
          <a:lstStyle/>
          <a:p>
            <a:pPr marL="0" indent="0" eaLnBrk="1" hangingPunct="1">
              <a:buFont typeface="Wingdings 3" panose="05040102010807070707" pitchFamily="18" charset="2"/>
              <a:buNone/>
              <a:defRPr/>
            </a:pPr>
            <a:endParaRPr lang="tr-TR" altLang="tr-TR" sz="2400" dirty="0">
              <a:solidFill>
                <a:schemeClr val="accent1">
                  <a:lumMod val="50000"/>
                </a:schemeClr>
              </a:solidFill>
              <a:latin typeface="Comic Sans MS" panose="030F0702030302020204" pitchFamily="66" charset="0"/>
            </a:endParaRPr>
          </a:p>
          <a:p>
            <a:pPr algn="just" eaLnBrk="1" hangingPunct="1">
              <a:defRPr/>
            </a:pPr>
            <a:r>
              <a:rPr lang="tr-TR" altLang="tr-TR" sz="2400" dirty="0"/>
              <a:t>Bireyin sağlıklı bir ortamda yaşamaya hakkı vardır.</a:t>
            </a:r>
          </a:p>
          <a:p>
            <a:pPr algn="just" eaLnBrk="1" hangingPunct="1">
              <a:defRPr/>
            </a:pPr>
            <a:r>
              <a:rPr lang="tr-TR" altLang="tr-TR" sz="2400" dirty="0"/>
              <a:t>Sağlıktan sapmalar olduğunda bireyin optimal sağlık bakımı almaya hakkı vardır.</a:t>
            </a:r>
          </a:p>
          <a:p>
            <a:pPr algn="just" eaLnBrk="1" hangingPunct="1">
              <a:defRPr/>
            </a:pPr>
            <a:r>
              <a:rPr lang="tr-TR" altLang="tr-TR" sz="2400" dirty="0"/>
              <a:t>Kendine özgü bilgi ve duygular içeriği olan bağımsız bir sağlık disiplindir.</a:t>
            </a:r>
          </a:p>
          <a:p>
            <a:pPr algn="just" eaLnBrk="1" hangingPunct="1">
              <a:defRPr/>
            </a:pPr>
            <a:r>
              <a:rPr lang="tr-TR" altLang="tr-TR" sz="2400" dirty="0"/>
              <a:t>Bireyi kendine özgü özelliği, kişiliği ve bütünlüğü içinde hak ve mahremiyetine saygı duyulmalıdır.</a:t>
            </a:r>
          </a:p>
          <a:p>
            <a:pPr algn="just" eaLnBrk="1" hangingPunct="1">
              <a:defRPr/>
            </a:pPr>
            <a:r>
              <a:rPr lang="tr-TR" altLang="tr-TR" sz="2400" dirty="0"/>
              <a:t>Topluma hizmet götürmede diğer sağlık meslekleri ile sıkı işbirliği yapılması gerekir.</a:t>
            </a:r>
          </a:p>
          <a:p>
            <a:pPr eaLnBrk="1" hangingPunct="1">
              <a:defRPr/>
            </a:pPr>
            <a:endParaRPr lang="tr-TR" altLang="tr-TR" sz="2800" dirty="0">
              <a:latin typeface="Bookman Old Style" panose="02050604050505020204" pitchFamily="18" charset="0"/>
            </a:endParaRPr>
          </a:p>
        </p:txBody>
      </p:sp>
      <p:sp>
        <p:nvSpPr>
          <p:cNvPr id="3" name="Slayt Numarası Yer Tutucusu 2">
            <a:extLst>
              <a:ext uri="{FF2B5EF4-FFF2-40B4-BE49-F238E27FC236}">
                <a16:creationId xmlns="" xmlns:a16="http://schemas.microsoft.com/office/drawing/2014/main" id="{3535F834-C79B-490A-8F5E-9A20696F77DB}"/>
              </a:ext>
            </a:extLst>
          </p:cNvPr>
          <p:cNvSpPr>
            <a:spLocks noGrp="1"/>
          </p:cNvSpPr>
          <p:nvPr>
            <p:ph type="sldNum" sz="quarter" idx="12"/>
          </p:nvPr>
        </p:nvSpPr>
        <p:spPr/>
        <p:txBody>
          <a:bodyPr/>
          <a:lstStyle/>
          <a:p>
            <a:pPr>
              <a:defRPr/>
            </a:pPr>
            <a:fld id="{A6F48C9D-D6B2-4532-B6C3-DDA20A8C344E}" type="slidenum">
              <a:rPr lang="tr-TR" altLang="tr-TR" smtClean="0"/>
              <a:pPr>
                <a:defRPr/>
              </a:pPr>
              <a:t>42</a:t>
            </a:fld>
            <a:endParaRPr lang="tr-TR" altLang="tr-T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B9632344-7248-4E23-ABAD-5BF3F0A7BCFA}"/>
              </a:ext>
            </a:extLst>
          </p:cNvPr>
          <p:cNvSpPr>
            <a:spLocks noGrp="1"/>
          </p:cNvSpPr>
          <p:nvPr>
            <p:ph type="title"/>
          </p:nvPr>
        </p:nvSpPr>
        <p:spPr>
          <a:xfrm>
            <a:off x="467544" y="188640"/>
            <a:ext cx="8294687" cy="1800225"/>
          </a:xfrm>
          <a:solidFill>
            <a:schemeClr val="accent1">
              <a:lumMod val="20000"/>
              <a:lumOff val="80000"/>
            </a:schemeClr>
          </a:solidFill>
          <a:ln>
            <a:solidFill>
              <a:schemeClr val="accent1">
                <a:lumMod val="50000"/>
              </a:schemeClr>
            </a:solidFill>
          </a:ln>
        </p:spPr>
        <p:txBody>
          <a:bodyPr>
            <a:noAutofit/>
          </a:bodyPr>
          <a:lstStyle/>
          <a:p>
            <a:pPr algn="ctr" eaLnBrk="1" hangingPunct="1">
              <a:defRPr/>
            </a:pPr>
            <a:r>
              <a:rPr lang="tr-TR" altLang="tr-TR" sz="3200" b="1" dirty="0">
                <a:solidFill>
                  <a:schemeClr val="tx1"/>
                </a:solidFill>
              </a:rPr>
              <a:t>Hemşirelik Felsefesi Işığında Hemşirenin Sahip Olması Gereken Nitelikler</a:t>
            </a:r>
            <a:r>
              <a:rPr lang="tr-TR" altLang="tr-TR" sz="3200" dirty="0">
                <a:solidFill>
                  <a:schemeClr val="tx1"/>
                </a:solidFill>
              </a:rPr>
              <a:t> </a:t>
            </a:r>
            <a:endParaRPr lang="tr-TR" sz="3200" dirty="0">
              <a:solidFill>
                <a:schemeClr val="tx1"/>
              </a:solidFill>
            </a:endParaRPr>
          </a:p>
        </p:txBody>
      </p:sp>
      <p:sp>
        <p:nvSpPr>
          <p:cNvPr id="6" name="Rectangle 5">
            <a:extLst>
              <a:ext uri="{FF2B5EF4-FFF2-40B4-BE49-F238E27FC236}">
                <a16:creationId xmlns="" xmlns:a16="http://schemas.microsoft.com/office/drawing/2014/main" id="{A7368A93-44A3-4D38-824B-22D888F7939B}"/>
              </a:ext>
            </a:extLst>
          </p:cNvPr>
          <p:cNvSpPr>
            <a:spLocks noGrp="1" noChangeArrowheads="1"/>
          </p:cNvSpPr>
          <p:nvPr>
            <p:ph idx="1"/>
          </p:nvPr>
        </p:nvSpPr>
        <p:spPr>
          <a:xfrm>
            <a:off x="525462" y="2348880"/>
            <a:ext cx="8294687" cy="3096344"/>
          </a:xfrm>
        </p:spPr>
        <p:txBody>
          <a:bodyPr rtlCol="0">
            <a:noAutofit/>
          </a:bodyPr>
          <a:lstStyle/>
          <a:p>
            <a:pPr marL="0" indent="0" algn="just" eaLnBrk="1" fontAlgn="auto" hangingPunct="1">
              <a:lnSpc>
                <a:spcPct val="90000"/>
              </a:lnSpc>
              <a:buFont typeface="Wingdings 3" panose="05040102010807070707" pitchFamily="18" charset="2"/>
              <a:buNone/>
              <a:defRPr/>
            </a:pPr>
            <a:r>
              <a:rPr lang="tr-TR" altLang="tr-TR" sz="1600" dirty="0">
                <a:solidFill>
                  <a:srgbClr val="C00000"/>
                </a:solidFill>
              </a:rPr>
              <a:t>1.</a:t>
            </a:r>
            <a:r>
              <a:rPr lang="tr-TR" altLang="tr-TR" sz="2400" dirty="0">
                <a:solidFill>
                  <a:srgbClr val="C00000"/>
                </a:solidFill>
              </a:rPr>
              <a:t> </a:t>
            </a:r>
            <a:r>
              <a:rPr lang="tr-TR" altLang="tr-TR" sz="1600" dirty="0"/>
              <a:t>Özgün bir meslek eğitiminden </a:t>
            </a:r>
            <a:r>
              <a:rPr lang="tr-TR" altLang="tr-TR" sz="1600" dirty="0" smtClean="0"/>
              <a:t>geçmiş</a:t>
            </a:r>
            <a:endParaRPr lang="tr-TR" altLang="tr-TR" sz="1600" dirty="0"/>
          </a:p>
          <a:p>
            <a:pPr marL="0" indent="0" algn="just" eaLnBrk="1" fontAlgn="auto" hangingPunct="1">
              <a:lnSpc>
                <a:spcPct val="90000"/>
              </a:lnSpc>
              <a:buFont typeface="Wingdings 3" panose="05040102010807070707" pitchFamily="18" charset="2"/>
              <a:buNone/>
              <a:defRPr/>
            </a:pPr>
            <a:r>
              <a:rPr lang="tr-TR" altLang="tr-TR" sz="1600" dirty="0">
                <a:solidFill>
                  <a:srgbClr val="C00000"/>
                </a:solidFill>
              </a:rPr>
              <a:t>2. </a:t>
            </a:r>
            <a:r>
              <a:rPr lang="tr-TR" altLang="tr-TR" sz="1600" dirty="0"/>
              <a:t>Bireye her türlü bakımı vermede bilgi, beceri ve anlayış </a:t>
            </a:r>
            <a:r>
              <a:rPr lang="tr-TR" altLang="tr-TR" sz="1600" dirty="0" smtClean="0"/>
              <a:t>geliştirmiş</a:t>
            </a:r>
            <a:endParaRPr lang="tr-TR" altLang="tr-TR" sz="1600" dirty="0"/>
          </a:p>
          <a:p>
            <a:pPr marL="0" indent="0" algn="just" eaLnBrk="1" fontAlgn="auto" hangingPunct="1">
              <a:lnSpc>
                <a:spcPct val="90000"/>
              </a:lnSpc>
              <a:buFont typeface="Wingdings 3" panose="05040102010807070707" pitchFamily="18" charset="2"/>
              <a:buNone/>
              <a:defRPr/>
            </a:pPr>
            <a:r>
              <a:rPr lang="tr-TR" altLang="tr-TR" sz="1600" dirty="0">
                <a:solidFill>
                  <a:srgbClr val="C00000"/>
                </a:solidFill>
              </a:rPr>
              <a:t>3. </a:t>
            </a:r>
            <a:r>
              <a:rPr lang="tr-TR" altLang="tr-TR" sz="1600" dirty="0"/>
              <a:t>Mesleğinde araştırmaya </a:t>
            </a:r>
            <a:r>
              <a:rPr lang="tr-TR" altLang="tr-TR" sz="1600" dirty="0" smtClean="0"/>
              <a:t>eğilimli</a:t>
            </a:r>
            <a:endParaRPr lang="tr-TR" altLang="tr-TR" sz="1600" dirty="0"/>
          </a:p>
          <a:p>
            <a:pPr marL="0" indent="0" algn="just" eaLnBrk="1" fontAlgn="auto" hangingPunct="1">
              <a:lnSpc>
                <a:spcPct val="90000"/>
              </a:lnSpc>
              <a:buFont typeface="Wingdings 3" panose="05040102010807070707" pitchFamily="18" charset="2"/>
              <a:buNone/>
              <a:defRPr/>
            </a:pPr>
            <a:r>
              <a:rPr lang="tr-TR" altLang="tr-TR" sz="1600" dirty="0">
                <a:solidFill>
                  <a:srgbClr val="C00000"/>
                </a:solidFill>
              </a:rPr>
              <a:t>4.</a:t>
            </a:r>
            <a:r>
              <a:rPr lang="tr-TR" altLang="tr-TR" sz="1600" dirty="0"/>
              <a:t> Meslektaşlarıyla grup/ekip </a:t>
            </a:r>
            <a:r>
              <a:rPr lang="tr-TR" altLang="tr-TR" sz="1600" dirty="0" smtClean="0"/>
              <a:t>bilincinde</a:t>
            </a:r>
            <a:endParaRPr lang="tr-TR" altLang="tr-TR" sz="1600" dirty="0"/>
          </a:p>
          <a:p>
            <a:pPr marL="0" indent="0" algn="just" eaLnBrk="1" fontAlgn="auto" hangingPunct="1">
              <a:lnSpc>
                <a:spcPct val="90000"/>
              </a:lnSpc>
              <a:buFont typeface="Wingdings 3" panose="05040102010807070707" pitchFamily="18" charset="2"/>
              <a:buNone/>
              <a:defRPr/>
            </a:pPr>
            <a:r>
              <a:rPr lang="tr-TR" altLang="tr-TR" sz="1600" dirty="0">
                <a:solidFill>
                  <a:srgbClr val="C00000"/>
                </a:solidFill>
              </a:rPr>
              <a:t>5. </a:t>
            </a:r>
            <a:r>
              <a:rPr lang="tr-TR" altLang="tr-TR" sz="1600" dirty="0"/>
              <a:t>Diğer sağlık meslekleri mensupları ile olumlu ilişkiler </a:t>
            </a:r>
            <a:r>
              <a:rPr lang="tr-TR" altLang="tr-TR" sz="1600" dirty="0" smtClean="0"/>
              <a:t>içinde ve </a:t>
            </a:r>
            <a:r>
              <a:rPr lang="tr-TR" altLang="tr-TR" sz="1600" dirty="0"/>
              <a:t>işbirliğine </a:t>
            </a:r>
            <a:r>
              <a:rPr lang="tr-TR" altLang="tr-TR" sz="1600" dirty="0" smtClean="0"/>
              <a:t>yatkın</a:t>
            </a:r>
          </a:p>
          <a:p>
            <a:pPr marL="0" indent="0" fontAlgn="auto">
              <a:lnSpc>
                <a:spcPct val="90000"/>
              </a:lnSpc>
              <a:buNone/>
              <a:defRPr/>
            </a:pPr>
            <a:r>
              <a:rPr lang="tr-TR" altLang="tr-TR" sz="1600" dirty="0">
                <a:solidFill>
                  <a:srgbClr val="C00000"/>
                </a:solidFill>
              </a:rPr>
              <a:t>6. </a:t>
            </a:r>
            <a:r>
              <a:rPr lang="tr-TR" altLang="tr-TR" sz="1600" dirty="0"/>
              <a:t>Meslek ahlak yasalarının bilincinde</a:t>
            </a:r>
          </a:p>
          <a:p>
            <a:pPr marL="0" indent="0" fontAlgn="auto">
              <a:lnSpc>
                <a:spcPct val="90000"/>
              </a:lnSpc>
              <a:buNone/>
              <a:defRPr/>
            </a:pPr>
            <a:r>
              <a:rPr lang="tr-TR" altLang="tr-TR" sz="1600" dirty="0">
                <a:solidFill>
                  <a:srgbClr val="C00000"/>
                </a:solidFill>
              </a:rPr>
              <a:t>7. </a:t>
            </a:r>
            <a:r>
              <a:rPr lang="tr-TR" altLang="tr-TR" sz="1600" dirty="0"/>
              <a:t>Mesleğini geliştirmeye azimli</a:t>
            </a:r>
          </a:p>
          <a:p>
            <a:pPr marL="0" indent="0" fontAlgn="auto">
              <a:lnSpc>
                <a:spcPct val="90000"/>
              </a:lnSpc>
              <a:buNone/>
              <a:defRPr/>
            </a:pPr>
            <a:r>
              <a:rPr lang="tr-TR" altLang="tr-TR" sz="1600" dirty="0">
                <a:solidFill>
                  <a:srgbClr val="C00000"/>
                </a:solidFill>
              </a:rPr>
              <a:t>8. </a:t>
            </a:r>
            <a:r>
              <a:rPr lang="tr-TR" altLang="tr-TR" sz="1600" dirty="0"/>
              <a:t>İnsan hak ve mahremiyetime saygılı</a:t>
            </a:r>
          </a:p>
          <a:p>
            <a:pPr marL="0" indent="0" fontAlgn="auto">
              <a:lnSpc>
                <a:spcPct val="90000"/>
              </a:lnSpc>
              <a:buNone/>
              <a:defRPr/>
            </a:pPr>
            <a:r>
              <a:rPr lang="tr-TR" altLang="tr-TR" sz="1600" dirty="0">
                <a:solidFill>
                  <a:srgbClr val="C00000"/>
                </a:solidFill>
              </a:rPr>
              <a:t>9. </a:t>
            </a:r>
            <a:r>
              <a:rPr lang="tr-TR" altLang="tr-TR" sz="1600" dirty="0"/>
              <a:t>Özgür düşünüp, ne yapacağı konusunda mantıklı karar verebilen</a:t>
            </a:r>
          </a:p>
          <a:p>
            <a:pPr marL="0" indent="0" fontAlgn="auto">
              <a:lnSpc>
                <a:spcPct val="90000"/>
              </a:lnSpc>
              <a:buNone/>
              <a:defRPr/>
            </a:pPr>
            <a:r>
              <a:rPr lang="tr-TR" altLang="tr-TR" sz="1600" dirty="0">
                <a:solidFill>
                  <a:srgbClr val="C00000"/>
                </a:solidFill>
              </a:rPr>
              <a:t>10. </a:t>
            </a:r>
            <a:r>
              <a:rPr lang="tr-TR" altLang="tr-TR" sz="1600" dirty="0"/>
              <a:t>Profesyonel statüsünü koruyabilen kişi olmalıdır.</a:t>
            </a:r>
          </a:p>
          <a:p>
            <a:pPr marL="0" indent="0" algn="just" eaLnBrk="1" fontAlgn="auto" hangingPunct="1">
              <a:lnSpc>
                <a:spcPct val="90000"/>
              </a:lnSpc>
              <a:buFont typeface="Wingdings 3" panose="05040102010807070707" pitchFamily="18" charset="2"/>
              <a:buNone/>
              <a:defRPr/>
            </a:pPr>
            <a:endParaRPr lang="tr-TR" altLang="tr-TR" sz="2400" dirty="0"/>
          </a:p>
          <a:p>
            <a:pPr eaLnBrk="1" fontAlgn="auto" hangingPunct="1">
              <a:lnSpc>
                <a:spcPct val="90000"/>
              </a:lnSpc>
              <a:defRPr/>
            </a:pPr>
            <a:endParaRPr lang="tr-TR" altLang="tr-TR" sz="2400" dirty="0">
              <a:solidFill>
                <a:schemeClr val="bg2">
                  <a:lumMod val="75000"/>
                </a:schemeClr>
              </a:solidFill>
              <a:latin typeface="Bookman Old Style" panose="02050604050505020204" pitchFamily="18" charset="0"/>
            </a:endParaRPr>
          </a:p>
        </p:txBody>
      </p:sp>
      <p:sp>
        <p:nvSpPr>
          <p:cNvPr id="4" name="Slayt Numarası Yer Tutucusu 3">
            <a:extLst>
              <a:ext uri="{FF2B5EF4-FFF2-40B4-BE49-F238E27FC236}">
                <a16:creationId xmlns="" xmlns:a16="http://schemas.microsoft.com/office/drawing/2014/main" id="{48FA0A2F-2337-476E-BD44-35050A115D26}"/>
              </a:ext>
            </a:extLst>
          </p:cNvPr>
          <p:cNvSpPr>
            <a:spLocks noGrp="1"/>
          </p:cNvSpPr>
          <p:nvPr>
            <p:ph type="sldNum" sz="quarter" idx="12"/>
          </p:nvPr>
        </p:nvSpPr>
        <p:spPr/>
        <p:txBody>
          <a:bodyPr/>
          <a:lstStyle/>
          <a:p>
            <a:pPr>
              <a:defRPr/>
            </a:pPr>
            <a:fld id="{3E371F7B-0BF8-4194-9FDE-EBBA5E6E86A6}" type="slidenum">
              <a:rPr lang="tr-TR" altLang="tr-TR" smtClean="0"/>
              <a:pPr>
                <a:defRPr/>
              </a:pPr>
              <a:t>43</a:t>
            </a:fld>
            <a:endParaRPr lang="tr-TR" altLang="tr-T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 xmlns:a16="http://schemas.microsoft.com/office/drawing/2014/main" id="{4C9CE50B-D123-451E-A526-2F2395E01C1E}"/>
              </a:ext>
            </a:extLst>
          </p:cNvPr>
          <p:cNvSpPr>
            <a:spLocks noGrp="1" noChangeArrowheads="1"/>
          </p:cNvSpPr>
          <p:nvPr>
            <p:ph type="title"/>
          </p:nvPr>
        </p:nvSpPr>
        <p:spPr>
          <a:xfrm>
            <a:off x="1476375" y="355600"/>
            <a:ext cx="6554788" cy="1524000"/>
          </a:xfrm>
          <a:solidFill>
            <a:schemeClr val="tx2">
              <a:lumMod val="20000"/>
              <a:lumOff val="80000"/>
            </a:schemeClr>
          </a:solidFill>
          <a:ln>
            <a:solidFill>
              <a:schemeClr val="accent1">
                <a:lumMod val="50000"/>
              </a:schemeClr>
            </a:solidFill>
          </a:ln>
        </p:spPr>
        <p:txBody>
          <a:bodyPr/>
          <a:lstStyle/>
          <a:p>
            <a:pPr algn="ctr" eaLnBrk="1" fontAlgn="auto" hangingPunct="1">
              <a:spcAft>
                <a:spcPts val="0"/>
              </a:spcAft>
              <a:defRPr/>
            </a:pPr>
            <a:r>
              <a:rPr lang="tr-TR" altLang="tr-TR" sz="3600" b="1" dirty="0">
                <a:solidFill>
                  <a:schemeClr val="tx1"/>
                </a:solidFill>
                <a:latin typeface="+mn-lt"/>
              </a:rPr>
              <a:t>Hemşirenin Sorumlulukları</a:t>
            </a:r>
          </a:p>
        </p:txBody>
      </p:sp>
      <p:sp>
        <p:nvSpPr>
          <p:cNvPr id="53251" name="Rectangle 3">
            <a:extLst>
              <a:ext uri="{FF2B5EF4-FFF2-40B4-BE49-F238E27FC236}">
                <a16:creationId xmlns="" xmlns:a16="http://schemas.microsoft.com/office/drawing/2014/main" id="{0D9E0941-C2CF-4206-B2F1-773427063E6A}"/>
              </a:ext>
            </a:extLst>
          </p:cNvPr>
          <p:cNvSpPr>
            <a:spLocks noGrp="1" noChangeArrowheads="1"/>
          </p:cNvSpPr>
          <p:nvPr>
            <p:ph idx="1"/>
          </p:nvPr>
        </p:nvSpPr>
        <p:spPr>
          <a:xfrm>
            <a:off x="468313" y="2133600"/>
            <a:ext cx="7921625" cy="3767138"/>
          </a:xfrm>
        </p:spPr>
        <p:txBody>
          <a:bodyPr/>
          <a:lstStyle/>
          <a:p>
            <a:pPr marL="457200" indent="-457200" eaLnBrk="1" hangingPunct="1">
              <a:buClr>
                <a:srgbClr val="C00000"/>
              </a:buClr>
              <a:buSzPct val="100000"/>
              <a:buFont typeface="+mj-lt"/>
              <a:buAutoNum type="arabicPeriod"/>
              <a:defRPr/>
            </a:pPr>
            <a:r>
              <a:rPr lang="tr-TR" altLang="tr-TR" sz="2400" dirty="0"/>
              <a:t>Sağlıklı/hasta bireye, aileye, topluma</a:t>
            </a:r>
          </a:p>
          <a:p>
            <a:pPr marL="457200" indent="-457200" eaLnBrk="1" hangingPunct="1">
              <a:buClr>
                <a:srgbClr val="C00000"/>
              </a:buClr>
              <a:buSzPct val="100000"/>
              <a:buFont typeface="+mj-lt"/>
              <a:buAutoNum type="arabicPeriod"/>
              <a:defRPr/>
            </a:pPr>
            <a:r>
              <a:rPr lang="tr-TR" altLang="tr-TR" sz="2400" dirty="0"/>
              <a:t>İşverene ve ulusuna</a:t>
            </a:r>
          </a:p>
          <a:p>
            <a:pPr marL="457200" indent="-457200" eaLnBrk="1" hangingPunct="1">
              <a:buClr>
                <a:srgbClr val="C00000"/>
              </a:buClr>
              <a:buSzPct val="100000"/>
              <a:buFont typeface="+mj-lt"/>
              <a:buAutoNum type="arabicPeriod"/>
              <a:defRPr/>
            </a:pPr>
            <a:r>
              <a:rPr lang="tr-TR" altLang="tr-TR" sz="2400" dirty="0"/>
              <a:t>Diğer meslek üyelerine/meslektaşlarına</a:t>
            </a:r>
          </a:p>
          <a:p>
            <a:pPr marL="457200" indent="-457200" eaLnBrk="1" hangingPunct="1">
              <a:buClr>
                <a:srgbClr val="C00000"/>
              </a:buClr>
              <a:buSzPct val="100000"/>
              <a:buFont typeface="+mj-lt"/>
              <a:buAutoNum type="arabicPeriod"/>
              <a:defRPr/>
            </a:pPr>
            <a:r>
              <a:rPr lang="tr-TR" altLang="tr-TR" sz="2400" dirty="0"/>
              <a:t>Mesleki birlik/derneklere</a:t>
            </a:r>
          </a:p>
          <a:p>
            <a:pPr marL="457200" indent="-457200" eaLnBrk="1" hangingPunct="1">
              <a:buClr>
                <a:srgbClr val="C00000"/>
              </a:buClr>
              <a:buSzPct val="100000"/>
              <a:buFont typeface="+mj-lt"/>
              <a:buAutoNum type="arabicPeriod"/>
              <a:defRPr/>
            </a:pPr>
            <a:r>
              <a:rPr lang="tr-TR" altLang="tr-TR" sz="2400" dirty="0"/>
              <a:t>Tanı ve tedavi işlerinde diğer sağlık ekibi üyeleriyle karşı </a:t>
            </a:r>
            <a:r>
              <a:rPr lang="tr-TR" altLang="tr-TR" sz="2400" dirty="0" smtClean="0"/>
              <a:t>sorumludur.</a:t>
            </a:r>
            <a:endParaRPr lang="tr-TR" altLang="tr-TR" sz="2400" dirty="0"/>
          </a:p>
          <a:p>
            <a:pPr eaLnBrk="1" hangingPunct="1">
              <a:defRPr/>
            </a:pPr>
            <a:endParaRPr lang="tr-TR" altLang="tr-TR" dirty="0">
              <a:latin typeface="Bookman Old Style" panose="02050604050505020204" pitchFamily="18" charset="0"/>
            </a:endParaRPr>
          </a:p>
        </p:txBody>
      </p:sp>
      <p:sp>
        <p:nvSpPr>
          <p:cNvPr id="3" name="Slayt Numarası Yer Tutucusu 2">
            <a:extLst>
              <a:ext uri="{FF2B5EF4-FFF2-40B4-BE49-F238E27FC236}">
                <a16:creationId xmlns="" xmlns:a16="http://schemas.microsoft.com/office/drawing/2014/main" id="{1488EEF0-1A03-4842-BFF0-BF43B6109751}"/>
              </a:ext>
            </a:extLst>
          </p:cNvPr>
          <p:cNvSpPr>
            <a:spLocks noGrp="1"/>
          </p:cNvSpPr>
          <p:nvPr>
            <p:ph type="sldNum" sz="quarter" idx="12"/>
          </p:nvPr>
        </p:nvSpPr>
        <p:spPr/>
        <p:txBody>
          <a:bodyPr/>
          <a:lstStyle/>
          <a:p>
            <a:pPr>
              <a:defRPr/>
            </a:pPr>
            <a:fld id="{6809C045-2D83-4CAF-A0E3-243AE21D1DC2}" type="slidenum">
              <a:rPr lang="tr-TR" altLang="tr-TR" smtClean="0"/>
              <a:pPr>
                <a:defRPr/>
              </a:pPr>
              <a:t>44</a:t>
            </a:fld>
            <a:endParaRPr lang="tr-TR" altLang="tr-T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 xmlns:a16="http://schemas.microsoft.com/office/drawing/2014/main" id="{2B5AA6E4-71E3-4E2F-8DE2-AADDB7EC069A}"/>
              </a:ext>
            </a:extLst>
          </p:cNvPr>
          <p:cNvSpPr>
            <a:spLocks noGrp="1" noChangeArrowheads="1"/>
          </p:cNvSpPr>
          <p:nvPr>
            <p:ph type="title"/>
          </p:nvPr>
        </p:nvSpPr>
        <p:spPr>
          <a:xfrm>
            <a:off x="619125" y="404813"/>
            <a:ext cx="8502650" cy="1524000"/>
          </a:xfrm>
          <a:solidFill>
            <a:schemeClr val="accent1">
              <a:lumMod val="20000"/>
              <a:lumOff val="80000"/>
            </a:schemeClr>
          </a:solidFill>
          <a:ln>
            <a:solidFill>
              <a:schemeClr val="accent1">
                <a:lumMod val="50000"/>
              </a:schemeClr>
            </a:solidFill>
          </a:ln>
        </p:spPr>
        <p:txBody>
          <a:bodyPr/>
          <a:lstStyle/>
          <a:p>
            <a:pPr algn="ctr" eaLnBrk="1" fontAlgn="auto" hangingPunct="1">
              <a:spcAft>
                <a:spcPts val="0"/>
              </a:spcAft>
              <a:defRPr/>
            </a:pPr>
            <a:r>
              <a:rPr lang="tr-TR" altLang="tr-TR" sz="4000" b="1" dirty="0">
                <a:solidFill>
                  <a:schemeClr val="tx1"/>
                </a:solidFill>
                <a:latin typeface="+mn-lt"/>
              </a:rPr>
              <a:t>Hemşirenin Sosyolojik Özellikleri</a:t>
            </a:r>
          </a:p>
        </p:txBody>
      </p:sp>
      <p:sp>
        <p:nvSpPr>
          <p:cNvPr id="54275" name="Rectangle 3">
            <a:extLst>
              <a:ext uri="{FF2B5EF4-FFF2-40B4-BE49-F238E27FC236}">
                <a16:creationId xmlns="" xmlns:a16="http://schemas.microsoft.com/office/drawing/2014/main" id="{D082184A-EE92-47E1-BA19-79FD60DFDD30}"/>
              </a:ext>
            </a:extLst>
          </p:cNvPr>
          <p:cNvSpPr>
            <a:spLocks noGrp="1" noChangeArrowheads="1"/>
          </p:cNvSpPr>
          <p:nvPr>
            <p:ph idx="1"/>
          </p:nvPr>
        </p:nvSpPr>
        <p:spPr>
          <a:xfrm>
            <a:off x="395288" y="2655888"/>
            <a:ext cx="7993062" cy="3767137"/>
          </a:xfrm>
        </p:spPr>
        <p:txBody>
          <a:bodyPr/>
          <a:lstStyle/>
          <a:p>
            <a:pPr eaLnBrk="1" hangingPunct="1">
              <a:buClr>
                <a:srgbClr val="C00000"/>
              </a:buClr>
              <a:buSzPct val="100000"/>
              <a:buFont typeface="Wingdings" panose="05000000000000000000" pitchFamily="2" charset="2"/>
              <a:buChar char="v"/>
              <a:defRPr/>
            </a:pPr>
            <a:r>
              <a:rPr lang="tr-TR" altLang="tr-TR" sz="2400" dirty="0"/>
              <a:t>Cinsiyet</a:t>
            </a:r>
          </a:p>
          <a:p>
            <a:pPr eaLnBrk="1" hangingPunct="1">
              <a:buClr>
                <a:srgbClr val="C00000"/>
              </a:buClr>
              <a:buSzPct val="100000"/>
              <a:buFont typeface="Wingdings" panose="05000000000000000000" pitchFamily="2" charset="2"/>
              <a:buChar char="v"/>
              <a:defRPr/>
            </a:pPr>
            <a:r>
              <a:rPr lang="tr-TR" altLang="tr-TR" sz="2400" dirty="0"/>
              <a:t>Nicelik</a:t>
            </a:r>
          </a:p>
          <a:p>
            <a:pPr eaLnBrk="1" hangingPunct="1">
              <a:buClr>
                <a:srgbClr val="C00000"/>
              </a:buClr>
              <a:buSzPct val="100000"/>
              <a:buFont typeface="Wingdings" panose="05000000000000000000" pitchFamily="2" charset="2"/>
              <a:buChar char="v"/>
              <a:defRPr/>
            </a:pPr>
            <a:r>
              <a:rPr lang="tr-TR" altLang="tr-TR" sz="2400" dirty="0"/>
              <a:t>Eğitim </a:t>
            </a:r>
            <a:r>
              <a:rPr lang="tr-TR" altLang="tr-TR" sz="2400" dirty="0" smtClean="0"/>
              <a:t>farklılığı</a:t>
            </a:r>
            <a:endParaRPr lang="tr-TR" altLang="tr-TR" sz="2400" dirty="0"/>
          </a:p>
          <a:p>
            <a:pPr eaLnBrk="1" hangingPunct="1">
              <a:buClr>
                <a:srgbClr val="C00000"/>
              </a:buClr>
              <a:buSzPct val="100000"/>
              <a:buFont typeface="Wingdings" panose="05000000000000000000" pitchFamily="2" charset="2"/>
              <a:buChar char="v"/>
              <a:defRPr/>
            </a:pPr>
            <a:r>
              <a:rPr lang="tr-TR" altLang="tr-TR" sz="2400" dirty="0" err="1"/>
              <a:t>Meslekleşme</a:t>
            </a:r>
            <a:endParaRPr lang="tr-TR" altLang="tr-TR" sz="2400" dirty="0"/>
          </a:p>
          <a:p>
            <a:pPr eaLnBrk="1" hangingPunct="1">
              <a:buClr>
                <a:srgbClr val="C00000"/>
              </a:buClr>
              <a:buSzPct val="100000"/>
              <a:buFont typeface="Wingdings" panose="05000000000000000000" pitchFamily="2" charset="2"/>
              <a:buChar char="v"/>
              <a:defRPr/>
            </a:pPr>
            <a:r>
              <a:rPr lang="tr-TR" altLang="tr-TR" sz="2400" dirty="0"/>
              <a:t>İş </a:t>
            </a:r>
            <a:r>
              <a:rPr lang="tr-TR" altLang="tr-TR" sz="2400" dirty="0" smtClean="0"/>
              <a:t>alanı </a:t>
            </a:r>
            <a:endParaRPr lang="tr-TR" altLang="tr-TR" sz="2400" dirty="0"/>
          </a:p>
        </p:txBody>
      </p:sp>
      <p:sp>
        <p:nvSpPr>
          <p:cNvPr id="3" name="Slayt Numarası Yer Tutucusu 2">
            <a:extLst>
              <a:ext uri="{FF2B5EF4-FFF2-40B4-BE49-F238E27FC236}">
                <a16:creationId xmlns="" xmlns:a16="http://schemas.microsoft.com/office/drawing/2014/main" id="{1E53A4B9-D0E1-4E93-AEAC-B0F8843E4C70}"/>
              </a:ext>
            </a:extLst>
          </p:cNvPr>
          <p:cNvSpPr>
            <a:spLocks noGrp="1"/>
          </p:cNvSpPr>
          <p:nvPr>
            <p:ph type="sldNum" sz="quarter" idx="12"/>
          </p:nvPr>
        </p:nvSpPr>
        <p:spPr/>
        <p:txBody>
          <a:bodyPr/>
          <a:lstStyle/>
          <a:p>
            <a:pPr>
              <a:defRPr/>
            </a:pPr>
            <a:fld id="{C4DA1B19-346C-4643-A545-0F721633FF6C}" type="slidenum">
              <a:rPr lang="tr-TR" altLang="tr-TR" smtClean="0"/>
              <a:pPr>
                <a:defRPr/>
              </a:pPr>
              <a:t>45</a:t>
            </a:fld>
            <a:endParaRPr lang="tr-TR" altLang="tr-T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 xmlns:a16="http://schemas.microsoft.com/office/drawing/2014/main" id="{5C7456A1-9151-4849-B070-088FCF5283B7}"/>
              </a:ext>
            </a:extLst>
          </p:cNvPr>
          <p:cNvSpPr>
            <a:spLocks noGrp="1" noChangeArrowheads="1"/>
          </p:cNvSpPr>
          <p:nvPr>
            <p:ph type="title"/>
          </p:nvPr>
        </p:nvSpPr>
        <p:spPr>
          <a:xfrm>
            <a:off x="1547813" y="188913"/>
            <a:ext cx="6554787" cy="1524000"/>
          </a:xfrm>
          <a:solidFill>
            <a:schemeClr val="tx2">
              <a:lumMod val="20000"/>
              <a:lumOff val="80000"/>
            </a:schemeClr>
          </a:solidFill>
          <a:ln>
            <a:solidFill>
              <a:schemeClr val="accent1">
                <a:lumMod val="50000"/>
              </a:schemeClr>
            </a:solidFill>
          </a:ln>
        </p:spPr>
        <p:txBody>
          <a:bodyPr/>
          <a:lstStyle/>
          <a:p>
            <a:pPr algn="ctr" eaLnBrk="1" fontAlgn="auto" hangingPunct="1">
              <a:spcAft>
                <a:spcPts val="0"/>
              </a:spcAft>
              <a:defRPr/>
            </a:pPr>
            <a:r>
              <a:rPr lang="tr-TR" altLang="tr-TR" sz="3600" b="1" dirty="0">
                <a:solidFill>
                  <a:schemeClr val="tx1"/>
                </a:solidFill>
                <a:latin typeface="+mn-lt"/>
              </a:rPr>
              <a:t>Bakım Modelleri</a:t>
            </a:r>
          </a:p>
        </p:txBody>
      </p:sp>
      <p:sp>
        <p:nvSpPr>
          <p:cNvPr id="57347" name="Rectangle 3">
            <a:extLst>
              <a:ext uri="{FF2B5EF4-FFF2-40B4-BE49-F238E27FC236}">
                <a16:creationId xmlns="" xmlns:a16="http://schemas.microsoft.com/office/drawing/2014/main" id="{7312D590-7B17-42F2-A09F-A0FC8440933B}"/>
              </a:ext>
            </a:extLst>
          </p:cNvPr>
          <p:cNvSpPr>
            <a:spLocks noGrp="1" noChangeArrowheads="1"/>
          </p:cNvSpPr>
          <p:nvPr>
            <p:ph idx="1"/>
          </p:nvPr>
        </p:nvSpPr>
        <p:spPr>
          <a:xfrm>
            <a:off x="395288" y="2565400"/>
            <a:ext cx="6554787" cy="3767138"/>
          </a:xfrm>
        </p:spPr>
        <p:txBody>
          <a:bodyPr/>
          <a:lstStyle/>
          <a:p>
            <a:pPr eaLnBrk="1" hangingPunct="1">
              <a:lnSpc>
                <a:spcPct val="90000"/>
              </a:lnSpc>
              <a:buClr>
                <a:srgbClr val="C00000"/>
              </a:buClr>
              <a:defRPr/>
            </a:pPr>
            <a:r>
              <a:rPr lang="tr-TR" altLang="tr-TR" sz="2400" dirty="0"/>
              <a:t>Temel Gereksinim Modelleri</a:t>
            </a:r>
          </a:p>
          <a:p>
            <a:pPr eaLnBrk="1" hangingPunct="1">
              <a:lnSpc>
                <a:spcPct val="90000"/>
              </a:lnSpc>
              <a:buClr>
                <a:srgbClr val="C00000"/>
              </a:buClr>
              <a:defRPr/>
            </a:pPr>
            <a:r>
              <a:rPr lang="tr-TR" altLang="tr-TR" sz="2400" dirty="0"/>
              <a:t>Adaptasyon Modelleri</a:t>
            </a:r>
          </a:p>
          <a:p>
            <a:pPr eaLnBrk="1" hangingPunct="1">
              <a:lnSpc>
                <a:spcPct val="90000"/>
              </a:lnSpc>
              <a:buClr>
                <a:srgbClr val="C00000"/>
              </a:buClr>
              <a:defRPr/>
            </a:pPr>
            <a:r>
              <a:rPr lang="tr-TR" altLang="tr-TR" sz="2400" dirty="0"/>
              <a:t>Sistem Teorisine Dayalı Modeller</a:t>
            </a:r>
          </a:p>
          <a:p>
            <a:pPr eaLnBrk="1" hangingPunct="1">
              <a:lnSpc>
                <a:spcPct val="90000"/>
              </a:lnSpc>
              <a:buClr>
                <a:srgbClr val="C00000"/>
              </a:buClr>
              <a:defRPr/>
            </a:pPr>
            <a:r>
              <a:rPr lang="tr-TR" altLang="tr-TR" sz="2400" dirty="0"/>
              <a:t>Antropolojik Modeller</a:t>
            </a:r>
          </a:p>
          <a:p>
            <a:pPr eaLnBrk="1" hangingPunct="1">
              <a:lnSpc>
                <a:spcPct val="90000"/>
              </a:lnSpc>
              <a:buClr>
                <a:srgbClr val="C00000"/>
              </a:buClr>
              <a:defRPr/>
            </a:pPr>
            <a:r>
              <a:rPr lang="tr-TR" altLang="tr-TR" sz="2400" dirty="0"/>
              <a:t>Enerji Alanı Modelleri</a:t>
            </a:r>
          </a:p>
          <a:p>
            <a:pPr eaLnBrk="1" hangingPunct="1">
              <a:lnSpc>
                <a:spcPct val="90000"/>
              </a:lnSpc>
              <a:buClr>
                <a:srgbClr val="C00000"/>
              </a:buClr>
              <a:defRPr/>
            </a:pPr>
            <a:r>
              <a:rPr lang="tr-TR" altLang="tr-TR" sz="2400" dirty="0" err="1" smtClean="0"/>
              <a:t>Hümanistik</a:t>
            </a:r>
            <a:r>
              <a:rPr lang="tr-TR" altLang="tr-TR" sz="2400" dirty="0" smtClean="0"/>
              <a:t> </a:t>
            </a:r>
            <a:r>
              <a:rPr lang="tr-TR" altLang="tr-TR" sz="2400" dirty="0"/>
              <a:t>Modeller</a:t>
            </a:r>
          </a:p>
          <a:p>
            <a:pPr eaLnBrk="1" hangingPunct="1">
              <a:lnSpc>
                <a:spcPct val="90000"/>
              </a:lnSpc>
              <a:buClr>
                <a:srgbClr val="C00000"/>
              </a:buClr>
              <a:defRPr/>
            </a:pPr>
            <a:r>
              <a:rPr lang="tr-TR" altLang="tr-TR" sz="2400" dirty="0"/>
              <a:t>Öz Bakım Modelleri</a:t>
            </a:r>
          </a:p>
          <a:p>
            <a:pPr eaLnBrk="1" hangingPunct="1">
              <a:lnSpc>
                <a:spcPct val="90000"/>
              </a:lnSpc>
              <a:buClr>
                <a:srgbClr val="C00000"/>
              </a:buClr>
              <a:defRPr/>
            </a:pPr>
            <a:r>
              <a:rPr lang="tr-TR" altLang="tr-TR" sz="2400" dirty="0"/>
              <a:t>İletişimi Temel Alan Modeller</a:t>
            </a:r>
          </a:p>
        </p:txBody>
      </p:sp>
      <p:sp>
        <p:nvSpPr>
          <p:cNvPr id="3" name="Slayt Numarası Yer Tutucusu 2">
            <a:extLst>
              <a:ext uri="{FF2B5EF4-FFF2-40B4-BE49-F238E27FC236}">
                <a16:creationId xmlns="" xmlns:a16="http://schemas.microsoft.com/office/drawing/2014/main" id="{27D69859-FA76-40A1-A1F4-528EBE42D12C}"/>
              </a:ext>
            </a:extLst>
          </p:cNvPr>
          <p:cNvSpPr>
            <a:spLocks noGrp="1"/>
          </p:cNvSpPr>
          <p:nvPr>
            <p:ph type="sldNum" sz="quarter" idx="12"/>
          </p:nvPr>
        </p:nvSpPr>
        <p:spPr/>
        <p:txBody>
          <a:bodyPr/>
          <a:lstStyle/>
          <a:p>
            <a:pPr>
              <a:defRPr/>
            </a:pPr>
            <a:fld id="{E4C77244-7A50-4D45-B129-A27241666DB1}" type="slidenum">
              <a:rPr lang="tr-TR" altLang="tr-TR" smtClean="0"/>
              <a:pPr>
                <a:defRPr/>
              </a:pPr>
              <a:t>46</a:t>
            </a:fld>
            <a:endParaRPr lang="tr-TR" altLang="tr-T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 xmlns:a16="http://schemas.microsoft.com/office/drawing/2014/main" id="{0608D002-73D9-46ED-BF90-5BDF78782CD5}"/>
              </a:ext>
            </a:extLst>
          </p:cNvPr>
          <p:cNvSpPr>
            <a:spLocks noGrp="1" noChangeArrowheads="1"/>
          </p:cNvSpPr>
          <p:nvPr>
            <p:ph type="title"/>
          </p:nvPr>
        </p:nvSpPr>
        <p:spPr bwMode="auto">
          <a:xfrm>
            <a:off x="533400" y="0"/>
            <a:ext cx="6554788" cy="1524000"/>
          </a:xfrm>
        </p:spPr>
        <p:txBody>
          <a:bodyPr wrap="square" numCol="1" anchorCtr="0" compatLnSpc="1">
            <a:prstTxWarp prst="textNoShape">
              <a:avLst/>
            </a:prstTxWarp>
          </a:bodyPr>
          <a:lstStyle/>
          <a:p>
            <a:pPr eaLnBrk="1" hangingPunct="1"/>
            <a:r>
              <a:rPr lang="tr-TR" altLang="tr-TR" u="sng" cap="none" dirty="0">
                <a:ln>
                  <a:noFill/>
                </a:ln>
                <a:solidFill>
                  <a:srgbClr val="C00000"/>
                </a:solidFill>
                <a:latin typeface="+mn-lt"/>
              </a:rPr>
              <a:t>Her Modelde;</a:t>
            </a:r>
          </a:p>
        </p:txBody>
      </p:sp>
      <p:sp>
        <p:nvSpPr>
          <p:cNvPr id="58371" name="Rectangle 3">
            <a:extLst>
              <a:ext uri="{FF2B5EF4-FFF2-40B4-BE49-F238E27FC236}">
                <a16:creationId xmlns="" xmlns:a16="http://schemas.microsoft.com/office/drawing/2014/main" id="{32E81C2A-FC2C-4F5A-AE74-7775DD24CD94}"/>
              </a:ext>
            </a:extLst>
          </p:cNvPr>
          <p:cNvSpPr>
            <a:spLocks noGrp="1" noChangeArrowheads="1"/>
          </p:cNvSpPr>
          <p:nvPr>
            <p:ph idx="1"/>
          </p:nvPr>
        </p:nvSpPr>
        <p:spPr>
          <a:xfrm>
            <a:off x="150813" y="1544638"/>
            <a:ext cx="8459787" cy="3768725"/>
          </a:xfrm>
        </p:spPr>
        <p:txBody>
          <a:bodyPr/>
          <a:lstStyle/>
          <a:p>
            <a:pPr algn="just" eaLnBrk="1" hangingPunct="1">
              <a:buClr>
                <a:srgbClr val="C00000"/>
              </a:buClr>
              <a:buSzPct val="100000"/>
              <a:defRPr/>
            </a:pPr>
            <a:r>
              <a:rPr lang="tr-TR" altLang="tr-TR" sz="2400" dirty="0"/>
              <a:t>İnsan, çevre, sağlık-hastalık ve hemşirelik tanımları yapılmaktadır.</a:t>
            </a:r>
          </a:p>
          <a:p>
            <a:pPr algn="just" eaLnBrk="1" hangingPunct="1">
              <a:buClr>
                <a:srgbClr val="C00000"/>
              </a:buClr>
              <a:buSzPct val="100000"/>
              <a:defRPr/>
            </a:pPr>
            <a:r>
              <a:rPr lang="tr-TR" altLang="tr-TR" sz="2400" dirty="0"/>
              <a:t>Hemşirelik süreci aşamaları ile bağlantısı tanımlanmaktadır. </a:t>
            </a:r>
          </a:p>
        </p:txBody>
      </p:sp>
      <p:sp>
        <p:nvSpPr>
          <p:cNvPr id="3" name="Slayt Numarası Yer Tutucusu 2">
            <a:extLst>
              <a:ext uri="{FF2B5EF4-FFF2-40B4-BE49-F238E27FC236}">
                <a16:creationId xmlns="" xmlns:a16="http://schemas.microsoft.com/office/drawing/2014/main" id="{8CAA5FFB-BD1F-4CA5-B662-DA933EBD91FA}"/>
              </a:ext>
            </a:extLst>
          </p:cNvPr>
          <p:cNvSpPr>
            <a:spLocks noGrp="1"/>
          </p:cNvSpPr>
          <p:nvPr>
            <p:ph type="sldNum" sz="quarter" idx="12"/>
          </p:nvPr>
        </p:nvSpPr>
        <p:spPr/>
        <p:txBody>
          <a:bodyPr/>
          <a:lstStyle/>
          <a:p>
            <a:pPr>
              <a:defRPr/>
            </a:pPr>
            <a:fld id="{527C98D8-057F-491E-B76D-3745A33D3D8D}" type="slidenum">
              <a:rPr lang="tr-TR" altLang="tr-TR" smtClean="0"/>
              <a:pPr>
                <a:defRPr/>
              </a:pPr>
              <a:t>47</a:t>
            </a:fld>
            <a:endParaRPr lang="tr-TR" altLang="tr-T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 xmlns:a16="http://schemas.microsoft.com/office/drawing/2014/main" id="{32078F95-E29D-41AB-ACE6-39323C3E7B4C}"/>
              </a:ext>
            </a:extLst>
          </p:cNvPr>
          <p:cNvSpPr>
            <a:spLocks noGrp="1" noChangeArrowheads="1"/>
          </p:cNvSpPr>
          <p:nvPr>
            <p:ph type="title"/>
          </p:nvPr>
        </p:nvSpPr>
        <p:spPr>
          <a:xfrm>
            <a:off x="323850" y="-100013"/>
            <a:ext cx="8286750" cy="2159001"/>
          </a:xfrm>
        </p:spPr>
        <p:txBody>
          <a:bodyPr/>
          <a:lstStyle/>
          <a:p>
            <a:pPr eaLnBrk="1" fontAlgn="auto" hangingPunct="1">
              <a:spcAft>
                <a:spcPts val="0"/>
              </a:spcAft>
              <a:defRPr/>
            </a:pPr>
            <a:r>
              <a:rPr lang="tr-TR" altLang="tr-TR" sz="4000" b="1" dirty="0">
                <a:solidFill>
                  <a:schemeClr val="tx1"/>
                </a:solidFill>
                <a:latin typeface="+mn-lt"/>
              </a:rPr>
              <a:t>Tüm kuramcıların hemşireliği ele alışında ortak yönler:</a:t>
            </a:r>
          </a:p>
        </p:txBody>
      </p:sp>
      <p:sp>
        <p:nvSpPr>
          <p:cNvPr id="59395" name="Rectangle 3">
            <a:extLst>
              <a:ext uri="{FF2B5EF4-FFF2-40B4-BE49-F238E27FC236}">
                <a16:creationId xmlns="" xmlns:a16="http://schemas.microsoft.com/office/drawing/2014/main" id="{6072B03A-7E1E-4E4F-AA4B-1D6C41CCE931}"/>
              </a:ext>
            </a:extLst>
          </p:cNvPr>
          <p:cNvSpPr>
            <a:spLocks noGrp="1" noChangeArrowheads="1"/>
          </p:cNvSpPr>
          <p:nvPr>
            <p:ph idx="1"/>
          </p:nvPr>
        </p:nvSpPr>
        <p:spPr>
          <a:xfrm>
            <a:off x="323850" y="2276475"/>
            <a:ext cx="8496300" cy="3767138"/>
          </a:xfrm>
        </p:spPr>
        <p:txBody>
          <a:bodyPr/>
          <a:lstStyle/>
          <a:p>
            <a:pPr marL="457200" indent="-457200" eaLnBrk="1" hangingPunct="1">
              <a:buClr>
                <a:srgbClr val="C00000"/>
              </a:buClr>
              <a:buSzPct val="100000"/>
              <a:buFont typeface="+mj-lt"/>
              <a:buAutoNum type="arabicPeriod"/>
              <a:defRPr/>
            </a:pPr>
            <a:r>
              <a:rPr lang="tr-TR" altLang="tr-TR" sz="2400" dirty="0"/>
              <a:t>Birey kendi sorumluluğunu alıncaya kadar sorumluluğu </a:t>
            </a:r>
            <a:r>
              <a:rPr lang="tr-TR" altLang="tr-TR" sz="2400" dirty="0">
                <a:solidFill>
                  <a:srgbClr val="CC3300"/>
                </a:solidFill>
              </a:rPr>
              <a:t>hemşirenin üstlenmesi</a:t>
            </a:r>
          </a:p>
          <a:p>
            <a:pPr marL="457200" indent="-457200" eaLnBrk="1" hangingPunct="1">
              <a:buClr>
                <a:srgbClr val="C00000"/>
              </a:buClr>
              <a:buSzPct val="100000"/>
              <a:buFont typeface="+mj-lt"/>
              <a:buAutoNum type="arabicPeriod"/>
              <a:defRPr/>
            </a:pPr>
            <a:r>
              <a:rPr lang="tr-TR" altLang="tr-TR" sz="2400" dirty="0"/>
              <a:t>Sağlığın sürdürülmesi ya da yeniden kazanılmasında </a:t>
            </a:r>
            <a:r>
              <a:rPr lang="tr-TR" altLang="tr-TR" sz="2400" dirty="0">
                <a:solidFill>
                  <a:srgbClr val="CC3300"/>
                </a:solidFill>
              </a:rPr>
              <a:t>çevreyi kontrol etme</a:t>
            </a:r>
            <a:r>
              <a:rPr lang="tr-TR" altLang="tr-TR" sz="2400" dirty="0">
                <a:solidFill>
                  <a:schemeClr val="accent1">
                    <a:lumMod val="50000"/>
                  </a:schemeClr>
                </a:solidFill>
              </a:rPr>
              <a:t> </a:t>
            </a:r>
            <a:r>
              <a:rPr lang="tr-TR" altLang="tr-TR" sz="2400" dirty="0"/>
              <a:t>ya da değiştirme</a:t>
            </a:r>
          </a:p>
          <a:p>
            <a:pPr marL="457200" indent="-457200" eaLnBrk="1" hangingPunct="1">
              <a:buClr>
                <a:srgbClr val="C00000"/>
              </a:buClr>
              <a:buSzPct val="100000"/>
              <a:buFont typeface="+mj-lt"/>
              <a:buAutoNum type="arabicPeriod"/>
              <a:defRPr/>
            </a:pPr>
            <a:r>
              <a:rPr lang="tr-TR" altLang="tr-TR" sz="2400" dirty="0"/>
              <a:t>Belirli amaca ulaşmada bireye </a:t>
            </a:r>
            <a:r>
              <a:rPr lang="tr-TR" altLang="tr-TR" sz="2400" dirty="0">
                <a:solidFill>
                  <a:srgbClr val="CC3300"/>
                </a:solidFill>
              </a:rPr>
              <a:t>yardımcı olma</a:t>
            </a:r>
          </a:p>
        </p:txBody>
      </p:sp>
      <p:sp>
        <p:nvSpPr>
          <p:cNvPr id="3" name="Slayt Numarası Yer Tutucusu 2">
            <a:extLst>
              <a:ext uri="{FF2B5EF4-FFF2-40B4-BE49-F238E27FC236}">
                <a16:creationId xmlns="" xmlns:a16="http://schemas.microsoft.com/office/drawing/2014/main" id="{69A8F536-DA44-4B07-8E84-8D4E29CFCCBC}"/>
              </a:ext>
            </a:extLst>
          </p:cNvPr>
          <p:cNvSpPr>
            <a:spLocks noGrp="1"/>
          </p:cNvSpPr>
          <p:nvPr>
            <p:ph type="sldNum" sz="quarter" idx="12"/>
          </p:nvPr>
        </p:nvSpPr>
        <p:spPr/>
        <p:txBody>
          <a:bodyPr/>
          <a:lstStyle/>
          <a:p>
            <a:pPr>
              <a:defRPr/>
            </a:pPr>
            <a:fld id="{71796EA6-3120-4C91-9514-28E6C586EDE0}" type="slidenum">
              <a:rPr lang="tr-TR" altLang="tr-TR" smtClean="0"/>
              <a:pPr>
                <a:defRPr/>
              </a:pPr>
              <a:t>48</a:t>
            </a:fld>
            <a:endParaRPr lang="tr-TR" altLang="tr-T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 xmlns:a16="http://schemas.microsoft.com/office/drawing/2014/main" id="{7A9B9DCA-E190-4912-A874-674AD04CCD85}"/>
              </a:ext>
            </a:extLst>
          </p:cNvPr>
          <p:cNvSpPr>
            <a:spLocks noGrp="1" noChangeArrowheads="1"/>
          </p:cNvSpPr>
          <p:nvPr>
            <p:ph type="title"/>
          </p:nvPr>
        </p:nvSpPr>
        <p:spPr>
          <a:xfrm>
            <a:off x="3581400" y="228600"/>
            <a:ext cx="5454650" cy="1981200"/>
          </a:xfrm>
        </p:spPr>
        <p:txBody>
          <a:bodyPr/>
          <a:lstStyle/>
          <a:p>
            <a:pPr algn="r" eaLnBrk="1" fontAlgn="auto" hangingPunct="1">
              <a:spcAft>
                <a:spcPts val="0"/>
              </a:spcAft>
              <a:defRPr/>
            </a:pPr>
            <a:r>
              <a:rPr lang="tr-TR" altLang="tr-TR" sz="3600" b="1" dirty="0">
                <a:solidFill>
                  <a:srgbClr val="C00000"/>
                </a:solidFill>
                <a:latin typeface="+mn-lt"/>
              </a:rPr>
              <a:t>FLORENCE</a:t>
            </a:r>
            <a:br>
              <a:rPr lang="tr-TR" altLang="tr-TR" sz="3600" b="1" dirty="0">
                <a:solidFill>
                  <a:srgbClr val="C00000"/>
                </a:solidFill>
                <a:latin typeface="+mn-lt"/>
              </a:rPr>
            </a:br>
            <a:r>
              <a:rPr lang="tr-TR" altLang="tr-TR" sz="3600" b="1" dirty="0">
                <a:solidFill>
                  <a:srgbClr val="C00000"/>
                </a:solidFill>
                <a:latin typeface="+mn-lt"/>
              </a:rPr>
              <a:t> NIGHTINGALE</a:t>
            </a:r>
            <a:br>
              <a:rPr lang="tr-TR" altLang="tr-TR" sz="3600" b="1" dirty="0">
                <a:solidFill>
                  <a:srgbClr val="C00000"/>
                </a:solidFill>
                <a:latin typeface="+mn-lt"/>
              </a:rPr>
            </a:br>
            <a:r>
              <a:rPr lang="tr-TR" altLang="tr-TR" sz="2800" b="1" dirty="0">
                <a:solidFill>
                  <a:srgbClr val="C00000"/>
                </a:solidFill>
                <a:latin typeface="+mn-lt"/>
              </a:rPr>
              <a:t>1820-1910</a:t>
            </a:r>
            <a:endParaRPr lang="tr-TR" altLang="tr-TR" sz="3600" b="1" dirty="0">
              <a:solidFill>
                <a:srgbClr val="C00000"/>
              </a:solidFill>
              <a:latin typeface="+mn-lt"/>
            </a:endParaRPr>
          </a:p>
        </p:txBody>
      </p:sp>
      <p:sp>
        <p:nvSpPr>
          <p:cNvPr id="60419" name="Rectangle 3">
            <a:extLst>
              <a:ext uri="{FF2B5EF4-FFF2-40B4-BE49-F238E27FC236}">
                <a16:creationId xmlns="" xmlns:a16="http://schemas.microsoft.com/office/drawing/2014/main" id="{F8C89B74-D1D0-43B1-9E15-E98B08B2160C}"/>
              </a:ext>
            </a:extLst>
          </p:cNvPr>
          <p:cNvSpPr>
            <a:spLocks noGrp="1" noChangeArrowheads="1"/>
          </p:cNvSpPr>
          <p:nvPr>
            <p:ph idx="1"/>
          </p:nvPr>
        </p:nvSpPr>
        <p:spPr>
          <a:xfrm>
            <a:off x="107950" y="3616325"/>
            <a:ext cx="5976938" cy="2936875"/>
          </a:xfrm>
        </p:spPr>
        <p:txBody>
          <a:bodyPr/>
          <a:lstStyle/>
          <a:p>
            <a:pPr marL="457200" lvl="1" indent="0" algn="just" eaLnBrk="1" hangingPunct="1">
              <a:buFont typeface="Wingdings 3" panose="05040102010807070707" pitchFamily="18" charset="2"/>
              <a:buNone/>
              <a:defRPr/>
            </a:pPr>
            <a:r>
              <a:rPr lang="tr-TR" altLang="tr-TR" sz="2400" dirty="0">
                <a:solidFill>
                  <a:srgbClr val="C00000"/>
                </a:solidFill>
              </a:rPr>
              <a:t>Hemşirelik,</a:t>
            </a:r>
            <a:r>
              <a:rPr lang="tr-TR" altLang="tr-TR" sz="2400" dirty="0"/>
              <a:t> bireyleri en iyi koşullara getirmeyi amaçlayan, özellikle iyileşme sürecinde “yardım edici çevre” sağlayan, tedavi edici olmayan bir süreçtir.</a:t>
            </a:r>
          </a:p>
          <a:p>
            <a:pPr eaLnBrk="1" hangingPunct="1">
              <a:defRPr/>
            </a:pPr>
            <a:endParaRPr lang="tr-TR" altLang="tr-TR" dirty="0"/>
          </a:p>
        </p:txBody>
      </p:sp>
      <p:pic>
        <p:nvPicPr>
          <p:cNvPr id="60420" name="Picture 4" descr="Florence1">
            <a:extLst>
              <a:ext uri="{FF2B5EF4-FFF2-40B4-BE49-F238E27FC236}">
                <a16:creationId xmlns="" xmlns:a16="http://schemas.microsoft.com/office/drawing/2014/main" id="{A554E462-1952-4E32-A0B4-645A76AA09A6}"/>
              </a:ext>
            </a:extLst>
          </p:cNvPr>
          <p:cNvPicPr>
            <a:picLocks noChangeAspect="1" noChangeArrowheads="1"/>
          </p:cNvPicPr>
          <p:nvPr/>
        </p:nvPicPr>
        <p:blipFill rotWithShape="1">
          <a:blip r:embed="rId2"/>
          <a:srcRect l="6901" t="2378" r="3810" b="6560"/>
          <a:stretch/>
        </p:blipFill>
        <p:spPr bwMode="auto">
          <a:xfrm>
            <a:off x="6516688" y="3971925"/>
            <a:ext cx="2519362" cy="22272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Resim 2">
            <a:extLst>
              <a:ext uri="{FF2B5EF4-FFF2-40B4-BE49-F238E27FC236}">
                <a16:creationId xmlns="" xmlns:a16="http://schemas.microsoft.com/office/drawing/2014/main" id="{C6FD8F0F-63ED-4D18-A33C-8A14468FE67C}"/>
              </a:ext>
            </a:extLst>
          </p:cNvPr>
          <p:cNvPicPr>
            <a:picLocks noChangeAspect="1"/>
          </p:cNvPicPr>
          <p:nvPr/>
        </p:nvPicPr>
        <p:blipFill>
          <a:blip r:embed="rId3"/>
          <a:stretch>
            <a:fillRect/>
          </a:stretch>
        </p:blipFill>
        <p:spPr>
          <a:xfrm>
            <a:off x="1043608" y="166091"/>
            <a:ext cx="2664296" cy="293647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Slayt Numarası Yer Tutucusu 3">
            <a:extLst>
              <a:ext uri="{FF2B5EF4-FFF2-40B4-BE49-F238E27FC236}">
                <a16:creationId xmlns="" xmlns:a16="http://schemas.microsoft.com/office/drawing/2014/main" id="{8D6B6128-D959-48FA-A180-844DA66A926C}"/>
              </a:ext>
            </a:extLst>
          </p:cNvPr>
          <p:cNvSpPr>
            <a:spLocks noGrp="1"/>
          </p:cNvSpPr>
          <p:nvPr>
            <p:ph type="sldNum" sz="quarter" idx="12"/>
          </p:nvPr>
        </p:nvSpPr>
        <p:spPr/>
        <p:txBody>
          <a:bodyPr/>
          <a:lstStyle/>
          <a:p>
            <a:pPr>
              <a:defRPr/>
            </a:pPr>
            <a:fld id="{22502FB5-7DC9-47D9-8FAE-6930A293313A}" type="slidenum">
              <a:rPr lang="tr-TR" altLang="tr-TR" smtClean="0"/>
              <a:pPr>
                <a:defRPr/>
              </a:pPr>
              <a:t>49</a:t>
            </a:fld>
            <a:endParaRPr lang="tr-TR" altLang="tr-T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AutoShape 2">
            <a:extLst>
              <a:ext uri="{FF2B5EF4-FFF2-40B4-BE49-F238E27FC236}">
                <a16:creationId xmlns="" xmlns:a16="http://schemas.microsoft.com/office/drawing/2014/main" id="{78DD4E2C-97FA-4712-9314-F1DE249F3E40}"/>
              </a:ext>
            </a:extLst>
          </p:cNvPr>
          <p:cNvSpPr>
            <a:spLocks noChangeArrowheads="1"/>
          </p:cNvSpPr>
          <p:nvPr/>
        </p:nvSpPr>
        <p:spPr bwMode="auto">
          <a:xfrm>
            <a:off x="1497013" y="242888"/>
            <a:ext cx="6073775" cy="6372225"/>
          </a:xfrm>
          <a:prstGeom prst="triangle">
            <a:avLst>
              <a:gd name="adj" fmla="val 50000"/>
            </a:avLst>
          </a:prstGeom>
          <a:solidFill>
            <a:srgbClr val="00B050"/>
          </a:solidFill>
          <a:ln w="9525">
            <a:solidFill>
              <a:schemeClr val="tx1"/>
            </a:solidFill>
            <a:miter lim="800000"/>
            <a:headEnd/>
            <a:tailEnd/>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endParaRPr lang="tr-TR" altLang="tr-TR" sz="2400">
              <a:latin typeface="Times New Roman" panose="02020603050405020304" pitchFamily="18" charset="0"/>
            </a:endParaRPr>
          </a:p>
        </p:txBody>
      </p:sp>
      <p:sp>
        <p:nvSpPr>
          <p:cNvPr id="61443" name="Rectangle 3">
            <a:extLst>
              <a:ext uri="{FF2B5EF4-FFF2-40B4-BE49-F238E27FC236}">
                <a16:creationId xmlns="" xmlns:a16="http://schemas.microsoft.com/office/drawing/2014/main" id="{42E42D54-7B95-4EC6-820B-4C6240215D97}"/>
              </a:ext>
            </a:extLst>
          </p:cNvPr>
          <p:cNvSpPr>
            <a:spLocks noChangeArrowheads="1"/>
          </p:cNvSpPr>
          <p:nvPr/>
        </p:nvSpPr>
        <p:spPr bwMode="auto">
          <a:xfrm>
            <a:off x="2910307" y="4114800"/>
            <a:ext cx="3276600" cy="381000"/>
          </a:xfrm>
          <a:prstGeom prst="rect">
            <a:avLst/>
          </a:prstGeom>
          <a:solidFill>
            <a:schemeClr val="accent2">
              <a:lumMod val="20000"/>
              <a:lumOff val="80000"/>
            </a:schemeClr>
          </a:solidFill>
          <a:ln w="9525">
            <a:solidFill>
              <a:schemeClr val="tx1"/>
            </a:solidFill>
            <a:miter lim="800000"/>
            <a:headEnd/>
            <a:tailEnd/>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ctr" eaLnBrk="1" hangingPunct="1">
              <a:defRPr/>
            </a:pPr>
            <a:r>
              <a:rPr lang="tr-TR" altLang="tr-TR" sz="1400" dirty="0">
                <a:latin typeface="+mn-lt"/>
              </a:rPr>
              <a:t>Hastanın Durumu ve Doğası</a:t>
            </a:r>
          </a:p>
        </p:txBody>
      </p:sp>
      <p:sp>
        <p:nvSpPr>
          <p:cNvPr id="62468" name="Line 4">
            <a:extLst>
              <a:ext uri="{FF2B5EF4-FFF2-40B4-BE49-F238E27FC236}">
                <a16:creationId xmlns="" xmlns:a16="http://schemas.microsoft.com/office/drawing/2014/main" id="{9ABC09FB-213C-4CFA-94DD-DAFF9E0D173E}"/>
              </a:ext>
            </a:extLst>
          </p:cNvPr>
          <p:cNvSpPr>
            <a:spLocks noChangeShapeType="1"/>
          </p:cNvSpPr>
          <p:nvPr/>
        </p:nvSpPr>
        <p:spPr bwMode="auto">
          <a:xfrm>
            <a:off x="4572000" y="4495800"/>
            <a:ext cx="0" cy="1905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469" name="Line 5">
            <a:extLst>
              <a:ext uri="{FF2B5EF4-FFF2-40B4-BE49-F238E27FC236}">
                <a16:creationId xmlns="" xmlns:a16="http://schemas.microsoft.com/office/drawing/2014/main" id="{F08098E9-5910-462C-A594-8EB3484F22AF}"/>
              </a:ext>
            </a:extLst>
          </p:cNvPr>
          <p:cNvSpPr>
            <a:spLocks noChangeShapeType="1"/>
          </p:cNvSpPr>
          <p:nvPr/>
        </p:nvSpPr>
        <p:spPr bwMode="auto">
          <a:xfrm flipV="1">
            <a:off x="6172200" y="3938588"/>
            <a:ext cx="101600" cy="1762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470" name="Line 6">
            <a:extLst>
              <a:ext uri="{FF2B5EF4-FFF2-40B4-BE49-F238E27FC236}">
                <a16:creationId xmlns="" xmlns:a16="http://schemas.microsoft.com/office/drawing/2014/main" id="{60D3F475-90D3-45A1-A21F-F7970818C844}"/>
              </a:ext>
            </a:extLst>
          </p:cNvPr>
          <p:cNvSpPr>
            <a:spLocks noChangeShapeType="1"/>
          </p:cNvSpPr>
          <p:nvPr/>
        </p:nvSpPr>
        <p:spPr bwMode="auto">
          <a:xfrm flipH="1" flipV="1">
            <a:off x="2667000" y="3962400"/>
            <a:ext cx="2286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471" name="Rectangle 7">
            <a:extLst>
              <a:ext uri="{FF2B5EF4-FFF2-40B4-BE49-F238E27FC236}">
                <a16:creationId xmlns="" xmlns:a16="http://schemas.microsoft.com/office/drawing/2014/main" id="{DC0EA685-C56A-4C39-897F-1F14083488F8}"/>
              </a:ext>
            </a:extLst>
          </p:cNvPr>
          <p:cNvSpPr>
            <a:spLocks noChangeArrowheads="1"/>
          </p:cNvSpPr>
          <p:nvPr/>
        </p:nvSpPr>
        <p:spPr bwMode="auto">
          <a:xfrm>
            <a:off x="3886200" y="1600200"/>
            <a:ext cx="1295400" cy="2209800"/>
          </a:xfrm>
          <a:prstGeom prst="rect">
            <a:avLst/>
          </a:prstGeom>
          <a:solidFill>
            <a:srgbClr val="FF99CC"/>
          </a:solidFill>
          <a:ln w="9525">
            <a:solidFill>
              <a:schemeClr val="tx1"/>
            </a:solidFill>
            <a:miter lim="800000"/>
            <a:headEnd/>
            <a:tailEnd/>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endParaRPr lang="tr-TR" altLang="tr-TR" sz="1400">
              <a:latin typeface="Times New Roman" panose="02020603050405020304" pitchFamily="18" charset="0"/>
            </a:endParaRPr>
          </a:p>
        </p:txBody>
      </p:sp>
      <p:sp>
        <p:nvSpPr>
          <p:cNvPr id="61448" name="Text Box 8">
            <a:extLst>
              <a:ext uri="{FF2B5EF4-FFF2-40B4-BE49-F238E27FC236}">
                <a16:creationId xmlns="" xmlns:a16="http://schemas.microsoft.com/office/drawing/2014/main" id="{8AAC6B1F-4BB5-465C-A105-437E88176C97}"/>
              </a:ext>
            </a:extLst>
          </p:cNvPr>
          <p:cNvSpPr txBox="1">
            <a:spLocks noChangeArrowheads="1"/>
          </p:cNvSpPr>
          <p:nvPr/>
        </p:nvSpPr>
        <p:spPr bwMode="auto">
          <a:xfrm>
            <a:off x="3886200" y="1600200"/>
            <a:ext cx="1371600" cy="2246313"/>
          </a:xfrm>
          <a:prstGeom prst="rect">
            <a:avLst/>
          </a:prstGeom>
          <a:solidFill>
            <a:schemeClr val="accent2">
              <a:lumMod val="20000"/>
              <a:lumOff val="80000"/>
            </a:schemeClr>
          </a:solidFill>
          <a:ln>
            <a:noFill/>
          </a:ln>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ctr" eaLnBrk="1" hangingPunct="1">
              <a:defRPr/>
            </a:pPr>
            <a:r>
              <a:rPr lang="tr-TR" altLang="tr-TR" sz="1400" dirty="0">
                <a:latin typeface="+mn-lt"/>
              </a:rPr>
              <a:t>Temizlik</a:t>
            </a:r>
          </a:p>
          <a:p>
            <a:pPr algn="ctr" eaLnBrk="1" hangingPunct="1">
              <a:defRPr/>
            </a:pPr>
            <a:r>
              <a:rPr lang="tr-TR" altLang="tr-TR" sz="1400" dirty="0">
                <a:latin typeface="+mn-lt"/>
              </a:rPr>
              <a:t>Havalandırma</a:t>
            </a:r>
          </a:p>
          <a:p>
            <a:pPr algn="ctr" eaLnBrk="1" hangingPunct="1">
              <a:defRPr/>
            </a:pPr>
            <a:r>
              <a:rPr lang="tr-TR" altLang="tr-TR" sz="1400" dirty="0">
                <a:latin typeface="+mn-lt"/>
              </a:rPr>
              <a:t>Hava</a:t>
            </a:r>
          </a:p>
          <a:p>
            <a:pPr algn="ctr" eaLnBrk="1" hangingPunct="1">
              <a:defRPr/>
            </a:pPr>
            <a:r>
              <a:rPr lang="tr-TR" altLang="tr-TR" sz="1400" dirty="0">
                <a:latin typeface="+mn-lt"/>
              </a:rPr>
              <a:t>Işık</a:t>
            </a:r>
          </a:p>
          <a:p>
            <a:pPr algn="ctr" eaLnBrk="1" hangingPunct="1">
              <a:defRPr/>
            </a:pPr>
            <a:r>
              <a:rPr lang="tr-TR" altLang="tr-TR" sz="1400" dirty="0">
                <a:latin typeface="+mn-lt"/>
              </a:rPr>
              <a:t>Gürültü</a:t>
            </a:r>
          </a:p>
          <a:p>
            <a:pPr algn="ctr" eaLnBrk="1" hangingPunct="1">
              <a:defRPr/>
            </a:pPr>
            <a:r>
              <a:rPr lang="tr-TR" altLang="tr-TR" sz="1400" dirty="0">
                <a:latin typeface="+mn-lt"/>
              </a:rPr>
              <a:t>Su</a:t>
            </a:r>
          </a:p>
          <a:p>
            <a:pPr algn="ctr" eaLnBrk="1" hangingPunct="1">
              <a:defRPr/>
            </a:pPr>
            <a:r>
              <a:rPr lang="tr-TR" altLang="tr-TR" sz="1400" dirty="0">
                <a:latin typeface="+mn-lt"/>
              </a:rPr>
              <a:t>İstirahat</a:t>
            </a:r>
          </a:p>
          <a:p>
            <a:pPr algn="ctr" eaLnBrk="1" hangingPunct="1">
              <a:defRPr/>
            </a:pPr>
            <a:r>
              <a:rPr lang="tr-TR" altLang="tr-TR" sz="1400" dirty="0">
                <a:latin typeface="+mn-lt"/>
              </a:rPr>
              <a:t>Drenaj</a:t>
            </a:r>
          </a:p>
          <a:p>
            <a:pPr algn="ctr" eaLnBrk="1" hangingPunct="1">
              <a:defRPr/>
            </a:pPr>
            <a:r>
              <a:rPr lang="tr-TR" altLang="tr-TR" sz="1400" dirty="0">
                <a:latin typeface="+mn-lt"/>
              </a:rPr>
              <a:t>Sıcaklık</a:t>
            </a:r>
          </a:p>
          <a:p>
            <a:pPr algn="ctr" eaLnBrk="1" hangingPunct="1">
              <a:defRPr/>
            </a:pPr>
            <a:r>
              <a:rPr lang="tr-TR" altLang="tr-TR" sz="1400" dirty="0">
                <a:latin typeface="+mn-lt"/>
              </a:rPr>
              <a:t>Diyet</a:t>
            </a:r>
          </a:p>
        </p:txBody>
      </p:sp>
      <p:sp>
        <p:nvSpPr>
          <p:cNvPr id="61449" name="Rectangle 9">
            <a:extLst>
              <a:ext uri="{FF2B5EF4-FFF2-40B4-BE49-F238E27FC236}">
                <a16:creationId xmlns="" xmlns:a16="http://schemas.microsoft.com/office/drawing/2014/main" id="{A634A5FA-B253-4EEE-BD06-3EBC673D5682}"/>
              </a:ext>
            </a:extLst>
          </p:cNvPr>
          <p:cNvSpPr>
            <a:spLocks noChangeArrowheads="1"/>
          </p:cNvSpPr>
          <p:nvPr/>
        </p:nvSpPr>
        <p:spPr bwMode="auto">
          <a:xfrm>
            <a:off x="2412586" y="4876800"/>
            <a:ext cx="2073275" cy="1216025"/>
          </a:xfrm>
          <a:prstGeom prst="rect">
            <a:avLst/>
          </a:prstGeom>
          <a:solidFill>
            <a:schemeClr val="accent2">
              <a:lumMod val="20000"/>
              <a:lumOff val="80000"/>
            </a:schemeClr>
          </a:solidFill>
          <a:ln w="9525">
            <a:solidFill>
              <a:schemeClr val="tx1"/>
            </a:solidFill>
            <a:miter lim="800000"/>
            <a:headEnd/>
            <a:tailEnd/>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ctr" eaLnBrk="1" hangingPunct="1">
              <a:defRPr/>
            </a:pPr>
            <a:r>
              <a:rPr lang="tr-TR" altLang="tr-TR" sz="1400" dirty="0">
                <a:latin typeface="+mn-lt"/>
              </a:rPr>
              <a:t>İletişim</a:t>
            </a:r>
          </a:p>
          <a:p>
            <a:pPr algn="ctr" eaLnBrk="1" hangingPunct="1">
              <a:defRPr/>
            </a:pPr>
            <a:r>
              <a:rPr lang="tr-TR" altLang="tr-TR" sz="1400" dirty="0">
                <a:latin typeface="+mn-lt"/>
              </a:rPr>
              <a:t>Örgüt</a:t>
            </a:r>
          </a:p>
          <a:p>
            <a:pPr algn="ctr" eaLnBrk="1" hangingPunct="1">
              <a:defRPr/>
            </a:pPr>
            <a:r>
              <a:rPr lang="tr-TR" altLang="tr-TR" sz="1400" dirty="0">
                <a:latin typeface="+mn-lt"/>
              </a:rPr>
              <a:t>Değişim</a:t>
            </a:r>
          </a:p>
        </p:txBody>
      </p:sp>
      <p:sp>
        <p:nvSpPr>
          <p:cNvPr id="61450" name="Rectangle 10">
            <a:extLst>
              <a:ext uri="{FF2B5EF4-FFF2-40B4-BE49-F238E27FC236}">
                <a16:creationId xmlns="" xmlns:a16="http://schemas.microsoft.com/office/drawing/2014/main" id="{BD69FCF1-9DC2-46A3-8261-7FB698D34CF3}"/>
              </a:ext>
            </a:extLst>
          </p:cNvPr>
          <p:cNvSpPr>
            <a:spLocks noChangeArrowheads="1"/>
          </p:cNvSpPr>
          <p:nvPr/>
        </p:nvSpPr>
        <p:spPr bwMode="auto">
          <a:xfrm>
            <a:off x="4643438" y="4876800"/>
            <a:ext cx="2095500" cy="1277938"/>
          </a:xfrm>
          <a:prstGeom prst="rect">
            <a:avLst/>
          </a:prstGeom>
          <a:solidFill>
            <a:schemeClr val="accent2">
              <a:lumMod val="20000"/>
              <a:lumOff val="80000"/>
            </a:schemeClr>
          </a:solidFill>
          <a:ln w="9525">
            <a:solidFill>
              <a:schemeClr val="tx1"/>
            </a:solidFill>
            <a:miter lim="800000"/>
            <a:headEnd/>
            <a:tailEnd/>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ctr" eaLnBrk="1" hangingPunct="1">
              <a:defRPr/>
            </a:pPr>
            <a:r>
              <a:rPr lang="tr-TR" altLang="tr-TR" sz="1400" dirty="0">
                <a:latin typeface="+mn-lt"/>
              </a:rPr>
              <a:t>Mortalite verileri</a:t>
            </a:r>
          </a:p>
          <a:p>
            <a:pPr algn="ctr" eaLnBrk="1" hangingPunct="1">
              <a:defRPr/>
            </a:pPr>
            <a:r>
              <a:rPr lang="tr-TR" altLang="tr-TR" sz="1400" dirty="0">
                <a:latin typeface="+mn-lt"/>
              </a:rPr>
              <a:t>Hastalıkların</a:t>
            </a:r>
          </a:p>
          <a:p>
            <a:pPr algn="ctr" eaLnBrk="1" hangingPunct="1">
              <a:defRPr/>
            </a:pPr>
            <a:r>
              <a:rPr lang="tr-TR" altLang="tr-TR" sz="1400" dirty="0">
                <a:latin typeface="+mn-lt"/>
              </a:rPr>
              <a:t> </a:t>
            </a:r>
            <a:r>
              <a:rPr lang="tr-TR" altLang="tr-TR" sz="1400" dirty="0" smtClean="0">
                <a:latin typeface="+mn-lt"/>
              </a:rPr>
              <a:t>Önlenmesi</a:t>
            </a:r>
            <a:r>
              <a:rPr lang="tr-TR" altLang="tr-TR" sz="2400" dirty="0" smtClean="0">
                <a:latin typeface="+mn-lt"/>
              </a:rPr>
              <a:t> </a:t>
            </a:r>
            <a:endParaRPr lang="tr-TR" altLang="tr-TR" sz="2400" dirty="0">
              <a:latin typeface="+mn-lt"/>
            </a:endParaRPr>
          </a:p>
        </p:txBody>
      </p:sp>
      <p:pic>
        <p:nvPicPr>
          <p:cNvPr id="62475" name="Picture 11" descr="REnighte lambalı">
            <a:extLst>
              <a:ext uri="{FF2B5EF4-FFF2-40B4-BE49-F238E27FC236}">
                <a16:creationId xmlns="" xmlns:a16="http://schemas.microsoft.com/office/drawing/2014/main" id="{376E8C56-514F-4A5E-AE47-29BB1928D6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579438"/>
            <a:ext cx="2735262"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2">
            <a:extLst>
              <a:ext uri="{FF2B5EF4-FFF2-40B4-BE49-F238E27FC236}">
                <a16:creationId xmlns="" xmlns:a16="http://schemas.microsoft.com/office/drawing/2014/main" id="{A4ECDE2F-BC4C-48A1-A938-CF5C30CA64DB}"/>
              </a:ext>
            </a:extLst>
          </p:cNvPr>
          <p:cNvPicPr>
            <a:picLocks noChangeAspect="1"/>
          </p:cNvPicPr>
          <p:nvPr/>
        </p:nvPicPr>
        <p:blipFill>
          <a:blip r:embed="rId3"/>
          <a:stretch>
            <a:fillRect/>
          </a:stretch>
        </p:blipFill>
        <p:spPr>
          <a:xfrm>
            <a:off x="5864225" y="579438"/>
            <a:ext cx="2857500" cy="2095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ayt Numarası Yer Tutucusu 3">
            <a:extLst>
              <a:ext uri="{FF2B5EF4-FFF2-40B4-BE49-F238E27FC236}">
                <a16:creationId xmlns="" xmlns:a16="http://schemas.microsoft.com/office/drawing/2014/main" id="{D63D8BA9-4CDF-4F71-883E-9A66E0C96442}"/>
              </a:ext>
            </a:extLst>
          </p:cNvPr>
          <p:cNvSpPr>
            <a:spLocks noGrp="1"/>
          </p:cNvSpPr>
          <p:nvPr>
            <p:ph type="sldNum" sz="quarter" idx="12"/>
          </p:nvPr>
        </p:nvSpPr>
        <p:spPr/>
        <p:txBody>
          <a:bodyPr/>
          <a:lstStyle/>
          <a:p>
            <a:pPr>
              <a:defRPr/>
            </a:pPr>
            <a:fld id="{87A6179C-6CA1-4666-99AF-5AC5FAA88C45}" type="slidenum">
              <a:rPr lang="tr-TR" altLang="tr-TR" smtClean="0"/>
              <a:pPr>
                <a:defRPr/>
              </a:pPr>
              <a:t>50</a:t>
            </a:fld>
            <a:endParaRPr lang="tr-TR" altLang="tr-T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4" descr="diyagram8">
            <a:extLst>
              <a:ext uri="{FF2B5EF4-FFF2-40B4-BE49-F238E27FC236}">
                <a16:creationId xmlns="" xmlns:a16="http://schemas.microsoft.com/office/drawing/2014/main" id="{65C477C1-A0CD-4612-B24D-6A31A9EFADA5}"/>
              </a:ext>
            </a:extLst>
          </p:cNvPr>
          <p:cNvPicPr>
            <a:picLocks noChangeAspect="1" noChangeArrowheads="1"/>
          </p:cNvPicPr>
          <p:nvPr/>
        </p:nvPicPr>
        <p:blipFill>
          <a:blip r:embed="rId2"/>
          <a:srcRect/>
          <a:stretch>
            <a:fillRect/>
          </a:stretch>
        </p:blipFill>
        <p:spPr bwMode="auto">
          <a:xfrm>
            <a:off x="1" y="116632"/>
            <a:ext cx="9036496" cy="6624736"/>
          </a:xfrm>
          <a:prstGeom prst="rect">
            <a:avLst/>
          </a:prstGeom>
          <a:ln w="228600" cap="sq" cmpd="thickThin">
            <a:solidFill>
              <a:srgbClr val="000000"/>
            </a:solidFill>
            <a:prstDash val="solid"/>
            <a:miter lim="800000"/>
          </a:ln>
          <a:effectLst>
            <a:innerShdw blurRad="76200">
              <a:srgbClr val="000000"/>
            </a:innerShdw>
          </a:effectLst>
        </p:spPr>
      </p:pic>
      <p:sp>
        <p:nvSpPr>
          <p:cNvPr id="3" name="Slayt Numarası Yer Tutucusu 2">
            <a:extLst>
              <a:ext uri="{FF2B5EF4-FFF2-40B4-BE49-F238E27FC236}">
                <a16:creationId xmlns="" xmlns:a16="http://schemas.microsoft.com/office/drawing/2014/main" id="{49F8CC00-0982-47A2-8183-2EEBABA8B202}"/>
              </a:ext>
            </a:extLst>
          </p:cNvPr>
          <p:cNvSpPr>
            <a:spLocks noGrp="1"/>
          </p:cNvSpPr>
          <p:nvPr>
            <p:ph type="sldNum" sz="quarter" idx="12"/>
          </p:nvPr>
        </p:nvSpPr>
        <p:spPr/>
        <p:txBody>
          <a:bodyPr/>
          <a:lstStyle/>
          <a:p>
            <a:pPr>
              <a:defRPr/>
            </a:pPr>
            <a:fld id="{8DB2C885-2635-48ED-AA4F-1222BF555911}" type="slidenum">
              <a:rPr lang="tr-TR" altLang="tr-TR" smtClean="0"/>
              <a:pPr>
                <a:defRPr/>
              </a:pPr>
              <a:t>51</a:t>
            </a:fld>
            <a:endParaRPr lang="tr-TR" altLang="tr-T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4">
            <a:extLst>
              <a:ext uri="{FF2B5EF4-FFF2-40B4-BE49-F238E27FC236}">
                <a16:creationId xmlns="" xmlns:a16="http://schemas.microsoft.com/office/drawing/2014/main" id="{286FD598-9D28-4E55-9635-8A26328E928D}"/>
              </a:ext>
            </a:extLst>
          </p:cNvPr>
          <p:cNvSpPr txBox="1">
            <a:spLocks noChangeArrowheads="1"/>
          </p:cNvSpPr>
          <p:nvPr/>
        </p:nvSpPr>
        <p:spPr bwMode="auto">
          <a:xfrm>
            <a:off x="250825" y="3405188"/>
            <a:ext cx="8497888" cy="1939925"/>
          </a:xfrm>
          <a:prstGeom prst="rect">
            <a:avLst/>
          </a:prstGeom>
          <a:noFill/>
          <a:ln>
            <a:noFill/>
          </a:ln>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ctr" eaLnBrk="1" hangingPunct="1">
              <a:defRPr/>
            </a:pPr>
            <a:r>
              <a:rPr lang="tr-TR" altLang="tr-TR" sz="2400" b="1" dirty="0" err="1" smtClean="0">
                <a:solidFill>
                  <a:srgbClr val="C00000"/>
                </a:solidFill>
                <a:latin typeface="+mn-lt"/>
              </a:rPr>
              <a:t>Nightingale’nin</a:t>
            </a:r>
            <a:r>
              <a:rPr lang="tr-TR" altLang="tr-TR" sz="2400" b="1" dirty="0" smtClean="0">
                <a:solidFill>
                  <a:srgbClr val="C00000"/>
                </a:solidFill>
                <a:latin typeface="+mn-lt"/>
              </a:rPr>
              <a:t> </a:t>
            </a:r>
            <a:r>
              <a:rPr lang="tr-TR" altLang="tr-TR" sz="2400" b="1" dirty="0">
                <a:solidFill>
                  <a:srgbClr val="C00000"/>
                </a:solidFill>
                <a:latin typeface="+mn-lt"/>
              </a:rPr>
              <a:t>hemşirelik teorisi ve </a:t>
            </a:r>
          </a:p>
          <a:p>
            <a:pPr algn="ctr" eaLnBrk="1" hangingPunct="1">
              <a:defRPr/>
            </a:pPr>
            <a:r>
              <a:rPr lang="tr-TR" altLang="tr-TR" sz="2400" b="1" dirty="0">
                <a:solidFill>
                  <a:srgbClr val="C00000"/>
                </a:solidFill>
                <a:latin typeface="+mn-lt"/>
              </a:rPr>
              <a:t> bilimsel teorilerle ilgisi:</a:t>
            </a:r>
          </a:p>
          <a:p>
            <a:pPr marL="342900" indent="-342900" eaLnBrk="1" hangingPunct="1">
              <a:buClr>
                <a:srgbClr val="C00000"/>
              </a:buClr>
              <a:buFont typeface="Wingdings" panose="05000000000000000000" pitchFamily="2" charset="2"/>
              <a:buChar char="v"/>
              <a:defRPr/>
            </a:pPr>
            <a:r>
              <a:rPr lang="tr-TR" altLang="tr-TR" sz="2400" dirty="0">
                <a:latin typeface="+mn-lt"/>
              </a:rPr>
              <a:t>Adaptasyon (uyum) teorisi</a:t>
            </a:r>
          </a:p>
          <a:p>
            <a:pPr marL="342900" indent="-342900" eaLnBrk="1" hangingPunct="1">
              <a:buClr>
                <a:srgbClr val="C00000"/>
              </a:buClr>
              <a:buFont typeface="Wingdings" panose="05000000000000000000" pitchFamily="2" charset="2"/>
              <a:buChar char="v"/>
              <a:defRPr/>
            </a:pPr>
            <a:r>
              <a:rPr lang="tr-TR" altLang="tr-TR" sz="2400" dirty="0">
                <a:latin typeface="+mn-lt"/>
              </a:rPr>
              <a:t>Gereksinim teorisi</a:t>
            </a:r>
          </a:p>
          <a:p>
            <a:pPr marL="342900" indent="-342900" eaLnBrk="1" hangingPunct="1">
              <a:buClr>
                <a:srgbClr val="C00000"/>
              </a:buClr>
              <a:buFont typeface="Wingdings" panose="05000000000000000000" pitchFamily="2" charset="2"/>
              <a:buChar char="v"/>
              <a:defRPr/>
            </a:pPr>
            <a:r>
              <a:rPr lang="tr-TR" altLang="tr-TR" sz="2400" dirty="0">
                <a:latin typeface="+mn-lt"/>
              </a:rPr>
              <a:t>Stres teorisi</a:t>
            </a:r>
          </a:p>
        </p:txBody>
      </p:sp>
      <p:pic>
        <p:nvPicPr>
          <p:cNvPr id="66563" name="Resim 2">
            <a:extLst>
              <a:ext uri="{FF2B5EF4-FFF2-40B4-BE49-F238E27FC236}">
                <a16:creationId xmlns="" xmlns:a16="http://schemas.microsoft.com/office/drawing/2014/main" id="{886AD700-A2C7-4B42-8B67-30F782FF49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549275"/>
            <a:ext cx="6264275"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ayt Numarası Yer Tutucusu 2">
            <a:extLst>
              <a:ext uri="{FF2B5EF4-FFF2-40B4-BE49-F238E27FC236}">
                <a16:creationId xmlns="" xmlns:a16="http://schemas.microsoft.com/office/drawing/2014/main" id="{7E370E66-D698-472A-B232-5A616561CD1E}"/>
              </a:ext>
            </a:extLst>
          </p:cNvPr>
          <p:cNvSpPr>
            <a:spLocks noGrp="1"/>
          </p:cNvSpPr>
          <p:nvPr>
            <p:ph type="sldNum" sz="quarter" idx="12"/>
          </p:nvPr>
        </p:nvSpPr>
        <p:spPr/>
        <p:txBody>
          <a:bodyPr/>
          <a:lstStyle/>
          <a:p>
            <a:pPr>
              <a:defRPr/>
            </a:pPr>
            <a:fld id="{3AD8592E-0005-4289-97D9-97F792B9BB2B}" type="slidenum">
              <a:rPr lang="tr-TR" altLang="tr-TR" smtClean="0"/>
              <a:pPr>
                <a:defRPr/>
              </a:pPr>
              <a:t>52</a:t>
            </a:fld>
            <a:endParaRPr lang="tr-TR" altLang="tr-T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 xmlns:a16="http://schemas.microsoft.com/office/drawing/2014/main" id="{C8EDAA94-28D7-4986-9A3E-584DB0D4EB2C}"/>
              </a:ext>
            </a:extLst>
          </p:cNvPr>
          <p:cNvSpPr>
            <a:spLocks noGrp="1" noChangeArrowheads="1"/>
          </p:cNvSpPr>
          <p:nvPr>
            <p:ph type="title"/>
          </p:nvPr>
        </p:nvSpPr>
        <p:spPr>
          <a:xfrm>
            <a:off x="4267200" y="304800"/>
            <a:ext cx="4191000" cy="1752600"/>
          </a:xfrm>
        </p:spPr>
        <p:txBody>
          <a:bodyPr/>
          <a:lstStyle/>
          <a:p>
            <a:pPr algn="r" eaLnBrk="1" fontAlgn="auto" hangingPunct="1">
              <a:spcAft>
                <a:spcPts val="0"/>
              </a:spcAft>
              <a:defRPr/>
            </a:pPr>
            <a:r>
              <a:rPr lang="tr-TR" sz="4000" b="1" dirty="0" smtClean="0">
                <a:solidFill>
                  <a:srgbClr val="C00000"/>
                </a:solidFill>
                <a:latin typeface="+mn-lt"/>
              </a:rPr>
              <a:t>VIRGINIA</a:t>
            </a:r>
            <a:r>
              <a:rPr lang="tr-TR" sz="4000" b="1" dirty="0">
                <a:solidFill>
                  <a:srgbClr val="C00000"/>
                </a:solidFill>
                <a:latin typeface="+mn-lt"/>
              </a:rPr>
              <a:t/>
            </a:r>
            <a:br>
              <a:rPr lang="tr-TR" sz="4000" b="1" dirty="0">
                <a:solidFill>
                  <a:srgbClr val="C00000"/>
                </a:solidFill>
                <a:latin typeface="+mn-lt"/>
              </a:rPr>
            </a:br>
            <a:r>
              <a:rPr lang="tr-TR" sz="4000" b="1" dirty="0">
                <a:solidFill>
                  <a:srgbClr val="C00000"/>
                </a:solidFill>
                <a:latin typeface="+mn-lt"/>
              </a:rPr>
              <a:t> HENDERSON</a:t>
            </a:r>
            <a:br>
              <a:rPr lang="tr-TR" sz="4000" b="1" dirty="0">
                <a:solidFill>
                  <a:srgbClr val="C00000"/>
                </a:solidFill>
                <a:latin typeface="+mn-lt"/>
              </a:rPr>
            </a:br>
            <a:r>
              <a:rPr lang="tr-TR" sz="2700" b="1" dirty="0">
                <a:solidFill>
                  <a:srgbClr val="C00000"/>
                </a:solidFill>
                <a:latin typeface="+mn-lt"/>
              </a:rPr>
              <a:t>1897-1996</a:t>
            </a:r>
            <a:endParaRPr lang="tr-TR" sz="4000" b="1" dirty="0">
              <a:solidFill>
                <a:srgbClr val="C00000"/>
              </a:solidFill>
              <a:latin typeface="+mn-lt"/>
            </a:endParaRPr>
          </a:p>
        </p:txBody>
      </p:sp>
      <p:sp>
        <p:nvSpPr>
          <p:cNvPr id="62467" name="Rectangle 3">
            <a:extLst>
              <a:ext uri="{FF2B5EF4-FFF2-40B4-BE49-F238E27FC236}">
                <a16:creationId xmlns="" xmlns:a16="http://schemas.microsoft.com/office/drawing/2014/main" id="{9C47B3D8-DC24-40A8-9602-99029059053B}"/>
              </a:ext>
            </a:extLst>
          </p:cNvPr>
          <p:cNvSpPr>
            <a:spLocks noGrp="1" noChangeArrowheads="1"/>
          </p:cNvSpPr>
          <p:nvPr>
            <p:ph idx="1"/>
          </p:nvPr>
        </p:nvSpPr>
        <p:spPr>
          <a:xfrm>
            <a:off x="390525" y="2276872"/>
            <a:ext cx="8362950" cy="4187428"/>
          </a:xfrm>
        </p:spPr>
        <p:txBody>
          <a:bodyPr rtlCol="0">
            <a:normAutofit/>
          </a:bodyPr>
          <a:lstStyle/>
          <a:p>
            <a:pPr algn="just" eaLnBrk="1" fontAlgn="auto" hangingPunct="1">
              <a:buClr>
                <a:srgbClr val="C00000"/>
              </a:buClr>
              <a:buSzPct val="100000"/>
              <a:defRPr/>
            </a:pPr>
            <a:r>
              <a:rPr lang="tr-TR" altLang="tr-TR" sz="2400" dirty="0"/>
              <a:t>Hemşirenin temel işlevi, sağlam bireyin sağlığını korumak, hastaya sağlığını kazandırmak konusunda yardımcı olmak, hastanın kendi kendine yapmaya </a:t>
            </a:r>
            <a:r>
              <a:rPr lang="tr-TR" altLang="tr-TR" sz="2400" dirty="0">
                <a:solidFill>
                  <a:srgbClr val="CC3300"/>
                </a:solidFill>
              </a:rPr>
              <a:t>gücü, isteği ve bilgisi yetmediği işlerde</a:t>
            </a:r>
            <a:r>
              <a:rPr lang="tr-TR" altLang="tr-TR" sz="2400" dirty="0">
                <a:solidFill>
                  <a:schemeClr val="bg2">
                    <a:lumMod val="75000"/>
                  </a:schemeClr>
                </a:solidFill>
              </a:rPr>
              <a:t> </a:t>
            </a:r>
            <a:r>
              <a:rPr lang="tr-TR" altLang="tr-TR" sz="2400" dirty="0"/>
              <a:t>yardım elini uzatmak, onun ölümü anında huzur içinde</a:t>
            </a:r>
            <a:r>
              <a:rPr lang="tr-TR" altLang="tr-TR" sz="2400" dirty="0">
                <a:solidFill>
                  <a:schemeClr val="accent1">
                    <a:lumMod val="50000"/>
                  </a:schemeClr>
                </a:solidFill>
              </a:rPr>
              <a:t> </a:t>
            </a:r>
            <a:r>
              <a:rPr lang="tr-TR" altLang="tr-TR" sz="2400" dirty="0">
                <a:solidFill>
                  <a:srgbClr val="CC3300"/>
                </a:solidFill>
              </a:rPr>
              <a:t>ölmesini</a:t>
            </a:r>
            <a:r>
              <a:rPr lang="tr-TR" altLang="tr-TR" sz="2400" dirty="0">
                <a:solidFill>
                  <a:schemeClr val="bg2">
                    <a:lumMod val="75000"/>
                  </a:schemeClr>
                </a:solidFill>
              </a:rPr>
              <a:t> </a:t>
            </a:r>
            <a:r>
              <a:rPr lang="tr-TR" altLang="tr-TR" sz="2400" dirty="0"/>
              <a:t>sağlayacak telkinlerde bulunmaktır. </a:t>
            </a:r>
          </a:p>
          <a:p>
            <a:pPr algn="just" eaLnBrk="1" fontAlgn="auto" hangingPunct="1">
              <a:buClr>
                <a:srgbClr val="C00000"/>
              </a:buClr>
              <a:buSzPct val="100000"/>
              <a:defRPr/>
            </a:pPr>
            <a:endParaRPr lang="tr-TR" altLang="tr-TR" sz="2400" dirty="0">
              <a:solidFill>
                <a:schemeClr val="accent1">
                  <a:lumMod val="50000"/>
                </a:schemeClr>
              </a:solidFill>
            </a:endParaRPr>
          </a:p>
          <a:p>
            <a:pPr algn="just" eaLnBrk="1" fontAlgn="auto" hangingPunct="1">
              <a:buClr>
                <a:srgbClr val="C00000"/>
              </a:buClr>
              <a:buSzPct val="100000"/>
              <a:defRPr/>
            </a:pPr>
            <a:r>
              <a:rPr lang="tr-TR" altLang="tr-TR" sz="2400" dirty="0"/>
              <a:t>Hemşire bütün bunları hastayı en kısa zamanda kendi kendine yetecek hale getirecek şekilde yapmalıdır.</a:t>
            </a:r>
          </a:p>
        </p:txBody>
      </p:sp>
      <p:pic>
        <p:nvPicPr>
          <p:cNvPr id="6" name="Resim 5">
            <a:extLst>
              <a:ext uri="{FF2B5EF4-FFF2-40B4-BE49-F238E27FC236}">
                <a16:creationId xmlns="" xmlns:a16="http://schemas.microsoft.com/office/drawing/2014/main" id="{04D2D8B7-BA7A-4557-8D7B-67951E2A79B8}"/>
              </a:ext>
            </a:extLst>
          </p:cNvPr>
          <p:cNvPicPr>
            <a:picLocks noChangeAspect="1"/>
          </p:cNvPicPr>
          <p:nvPr/>
        </p:nvPicPr>
        <p:blipFill rotWithShape="1">
          <a:blip r:embed="rId2"/>
          <a:srcRect b="7864"/>
          <a:stretch/>
        </p:blipFill>
        <p:spPr>
          <a:xfrm>
            <a:off x="1187624" y="0"/>
            <a:ext cx="2577319" cy="2440386"/>
          </a:xfrm>
          <a:prstGeom prst="ellipse">
            <a:avLst/>
          </a:prstGeom>
          <a:ln>
            <a:noFill/>
          </a:ln>
          <a:effectLst>
            <a:softEdge rad="112500"/>
          </a:effectLst>
        </p:spPr>
      </p:pic>
      <p:sp>
        <p:nvSpPr>
          <p:cNvPr id="3" name="Slayt Numarası Yer Tutucusu 2">
            <a:extLst>
              <a:ext uri="{FF2B5EF4-FFF2-40B4-BE49-F238E27FC236}">
                <a16:creationId xmlns="" xmlns:a16="http://schemas.microsoft.com/office/drawing/2014/main" id="{D016C5A5-63A6-4A22-A59B-30A0ED61583D}"/>
              </a:ext>
            </a:extLst>
          </p:cNvPr>
          <p:cNvSpPr>
            <a:spLocks noGrp="1"/>
          </p:cNvSpPr>
          <p:nvPr>
            <p:ph type="sldNum" sz="quarter" idx="12"/>
          </p:nvPr>
        </p:nvSpPr>
        <p:spPr/>
        <p:txBody>
          <a:bodyPr/>
          <a:lstStyle/>
          <a:p>
            <a:pPr>
              <a:defRPr/>
            </a:pPr>
            <a:fld id="{231D18F5-B6B2-4F25-9A89-5C4EFE0BA84F}" type="slidenum">
              <a:rPr lang="tr-TR" altLang="tr-TR" smtClean="0"/>
              <a:pPr>
                <a:defRPr/>
              </a:pPr>
              <a:t>53</a:t>
            </a:fld>
            <a:endParaRPr lang="tr-TR" altLang="tr-T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 xmlns:a16="http://schemas.microsoft.com/office/drawing/2014/main" id="{5F3C0AB5-E0B2-4B61-B708-217CADA0C6FB}"/>
              </a:ext>
            </a:extLst>
          </p:cNvPr>
          <p:cNvSpPr>
            <a:spLocks noGrp="1" noChangeArrowheads="1"/>
          </p:cNvSpPr>
          <p:nvPr>
            <p:ph type="title"/>
          </p:nvPr>
        </p:nvSpPr>
        <p:spPr>
          <a:xfrm>
            <a:off x="611560" y="144462"/>
            <a:ext cx="8532439" cy="620713"/>
          </a:xfrm>
        </p:spPr>
        <p:txBody>
          <a:bodyPr/>
          <a:lstStyle/>
          <a:p>
            <a:pPr algn="just" eaLnBrk="1" fontAlgn="auto" hangingPunct="1">
              <a:spcAft>
                <a:spcPts val="0"/>
              </a:spcAft>
              <a:defRPr/>
            </a:pPr>
            <a:r>
              <a:rPr lang="tr-TR" sz="4000" b="1" dirty="0">
                <a:solidFill>
                  <a:srgbClr val="C00000"/>
                </a:solidFill>
                <a:latin typeface="Arial" panose="020B0604020202020204" pitchFamily="34" charset="0"/>
                <a:cs typeface="Arial" panose="020B0604020202020204" pitchFamily="34" charset="0"/>
              </a:rPr>
              <a:t>HENDERSON- 14 Bileşeni</a:t>
            </a:r>
          </a:p>
        </p:txBody>
      </p:sp>
      <p:sp>
        <p:nvSpPr>
          <p:cNvPr id="63491" name="Rectangle 3">
            <a:extLst>
              <a:ext uri="{FF2B5EF4-FFF2-40B4-BE49-F238E27FC236}">
                <a16:creationId xmlns="" xmlns:a16="http://schemas.microsoft.com/office/drawing/2014/main" id="{1A361468-1421-40C9-B211-98FB69F261A2}"/>
              </a:ext>
            </a:extLst>
          </p:cNvPr>
          <p:cNvSpPr>
            <a:spLocks noGrp="1" noChangeArrowheads="1"/>
          </p:cNvSpPr>
          <p:nvPr>
            <p:ph sz="half" idx="1"/>
          </p:nvPr>
        </p:nvSpPr>
        <p:spPr>
          <a:xfrm>
            <a:off x="304800" y="765175"/>
            <a:ext cx="8370888" cy="6092825"/>
          </a:xfrm>
        </p:spPr>
        <p:txBody>
          <a:bodyPr rtlCol="0">
            <a:normAutofit/>
          </a:bodyPr>
          <a:lstStyle/>
          <a:p>
            <a:pPr marL="457200" indent="-457200" eaLnBrk="1" fontAlgn="auto" hangingPunct="1">
              <a:lnSpc>
                <a:spcPct val="80000"/>
              </a:lnSpc>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Normal Solunum</a:t>
            </a:r>
          </a:p>
          <a:p>
            <a:pPr marL="457200" indent="-457200" eaLnBrk="1" fontAlgn="auto" hangingPunct="1">
              <a:lnSpc>
                <a:spcPct val="80000"/>
              </a:lnSpc>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Yeterli Beslenme</a:t>
            </a:r>
          </a:p>
          <a:p>
            <a:pPr marL="457200" indent="-457200" eaLnBrk="1" fontAlgn="auto" hangingPunct="1">
              <a:lnSpc>
                <a:spcPct val="80000"/>
              </a:lnSpc>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Eliminasyon</a:t>
            </a:r>
          </a:p>
          <a:p>
            <a:pPr marL="457200" indent="-457200" eaLnBrk="1" fontAlgn="auto" hangingPunct="1">
              <a:lnSpc>
                <a:spcPct val="80000"/>
              </a:lnSpc>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Hareket ve  Pozisyon Düzenleme</a:t>
            </a:r>
          </a:p>
          <a:p>
            <a:pPr marL="457200" indent="-457200" eaLnBrk="1" fontAlgn="auto" hangingPunct="1">
              <a:lnSpc>
                <a:spcPct val="80000"/>
              </a:lnSpc>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Uyku ve Dinlenme</a:t>
            </a:r>
          </a:p>
          <a:p>
            <a:pPr marL="457200" indent="-457200" eaLnBrk="1" fontAlgn="auto" hangingPunct="1">
              <a:lnSpc>
                <a:spcPct val="80000"/>
              </a:lnSpc>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Uygun Giyinme</a:t>
            </a:r>
          </a:p>
          <a:p>
            <a:pPr marL="457200" indent="-457200" eaLnBrk="1" fontAlgn="auto" hangingPunct="1">
              <a:lnSpc>
                <a:spcPct val="80000"/>
              </a:lnSpc>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Beden Isısını Düzenleme</a:t>
            </a:r>
          </a:p>
          <a:p>
            <a:pPr marL="457200" indent="-457200" eaLnBrk="1" fontAlgn="auto" hangingPunct="1">
              <a:lnSpc>
                <a:spcPct val="80000"/>
              </a:lnSpc>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Beden Temizliği ve Deri Bütünlüğü</a:t>
            </a:r>
          </a:p>
          <a:p>
            <a:pPr marL="457200" indent="-457200" eaLnBrk="1" fontAlgn="auto" hangingPunct="1">
              <a:lnSpc>
                <a:spcPct val="80000"/>
              </a:lnSpc>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Çevredeki Tehlikelerden Kaçınma</a:t>
            </a:r>
          </a:p>
          <a:p>
            <a:pPr marL="457200" indent="-457200" eaLnBrk="1" fontAlgn="auto" hangingPunct="1">
              <a:lnSpc>
                <a:spcPct val="80000"/>
              </a:lnSpc>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İletişim Kurma</a:t>
            </a:r>
          </a:p>
          <a:p>
            <a:pPr marL="457200" indent="-457200" eaLnBrk="1" fontAlgn="auto" hangingPunct="1">
              <a:lnSpc>
                <a:spcPct val="80000"/>
              </a:lnSpc>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İnanışlara Göre İbadet Edebilme</a:t>
            </a:r>
          </a:p>
          <a:p>
            <a:pPr marL="457200" indent="-457200" eaLnBrk="1" fontAlgn="auto" hangingPunct="1">
              <a:lnSpc>
                <a:spcPct val="80000"/>
              </a:lnSpc>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Başarı ile Çalışma</a:t>
            </a:r>
          </a:p>
          <a:p>
            <a:pPr marL="457200" indent="-457200" eaLnBrk="1" fontAlgn="auto" hangingPunct="1">
              <a:lnSpc>
                <a:spcPct val="80000"/>
              </a:lnSpc>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Eğlenme</a:t>
            </a:r>
          </a:p>
          <a:p>
            <a:pPr marL="457200" indent="-457200" eaLnBrk="1" fontAlgn="auto" hangingPunct="1">
              <a:lnSpc>
                <a:spcPct val="80000"/>
              </a:lnSpc>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Normal Gelişme İçin Öğrenme, Keşfetme ve Merak Giderme</a:t>
            </a:r>
          </a:p>
        </p:txBody>
      </p:sp>
      <p:sp>
        <p:nvSpPr>
          <p:cNvPr id="3" name="Slayt Numarası Yer Tutucusu 2">
            <a:extLst>
              <a:ext uri="{FF2B5EF4-FFF2-40B4-BE49-F238E27FC236}">
                <a16:creationId xmlns="" xmlns:a16="http://schemas.microsoft.com/office/drawing/2014/main" id="{986C1002-5478-4941-95EA-B3A47EACD972}"/>
              </a:ext>
            </a:extLst>
          </p:cNvPr>
          <p:cNvSpPr>
            <a:spLocks noGrp="1"/>
          </p:cNvSpPr>
          <p:nvPr>
            <p:ph type="sldNum" sz="quarter" idx="12"/>
          </p:nvPr>
        </p:nvSpPr>
        <p:spPr/>
        <p:txBody>
          <a:bodyPr/>
          <a:lstStyle/>
          <a:p>
            <a:pPr>
              <a:defRPr/>
            </a:pPr>
            <a:fld id="{83727CD8-3EAA-4A47-B0D6-66891EAD6DDE}" type="slidenum">
              <a:rPr lang="tr-TR" altLang="tr-TR" smtClean="0"/>
              <a:pPr>
                <a:defRPr/>
              </a:pPr>
              <a:t>54</a:t>
            </a:fld>
            <a:endParaRPr lang="tr-TR" altLang="tr-T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 xmlns:a16="http://schemas.microsoft.com/office/drawing/2014/main" id="{71A91173-5DD4-4DB1-B945-E25D5B980AB9}"/>
              </a:ext>
            </a:extLst>
          </p:cNvPr>
          <p:cNvSpPr>
            <a:spLocks noGrp="1" noChangeArrowheads="1"/>
          </p:cNvSpPr>
          <p:nvPr>
            <p:ph type="title"/>
          </p:nvPr>
        </p:nvSpPr>
        <p:spPr>
          <a:xfrm>
            <a:off x="971550" y="22225"/>
            <a:ext cx="7346950" cy="1524000"/>
          </a:xfrm>
        </p:spPr>
        <p:txBody>
          <a:bodyPr/>
          <a:lstStyle/>
          <a:p>
            <a:pPr algn="ctr" eaLnBrk="1" fontAlgn="auto" hangingPunct="1">
              <a:spcAft>
                <a:spcPts val="0"/>
              </a:spcAft>
              <a:defRPr/>
            </a:pPr>
            <a:r>
              <a:rPr lang="tr-TR" sz="3600" b="1" dirty="0">
                <a:solidFill>
                  <a:schemeClr val="tx1"/>
                </a:solidFill>
                <a:latin typeface="+mn-lt"/>
              </a:rPr>
              <a:t>HENDERSON MODELİNİN BİLİMSEL TEMELLERİ</a:t>
            </a:r>
          </a:p>
        </p:txBody>
      </p:sp>
      <p:sp>
        <p:nvSpPr>
          <p:cNvPr id="71683" name="Rectangle 3">
            <a:extLst>
              <a:ext uri="{FF2B5EF4-FFF2-40B4-BE49-F238E27FC236}">
                <a16:creationId xmlns="" xmlns:a16="http://schemas.microsoft.com/office/drawing/2014/main" id="{770CCB68-7139-4FA7-9A07-C814456B3C91}"/>
              </a:ext>
            </a:extLst>
          </p:cNvPr>
          <p:cNvSpPr>
            <a:spLocks noGrp="1" noChangeArrowheads="1"/>
          </p:cNvSpPr>
          <p:nvPr>
            <p:ph idx="1"/>
          </p:nvPr>
        </p:nvSpPr>
        <p:spPr>
          <a:xfrm>
            <a:off x="533400" y="1546225"/>
            <a:ext cx="8431213" cy="2754313"/>
          </a:xfrm>
        </p:spPr>
        <p:txBody>
          <a:bodyPr/>
          <a:lstStyle/>
          <a:p>
            <a:pPr algn="just" eaLnBrk="1" hangingPunct="1">
              <a:buFont typeface="Wingdings" panose="05000000000000000000" pitchFamily="2" charset="2"/>
              <a:buChar char="v"/>
              <a:defRPr/>
            </a:pPr>
            <a:r>
              <a:rPr lang="tr-TR" altLang="tr-TR" sz="2400" dirty="0" err="1"/>
              <a:t>Maslow’un</a:t>
            </a:r>
            <a:r>
              <a:rPr lang="tr-TR" altLang="tr-TR" sz="2400" dirty="0"/>
              <a:t> temel insan gereksinimleri kuramı</a:t>
            </a:r>
          </a:p>
          <a:p>
            <a:pPr algn="just" eaLnBrk="1" hangingPunct="1">
              <a:buFont typeface="Wingdings" panose="05000000000000000000" pitchFamily="2" charset="2"/>
              <a:buChar char="v"/>
              <a:defRPr/>
            </a:pPr>
            <a:r>
              <a:rPr lang="tr-TR" altLang="tr-TR" sz="2400" dirty="0"/>
              <a:t>Kişilerarası etkileşim modellerinden </a:t>
            </a:r>
            <a:r>
              <a:rPr lang="tr-TR" altLang="tr-TR" sz="2400" dirty="0" smtClean="0"/>
              <a:t>etkilenmiştir.</a:t>
            </a:r>
            <a:endParaRPr lang="tr-TR" altLang="tr-TR" sz="2400" dirty="0"/>
          </a:p>
          <a:p>
            <a:pPr algn="just" eaLnBrk="1" hangingPunct="1">
              <a:buFont typeface="Wingdings" panose="05000000000000000000" pitchFamily="2" charset="2"/>
              <a:buChar char="v"/>
              <a:defRPr/>
            </a:pPr>
            <a:r>
              <a:rPr lang="tr-TR" altLang="tr-TR" sz="2400" dirty="0"/>
              <a:t>Bağımsız işlev kavramı Dr. George </a:t>
            </a:r>
            <a:r>
              <a:rPr lang="tr-TR" altLang="tr-TR" sz="2400" dirty="0" err="1"/>
              <a:t>Deaver</a:t>
            </a:r>
            <a:r>
              <a:rPr lang="tr-TR" altLang="tr-TR" sz="2400" dirty="0"/>
              <a:t> ile özürlüler enstitüsünde çalışması sonucu gelişmiştir. </a:t>
            </a:r>
          </a:p>
        </p:txBody>
      </p:sp>
      <p:sp>
        <p:nvSpPr>
          <p:cNvPr id="2" name="Dikdörtgen 1">
            <a:extLst>
              <a:ext uri="{FF2B5EF4-FFF2-40B4-BE49-F238E27FC236}">
                <a16:creationId xmlns="" xmlns:a16="http://schemas.microsoft.com/office/drawing/2014/main" id="{6FCE0F42-71E0-4D99-B6B8-55EE9BF1FC4D}"/>
              </a:ext>
            </a:extLst>
          </p:cNvPr>
          <p:cNvSpPr/>
          <p:nvPr/>
        </p:nvSpPr>
        <p:spPr>
          <a:xfrm>
            <a:off x="506422" y="3458412"/>
            <a:ext cx="8077200" cy="2209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lgn="just">
              <a:buClr>
                <a:srgbClr val="C00000"/>
              </a:buClr>
              <a:buFont typeface="Wingdings" panose="05000000000000000000" pitchFamily="2" charset="2"/>
              <a:buChar char="v"/>
              <a:defRPr/>
            </a:pPr>
            <a:endParaRPr lang="tr-TR" sz="2000" dirty="0">
              <a:latin typeface="Comic Sans MS" panose="030F0702030302020204" pitchFamily="66" charset="0"/>
            </a:endParaRPr>
          </a:p>
          <a:p>
            <a:pPr marL="342900" indent="-342900" algn="just">
              <a:buClr>
                <a:srgbClr val="C00000"/>
              </a:buClr>
              <a:buFont typeface="Wingdings" panose="05000000000000000000" pitchFamily="2" charset="2"/>
              <a:buChar char="v"/>
              <a:defRPr/>
            </a:pPr>
            <a:r>
              <a:rPr lang="tr-TR" sz="2400" dirty="0">
                <a:solidFill>
                  <a:schemeClr val="tx1"/>
                </a:solidFill>
              </a:rPr>
              <a:t>Hemşirelik toplumun ihtiyaçlarına göre değişmeli ve kendini geliştirmelidir.</a:t>
            </a:r>
          </a:p>
          <a:p>
            <a:pPr algn="just">
              <a:buClr>
                <a:srgbClr val="C00000"/>
              </a:buClr>
              <a:defRPr/>
            </a:pPr>
            <a:endParaRPr lang="tr-TR" sz="2400" dirty="0">
              <a:solidFill>
                <a:schemeClr val="tx1"/>
              </a:solidFill>
            </a:endParaRPr>
          </a:p>
          <a:p>
            <a:pPr marL="342900" indent="-342900" algn="just">
              <a:buClr>
                <a:srgbClr val="C00000"/>
              </a:buClr>
              <a:buFont typeface="Wingdings" panose="05000000000000000000" pitchFamily="2" charset="2"/>
              <a:buChar char="v"/>
              <a:defRPr/>
            </a:pPr>
            <a:r>
              <a:rPr lang="tr-TR" sz="2400" dirty="0" err="1">
                <a:solidFill>
                  <a:schemeClr val="tx1"/>
                </a:solidFill>
              </a:rPr>
              <a:t>Henderson</a:t>
            </a:r>
            <a:r>
              <a:rPr lang="tr-TR" sz="2400" dirty="0">
                <a:solidFill>
                  <a:schemeClr val="tx1"/>
                </a:solidFill>
              </a:rPr>
              <a:t> kuramında doktor-hemşire ilişkisinden ve sağlık ekibinden </a:t>
            </a:r>
            <a:r>
              <a:rPr lang="tr-TR" sz="2400" dirty="0" smtClean="0">
                <a:solidFill>
                  <a:schemeClr val="tx1"/>
                </a:solidFill>
              </a:rPr>
              <a:t>bahsetmiştir. </a:t>
            </a:r>
          </a:p>
          <a:p>
            <a:pPr marL="342900" indent="-342900" algn="just">
              <a:buClr>
                <a:srgbClr val="C00000"/>
              </a:buClr>
              <a:buFont typeface="Wingdings" panose="05000000000000000000" pitchFamily="2" charset="2"/>
              <a:buChar char="v"/>
              <a:defRPr/>
            </a:pPr>
            <a:r>
              <a:rPr lang="tr-TR" sz="2400" dirty="0" smtClean="0">
                <a:solidFill>
                  <a:schemeClr val="tx1"/>
                </a:solidFill>
              </a:rPr>
              <a:t>Bireye </a:t>
            </a:r>
            <a:r>
              <a:rPr lang="tr-TR" sz="2400" dirty="0">
                <a:solidFill>
                  <a:schemeClr val="tx1"/>
                </a:solidFill>
              </a:rPr>
              <a:t>bütüncül (</a:t>
            </a:r>
            <a:r>
              <a:rPr lang="tr-TR" sz="2400" dirty="0" err="1">
                <a:solidFill>
                  <a:schemeClr val="tx1"/>
                </a:solidFill>
              </a:rPr>
              <a:t>holistik</a:t>
            </a:r>
            <a:r>
              <a:rPr lang="tr-TR" sz="2400" dirty="0">
                <a:solidFill>
                  <a:schemeClr val="tx1"/>
                </a:solidFill>
              </a:rPr>
              <a:t>) bakış açısı ile bireye yaklaşmıştır.</a:t>
            </a:r>
          </a:p>
          <a:p>
            <a:pPr marL="342900" indent="-342900" algn="just">
              <a:buClr>
                <a:srgbClr val="C00000"/>
              </a:buClr>
              <a:buFont typeface="Wingdings" panose="05000000000000000000" pitchFamily="2" charset="2"/>
              <a:buChar char="v"/>
              <a:defRPr/>
            </a:pPr>
            <a:endParaRPr lang="tr-TR" sz="2000" dirty="0">
              <a:latin typeface="Comic Sans MS" panose="030F0702030302020204" pitchFamily="66" charset="0"/>
            </a:endParaRPr>
          </a:p>
        </p:txBody>
      </p:sp>
      <p:sp>
        <p:nvSpPr>
          <p:cNvPr id="4" name="Slayt Numarası Yer Tutucusu 3">
            <a:extLst>
              <a:ext uri="{FF2B5EF4-FFF2-40B4-BE49-F238E27FC236}">
                <a16:creationId xmlns="" xmlns:a16="http://schemas.microsoft.com/office/drawing/2014/main" id="{295D2FF6-FD66-4D89-9B94-B54E633F74D9}"/>
              </a:ext>
            </a:extLst>
          </p:cNvPr>
          <p:cNvSpPr>
            <a:spLocks noGrp="1"/>
          </p:cNvSpPr>
          <p:nvPr>
            <p:ph type="sldNum" sz="quarter" idx="12"/>
          </p:nvPr>
        </p:nvSpPr>
        <p:spPr/>
        <p:txBody>
          <a:bodyPr/>
          <a:lstStyle/>
          <a:p>
            <a:pPr>
              <a:defRPr/>
            </a:pPr>
            <a:fld id="{397729F8-32EF-4554-B5D7-3C2651943EF1}" type="slidenum">
              <a:rPr lang="tr-TR" altLang="tr-TR" smtClean="0"/>
              <a:pPr>
                <a:defRPr/>
              </a:pPr>
              <a:t>55</a:t>
            </a:fld>
            <a:endParaRPr lang="tr-TR" altLang="tr-T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 xmlns:a16="http://schemas.microsoft.com/office/drawing/2014/main" id="{CD6D262A-CA95-445C-A0A3-FC24E80BE9DC}"/>
              </a:ext>
            </a:extLst>
          </p:cNvPr>
          <p:cNvSpPr>
            <a:spLocks noGrp="1" noChangeArrowheads="1"/>
          </p:cNvSpPr>
          <p:nvPr>
            <p:ph type="title"/>
          </p:nvPr>
        </p:nvSpPr>
        <p:spPr>
          <a:xfrm>
            <a:off x="2913063" y="268288"/>
            <a:ext cx="5403850" cy="2057400"/>
          </a:xfrm>
        </p:spPr>
        <p:txBody>
          <a:bodyPr/>
          <a:lstStyle/>
          <a:p>
            <a:pPr algn="r" eaLnBrk="1" fontAlgn="auto" hangingPunct="1">
              <a:spcAft>
                <a:spcPts val="0"/>
              </a:spcAft>
              <a:defRPr/>
            </a:pPr>
            <a:r>
              <a:rPr lang="tr-TR" sz="3600" b="1" dirty="0">
                <a:solidFill>
                  <a:srgbClr val="C00000"/>
                </a:solidFill>
                <a:latin typeface="+mn-lt"/>
              </a:rPr>
              <a:t>HILDEGARD </a:t>
            </a:r>
            <a:br>
              <a:rPr lang="tr-TR" sz="3600" b="1" dirty="0">
                <a:solidFill>
                  <a:srgbClr val="C00000"/>
                </a:solidFill>
                <a:latin typeface="+mn-lt"/>
              </a:rPr>
            </a:br>
            <a:r>
              <a:rPr lang="tr-TR" sz="3600" b="1" dirty="0">
                <a:solidFill>
                  <a:srgbClr val="C00000"/>
                </a:solidFill>
                <a:latin typeface="+mn-lt"/>
              </a:rPr>
              <a:t>PEPLAU</a:t>
            </a:r>
            <a:br>
              <a:rPr lang="tr-TR" sz="3600" b="1" dirty="0">
                <a:solidFill>
                  <a:srgbClr val="C00000"/>
                </a:solidFill>
                <a:latin typeface="+mn-lt"/>
              </a:rPr>
            </a:br>
            <a:r>
              <a:rPr lang="tr-TR" sz="2400" b="1" dirty="0">
                <a:solidFill>
                  <a:srgbClr val="C00000"/>
                </a:solidFill>
                <a:latin typeface="+mn-lt"/>
              </a:rPr>
              <a:t>1909-1999</a:t>
            </a:r>
            <a:endParaRPr lang="tr-TR" sz="3600" b="1" dirty="0">
              <a:solidFill>
                <a:srgbClr val="C00000"/>
              </a:solidFill>
              <a:latin typeface="+mn-lt"/>
            </a:endParaRPr>
          </a:p>
        </p:txBody>
      </p:sp>
      <p:sp>
        <p:nvSpPr>
          <p:cNvPr id="67587" name="Rectangle 3">
            <a:extLst>
              <a:ext uri="{FF2B5EF4-FFF2-40B4-BE49-F238E27FC236}">
                <a16:creationId xmlns="" xmlns:a16="http://schemas.microsoft.com/office/drawing/2014/main" id="{8871706B-7FDD-4B8C-BFC7-A979A016772D}"/>
              </a:ext>
            </a:extLst>
          </p:cNvPr>
          <p:cNvSpPr>
            <a:spLocks noGrp="1" noChangeArrowheads="1"/>
          </p:cNvSpPr>
          <p:nvPr>
            <p:ph idx="1"/>
          </p:nvPr>
        </p:nvSpPr>
        <p:spPr>
          <a:xfrm>
            <a:off x="457200" y="2996952"/>
            <a:ext cx="8229600" cy="3741986"/>
          </a:xfrm>
        </p:spPr>
        <p:txBody>
          <a:bodyPr rtlCol="0">
            <a:normAutofit/>
          </a:bodyPr>
          <a:lstStyle/>
          <a:p>
            <a:pPr marL="0" indent="0" algn="ctr" eaLnBrk="1" fontAlgn="auto" hangingPunct="1">
              <a:buClr>
                <a:srgbClr val="C00000"/>
              </a:buClr>
              <a:buFont typeface="Wingdings 3" panose="05040102010807070707" pitchFamily="18" charset="2"/>
              <a:buNone/>
              <a:defRPr/>
            </a:pPr>
            <a:r>
              <a:rPr lang="tr-TR" altLang="tr-TR" sz="2400" b="1" dirty="0">
                <a:solidFill>
                  <a:srgbClr val="C00000"/>
                </a:solidFill>
              </a:rPr>
              <a:t>Kişilerarası İlişkiler Modeli </a:t>
            </a:r>
          </a:p>
          <a:p>
            <a:pPr algn="just" eaLnBrk="1" fontAlgn="auto" hangingPunct="1">
              <a:buClr>
                <a:srgbClr val="C00000"/>
              </a:buClr>
              <a:buFont typeface="Wingdings" panose="05000000000000000000" pitchFamily="2" charset="2"/>
              <a:buChar char="v"/>
              <a:defRPr/>
            </a:pPr>
            <a:r>
              <a:rPr lang="tr-TR" altLang="tr-TR" sz="2400" dirty="0"/>
              <a:t>İnsan gereksinimleri bir sıra </a:t>
            </a:r>
            <a:r>
              <a:rPr lang="tr-TR" altLang="tr-TR" sz="2400" dirty="0" smtClean="0"/>
              <a:t>dahilindedir.</a:t>
            </a:r>
            <a:endParaRPr lang="tr-TR" altLang="tr-TR" sz="2400" dirty="0"/>
          </a:p>
          <a:p>
            <a:pPr algn="just" eaLnBrk="1" fontAlgn="auto" hangingPunct="1">
              <a:buClr>
                <a:srgbClr val="C00000"/>
              </a:buClr>
              <a:buFont typeface="Wingdings" panose="05000000000000000000" pitchFamily="2" charset="2"/>
              <a:buChar char="v"/>
              <a:defRPr/>
            </a:pPr>
            <a:r>
              <a:rPr lang="tr-TR" altLang="tr-TR" sz="2400" dirty="0" smtClean="0"/>
              <a:t>Gereksinimler </a:t>
            </a:r>
            <a:r>
              <a:rPr lang="tr-TR" altLang="tr-TR" sz="2400" dirty="0"/>
              <a:t>karşılanmadığında gözlenebilir davranışlar ortaya çıkar.</a:t>
            </a:r>
          </a:p>
          <a:p>
            <a:pPr algn="just" eaLnBrk="1" fontAlgn="auto" hangingPunct="1">
              <a:buClr>
                <a:srgbClr val="C00000"/>
              </a:buClr>
              <a:buFont typeface="Wingdings" panose="05000000000000000000" pitchFamily="2" charset="2"/>
              <a:buChar char="v"/>
              <a:defRPr/>
            </a:pPr>
            <a:r>
              <a:rPr lang="tr-TR" altLang="tr-TR" sz="2400" dirty="0"/>
              <a:t>Bireyin davranışları geleceğe yönelik deneyim ve geleceğe yönelik beklentilerinden oluşur.</a:t>
            </a:r>
          </a:p>
          <a:p>
            <a:pPr algn="just" eaLnBrk="1" fontAlgn="auto" hangingPunct="1">
              <a:buClr>
                <a:srgbClr val="C00000"/>
              </a:buClr>
              <a:buFont typeface="Wingdings" panose="05000000000000000000" pitchFamily="2" charset="2"/>
              <a:buChar char="v"/>
              <a:defRPr/>
            </a:pPr>
            <a:r>
              <a:rPr lang="tr-TR" altLang="tr-TR" sz="2400" dirty="0">
                <a:solidFill>
                  <a:srgbClr val="CC3300"/>
                </a:solidFill>
              </a:rPr>
              <a:t>Hemşirelik anlamlı tedavi edici </a:t>
            </a:r>
            <a:r>
              <a:rPr lang="tr-TR" altLang="tr-TR" sz="2400" b="1" u="sng" dirty="0">
                <a:solidFill>
                  <a:srgbClr val="CC3300"/>
                </a:solidFill>
              </a:rPr>
              <a:t>kişilerarası süreçtir</a:t>
            </a:r>
            <a:r>
              <a:rPr lang="tr-TR" altLang="tr-TR" sz="2400" u="sng" dirty="0">
                <a:solidFill>
                  <a:srgbClr val="CC3300"/>
                </a:solidFill>
              </a:rPr>
              <a:t>.</a:t>
            </a:r>
          </a:p>
        </p:txBody>
      </p:sp>
      <p:pic>
        <p:nvPicPr>
          <p:cNvPr id="3" name="Resim 2">
            <a:extLst>
              <a:ext uri="{FF2B5EF4-FFF2-40B4-BE49-F238E27FC236}">
                <a16:creationId xmlns="" xmlns:a16="http://schemas.microsoft.com/office/drawing/2014/main" id="{E96F1512-DD91-44AA-B04A-697253D5E05A}"/>
              </a:ext>
            </a:extLst>
          </p:cNvPr>
          <p:cNvPicPr>
            <a:picLocks noChangeAspect="1"/>
          </p:cNvPicPr>
          <p:nvPr/>
        </p:nvPicPr>
        <p:blipFill rotWithShape="1">
          <a:blip r:embed="rId2"/>
          <a:srcRect l="23283" r="15334" b="10633"/>
          <a:stretch/>
        </p:blipFill>
        <p:spPr>
          <a:xfrm>
            <a:off x="1691680" y="268410"/>
            <a:ext cx="2376264" cy="2728542"/>
          </a:xfrm>
          <a:prstGeom prst="ellipse">
            <a:avLst/>
          </a:prstGeom>
        </p:spPr>
      </p:pic>
      <p:sp>
        <p:nvSpPr>
          <p:cNvPr id="4" name="Slayt Numarası Yer Tutucusu 3">
            <a:extLst>
              <a:ext uri="{FF2B5EF4-FFF2-40B4-BE49-F238E27FC236}">
                <a16:creationId xmlns="" xmlns:a16="http://schemas.microsoft.com/office/drawing/2014/main" id="{54693544-EF68-4219-856B-273970E6D85A}"/>
              </a:ext>
            </a:extLst>
          </p:cNvPr>
          <p:cNvSpPr>
            <a:spLocks noGrp="1"/>
          </p:cNvSpPr>
          <p:nvPr>
            <p:ph type="sldNum" sz="quarter" idx="12"/>
          </p:nvPr>
        </p:nvSpPr>
        <p:spPr/>
        <p:txBody>
          <a:bodyPr/>
          <a:lstStyle/>
          <a:p>
            <a:pPr>
              <a:defRPr/>
            </a:pPr>
            <a:fld id="{1113D439-00CB-4B21-BBFE-166C0F5FFDE0}" type="slidenum">
              <a:rPr lang="tr-TR" altLang="tr-TR" smtClean="0"/>
              <a:pPr>
                <a:defRPr/>
              </a:pPr>
              <a:t>56</a:t>
            </a:fld>
            <a:endParaRPr lang="tr-TR" altLang="tr-T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a:extLst>
              <a:ext uri="{FF2B5EF4-FFF2-40B4-BE49-F238E27FC236}">
                <a16:creationId xmlns="" xmlns:a16="http://schemas.microsoft.com/office/drawing/2014/main" id="{69333A09-6382-45A6-B92C-D1EB96EDC505}"/>
              </a:ext>
            </a:extLst>
          </p:cNvPr>
          <p:cNvSpPr>
            <a:spLocks noGrp="1" noChangeArrowheads="1"/>
          </p:cNvSpPr>
          <p:nvPr>
            <p:ph idx="1"/>
          </p:nvPr>
        </p:nvSpPr>
        <p:spPr>
          <a:xfrm>
            <a:off x="533400" y="533400"/>
            <a:ext cx="8431213" cy="4264025"/>
          </a:xfrm>
        </p:spPr>
        <p:txBody>
          <a:bodyPr/>
          <a:lstStyle/>
          <a:p>
            <a:pPr marL="0" indent="0" algn="just" eaLnBrk="1" hangingPunct="1">
              <a:buFont typeface="Wingdings 3" panose="05040102010807070707" pitchFamily="18" charset="2"/>
              <a:buNone/>
              <a:defRPr/>
            </a:pPr>
            <a:r>
              <a:rPr lang="tr-TR" altLang="tr-TR" sz="2400" b="1" dirty="0" err="1">
                <a:solidFill>
                  <a:srgbClr val="C00000"/>
                </a:solidFill>
                <a:latin typeface="Arial" panose="020B0604020202020204" pitchFamily="34" charset="0"/>
                <a:cs typeface="Arial" panose="020B0604020202020204" pitchFamily="34" charset="0"/>
              </a:rPr>
              <a:t>Peplau</a:t>
            </a:r>
            <a:r>
              <a:rPr lang="tr-TR" altLang="tr-TR" sz="2400" b="1" dirty="0">
                <a:solidFill>
                  <a:srgbClr val="C00000"/>
                </a:solidFill>
                <a:latin typeface="Arial" panose="020B0604020202020204" pitchFamily="34" charset="0"/>
                <a:cs typeface="Arial" panose="020B0604020202020204" pitchFamily="34" charset="0"/>
              </a:rPr>
              <a:t> hasta ve hemşire ilişkisindeki </a:t>
            </a:r>
            <a:r>
              <a:rPr lang="tr-TR" altLang="tr-TR" sz="2400" b="1" u="sng" dirty="0">
                <a:solidFill>
                  <a:srgbClr val="C00000"/>
                </a:solidFill>
                <a:latin typeface="Arial" panose="020B0604020202020204" pitchFamily="34" charset="0"/>
                <a:cs typeface="Arial" panose="020B0604020202020204" pitchFamily="34" charset="0"/>
              </a:rPr>
              <a:t>dört aşama </a:t>
            </a:r>
            <a:r>
              <a:rPr lang="tr-TR" altLang="tr-TR" sz="2400" b="1" dirty="0">
                <a:solidFill>
                  <a:srgbClr val="C00000"/>
                </a:solidFill>
                <a:latin typeface="Arial" panose="020B0604020202020204" pitchFamily="34" charset="0"/>
                <a:cs typeface="Arial" panose="020B0604020202020204" pitchFamily="34" charset="0"/>
              </a:rPr>
              <a:t>tanımlamıştır.</a:t>
            </a:r>
          </a:p>
          <a:p>
            <a:pPr eaLnBrk="1" hangingPunct="1">
              <a:defRPr/>
            </a:pPr>
            <a:endParaRPr lang="tr-TR" altLang="tr-TR" dirty="0"/>
          </a:p>
          <a:p>
            <a:pPr marL="457200" indent="-457200" eaLnBrk="1" hangingPunct="1">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Oryantasyon Evresi</a:t>
            </a:r>
          </a:p>
          <a:p>
            <a:pPr marL="457200" indent="-457200" eaLnBrk="1" hangingPunct="1">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Tanılama Evresi</a:t>
            </a:r>
          </a:p>
          <a:p>
            <a:pPr marL="457200" indent="-457200" eaLnBrk="1" hangingPunct="1">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Yararlanma Evresi</a:t>
            </a:r>
          </a:p>
          <a:p>
            <a:pPr marL="457200" indent="-457200" eaLnBrk="1" hangingPunct="1">
              <a:buClr>
                <a:srgbClr val="C00000"/>
              </a:buClr>
              <a:buSzPct val="100000"/>
              <a:buFont typeface="+mj-lt"/>
              <a:buAutoNum type="arabicPeriod"/>
              <a:defRPr/>
            </a:pPr>
            <a:r>
              <a:rPr lang="tr-TR" altLang="tr-TR" sz="2400" dirty="0">
                <a:latin typeface="Arial" panose="020B0604020202020204" pitchFamily="34" charset="0"/>
                <a:cs typeface="Arial" panose="020B0604020202020204" pitchFamily="34" charset="0"/>
              </a:rPr>
              <a:t>Çözülme Evresi</a:t>
            </a:r>
          </a:p>
        </p:txBody>
      </p:sp>
      <p:sp>
        <p:nvSpPr>
          <p:cNvPr id="3" name="Slayt Numarası Yer Tutucusu 2">
            <a:extLst>
              <a:ext uri="{FF2B5EF4-FFF2-40B4-BE49-F238E27FC236}">
                <a16:creationId xmlns="" xmlns:a16="http://schemas.microsoft.com/office/drawing/2014/main" id="{50C450BF-D147-40AD-A7CE-AE454147B7C0}"/>
              </a:ext>
            </a:extLst>
          </p:cNvPr>
          <p:cNvSpPr>
            <a:spLocks noGrp="1"/>
          </p:cNvSpPr>
          <p:nvPr>
            <p:ph type="sldNum" sz="quarter" idx="12"/>
          </p:nvPr>
        </p:nvSpPr>
        <p:spPr/>
        <p:txBody>
          <a:bodyPr/>
          <a:lstStyle/>
          <a:p>
            <a:pPr>
              <a:defRPr/>
            </a:pPr>
            <a:fld id="{F922AC0D-1332-47CD-8FB0-803D7D04D191}" type="slidenum">
              <a:rPr lang="tr-TR" altLang="tr-TR" smtClean="0"/>
              <a:pPr>
                <a:defRPr/>
              </a:pPr>
              <a:t>57</a:t>
            </a:fld>
            <a:endParaRPr lang="tr-TR" altLang="tr-T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Başlık">
            <a:extLst>
              <a:ext uri="{FF2B5EF4-FFF2-40B4-BE49-F238E27FC236}">
                <a16:creationId xmlns="" xmlns:a16="http://schemas.microsoft.com/office/drawing/2014/main" id="{87B70AA4-9D40-4B80-AC77-699BEF51D076}"/>
              </a:ext>
            </a:extLst>
          </p:cNvPr>
          <p:cNvSpPr>
            <a:spLocks noGrp="1"/>
          </p:cNvSpPr>
          <p:nvPr>
            <p:ph type="title"/>
          </p:nvPr>
        </p:nvSpPr>
        <p:spPr>
          <a:xfrm>
            <a:off x="3429000" y="274638"/>
            <a:ext cx="5257800" cy="1666875"/>
          </a:xfrm>
        </p:spPr>
        <p:txBody>
          <a:bodyPr/>
          <a:lstStyle/>
          <a:p>
            <a:pPr algn="r" eaLnBrk="1" fontAlgn="auto" hangingPunct="1">
              <a:spcAft>
                <a:spcPts val="0"/>
              </a:spcAft>
              <a:defRPr/>
            </a:pPr>
            <a:r>
              <a:rPr lang="tr-TR" altLang="tr-TR" sz="3600" b="1" dirty="0">
                <a:solidFill>
                  <a:srgbClr val="C00000"/>
                </a:solidFill>
                <a:latin typeface="+mn-lt"/>
              </a:rPr>
              <a:t>MARTHA ROGERS</a:t>
            </a:r>
            <a:br>
              <a:rPr lang="tr-TR" altLang="tr-TR" sz="3600" b="1" dirty="0">
                <a:solidFill>
                  <a:srgbClr val="C00000"/>
                </a:solidFill>
                <a:latin typeface="+mn-lt"/>
              </a:rPr>
            </a:br>
            <a:r>
              <a:rPr lang="tr-TR" altLang="tr-TR" sz="2400" b="1" dirty="0">
                <a:solidFill>
                  <a:srgbClr val="C00000"/>
                </a:solidFill>
                <a:latin typeface="+mn-lt"/>
              </a:rPr>
              <a:t>1914-1994</a:t>
            </a:r>
            <a:endParaRPr lang="tr-TR" altLang="tr-TR" sz="3600" dirty="0">
              <a:solidFill>
                <a:srgbClr val="C00000"/>
              </a:solidFill>
              <a:latin typeface="+mn-lt"/>
            </a:endParaRPr>
          </a:p>
        </p:txBody>
      </p:sp>
      <p:sp>
        <p:nvSpPr>
          <p:cNvPr id="76803" name="2 İçerik Yer Tutucusu">
            <a:extLst>
              <a:ext uri="{FF2B5EF4-FFF2-40B4-BE49-F238E27FC236}">
                <a16:creationId xmlns="" xmlns:a16="http://schemas.microsoft.com/office/drawing/2014/main" id="{DBBF3E5D-5C65-464E-820F-420363FD8AB4}"/>
              </a:ext>
            </a:extLst>
          </p:cNvPr>
          <p:cNvSpPr>
            <a:spLocks noGrp="1" noChangeArrowheads="1"/>
          </p:cNvSpPr>
          <p:nvPr>
            <p:ph idx="1"/>
          </p:nvPr>
        </p:nvSpPr>
        <p:spPr>
          <a:xfrm>
            <a:off x="457200" y="2638425"/>
            <a:ext cx="8435975" cy="4030663"/>
          </a:xfrm>
        </p:spPr>
        <p:txBody>
          <a:bodyPr/>
          <a:lstStyle/>
          <a:p>
            <a:pPr marL="0" indent="0" eaLnBrk="1" hangingPunct="1">
              <a:buFont typeface="Wingdings 3" panose="05040102010807070707" pitchFamily="18" charset="2"/>
              <a:buNone/>
              <a:defRPr/>
            </a:pPr>
            <a:r>
              <a:rPr lang="tr-TR" altLang="tr-TR" sz="2400" b="1" dirty="0" err="1">
                <a:solidFill>
                  <a:srgbClr val="C00000"/>
                </a:solidFill>
                <a:latin typeface="Arial" panose="020B0604020202020204" pitchFamily="34" charset="0"/>
                <a:cs typeface="Arial" panose="020B0604020202020204" pitchFamily="34" charset="0"/>
              </a:rPr>
              <a:t>Roger’ın</a:t>
            </a:r>
            <a:r>
              <a:rPr lang="tr-TR" altLang="tr-TR" sz="2400" b="1" dirty="0">
                <a:solidFill>
                  <a:srgbClr val="C00000"/>
                </a:solidFill>
                <a:latin typeface="Arial" panose="020B0604020202020204" pitchFamily="34" charset="0"/>
                <a:cs typeface="Arial" panose="020B0604020202020204" pitchFamily="34" charset="0"/>
              </a:rPr>
              <a:t> modelinde dört temel unsur bulunmaktadır. </a:t>
            </a:r>
          </a:p>
          <a:p>
            <a:pPr marL="914400" lvl="1" indent="-457200" eaLnBrk="1" hangingPunct="1">
              <a:buFont typeface="+mj-lt"/>
              <a:buAutoNum type="arabicPeriod"/>
              <a:defRPr/>
            </a:pPr>
            <a:r>
              <a:rPr lang="tr-TR" altLang="tr-TR" sz="2400" dirty="0">
                <a:latin typeface="Arial" panose="020B0604020202020204" pitchFamily="34" charset="0"/>
                <a:cs typeface="Arial" panose="020B0604020202020204" pitchFamily="34" charset="0"/>
              </a:rPr>
              <a:t>Enerji alanı, </a:t>
            </a:r>
          </a:p>
          <a:p>
            <a:pPr marL="914400" lvl="1" indent="-457200" eaLnBrk="1" hangingPunct="1">
              <a:buFont typeface="+mj-lt"/>
              <a:buAutoNum type="arabicPeriod"/>
              <a:defRPr/>
            </a:pPr>
            <a:r>
              <a:rPr lang="tr-TR" altLang="tr-TR" sz="2400" dirty="0">
                <a:latin typeface="Arial" panose="020B0604020202020204" pitchFamily="34" charset="0"/>
                <a:cs typeface="Arial" panose="020B0604020202020204" pitchFamily="34" charset="0"/>
              </a:rPr>
              <a:t>Açık sistemlerin evreni, </a:t>
            </a:r>
          </a:p>
          <a:p>
            <a:pPr marL="914400" lvl="1" indent="-457200" eaLnBrk="1" hangingPunct="1">
              <a:buFont typeface="+mj-lt"/>
              <a:buAutoNum type="arabicPeriod"/>
              <a:defRPr/>
            </a:pPr>
            <a:r>
              <a:rPr lang="tr-TR" altLang="tr-TR" sz="2400" dirty="0">
                <a:latin typeface="Arial" panose="020B0604020202020204" pitchFamily="34" charset="0"/>
                <a:cs typeface="Arial" panose="020B0604020202020204" pitchFamily="34" charset="0"/>
              </a:rPr>
              <a:t>Model </a:t>
            </a:r>
          </a:p>
          <a:p>
            <a:pPr marL="914400" lvl="1" indent="-457200" eaLnBrk="1" hangingPunct="1">
              <a:buFont typeface="+mj-lt"/>
              <a:buAutoNum type="arabicPeriod"/>
              <a:defRPr/>
            </a:pPr>
            <a:r>
              <a:rPr lang="tr-TR" altLang="tr-TR" sz="2400" dirty="0">
                <a:latin typeface="Arial" panose="020B0604020202020204" pitchFamily="34" charset="0"/>
                <a:cs typeface="Arial" panose="020B0604020202020204" pitchFamily="34" charset="0"/>
              </a:rPr>
              <a:t>Dört boyutluluktur. </a:t>
            </a:r>
          </a:p>
          <a:p>
            <a:pPr marL="0" indent="0" eaLnBrk="1" hangingPunct="1">
              <a:buFont typeface="Wingdings 3" panose="05040102010807070707" pitchFamily="18" charset="2"/>
              <a:buNone/>
              <a:defRPr/>
            </a:pPr>
            <a:r>
              <a:rPr lang="tr-TR" altLang="tr-TR" sz="2400" dirty="0">
                <a:latin typeface="Arial" panose="020B0604020202020204" pitchFamily="34" charset="0"/>
                <a:cs typeface="Arial" panose="020B0604020202020204" pitchFamily="34" charset="0"/>
              </a:rPr>
              <a:t>Enerji alanı canlı ve cansızların temel yapısını oluşturur.</a:t>
            </a:r>
          </a:p>
        </p:txBody>
      </p:sp>
      <p:pic>
        <p:nvPicPr>
          <p:cNvPr id="76805" name="Picture 12" descr="Copy of rogers">
            <a:extLst>
              <a:ext uri="{FF2B5EF4-FFF2-40B4-BE49-F238E27FC236}">
                <a16:creationId xmlns="" xmlns:a16="http://schemas.microsoft.com/office/drawing/2014/main" id="{C1E41386-A452-4E6D-BA30-A954C18A5B6E}"/>
              </a:ext>
            </a:extLst>
          </p:cNvPr>
          <p:cNvPicPr>
            <a:picLocks noChangeAspect="1" noChangeArrowheads="1"/>
          </p:cNvPicPr>
          <p:nvPr/>
        </p:nvPicPr>
        <p:blipFill>
          <a:blip r:embed="rId2"/>
          <a:srcRect/>
          <a:stretch>
            <a:fillRect/>
          </a:stretch>
        </p:blipFill>
        <p:spPr bwMode="auto">
          <a:xfrm>
            <a:off x="1475656" y="0"/>
            <a:ext cx="2382415" cy="2638053"/>
          </a:xfrm>
          <a:prstGeom prst="ellipse">
            <a:avLst/>
          </a:prstGeom>
          <a:noFill/>
          <a:ln>
            <a:noFill/>
          </a:ln>
        </p:spPr>
      </p:pic>
      <p:sp>
        <p:nvSpPr>
          <p:cNvPr id="3" name="Slayt Numarası Yer Tutucusu 2">
            <a:extLst>
              <a:ext uri="{FF2B5EF4-FFF2-40B4-BE49-F238E27FC236}">
                <a16:creationId xmlns="" xmlns:a16="http://schemas.microsoft.com/office/drawing/2014/main" id="{5AB28903-3C1E-4BBB-BFDD-38F5914B6E41}"/>
              </a:ext>
            </a:extLst>
          </p:cNvPr>
          <p:cNvSpPr>
            <a:spLocks noGrp="1"/>
          </p:cNvSpPr>
          <p:nvPr>
            <p:ph type="sldNum" sz="quarter" idx="12"/>
          </p:nvPr>
        </p:nvSpPr>
        <p:spPr/>
        <p:txBody>
          <a:bodyPr/>
          <a:lstStyle/>
          <a:p>
            <a:pPr>
              <a:defRPr/>
            </a:pPr>
            <a:fld id="{6F6D09A7-7573-48A9-AC4F-1A27EEABED12}" type="slidenum">
              <a:rPr lang="tr-TR" altLang="tr-TR" smtClean="0"/>
              <a:pPr>
                <a:defRPr/>
              </a:pPr>
              <a:t>58</a:t>
            </a:fld>
            <a:endParaRPr lang="tr-TR" altLang="tr-T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 xmlns:a16="http://schemas.microsoft.com/office/drawing/2014/main" id="{5C840DA9-7B4E-48FE-8593-C32E4D9278F8}"/>
              </a:ext>
            </a:extLst>
          </p:cNvPr>
          <p:cNvSpPr>
            <a:spLocks noGrp="1" noChangeArrowheads="1"/>
          </p:cNvSpPr>
          <p:nvPr>
            <p:ph type="title"/>
          </p:nvPr>
        </p:nvSpPr>
        <p:spPr>
          <a:xfrm>
            <a:off x="2500313" y="571500"/>
            <a:ext cx="6643687" cy="1143000"/>
          </a:xfrm>
        </p:spPr>
        <p:txBody>
          <a:bodyPr/>
          <a:lstStyle/>
          <a:p>
            <a:pPr algn="r" eaLnBrk="1" fontAlgn="auto" hangingPunct="1">
              <a:spcAft>
                <a:spcPts val="0"/>
              </a:spcAft>
              <a:defRPr/>
            </a:pPr>
            <a:r>
              <a:rPr lang="tr-TR" altLang="tr-TR" sz="3600" b="1" dirty="0">
                <a:solidFill>
                  <a:srgbClr val="C00000"/>
                </a:solidFill>
                <a:latin typeface="+mn-lt"/>
              </a:rPr>
              <a:t>FAYE G. ABDELLAH</a:t>
            </a:r>
            <a:r>
              <a:rPr lang="tr-TR" altLang="tr-TR" sz="3600" b="1" dirty="0">
                <a:solidFill>
                  <a:srgbClr val="C00000"/>
                </a:solidFill>
                <a:latin typeface="Comic Sans MS" panose="030F0702030302020204" pitchFamily="66" charset="0"/>
              </a:rPr>
              <a:t/>
            </a:r>
            <a:br>
              <a:rPr lang="tr-TR" altLang="tr-TR" sz="3600" b="1" dirty="0">
                <a:solidFill>
                  <a:srgbClr val="C00000"/>
                </a:solidFill>
                <a:latin typeface="Comic Sans MS" panose="030F0702030302020204" pitchFamily="66" charset="0"/>
              </a:rPr>
            </a:br>
            <a:r>
              <a:rPr lang="tr-TR" altLang="tr-TR" sz="2400" b="1" dirty="0">
                <a:solidFill>
                  <a:srgbClr val="C00000"/>
                </a:solidFill>
              </a:rPr>
              <a:t>1919-2017</a:t>
            </a:r>
            <a:endParaRPr lang="tr-TR" altLang="tr-TR" sz="3600" b="1" dirty="0">
              <a:solidFill>
                <a:srgbClr val="C00000"/>
              </a:solidFill>
            </a:endParaRPr>
          </a:p>
        </p:txBody>
      </p:sp>
      <p:sp>
        <p:nvSpPr>
          <p:cNvPr id="78851" name="Rectangle 3">
            <a:extLst>
              <a:ext uri="{FF2B5EF4-FFF2-40B4-BE49-F238E27FC236}">
                <a16:creationId xmlns="" xmlns:a16="http://schemas.microsoft.com/office/drawing/2014/main" id="{402FCB3F-9F05-492A-B2E9-EBCA3DF54265}"/>
              </a:ext>
            </a:extLst>
          </p:cNvPr>
          <p:cNvSpPr>
            <a:spLocks noGrp="1" noChangeArrowheads="1"/>
          </p:cNvSpPr>
          <p:nvPr>
            <p:ph idx="1"/>
          </p:nvPr>
        </p:nvSpPr>
        <p:spPr>
          <a:xfrm>
            <a:off x="500063" y="2286000"/>
            <a:ext cx="8229600" cy="3883025"/>
          </a:xfrm>
        </p:spPr>
        <p:txBody>
          <a:bodyPr/>
          <a:lstStyle/>
          <a:p>
            <a:pPr algn="ctr" eaLnBrk="1" hangingPunct="1">
              <a:buFontTx/>
              <a:buNone/>
              <a:defRPr/>
            </a:pPr>
            <a:r>
              <a:rPr lang="tr-TR" altLang="tr-TR" dirty="0"/>
              <a:t>“</a:t>
            </a:r>
            <a:r>
              <a:rPr lang="tr-TR" altLang="tr-TR" sz="2400" dirty="0"/>
              <a:t>Bireyin sağlık gereksinimi, yani </a:t>
            </a:r>
            <a:r>
              <a:rPr lang="tr-TR" altLang="tr-TR" sz="2400" dirty="0">
                <a:solidFill>
                  <a:srgbClr val="C00000"/>
                </a:solidFill>
              </a:rPr>
              <a:t>hemşirelik problemidir. </a:t>
            </a:r>
            <a:r>
              <a:rPr lang="tr-TR" altLang="tr-TR" sz="2400" dirty="0"/>
              <a:t>Bu problemler görünür ya da görünmeyen olabilir.”</a:t>
            </a:r>
          </a:p>
          <a:p>
            <a:pPr algn="ctr" eaLnBrk="1" hangingPunct="1">
              <a:buFontTx/>
              <a:buNone/>
              <a:defRPr/>
            </a:pPr>
            <a:endParaRPr lang="tr-TR" altLang="tr-TR" sz="2400" dirty="0"/>
          </a:p>
          <a:p>
            <a:pPr algn="ctr" eaLnBrk="1" hangingPunct="1">
              <a:buFontTx/>
              <a:buNone/>
              <a:defRPr/>
            </a:pPr>
            <a:r>
              <a:rPr lang="tr-TR" altLang="tr-TR" sz="2400" dirty="0"/>
              <a:t>“Kaliteli hemşirelik bakımı, hastanın görünen ya da görünmeyen hemşirelik problemlerinin tanımlanması ve çözümlenmesini kapsar”</a:t>
            </a:r>
          </a:p>
        </p:txBody>
      </p:sp>
      <p:pic>
        <p:nvPicPr>
          <p:cNvPr id="74756" name="Picture 3">
            <a:extLst>
              <a:ext uri="{FF2B5EF4-FFF2-40B4-BE49-F238E27FC236}">
                <a16:creationId xmlns="" xmlns:a16="http://schemas.microsoft.com/office/drawing/2014/main" id="{440FA5B8-ACB6-41DB-B71F-21146B064C9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42323"/>
            <a:ext cx="1655763" cy="19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ayt Numarası Yer Tutucusu 2">
            <a:extLst>
              <a:ext uri="{FF2B5EF4-FFF2-40B4-BE49-F238E27FC236}">
                <a16:creationId xmlns="" xmlns:a16="http://schemas.microsoft.com/office/drawing/2014/main" id="{590C22A8-59E1-432B-AF7B-663856B8D14F}"/>
              </a:ext>
            </a:extLst>
          </p:cNvPr>
          <p:cNvSpPr>
            <a:spLocks noGrp="1"/>
          </p:cNvSpPr>
          <p:nvPr>
            <p:ph type="sldNum" sz="quarter" idx="12"/>
          </p:nvPr>
        </p:nvSpPr>
        <p:spPr/>
        <p:txBody>
          <a:bodyPr/>
          <a:lstStyle/>
          <a:p>
            <a:pPr>
              <a:defRPr/>
            </a:pPr>
            <a:fld id="{E9E42770-CCD2-4EEC-A923-3E43AB3240F0}" type="slidenum">
              <a:rPr lang="tr-TR" altLang="tr-TR" smtClean="0"/>
              <a:pPr>
                <a:defRPr/>
              </a:pPr>
              <a:t>59</a:t>
            </a:fld>
            <a:endParaRPr lang="tr-TR" altLang="tr-T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 xmlns:a16="http://schemas.microsoft.com/office/drawing/2014/main" id="{D5067C56-AD89-4E19-9445-C89CF7397D83}"/>
              </a:ext>
            </a:extLst>
          </p:cNvPr>
          <p:cNvSpPr>
            <a:spLocks noGrp="1" noChangeArrowheads="1"/>
          </p:cNvSpPr>
          <p:nvPr>
            <p:ph type="title"/>
          </p:nvPr>
        </p:nvSpPr>
        <p:spPr>
          <a:xfrm>
            <a:off x="179388" y="115888"/>
            <a:ext cx="8964612" cy="865187"/>
          </a:xfrm>
        </p:spPr>
        <p:txBody>
          <a:bodyPr/>
          <a:lstStyle/>
          <a:p>
            <a:pPr algn="just" eaLnBrk="1" fontAlgn="auto" hangingPunct="1">
              <a:spcAft>
                <a:spcPts val="0"/>
              </a:spcAft>
              <a:defRPr/>
            </a:pPr>
            <a:r>
              <a:rPr lang="tr-TR" altLang="tr-TR" sz="4000" b="1" dirty="0">
                <a:solidFill>
                  <a:srgbClr val="C00000"/>
                </a:solidFill>
                <a:latin typeface="+mn-lt"/>
              </a:rPr>
              <a:t>Abdellah-21 Hemşirelik Problemi</a:t>
            </a:r>
          </a:p>
        </p:txBody>
      </p:sp>
      <p:sp>
        <p:nvSpPr>
          <p:cNvPr id="73731" name="Rectangle 4">
            <a:extLst>
              <a:ext uri="{FF2B5EF4-FFF2-40B4-BE49-F238E27FC236}">
                <a16:creationId xmlns="" xmlns:a16="http://schemas.microsoft.com/office/drawing/2014/main" id="{3F832C32-D410-4AE4-A2E2-37DB37D79629}"/>
              </a:ext>
            </a:extLst>
          </p:cNvPr>
          <p:cNvSpPr>
            <a:spLocks noGrp="1" noChangeArrowheads="1"/>
          </p:cNvSpPr>
          <p:nvPr>
            <p:ph sz="half" idx="1"/>
          </p:nvPr>
        </p:nvSpPr>
        <p:spPr>
          <a:xfrm>
            <a:off x="150517" y="1081088"/>
            <a:ext cx="4468812" cy="4724176"/>
          </a:xfrm>
        </p:spPr>
        <p:txBody>
          <a:bodyPr rtlCol="0">
            <a:normAutofit lnSpcReduction="10000"/>
          </a:bodyPr>
          <a:lstStyle/>
          <a:p>
            <a:pPr marL="514350" indent="-514350" eaLnBrk="1" fontAlgn="auto" hangingPunct="1">
              <a:lnSpc>
                <a:spcPct val="90000"/>
              </a:lnSpc>
              <a:buFont typeface="+mj-lt"/>
              <a:buAutoNum type="arabicPeriod"/>
              <a:defRPr/>
            </a:pPr>
            <a:endParaRPr lang="tr-TR" altLang="tr-TR" sz="2000" dirty="0">
              <a:latin typeface="Comic Sans MS" panose="030F0702030302020204" pitchFamily="66" charset="0"/>
            </a:endParaRPr>
          </a:p>
          <a:p>
            <a:pPr marL="514350" indent="-514350" eaLnBrk="1" fontAlgn="auto" hangingPunct="1">
              <a:lnSpc>
                <a:spcPct val="90000"/>
              </a:lnSpc>
              <a:buFont typeface="+mj-lt"/>
              <a:buAutoNum type="arabicPeriod"/>
              <a:defRPr/>
            </a:pPr>
            <a:endParaRPr lang="tr-TR" altLang="tr-TR" sz="2000" dirty="0"/>
          </a:p>
          <a:p>
            <a:pPr marL="514350" indent="-514350" eaLnBrk="1" fontAlgn="auto" hangingPunct="1">
              <a:lnSpc>
                <a:spcPct val="90000"/>
              </a:lnSpc>
              <a:buFont typeface="+mj-lt"/>
              <a:buAutoNum type="arabicPeriod"/>
              <a:defRPr/>
            </a:pPr>
            <a:r>
              <a:rPr lang="tr-TR" altLang="tr-TR" sz="2000" dirty="0"/>
              <a:t>Fiziksel ve hijyenik rahatlığı sağlama</a:t>
            </a:r>
          </a:p>
          <a:p>
            <a:pPr marL="514350" indent="-514350" eaLnBrk="1" fontAlgn="auto" hangingPunct="1">
              <a:lnSpc>
                <a:spcPct val="90000"/>
              </a:lnSpc>
              <a:buFont typeface="+mj-lt"/>
              <a:buAutoNum type="arabicPeriod"/>
              <a:defRPr/>
            </a:pPr>
            <a:r>
              <a:rPr lang="tr-TR" altLang="tr-TR" sz="2000" dirty="0"/>
              <a:t>Hareket, egzersiz, uyku ve dinlenme</a:t>
            </a:r>
          </a:p>
          <a:p>
            <a:pPr marL="514350" indent="-514350" eaLnBrk="1" fontAlgn="auto" hangingPunct="1">
              <a:lnSpc>
                <a:spcPct val="90000"/>
              </a:lnSpc>
              <a:buFont typeface="+mj-lt"/>
              <a:buAutoNum type="arabicPeriod"/>
              <a:defRPr/>
            </a:pPr>
            <a:r>
              <a:rPr lang="tr-TR" altLang="tr-TR" sz="2000" dirty="0"/>
              <a:t>Kazaların, yaraların ve enfeksiyonların önlenmesi için gerekli önlemleri alarak güvenliğin sağlanması</a:t>
            </a:r>
          </a:p>
          <a:p>
            <a:pPr marL="514350" indent="-514350" eaLnBrk="1" fontAlgn="auto" hangingPunct="1">
              <a:lnSpc>
                <a:spcPct val="90000"/>
              </a:lnSpc>
              <a:buFont typeface="+mj-lt"/>
              <a:buAutoNum type="arabicPeriod"/>
              <a:defRPr/>
            </a:pPr>
            <a:r>
              <a:rPr lang="tr-TR" altLang="tr-TR" sz="2000" dirty="0"/>
              <a:t>Düzgün beden mekaniğini sağlamak, </a:t>
            </a:r>
            <a:r>
              <a:rPr lang="tr-TR" altLang="tr-TR" sz="2000" dirty="0" err="1"/>
              <a:t>deformiteleri</a:t>
            </a:r>
            <a:r>
              <a:rPr lang="tr-TR" altLang="tr-TR" sz="2000" dirty="0"/>
              <a:t> önlemek ve düzeltmek</a:t>
            </a:r>
          </a:p>
          <a:p>
            <a:pPr marL="514350" indent="-514350" eaLnBrk="1" fontAlgn="auto" hangingPunct="1">
              <a:lnSpc>
                <a:spcPct val="90000"/>
              </a:lnSpc>
              <a:buFont typeface="+mj-lt"/>
              <a:buAutoNum type="arabicPeriod"/>
              <a:defRPr/>
            </a:pPr>
            <a:r>
              <a:rPr lang="tr-TR" altLang="tr-TR" sz="2000" dirty="0"/>
              <a:t>Vücudun tüm hücrelerinin oksijenlenmesini sağlamak</a:t>
            </a:r>
          </a:p>
          <a:p>
            <a:pPr marL="514350" indent="-514350" eaLnBrk="1" fontAlgn="auto" hangingPunct="1">
              <a:lnSpc>
                <a:spcPct val="90000"/>
              </a:lnSpc>
              <a:buFont typeface="+mj-lt"/>
              <a:buAutoNum type="arabicPeriod"/>
              <a:defRPr/>
            </a:pPr>
            <a:r>
              <a:rPr lang="tr-TR" altLang="tr-TR" sz="2000" dirty="0"/>
              <a:t>Vücudun tüm hücrelerinin </a:t>
            </a:r>
            <a:r>
              <a:rPr lang="tr-TR" altLang="tr-TR" sz="2000" dirty="0">
                <a:latin typeface="+mj-lt"/>
              </a:rPr>
              <a:t>beslenmesini sağlamak</a:t>
            </a:r>
          </a:p>
          <a:p>
            <a:pPr marL="514350" indent="-514350" eaLnBrk="1" fontAlgn="auto" hangingPunct="1">
              <a:lnSpc>
                <a:spcPct val="90000"/>
              </a:lnSpc>
              <a:buFont typeface="+mj-lt"/>
              <a:buAutoNum type="arabicPeriod"/>
              <a:defRPr/>
            </a:pPr>
            <a:endParaRPr lang="tr-TR" altLang="tr-TR" sz="2000" dirty="0">
              <a:solidFill>
                <a:srgbClr val="002060"/>
              </a:solidFill>
              <a:latin typeface="Comic Sans MS" panose="030F0702030302020204" pitchFamily="66" charset="0"/>
            </a:endParaRPr>
          </a:p>
          <a:p>
            <a:pPr marL="514350" indent="-514350" eaLnBrk="1" fontAlgn="auto" hangingPunct="1">
              <a:lnSpc>
                <a:spcPct val="90000"/>
              </a:lnSpc>
              <a:buFont typeface="+mj-lt"/>
              <a:buAutoNum type="arabicPeriod"/>
              <a:defRPr/>
            </a:pPr>
            <a:endParaRPr lang="tr-TR" altLang="tr-TR" sz="2000" dirty="0">
              <a:solidFill>
                <a:srgbClr val="002060"/>
              </a:solidFill>
              <a:latin typeface="Comic Sans MS" panose="030F0702030302020204" pitchFamily="66" charset="0"/>
            </a:endParaRPr>
          </a:p>
          <a:p>
            <a:pPr marL="514350" indent="-514350" eaLnBrk="1" fontAlgn="auto" hangingPunct="1">
              <a:lnSpc>
                <a:spcPct val="90000"/>
              </a:lnSpc>
              <a:buFont typeface="+mj-lt"/>
              <a:buAutoNum type="arabicPeriod"/>
              <a:defRPr/>
            </a:pPr>
            <a:endParaRPr lang="tr-TR" altLang="tr-TR" sz="2000" dirty="0">
              <a:solidFill>
                <a:srgbClr val="002060"/>
              </a:solidFill>
              <a:latin typeface="Comic Sans MS" panose="030F0702030302020204" pitchFamily="66" charset="0"/>
            </a:endParaRPr>
          </a:p>
          <a:p>
            <a:pPr marL="514350" indent="-514350" eaLnBrk="1" fontAlgn="auto" hangingPunct="1">
              <a:lnSpc>
                <a:spcPct val="90000"/>
              </a:lnSpc>
              <a:buFont typeface="+mj-lt"/>
              <a:buAutoNum type="arabicPeriod"/>
              <a:defRPr/>
            </a:pPr>
            <a:endParaRPr lang="tr-TR" altLang="tr-TR" sz="2000" dirty="0">
              <a:solidFill>
                <a:srgbClr val="002060"/>
              </a:solidFill>
              <a:latin typeface="Comic Sans MS" panose="030F0702030302020204" pitchFamily="66" charset="0"/>
            </a:endParaRPr>
          </a:p>
        </p:txBody>
      </p:sp>
      <p:sp>
        <p:nvSpPr>
          <p:cNvPr id="73732" name="Rectangle 5">
            <a:extLst>
              <a:ext uri="{FF2B5EF4-FFF2-40B4-BE49-F238E27FC236}">
                <a16:creationId xmlns="" xmlns:a16="http://schemas.microsoft.com/office/drawing/2014/main" id="{30DADBE7-8231-4026-B7E6-0EC13DF8FDE3}"/>
              </a:ext>
            </a:extLst>
          </p:cNvPr>
          <p:cNvSpPr>
            <a:spLocks noGrp="1" noChangeArrowheads="1"/>
          </p:cNvSpPr>
          <p:nvPr>
            <p:ph sz="half" idx="2"/>
          </p:nvPr>
        </p:nvSpPr>
        <p:spPr>
          <a:xfrm>
            <a:off x="4648200" y="1268413"/>
            <a:ext cx="4244280" cy="5113337"/>
          </a:xfrm>
        </p:spPr>
        <p:txBody>
          <a:bodyPr rtlCol="0">
            <a:normAutofit lnSpcReduction="10000"/>
          </a:bodyPr>
          <a:lstStyle/>
          <a:p>
            <a:pPr marL="342900" indent="-342900" algn="just" eaLnBrk="1" hangingPunct="1">
              <a:lnSpc>
                <a:spcPct val="80000"/>
              </a:lnSpc>
              <a:buFont typeface="+mj-lt"/>
              <a:buAutoNum type="arabicPeriod" startAt="7"/>
              <a:defRPr/>
            </a:pPr>
            <a:endParaRPr lang="tr-TR" altLang="tr-TR" sz="2000" dirty="0">
              <a:latin typeface="Comic Sans MS" panose="030F0702030302020204" pitchFamily="66" charset="0"/>
            </a:endParaRPr>
          </a:p>
          <a:p>
            <a:pPr marL="342900" indent="-342900" algn="just" eaLnBrk="1" hangingPunct="1">
              <a:lnSpc>
                <a:spcPct val="80000"/>
              </a:lnSpc>
              <a:buFont typeface="+mj-lt"/>
              <a:buAutoNum type="arabicPeriod" startAt="7"/>
              <a:defRPr/>
            </a:pPr>
            <a:endParaRPr lang="tr-TR" altLang="tr-TR" sz="2000" dirty="0">
              <a:latin typeface="Comic Sans MS" panose="030F0702030302020204" pitchFamily="66" charset="0"/>
            </a:endParaRPr>
          </a:p>
          <a:p>
            <a:pPr marL="342900" indent="-342900" algn="just" eaLnBrk="1" hangingPunct="1">
              <a:lnSpc>
                <a:spcPct val="80000"/>
              </a:lnSpc>
              <a:buFont typeface="+mj-lt"/>
              <a:buAutoNum type="arabicPeriod" startAt="7"/>
              <a:defRPr/>
            </a:pPr>
            <a:r>
              <a:rPr lang="tr-TR" altLang="tr-TR" sz="2000" dirty="0">
                <a:latin typeface="Arial" panose="020B0604020202020204" pitchFamily="34" charset="0"/>
                <a:cs typeface="Arial" panose="020B0604020202020204" pitchFamily="34" charset="0"/>
              </a:rPr>
              <a:t>Kişilerarası olumlu ilişki geliştirmek</a:t>
            </a:r>
          </a:p>
          <a:p>
            <a:pPr marL="342900" indent="-342900" algn="just" eaLnBrk="1" hangingPunct="1">
              <a:lnSpc>
                <a:spcPct val="80000"/>
              </a:lnSpc>
              <a:buFont typeface="+mj-lt"/>
              <a:buAutoNum type="arabicPeriod" startAt="7"/>
              <a:defRPr/>
            </a:pPr>
            <a:r>
              <a:rPr lang="tr-TR" altLang="tr-TR" sz="2000" dirty="0">
                <a:latin typeface="Arial" panose="020B0604020202020204" pitchFamily="34" charset="0"/>
                <a:cs typeface="Arial" panose="020B0604020202020204" pitchFamily="34" charset="0"/>
              </a:rPr>
              <a:t>Bireyin amaca yönelik olarak iyileşmesine ve başarı sağlamasına yardımcı olmak</a:t>
            </a:r>
          </a:p>
          <a:p>
            <a:pPr marL="342900" indent="-342900" algn="just" eaLnBrk="1" hangingPunct="1">
              <a:lnSpc>
                <a:spcPct val="80000"/>
              </a:lnSpc>
              <a:buFont typeface="+mj-lt"/>
              <a:buAutoNum type="arabicPeriod" startAt="7"/>
              <a:defRPr/>
            </a:pPr>
            <a:r>
              <a:rPr lang="tr-TR" altLang="tr-TR" sz="2000" dirty="0">
                <a:latin typeface="Arial" panose="020B0604020202020204" pitchFamily="34" charset="0"/>
                <a:cs typeface="Arial" panose="020B0604020202020204" pitchFamily="34" charset="0"/>
              </a:rPr>
              <a:t>Tedavi için uygun bir ortam sağlamak</a:t>
            </a:r>
          </a:p>
          <a:p>
            <a:pPr marL="342900" indent="-342900" algn="just" eaLnBrk="1" hangingPunct="1">
              <a:lnSpc>
                <a:spcPct val="80000"/>
              </a:lnSpc>
              <a:buFont typeface="+mj-lt"/>
              <a:buAutoNum type="arabicPeriod" startAt="10"/>
              <a:defRPr/>
            </a:pPr>
            <a:r>
              <a:rPr lang="tr-TR" altLang="tr-TR" sz="2000" dirty="0">
                <a:latin typeface="Arial" panose="020B0604020202020204" pitchFamily="34" charset="0"/>
                <a:cs typeface="Arial" panose="020B0604020202020204" pitchFamily="34" charset="0"/>
              </a:rPr>
              <a:t>Eliminasyonu sağlamak</a:t>
            </a:r>
          </a:p>
          <a:p>
            <a:pPr marL="342900" indent="-342900" algn="just" eaLnBrk="1" hangingPunct="1">
              <a:lnSpc>
                <a:spcPct val="80000"/>
              </a:lnSpc>
              <a:buFont typeface="+mj-lt"/>
              <a:buAutoNum type="arabicPeriod" startAt="10"/>
              <a:defRPr/>
            </a:pPr>
            <a:r>
              <a:rPr lang="tr-TR" altLang="tr-TR" sz="2000" dirty="0">
                <a:latin typeface="Arial" panose="020B0604020202020204" pitchFamily="34" charset="0"/>
                <a:cs typeface="Arial" panose="020B0604020202020204" pitchFamily="34" charset="0"/>
              </a:rPr>
              <a:t>Elektrolit-sıvı dengesini sağlamak</a:t>
            </a:r>
          </a:p>
          <a:p>
            <a:pPr marL="342900" indent="-342900" algn="just" eaLnBrk="1" hangingPunct="1">
              <a:lnSpc>
                <a:spcPct val="80000"/>
              </a:lnSpc>
              <a:buFont typeface="+mj-lt"/>
              <a:buAutoNum type="arabicPeriod" startAt="10"/>
              <a:defRPr/>
            </a:pPr>
            <a:r>
              <a:rPr lang="tr-TR" altLang="tr-TR" sz="2000" dirty="0">
                <a:latin typeface="Arial" panose="020B0604020202020204" pitchFamily="34" charset="0"/>
                <a:cs typeface="Arial" panose="020B0604020202020204" pitchFamily="34" charset="0"/>
              </a:rPr>
              <a:t>Hastalık durumunda vücudun fizyolojik, patolojik ve </a:t>
            </a:r>
            <a:r>
              <a:rPr lang="tr-TR" altLang="tr-TR" sz="2000" dirty="0" err="1">
                <a:latin typeface="Arial" panose="020B0604020202020204" pitchFamily="34" charset="0"/>
                <a:cs typeface="Arial" panose="020B0604020202020204" pitchFamily="34" charset="0"/>
              </a:rPr>
              <a:t>kompansasyon</a:t>
            </a:r>
            <a:r>
              <a:rPr lang="tr-TR" altLang="tr-TR" sz="2000" dirty="0">
                <a:latin typeface="Arial" panose="020B0604020202020204" pitchFamily="34" charset="0"/>
                <a:cs typeface="Arial" panose="020B0604020202020204" pitchFamily="34" charset="0"/>
              </a:rPr>
              <a:t> etkilerini sağlamak</a:t>
            </a:r>
          </a:p>
          <a:p>
            <a:pPr marL="342900" indent="-342900" algn="just" eaLnBrk="1" hangingPunct="1">
              <a:lnSpc>
                <a:spcPct val="80000"/>
              </a:lnSpc>
              <a:buFont typeface="+mj-lt"/>
              <a:buAutoNum type="arabicPeriod" startAt="10"/>
              <a:defRPr/>
            </a:pPr>
            <a:r>
              <a:rPr lang="tr-TR" altLang="tr-TR" sz="2000" dirty="0">
                <a:latin typeface="Arial" panose="020B0604020202020204" pitchFamily="34" charset="0"/>
                <a:cs typeface="Arial" panose="020B0604020202020204" pitchFamily="34" charset="0"/>
              </a:rPr>
              <a:t>Vücudun düzenleyici mekanizmalarının fonksiyonlarının devamlılığının sağlamak</a:t>
            </a:r>
          </a:p>
          <a:p>
            <a:pPr marL="342900" indent="-342900" eaLnBrk="1" hangingPunct="1">
              <a:lnSpc>
                <a:spcPct val="80000"/>
              </a:lnSpc>
              <a:buFont typeface="+mj-lt"/>
              <a:buAutoNum type="arabicPeriod" startAt="7"/>
              <a:defRPr/>
            </a:pPr>
            <a:endParaRPr lang="tr-TR" altLang="tr-TR" dirty="0">
              <a:latin typeface="Times New Roman" panose="02020603050405020304" pitchFamily="18" charset="0"/>
            </a:endParaRPr>
          </a:p>
          <a:p>
            <a:pPr marL="342900" indent="-342900" eaLnBrk="1" hangingPunct="1">
              <a:lnSpc>
                <a:spcPct val="80000"/>
              </a:lnSpc>
              <a:buFont typeface="+mj-lt"/>
              <a:buAutoNum type="arabicPeriod" startAt="7"/>
              <a:defRPr/>
            </a:pPr>
            <a:endParaRPr lang="tr-TR" altLang="tr-TR" dirty="0">
              <a:latin typeface="Times New Roman" panose="02020603050405020304" pitchFamily="18" charset="0"/>
            </a:endParaRPr>
          </a:p>
          <a:p>
            <a:pPr marL="342900" indent="-342900" eaLnBrk="1" fontAlgn="auto" hangingPunct="1">
              <a:lnSpc>
                <a:spcPct val="90000"/>
              </a:lnSpc>
              <a:buFont typeface="+mj-lt"/>
              <a:buAutoNum type="arabicPeriod" startAt="7"/>
              <a:defRPr/>
            </a:pPr>
            <a:endParaRPr lang="tr-TR" altLang="tr-TR" dirty="0">
              <a:solidFill>
                <a:schemeClr val="bg2">
                  <a:lumMod val="75000"/>
                </a:schemeClr>
              </a:solidFill>
            </a:endParaRPr>
          </a:p>
        </p:txBody>
      </p:sp>
      <p:sp>
        <p:nvSpPr>
          <p:cNvPr id="3" name="Slayt Numarası Yer Tutucusu 2">
            <a:extLst>
              <a:ext uri="{FF2B5EF4-FFF2-40B4-BE49-F238E27FC236}">
                <a16:creationId xmlns="" xmlns:a16="http://schemas.microsoft.com/office/drawing/2014/main" id="{564661CF-B7A1-43EC-97E4-1748A222C254}"/>
              </a:ext>
            </a:extLst>
          </p:cNvPr>
          <p:cNvSpPr>
            <a:spLocks noGrp="1"/>
          </p:cNvSpPr>
          <p:nvPr>
            <p:ph type="sldNum" sz="quarter" idx="12"/>
          </p:nvPr>
        </p:nvSpPr>
        <p:spPr/>
        <p:txBody>
          <a:bodyPr/>
          <a:lstStyle/>
          <a:p>
            <a:pPr>
              <a:defRPr/>
            </a:pPr>
            <a:fld id="{6668E714-0F12-4F9B-9193-46F4D60A760C}" type="slidenum">
              <a:rPr lang="tr-TR" altLang="tr-TR" smtClean="0"/>
              <a:pPr>
                <a:defRPr/>
              </a:pPr>
              <a:t>60</a:t>
            </a:fld>
            <a:endParaRPr lang="tr-TR" altLang="tr-T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 xmlns:a16="http://schemas.microsoft.com/office/drawing/2014/main" id="{70FE74DB-F11A-4642-B0BD-A746E6348DE6}"/>
              </a:ext>
            </a:extLst>
          </p:cNvPr>
          <p:cNvSpPr>
            <a:spLocks noGrp="1" noChangeArrowheads="1"/>
          </p:cNvSpPr>
          <p:nvPr>
            <p:ph type="title"/>
          </p:nvPr>
        </p:nvSpPr>
        <p:spPr>
          <a:xfrm>
            <a:off x="266700" y="476250"/>
            <a:ext cx="8610600" cy="733425"/>
          </a:xfrm>
        </p:spPr>
        <p:txBody>
          <a:bodyPr/>
          <a:lstStyle/>
          <a:p>
            <a:pPr eaLnBrk="1" fontAlgn="auto" hangingPunct="1">
              <a:spcAft>
                <a:spcPts val="0"/>
              </a:spcAft>
              <a:defRPr/>
            </a:pPr>
            <a:r>
              <a:rPr lang="tr-TR" altLang="tr-TR" sz="4000" b="1" dirty="0">
                <a:solidFill>
                  <a:srgbClr val="C00000"/>
                </a:solidFill>
              </a:rPr>
              <a:t>Abdellah-21 Hemşirelik Problemi</a:t>
            </a:r>
            <a:endParaRPr lang="tr-TR" altLang="tr-TR" sz="4000" dirty="0"/>
          </a:p>
        </p:txBody>
      </p:sp>
      <p:sp>
        <p:nvSpPr>
          <p:cNvPr id="80899" name="Rectangle 3">
            <a:extLst>
              <a:ext uri="{FF2B5EF4-FFF2-40B4-BE49-F238E27FC236}">
                <a16:creationId xmlns="" xmlns:a16="http://schemas.microsoft.com/office/drawing/2014/main" id="{859AE9D6-2290-4910-A98E-5694AD80D28C}"/>
              </a:ext>
            </a:extLst>
          </p:cNvPr>
          <p:cNvSpPr>
            <a:spLocks noGrp="1" noChangeArrowheads="1"/>
          </p:cNvSpPr>
          <p:nvPr>
            <p:ph sz="half" idx="1"/>
          </p:nvPr>
        </p:nvSpPr>
        <p:spPr>
          <a:xfrm>
            <a:off x="457200" y="1484784"/>
            <a:ext cx="3898900" cy="4896966"/>
          </a:xfrm>
        </p:spPr>
        <p:txBody>
          <a:bodyPr/>
          <a:lstStyle/>
          <a:p>
            <a:pPr marL="342900" indent="-342900" algn="just" eaLnBrk="1" hangingPunct="1">
              <a:lnSpc>
                <a:spcPct val="80000"/>
              </a:lnSpc>
              <a:buFont typeface="+mj-lt"/>
              <a:buAutoNum type="arabicPeriod" startAt="14"/>
              <a:defRPr/>
            </a:pPr>
            <a:r>
              <a:rPr lang="tr-TR" altLang="tr-TR" sz="2000" dirty="0"/>
              <a:t>Duygusal fonksiyonların devamlılığını sağlamak</a:t>
            </a:r>
          </a:p>
          <a:p>
            <a:pPr marL="342900" indent="-342900" algn="just" eaLnBrk="1" hangingPunct="1">
              <a:lnSpc>
                <a:spcPct val="80000"/>
              </a:lnSpc>
              <a:buFont typeface="+mj-lt"/>
              <a:buAutoNum type="arabicPeriod" startAt="14"/>
              <a:defRPr/>
            </a:pPr>
            <a:r>
              <a:rPr lang="tr-TR" altLang="tr-TR" sz="2000" dirty="0"/>
              <a:t>Olumlu ve olumsuz ifadelerin, duyguların ve tepkilerin tanımlanması ve kabul edilmesi</a:t>
            </a:r>
          </a:p>
          <a:p>
            <a:pPr marL="342900" indent="-342900" algn="just" eaLnBrk="1" hangingPunct="1">
              <a:lnSpc>
                <a:spcPct val="80000"/>
              </a:lnSpc>
              <a:buFont typeface="+mj-lt"/>
              <a:buAutoNum type="arabicPeriod" startAt="14"/>
              <a:defRPr/>
            </a:pPr>
            <a:r>
              <a:rPr lang="tr-TR" altLang="tr-TR" sz="2000" dirty="0"/>
              <a:t>Duygusal durum ile organik hastalıkların ilişkisini tanımlamak ve kabul etmek</a:t>
            </a:r>
          </a:p>
          <a:p>
            <a:pPr marL="342900" indent="-342900" algn="just" eaLnBrk="1" hangingPunct="1">
              <a:lnSpc>
                <a:spcPct val="80000"/>
              </a:lnSpc>
              <a:buFont typeface="+mj-lt"/>
              <a:buAutoNum type="arabicPeriod" startAt="14"/>
              <a:defRPr/>
            </a:pPr>
            <a:r>
              <a:rPr lang="tr-TR" altLang="tr-TR" sz="2000" dirty="0"/>
              <a:t>Sözlü ve sözsüz iletişimi etkin bir şekilde sağlamak</a:t>
            </a:r>
          </a:p>
          <a:p>
            <a:pPr marL="342900" indent="-342900" algn="just" eaLnBrk="1" hangingPunct="1">
              <a:lnSpc>
                <a:spcPct val="80000"/>
              </a:lnSpc>
              <a:buFont typeface="+mj-lt"/>
              <a:buAutoNum type="arabicPeriod" startAt="14"/>
              <a:defRPr/>
            </a:pPr>
            <a:r>
              <a:rPr lang="tr-TR" altLang="tr-TR" sz="2000" dirty="0"/>
              <a:t>Kişilerarası  olumlu  ilişkileri geliştirmek</a:t>
            </a:r>
          </a:p>
          <a:p>
            <a:pPr eaLnBrk="1" hangingPunct="1">
              <a:lnSpc>
                <a:spcPct val="80000"/>
              </a:lnSpc>
              <a:defRPr/>
            </a:pPr>
            <a:endParaRPr lang="tr-TR" altLang="tr-TR" dirty="0">
              <a:latin typeface="Times New Roman" panose="02020603050405020304" pitchFamily="18" charset="0"/>
            </a:endParaRPr>
          </a:p>
        </p:txBody>
      </p:sp>
      <p:sp>
        <p:nvSpPr>
          <p:cNvPr id="80900" name="Rectangle 4">
            <a:extLst>
              <a:ext uri="{FF2B5EF4-FFF2-40B4-BE49-F238E27FC236}">
                <a16:creationId xmlns="" xmlns:a16="http://schemas.microsoft.com/office/drawing/2014/main" id="{E3533A0A-B1B4-49B9-B67A-47FD998FE198}"/>
              </a:ext>
            </a:extLst>
          </p:cNvPr>
          <p:cNvSpPr>
            <a:spLocks noGrp="1" noChangeArrowheads="1"/>
          </p:cNvSpPr>
          <p:nvPr>
            <p:ph sz="half" idx="2"/>
          </p:nvPr>
        </p:nvSpPr>
        <p:spPr>
          <a:xfrm>
            <a:off x="4643438" y="1484784"/>
            <a:ext cx="4176712" cy="4896966"/>
          </a:xfrm>
        </p:spPr>
        <p:txBody>
          <a:bodyPr/>
          <a:lstStyle/>
          <a:p>
            <a:pPr marL="342900" indent="-342900" algn="just" eaLnBrk="1" hangingPunct="1">
              <a:lnSpc>
                <a:spcPct val="80000"/>
              </a:lnSpc>
              <a:buFont typeface="+mj-lt"/>
              <a:buAutoNum type="arabicPeriod" startAt="19"/>
              <a:defRPr/>
            </a:pPr>
            <a:r>
              <a:rPr lang="tr-TR" altLang="tr-TR" sz="2000" dirty="0">
                <a:latin typeface="Arial" panose="020B0604020202020204" pitchFamily="34" charset="0"/>
                <a:cs typeface="Arial" panose="020B0604020202020204" pitchFamily="34" charset="0"/>
              </a:rPr>
              <a:t>Her bireyin fiziksel ve duygusal sınırlılıklarını göz önüne alarak, olası optimum hedefleri kabul etmek</a:t>
            </a:r>
          </a:p>
          <a:p>
            <a:pPr marL="342900" indent="-342900" algn="just" eaLnBrk="1" hangingPunct="1">
              <a:lnSpc>
                <a:spcPct val="80000"/>
              </a:lnSpc>
              <a:buFont typeface="+mj-lt"/>
              <a:buAutoNum type="arabicPeriod" startAt="19"/>
              <a:defRPr/>
            </a:pPr>
            <a:r>
              <a:rPr lang="tr-TR" altLang="tr-TR" sz="2000" dirty="0">
                <a:latin typeface="Arial" panose="020B0604020202020204" pitchFamily="34" charset="0"/>
                <a:cs typeface="Arial" panose="020B0604020202020204" pitchFamily="34" charset="0"/>
              </a:rPr>
              <a:t>Hastalık nedeniyle ortaya çıkan problemlerin çözümü için toplumsal kaynaklardan yararlanmak</a:t>
            </a:r>
          </a:p>
          <a:p>
            <a:pPr marL="342900" indent="-342900" algn="just" eaLnBrk="1" hangingPunct="1">
              <a:lnSpc>
                <a:spcPct val="80000"/>
              </a:lnSpc>
              <a:buFont typeface="+mj-lt"/>
              <a:buAutoNum type="arabicPeriod" startAt="19"/>
              <a:defRPr/>
            </a:pPr>
            <a:r>
              <a:rPr lang="tr-TR" altLang="tr-TR" sz="2000" dirty="0">
                <a:latin typeface="Arial" panose="020B0604020202020204" pitchFamily="34" charset="0"/>
                <a:cs typeface="Arial" panose="020B0604020202020204" pitchFamily="34" charset="0"/>
              </a:rPr>
              <a:t>Hastalıkların oluşmasında sosyal faktörlerin de rolü olduğunu bilmek</a:t>
            </a:r>
          </a:p>
          <a:p>
            <a:pPr eaLnBrk="1" hangingPunct="1">
              <a:lnSpc>
                <a:spcPct val="80000"/>
              </a:lnSpc>
              <a:defRPr/>
            </a:pPr>
            <a:endParaRPr lang="tr-TR" altLang="tr-TR" dirty="0">
              <a:latin typeface="Times New Roman" panose="02020603050405020304" pitchFamily="18" charset="0"/>
            </a:endParaRPr>
          </a:p>
        </p:txBody>
      </p:sp>
      <p:sp>
        <p:nvSpPr>
          <p:cNvPr id="3" name="Slayt Numarası Yer Tutucusu 2">
            <a:extLst>
              <a:ext uri="{FF2B5EF4-FFF2-40B4-BE49-F238E27FC236}">
                <a16:creationId xmlns="" xmlns:a16="http://schemas.microsoft.com/office/drawing/2014/main" id="{60627E2D-B4BB-4C82-8CB0-96699D00FEE9}"/>
              </a:ext>
            </a:extLst>
          </p:cNvPr>
          <p:cNvSpPr>
            <a:spLocks noGrp="1"/>
          </p:cNvSpPr>
          <p:nvPr>
            <p:ph type="sldNum" sz="quarter" idx="12"/>
          </p:nvPr>
        </p:nvSpPr>
        <p:spPr/>
        <p:txBody>
          <a:bodyPr/>
          <a:lstStyle/>
          <a:p>
            <a:pPr>
              <a:defRPr/>
            </a:pPr>
            <a:fld id="{2778668A-73B9-4B35-8C91-32C4FA6C8EE6}" type="slidenum">
              <a:rPr lang="tr-TR" altLang="tr-TR" smtClean="0"/>
              <a:pPr>
                <a:defRPr/>
              </a:pPr>
              <a:t>61</a:t>
            </a:fld>
            <a:endParaRPr lang="tr-TR" altLang="tr-T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 xmlns:a16="http://schemas.microsoft.com/office/drawing/2014/main" id="{E531DC6D-DA5F-430A-A952-57731AF6944B}"/>
              </a:ext>
            </a:extLst>
          </p:cNvPr>
          <p:cNvSpPr>
            <a:spLocks noGrp="1" noChangeArrowheads="1"/>
          </p:cNvSpPr>
          <p:nvPr>
            <p:ph type="title"/>
          </p:nvPr>
        </p:nvSpPr>
        <p:spPr>
          <a:xfrm>
            <a:off x="3203575" y="609600"/>
            <a:ext cx="5761038" cy="1752600"/>
          </a:xfrm>
        </p:spPr>
        <p:txBody>
          <a:bodyPr/>
          <a:lstStyle/>
          <a:p>
            <a:pPr algn="r" eaLnBrk="1" fontAlgn="auto" hangingPunct="1">
              <a:spcAft>
                <a:spcPts val="0"/>
              </a:spcAft>
              <a:defRPr/>
            </a:pPr>
            <a:r>
              <a:rPr lang="tr-TR" sz="3600" b="1" dirty="0">
                <a:solidFill>
                  <a:srgbClr val="C00000"/>
                </a:solidFill>
                <a:latin typeface="+mn-lt"/>
              </a:rPr>
              <a:t>DOROTHEA OREM</a:t>
            </a:r>
            <a:br>
              <a:rPr lang="tr-TR" sz="3600" b="1" dirty="0">
                <a:solidFill>
                  <a:srgbClr val="C00000"/>
                </a:solidFill>
                <a:latin typeface="+mn-lt"/>
              </a:rPr>
            </a:br>
            <a:r>
              <a:rPr lang="tr-TR" sz="2400" b="1" dirty="0">
                <a:solidFill>
                  <a:srgbClr val="C00000"/>
                </a:solidFill>
                <a:latin typeface="+mn-lt"/>
              </a:rPr>
              <a:t>1914-2007</a:t>
            </a:r>
            <a:endParaRPr lang="tr-TR" sz="3600" b="1" dirty="0">
              <a:solidFill>
                <a:srgbClr val="C00000"/>
              </a:solidFill>
              <a:latin typeface="+mn-lt"/>
            </a:endParaRPr>
          </a:p>
        </p:txBody>
      </p:sp>
      <p:sp>
        <p:nvSpPr>
          <p:cNvPr id="83971" name="Rectangle 3">
            <a:extLst>
              <a:ext uri="{FF2B5EF4-FFF2-40B4-BE49-F238E27FC236}">
                <a16:creationId xmlns="" xmlns:a16="http://schemas.microsoft.com/office/drawing/2014/main" id="{9DBB72C7-CFB1-4D36-91BE-F26F8CC7394E}"/>
              </a:ext>
            </a:extLst>
          </p:cNvPr>
          <p:cNvSpPr>
            <a:spLocks noGrp="1" noChangeArrowheads="1"/>
          </p:cNvSpPr>
          <p:nvPr>
            <p:ph idx="1"/>
          </p:nvPr>
        </p:nvSpPr>
        <p:spPr>
          <a:xfrm>
            <a:off x="457199" y="3085418"/>
            <a:ext cx="8507413" cy="3512232"/>
          </a:xfrm>
        </p:spPr>
        <p:txBody>
          <a:bodyPr/>
          <a:lstStyle/>
          <a:p>
            <a:pPr algn="ctr" eaLnBrk="1" hangingPunct="1">
              <a:buFontTx/>
              <a:buNone/>
              <a:defRPr/>
            </a:pPr>
            <a:r>
              <a:rPr lang="tr-TR" altLang="tr-TR" sz="2800" b="1" dirty="0">
                <a:solidFill>
                  <a:srgbClr val="C00000"/>
                </a:solidFill>
              </a:rPr>
              <a:t>ÖZ BAKIM</a:t>
            </a:r>
          </a:p>
          <a:p>
            <a:pPr algn="ctr" eaLnBrk="1" hangingPunct="1">
              <a:buFontTx/>
              <a:buNone/>
              <a:defRPr/>
            </a:pPr>
            <a:r>
              <a:rPr lang="tr-TR" altLang="tr-TR" sz="2400" dirty="0"/>
              <a:t>“Hemşireliğin ilgi alanı insan yaşam ve sağlığının devamı, hastalık ya da sakatlıktan kurtulma ve bunların olumsuz etkileri ile baş etme yani bireysel bakımı üstlenmek için duyduğu gereksinimler üzerine odaklanır.</a:t>
            </a:r>
          </a:p>
          <a:p>
            <a:pPr algn="ctr" eaLnBrk="1" hangingPunct="1">
              <a:buFontTx/>
              <a:buNone/>
              <a:defRPr/>
            </a:pPr>
            <a:r>
              <a:rPr lang="tr-TR" altLang="tr-TR" sz="2400" dirty="0"/>
              <a:t> İnsanın kendisine yeterli olmadığı durumlarda hemşirelik devreye girer”</a:t>
            </a:r>
          </a:p>
        </p:txBody>
      </p:sp>
      <p:pic>
        <p:nvPicPr>
          <p:cNvPr id="5" name="Resim 4">
            <a:extLst>
              <a:ext uri="{FF2B5EF4-FFF2-40B4-BE49-F238E27FC236}">
                <a16:creationId xmlns="" xmlns:a16="http://schemas.microsoft.com/office/drawing/2014/main" id="{77348391-A9DB-43A9-A485-5D83B26F0C0D}"/>
              </a:ext>
            </a:extLst>
          </p:cNvPr>
          <p:cNvPicPr>
            <a:picLocks noChangeAspect="1"/>
          </p:cNvPicPr>
          <p:nvPr/>
        </p:nvPicPr>
        <p:blipFill>
          <a:blip r:embed="rId2"/>
          <a:stretch>
            <a:fillRect/>
          </a:stretch>
        </p:blipFill>
        <p:spPr>
          <a:xfrm>
            <a:off x="971600" y="233102"/>
            <a:ext cx="2274548" cy="2475818"/>
          </a:xfrm>
          <a:prstGeom prst="ellipse">
            <a:avLst/>
          </a:prstGeom>
        </p:spPr>
      </p:pic>
      <p:sp>
        <p:nvSpPr>
          <p:cNvPr id="3" name="Slayt Numarası Yer Tutucusu 2">
            <a:extLst>
              <a:ext uri="{FF2B5EF4-FFF2-40B4-BE49-F238E27FC236}">
                <a16:creationId xmlns="" xmlns:a16="http://schemas.microsoft.com/office/drawing/2014/main" id="{506F3349-8FBF-4FF1-A08E-C94567710E61}"/>
              </a:ext>
            </a:extLst>
          </p:cNvPr>
          <p:cNvSpPr>
            <a:spLocks noGrp="1"/>
          </p:cNvSpPr>
          <p:nvPr>
            <p:ph type="sldNum" sz="quarter" idx="12"/>
          </p:nvPr>
        </p:nvSpPr>
        <p:spPr/>
        <p:txBody>
          <a:bodyPr/>
          <a:lstStyle/>
          <a:p>
            <a:pPr>
              <a:defRPr/>
            </a:pPr>
            <a:fld id="{66AEBA8E-9664-40D6-B17E-9C5DE1EF9189}" type="slidenum">
              <a:rPr lang="tr-TR" altLang="tr-TR" smtClean="0"/>
              <a:pPr>
                <a:defRPr/>
              </a:pPr>
              <a:t>62</a:t>
            </a:fld>
            <a:endParaRPr lang="tr-TR" altLang="tr-T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 xmlns:a16="http://schemas.microsoft.com/office/drawing/2014/main" id="{A9F80A67-6394-4753-80FF-6B3598A1476F}"/>
              </a:ext>
            </a:extLst>
          </p:cNvPr>
          <p:cNvSpPr>
            <a:spLocks noGrp="1" noChangeArrowheads="1"/>
          </p:cNvSpPr>
          <p:nvPr>
            <p:ph type="title"/>
          </p:nvPr>
        </p:nvSpPr>
        <p:spPr>
          <a:xfrm>
            <a:off x="539750" y="434975"/>
            <a:ext cx="7623175" cy="1524000"/>
          </a:xfrm>
        </p:spPr>
        <p:txBody>
          <a:bodyPr>
            <a:normAutofit fontScale="90000"/>
          </a:bodyPr>
          <a:lstStyle/>
          <a:p>
            <a:pPr algn="ctr" eaLnBrk="1" fontAlgn="auto" hangingPunct="1">
              <a:spcAft>
                <a:spcPts val="0"/>
              </a:spcAft>
              <a:defRPr/>
            </a:pPr>
            <a:r>
              <a:rPr lang="tr-TR" altLang="tr-TR" b="1" dirty="0" err="1">
                <a:solidFill>
                  <a:srgbClr val="C00000"/>
                </a:solidFill>
                <a:latin typeface="+mn-lt"/>
              </a:rPr>
              <a:t>Orem’e</a:t>
            </a:r>
            <a:r>
              <a:rPr lang="tr-TR" altLang="tr-TR" b="1" dirty="0">
                <a:solidFill>
                  <a:srgbClr val="C00000"/>
                </a:solidFill>
                <a:latin typeface="+mn-lt"/>
              </a:rPr>
              <a:t> göre</a:t>
            </a:r>
            <a:br>
              <a:rPr lang="tr-TR" altLang="tr-TR" b="1" dirty="0">
                <a:solidFill>
                  <a:srgbClr val="C00000"/>
                </a:solidFill>
                <a:latin typeface="+mn-lt"/>
              </a:rPr>
            </a:br>
            <a:r>
              <a:rPr lang="tr-TR" altLang="tr-TR" b="1" dirty="0">
                <a:solidFill>
                  <a:srgbClr val="C00000"/>
                </a:solidFill>
                <a:latin typeface="+mn-lt"/>
              </a:rPr>
              <a:t> </a:t>
            </a:r>
            <a:r>
              <a:rPr lang="tr-TR" altLang="tr-TR" b="1" dirty="0" smtClean="0">
                <a:solidFill>
                  <a:srgbClr val="C00000"/>
                </a:solidFill>
                <a:latin typeface="+mn-lt"/>
              </a:rPr>
              <a:t>Bireysel </a:t>
            </a:r>
            <a:r>
              <a:rPr lang="tr-TR" altLang="tr-TR" b="1" dirty="0">
                <a:solidFill>
                  <a:srgbClr val="C00000"/>
                </a:solidFill>
                <a:latin typeface="+mn-lt"/>
              </a:rPr>
              <a:t>B</a:t>
            </a:r>
            <a:r>
              <a:rPr lang="tr-TR" altLang="tr-TR" b="1" dirty="0" smtClean="0">
                <a:solidFill>
                  <a:srgbClr val="C00000"/>
                </a:solidFill>
                <a:latin typeface="+mn-lt"/>
              </a:rPr>
              <a:t>akım </a:t>
            </a:r>
            <a:r>
              <a:rPr lang="tr-TR" altLang="tr-TR" b="1" dirty="0">
                <a:solidFill>
                  <a:srgbClr val="C00000"/>
                </a:solidFill>
                <a:latin typeface="+mn-lt"/>
              </a:rPr>
              <a:t>G</a:t>
            </a:r>
            <a:r>
              <a:rPr lang="tr-TR" altLang="tr-TR" b="1" dirty="0" smtClean="0">
                <a:solidFill>
                  <a:srgbClr val="C00000"/>
                </a:solidFill>
                <a:latin typeface="+mn-lt"/>
              </a:rPr>
              <a:t>ereksinimleri</a:t>
            </a:r>
            <a:endParaRPr lang="tr-TR" altLang="tr-TR" b="1" dirty="0">
              <a:solidFill>
                <a:srgbClr val="C00000"/>
              </a:solidFill>
              <a:latin typeface="+mn-lt"/>
            </a:endParaRPr>
          </a:p>
        </p:txBody>
      </p:sp>
      <p:sp>
        <p:nvSpPr>
          <p:cNvPr id="84995" name="Rectangle 3">
            <a:extLst>
              <a:ext uri="{FF2B5EF4-FFF2-40B4-BE49-F238E27FC236}">
                <a16:creationId xmlns="" xmlns:a16="http://schemas.microsoft.com/office/drawing/2014/main" id="{A5453FB0-58BB-42D1-8B15-2279EF6E3241}"/>
              </a:ext>
            </a:extLst>
          </p:cNvPr>
          <p:cNvSpPr>
            <a:spLocks noGrp="1" noChangeArrowheads="1"/>
          </p:cNvSpPr>
          <p:nvPr>
            <p:ph idx="1"/>
          </p:nvPr>
        </p:nvSpPr>
        <p:spPr>
          <a:xfrm>
            <a:off x="827088" y="4367213"/>
            <a:ext cx="6554787" cy="2873375"/>
          </a:xfrm>
        </p:spPr>
        <p:txBody>
          <a:bodyPr/>
          <a:lstStyle/>
          <a:p>
            <a:pPr marL="457200" indent="-457200" eaLnBrk="1" hangingPunct="1">
              <a:buFont typeface="+mj-lt"/>
              <a:buAutoNum type="arabicPeriod"/>
              <a:defRPr/>
            </a:pPr>
            <a:r>
              <a:rPr lang="tr-TR" altLang="tr-TR" sz="2400" dirty="0"/>
              <a:t>Evrensel gereksinimler</a:t>
            </a:r>
          </a:p>
          <a:p>
            <a:pPr marL="457200" indent="-457200" eaLnBrk="1" hangingPunct="1">
              <a:buFont typeface="+mj-lt"/>
              <a:buAutoNum type="arabicPeriod"/>
              <a:defRPr/>
            </a:pPr>
            <a:r>
              <a:rPr lang="tr-TR" altLang="tr-TR" sz="2400" dirty="0"/>
              <a:t>Gelişime ilişkin gereksinimler</a:t>
            </a:r>
          </a:p>
          <a:p>
            <a:pPr marL="457200" indent="-457200" eaLnBrk="1" hangingPunct="1">
              <a:buFont typeface="+mj-lt"/>
              <a:buAutoNum type="arabicPeriod"/>
              <a:defRPr/>
            </a:pPr>
            <a:r>
              <a:rPr lang="tr-TR" altLang="tr-TR" sz="2400" dirty="0"/>
              <a:t>Hastalık durumunda gereksinimler</a:t>
            </a:r>
          </a:p>
          <a:p>
            <a:pPr eaLnBrk="1" hangingPunct="1">
              <a:defRPr/>
            </a:pPr>
            <a:endParaRPr lang="tr-TR" altLang="tr-TR" dirty="0"/>
          </a:p>
        </p:txBody>
      </p:sp>
      <p:pic>
        <p:nvPicPr>
          <p:cNvPr id="3" name="Resim 2">
            <a:extLst>
              <a:ext uri="{FF2B5EF4-FFF2-40B4-BE49-F238E27FC236}">
                <a16:creationId xmlns="" xmlns:a16="http://schemas.microsoft.com/office/drawing/2014/main" id="{B3523C16-57A2-41BF-B303-C933A4245ABE}"/>
              </a:ext>
            </a:extLst>
          </p:cNvPr>
          <p:cNvPicPr>
            <a:picLocks noChangeAspect="1"/>
          </p:cNvPicPr>
          <p:nvPr/>
        </p:nvPicPr>
        <p:blipFill rotWithShape="1">
          <a:blip r:embed="rId2"/>
          <a:srcRect l="2667"/>
          <a:stretch/>
        </p:blipFill>
        <p:spPr>
          <a:xfrm>
            <a:off x="1608262" y="2132856"/>
            <a:ext cx="5256584" cy="1944216"/>
          </a:xfrm>
          <a:prstGeom prst="roundRect">
            <a:avLst/>
          </a:prstGeom>
        </p:spPr>
      </p:pic>
      <p:sp>
        <p:nvSpPr>
          <p:cNvPr id="4" name="Slayt Numarası Yer Tutucusu 3">
            <a:extLst>
              <a:ext uri="{FF2B5EF4-FFF2-40B4-BE49-F238E27FC236}">
                <a16:creationId xmlns="" xmlns:a16="http://schemas.microsoft.com/office/drawing/2014/main" id="{DE496CD9-78D7-4284-AC92-720A55FA1F27}"/>
              </a:ext>
            </a:extLst>
          </p:cNvPr>
          <p:cNvSpPr>
            <a:spLocks noGrp="1"/>
          </p:cNvSpPr>
          <p:nvPr>
            <p:ph type="sldNum" sz="quarter" idx="12"/>
          </p:nvPr>
        </p:nvSpPr>
        <p:spPr/>
        <p:txBody>
          <a:bodyPr/>
          <a:lstStyle/>
          <a:p>
            <a:pPr>
              <a:defRPr/>
            </a:pPr>
            <a:fld id="{93798A07-493D-4A30-9C4C-C7D50BF44A0C}" type="slidenum">
              <a:rPr lang="tr-TR" altLang="tr-TR" smtClean="0"/>
              <a:pPr>
                <a:defRPr/>
              </a:pPr>
              <a:t>63</a:t>
            </a:fld>
            <a:endParaRPr lang="tr-TR" altLang="tr-T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Başlık">
            <a:extLst>
              <a:ext uri="{FF2B5EF4-FFF2-40B4-BE49-F238E27FC236}">
                <a16:creationId xmlns="" xmlns:a16="http://schemas.microsoft.com/office/drawing/2014/main" id="{5A314AC5-EF9D-4400-85CD-4DC571E57F11}"/>
              </a:ext>
            </a:extLst>
          </p:cNvPr>
          <p:cNvSpPr>
            <a:spLocks noGrp="1"/>
          </p:cNvSpPr>
          <p:nvPr>
            <p:ph type="title"/>
          </p:nvPr>
        </p:nvSpPr>
        <p:spPr>
          <a:xfrm>
            <a:off x="2124075" y="246063"/>
            <a:ext cx="6554788" cy="1800225"/>
          </a:xfrm>
        </p:spPr>
        <p:txBody>
          <a:bodyPr>
            <a:normAutofit fontScale="90000"/>
          </a:bodyPr>
          <a:lstStyle/>
          <a:p>
            <a:pPr algn="r" eaLnBrk="1" fontAlgn="auto" hangingPunct="1">
              <a:spcAft>
                <a:spcPts val="0"/>
              </a:spcAft>
              <a:defRPr/>
            </a:pPr>
            <a:r>
              <a:rPr lang="tr-TR" altLang="tr-TR" dirty="0"/>
              <a:t/>
            </a:r>
            <a:br>
              <a:rPr lang="tr-TR" altLang="tr-TR" dirty="0"/>
            </a:br>
            <a:r>
              <a:rPr lang="en-US" altLang="tr-TR" sz="3600" b="1" dirty="0">
                <a:solidFill>
                  <a:srgbClr val="C00000"/>
                </a:solidFill>
                <a:latin typeface="+mn-lt"/>
              </a:rPr>
              <a:t>IMOGENE KING</a:t>
            </a:r>
            <a:r>
              <a:rPr lang="tr-TR" altLang="tr-TR" sz="3600" b="1" dirty="0">
                <a:solidFill>
                  <a:srgbClr val="C00000"/>
                </a:solidFill>
                <a:latin typeface="+mn-lt"/>
              </a:rPr>
              <a:t/>
            </a:r>
            <a:br>
              <a:rPr lang="tr-TR" altLang="tr-TR" sz="3600" b="1" dirty="0">
                <a:solidFill>
                  <a:srgbClr val="C00000"/>
                </a:solidFill>
                <a:latin typeface="+mn-lt"/>
              </a:rPr>
            </a:br>
            <a:r>
              <a:rPr lang="tr-TR" altLang="tr-TR" sz="3600" b="1" dirty="0">
                <a:solidFill>
                  <a:srgbClr val="C00000"/>
                </a:solidFill>
                <a:latin typeface="+mn-lt"/>
              </a:rPr>
              <a:t>1923-2007</a:t>
            </a:r>
            <a:r>
              <a:rPr lang="en-US" altLang="tr-TR" dirty="0">
                <a:latin typeface="+mn-lt"/>
              </a:rPr>
              <a:t/>
            </a:r>
            <a:br>
              <a:rPr lang="en-US" altLang="tr-TR" dirty="0">
                <a:latin typeface="+mn-lt"/>
              </a:rPr>
            </a:br>
            <a:endParaRPr lang="tr-TR" altLang="tr-TR" dirty="0">
              <a:latin typeface="+mn-lt"/>
            </a:endParaRPr>
          </a:p>
        </p:txBody>
      </p:sp>
      <p:sp>
        <p:nvSpPr>
          <p:cNvPr id="90115" name="2 İçerik Yer Tutucusu">
            <a:extLst>
              <a:ext uri="{FF2B5EF4-FFF2-40B4-BE49-F238E27FC236}">
                <a16:creationId xmlns="" xmlns:a16="http://schemas.microsoft.com/office/drawing/2014/main" id="{BE9C9B27-3A44-487F-973D-4EFDDCED9B0B}"/>
              </a:ext>
            </a:extLst>
          </p:cNvPr>
          <p:cNvSpPr>
            <a:spLocks noGrp="1" noChangeArrowheads="1"/>
          </p:cNvSpPr>
          <p:nvPr>
            <p:ph idx="1"/>
          </p:nvPr>
        </p:nvSpPr>
        <p:spPr>
          <a:xfrm>
            <a:off x="250825" y="2901627"/>
            <a:ext cx="8642350" cy="3840485"/>
          </a:xfrm>
        </p:spPr>
        <p:txBody>
          <a:bodyPr/>
          <a:lstStyle/>
          <a:p>
            <a:pPr marL="0" indent="0" algn="ctr" eaLnBrk="1" hangingPunct="1">
              <a:buFont typeface="Wingdings 3" panose="05040102010807070707" pitchFamily="18" charset="2"/>
              <a:buNone/>
              <a:defRPr/>
            </a:pPr>
            <a:r>
              <a:rPr lang="tr-TR" altLang="tr-TR" sz="2800" b="1" dirty="0">
                <a:solidFill>
                  <a:srgbClr val="C00000"/>
                </a:solidFill>
              </a:rPr>
              <a:t>Amaca Ulaşma Teorisi </a:t>
            </a:r>
          </a:p>
          <a:p>
            <a:pPr algn="just" eaLnBrk="1" hangingPunct="1">
              <a:defRPr/>
            </a:pPr>
            <a:r>
              <a:rPr lang="tr-TR" altLang="tr-TR" sz="2400" dirty="0" err="1"/>
              <a:t>King’e</a:t>
            </a:r>
            <a:r>
              <a:rPr lang="tr-TR" altLang="tr-TR" sz="2400" dirty="0"/>
              <a:t> göre teori hemşirelik için bilimsel bilgiyi oluşturmaya hizmet edecektir. </a:t>
            </a:r>
          </a:p>
          <a:p>
            <a:pPr algn="just" eaLnBrk="1" hangingPunct="1">
              <a:defRPr/>
            </a:pPr>
            <a:r>
              <a:rPr lang="tr-TR" altLang="tr-TR" sz="2400" dirty="0" err="1"/>
              <a:t>King</a:t>
            </a:r>
            <a:r>
              <a:rPr lang="tr-TR" altLang="tr-TR" sz="2400" dirty="0"/>
              <a:t> teoriyi destekleyen iki yöntemden söz etmektedir. </a:t>
            </a:r>
          </a:p>
          <a:p>
            <a:pPr algn="just" eaLnBrk="1" hangingPunct="1">
              <a:defRPr/>
            </a:pPr>
            <a:r>
              <a:rPr lang="tr-TR" altLang="tr-TR" sz="2400" dirty="0" err="1"/>
              <a:t>King’e</a:t>
            </a:r>
            <a:r>
              <a:rPr lang="tr-TR" altLang="tr-TR" sz="2400" dirty="0"/>
              <a:t> göre teori geliştirilebilmeli ve daha sonra araştırmalarla denemelidir. </a:t>
            </a:r>
          </a:p>
        </p:txBody>
      </p:sp>
      <p:pic>
        <p:nvPicPr>
          <p:cNvPr id="3" name="Resim 2">
            <a:extLst>
              <a:ext uri="{FF2B5EF4-FFF2-40B4-BE49-F238E27FC236}">
                <a16:creationId xmlns="" xmlns:a16="http://schemas.microsoft.com/office/drawing/2014/main" id="{0452E3A5-9059-4FDF-8EFC-E240E5EE4A1F}"/>
              </a:ext>
            </a:extLst>
          </p:cNvPr>
          <p:cNvPicPr>
            <a:picLocks noChangeAspect="1"/>
          </p:cNvPicPr>
          <p:nvPr/>
        </p:nvPicPr>
        <p:blipFill>
          <a:blip r:embed="rId2"/>
          <a:stretch>
            <a:fillRect/>
          </a:stretch>
        </p:blipFill>
        <p:spPr>
          <a:xfrm>
            <a:off x="1128365" y="116632"/>
            <a:ext cx="2723555" cy="2655565"/>
          </a:xfrm>
          <a:prstGeom prst="ellipse">
            <a:avLst/>
          </a:prstGeom>
        </p:spPr>
      </p:pic>
      <p:sp>
        <p:nvSpPr>
          <p:cNvPr id="4" name="Slayt Numarası Yer Tutucusu 3">
            <a:extLst>
              <a:ext uri="{FF2B5EF4-FFF2-40B4-BE49-F238E27FC236}">
                <a16:creationId xmlns="" xmlns:a16="http://schemas.microsoft.com/office/drawing/2014/main" id="{685CEC68-42B8-458B-8094-398DC7654CB8}"/>
              </a:ext>
            </a:extLst>
          </p:cNvPr>
          <p:cNvSpPr>
            <a:spLocks noGrp="1"/>
          </p:cNvSpPr>
          <p:nvPr>
            <p:ph type="sldNum" sz="quarter" idx="12"/>
          </p:nvPr>
        </p:nvSpPr>
        <p:spPr/>
        <p:txBody>
          <a:bodyPr/>
          <a:lstStyle/>
          <a:p>
            <a:pPr>
              <a:defRPr/>
            </a:pPr>
            <a:fld id="{4760FA44-B1CC-4D71-A188-6C60267D0BE9}" type="slidenum">
              <a:rPr lang="tr-TR" altLang="tr-TR" smtClean="0"/>
              <a:pPr>
                <a:defRPr/>
              </a:pPr>
              <a:t>64</a:t>
            </a:fld>
            <a:endParaRPr lang="tr-TR" altLang="tr-T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İçerik Yer Tutucusu">
            <a:extLst>
              <a:ext uri="{FF2B5EF4-FFF2-40B4-BE49-F238E27FC236}">
                <a16:creationId xmlns="" xmlns:a16="http://schemas.microsoft.com/office/drawing/2014/main" id="{2227CB91-8AAE-4CFC-BFF6-30991E3DE822}"/>
              </a:ext>
            </a:extLst>
          </p:cNvPr>
          <p:cNvSpPr>
            <a:spLocks noGrp="1" noChangeArrowheads="1"/>
          </p:cNvSpPr>
          <p:nvPr>
            <p:ph idx="1"/>
          </p:nvPr>
        </p:nvSpPr>
        <p:spPr>
          <a:xfrm>
            <a:off x="533400" y="533400"/>
            <a:ext cx="7926388" cy="3767138"/>
          </a:xfrm>
        </p:spPr>
        <p:txBody>
          <a:bodyPr/>
          <a:lstStyle/>
          <a:p>
            <a:pPr marL="0" indent="0" eaLnBrk="1" hangingPunct="1">
              <a:buFont typeface="Wingdings 3" panose="05040102010807070707" pitchFamily="18" charset="2"/>
              <a:buNone/>
              <a:defRPr/>
            </a:pPr>
            <a:r>
              <a:rPr lang="tr-TR" altLang="tr-TR" sz="2400" b="1" dirty="0" err="1">
                <a:solidFill>
                  <a:srgbClr val="C00000"/>
                </a:solidFill>
              </a:rPr>
              <a:t>King</a:t>
            </a:r>
            <a:r>
              <a:rPr lang="tr-TR" altLang="tr-TR" sz="2400" dirty="0"/>
              <a:t> üç parça içeren açık sistemden bir kavramsal çerçeve geliştirmiştir.</a:t>
            </a:r>
          </a:p>
          <a:p>
            <a:pPr marL="0" indent="0" eaLnBrk="1" hangingPunct="1">
              <a:buFont typeface="Wingdings 3" panose="05040102010807070707" pitchFamily="18" charset="2"/>
              <a:buNone/>
              <a:defRPr/>
            </a:pPr>
            <a:endParaRPr lang="tr-TR" altLang="tr-TR" sz="2400" b="1" u="sng" dirty="0">
              <a:solidFill>
                <a:srgbClr val="C00000"/>
              </a:solidFill>
            </a:endParaRPr>
          </a:p>
          <a:p>
            <a:pPr marL="0" indent="0" eaLnBrk="1" hangingPunct="1">
              <a:buFont typeface="Wingdings 3" panose="05040102010807070707" pitchFamily="18" charset="2"/>
              <a:buNone/>
              <a:defRPr/>
            </a:pPr>
            <a:r>
              <a:rPr lang="tr-TR" altLang="tr-TR" sz="2400" b="1" u="sng" dirty="0">
                <a:solidFill>
                  <a:srgbClr val="C00000"/>
                </a:solidFill>
              </a:rPr>
              <a:t>Bu</a:t>
            </a:r>
            <a:r>
              <a:rPr lang="tr-TR" altLang="tr-TR" sz="2400" u="sng" dirty="0">
                <a:solidFill>
                  <a:srgbClr val="C00000"/>
                </a:solidFill>
              </a:rPr>
              <a:t> </a:t>
            </a:r>
            <a:r>
              <a:rPr lang="tr-TR" altLang="tr-TR" sz="2400" b="1" u="sng" dirty="0">
                <a:solidFill>
                  <a:srgbClr val="C00000"/>
                </a:solidFill>
              </a:rPr>
              <a:t>üç sistem;</a:t>
            </a:r>
          </a:p>
          <a:p>
            <a:pPr marL="457200" indent="-457200" eaLnBrk="1" hangingPunct="1">
              <a:buClr>
                <a:srgbClr val="C00000"/>
              </a:buClr>
              <a:buSzPct val="100000"/>
              <a:buFont typeface="+mj-lt"/>
              <a:buAutoNum type="arabicPeriod"/>
              <a:defRPr/>
            </a:pPr>
            <a:r>
              <a:rPr lang="tr-TR" altLang="tr-TR" sz="2400" dirty="0"/>
              <a:t>Kişi </a:t>
            </a:r>
            <a:r>
              <a:rPr lang="tr-TR" altLang="tr-TR" sz="2400" dirty="0" smtClean="0"/>
              <a:t>sistemi </a:t>
            </a:r>
            <a:r>
              <a:rPr lang="tr-TR" altLang="tr-TR" sz="2400" dirty="0"/>
              <a:t>ya da </a:t>
            </a:r>
            <a:r>
              <a:rPr lang="tr-TR" altLang="tr-TR" sz="2400" dirty="0" smtClean="0"/>
              <a:t>bireysellik</a:t>
            </a:r>
            <a:r>
              <a:rPr lang="tr-TR" altLang="tr-TR" sz="2400" dirty="0"/>
              <a:t>,</a:t>
            </a:r>
          </a:p>
          <a:p>
            <a:pPr marL="457200" indent="-457200" eaLnBrk="1" hangingPunct="1">
              <a:buClr>
                <a:srgbClr val="C00000"/>
              </a:buClr>
              <a:buSzPct val="100000"/>
              <a:buFont typeface="+mj-lt"/>
              <a:buAutoNum type="arabicPeriod"/>
              <a:defRPr/>
            </a:pPr>
            <a:r>
              <a:rPr lang="tr-TR" altLang="tr-TR" sz="2400" dirty="0"/>
              <a:t>Kişilerarası </a:t>
            </a:r>
            <a:r>
              <a:rPr lang="tr-TR" altLang="tr-TR" sz="2400" dirty="0" smtClean="0"/>
              <a:t>sistemler </a:t>
            </a:r>
            <a:r>
              <a:rPr lang="tr-TR" altLang="tr-TR" sz="2400" dirty="0"/>
              <a:t>ya da </a:t>
            </a:r>
            <a:r>
              <a:rPr lang="tr-TR" altLang="tr-TR" sz="2400" dirty="0" smtClean="0"/>
              <a:t>gruplar</a:t>
            </a:r>
            <a:r>
              <a:rPr lang="tr-TR" altLang="tr-TR" sz="2400" dirty="0"/>
              <a:t>,</a:t>
            </a:r>
          </a:p>
          <a:p>
            <a:pPr marL="457200" indent="-457200" eaLnBrk="1" hangingPunct="1">
              <a:buClr>
                <a:srgbClr val="C00000"/>
              </a:buClr>
              <a:buSzPct val="100000"/>
              <a:buFont typeface="+mj-lt"/>
              <a:buAutoNum type="arabicPeriod"/>
              <a:defRPr/>
            </a:pPr>
            <a:r>
              <a:rPr lang="tr-TR" altLang="tr-TR" sz="2400" dirty="0"/>
              <a:t>Sosyal s</a:t>
            </a:r>
            <a:r>
              <a:rPr lang="tr-TR" altLang="tr-TR" sz="2400" dirty="0" smtClean="0"/>
              <a:t>istemler </a:t>
            </a:r>
            <a:r>
              <a:rPr lang="tr-TR" altLang="tr-TR" sz="2400" dirty="0"/>
              <a:t>ya da </a:t>
            </a:r>
            <a:r>
              <a:rPr lang="tr-TR" altLang="tr-TR" sz="2400" dirty="0" smtClean="0"/>
              <a:t>topluluk</a:t>
            </a:r>
            <a:endParaRPr lang="tr-TR" altLang="tr-TR" sz="2400" dirty="0"/>
          </a:p>
        </p:txBody>
      </p:sp>
      <p:pic>
        <p:nvPicPr>
          <p:cNvPr id="3" name="Resim 2">
            <a:extLst>
              <a:ext uri="{FF2B5EF4-FFF2-40B4-BE49-F238E27FC236}">
                <a16:creationId xmlns="" xmlns:a16="http://schemas.microsoft.com/office/drawing/2014/main" id="{74AA9D57-4D72-42E1-A1D5-9835575F7DA9}"/>
              </a:ext>
            </a:extLst>
          </p:cNvPr>
          <p:cNvPicPr>
            <a:picLocks noChangeAspect="1"/>
          </p:cNvPicPr>
          <p:nvPr/>
        </p:nvPicPr>
        <p:blipFill>
          <a:blip r:embed="rId2"/>
          <a:stretch>
            <a:fillRect/>
          </a:stretch>
        </p:blipFill>
        <p:spPr>
          <a:xfrm>
            <a:off x="6553200" y="2416969"/>
            <a:ext cx="2280179" cy="3309937"/>
          </a:xfrm>
          <a:prstGeom prst="ellipse">
            <a:avLst/>
          </a:prstGeom>
        </p:spPr>
      </p:pic>
      <p:sp>
        <p:nvSpPr>
          <p:cNvPr id="4" name="Slayt Numarası Yer Tutucusu 3">
            <a:extLst>
              <a:ext uri="{FF2B5EF4-FFF2-40B4-BE49-F238E27FC236}">
                <a16:creationId xmlns="" xmlns:a16="http://schemas.microsoft.com/office/drawing/2014/main" id="{9BC70435-2547-4F66-8140-C42AF7E94F8F}"/>
              </a:ext>
            </a:extLst>
          </p:cNvPr>
          <p:cNvSpPr>
            <a:spLocks noGrp="1"/>
          </p:cNvSpPr>
          <p:nvPr>
            <p:ph type="sldNum" sz="quarter" idx="12"/>
          </p:nvPr>
        </p:nvSpPr>
        <p:spPr/>
        <p:txBody>
          <a:bodyPr/>
          <a:lstStyle/>
          <a:p>
            <a:pPr>
              <a:defRPr/>
            </a:pPr>
            <a:fld id="{8A156DB0-224C-4244-868E-55BE17FBE487}" type="slidenum">
              <a:rPr lang="tr-TR" altLang="tr-TR" smtClean="0"/>
              <a:pPr>
                <a:defRPr/>
              </a:pPr>
              <a:t>65</a:t>
            </a:fld>
            <a:endParaRPr lang="tr-TR" altLang="tr-T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 xmlns:a16="http://schemas.microsoft.com/office/drawing/2014/main" id="{5C6AD1B6-AB55-4BF3-A9F3-F8EB84E3D395}"/>
              </a:ext>
            </a:extLst>
          </p:cNvPr>
          <p:cNvSpPr>
            <a:spLocks noGrp="1" noChangeArrowheads="1"/>
          </p:cNvSpPr>
          <p:nvPr>
            <p:ph type="title"/>
          </p:nvPr>
        </p:nvSpPr>
        <p:spPr>
          <a:xfrm>
            <a:off x="3492500" y="685800"/>
            <a:ext cx="5400675" cy="1230313"/>
          </a:xfrm>
        </p:spPr>
        <p:txBody>
          <a:bodyPr>
            <a:normAutofit fontScale="90000"/>
          </a:bodyPr>
          <a:lstStyle/>
          <a:p>
            <a:pPr algn="r" eaLnBrk="1" fontAlgn="auto" hangingPunct="1">
              <a:spcAft>
                <a:spcPts val="0"/>
              </a:spcAft>
              <a:defRPr/>
            </a:pPr>
            <a:r>
              <a:rPr lang="tr-TR" altLang="tr-TR" sz="3600" b="1" dirty="0">
                <a:solidFill>
                  <a:srgbClr val="C00000"/>
                </a:solidFill>
                <a:latin typeface="Comic Sans MS" panose="030F0702030302020204" pitchFamily="66" charset="0"/>
              </a:rPr>
              <a:t/>
            </a:r>
            <a:br>
              <a:rPr lang="tr-TR" altLang="tr-TR" sz="3600" b="1" dirty="0">
                <a:solidFill>
                  <a:srgbClr val="C00000"/>
                </a:solidFill>
                <a:latin typeface="Comic Sans MS" panose="030F0702030302020204" pitchFamily="66" charset="0"/>
              </a:rPr>
            </a:br>
            <a:r>
              <a:rPr lang="tr-TR" altLang="tr-TR" sz="3600" b="1" dirty="0">
                <a:solidFill>
                  <a:srgbClr val="C00000"/>
                </a:solidFill>
                <a:latin typeface="Comic Sans MS" panose="030F0702030302020204" pitchFamily="66" charset="0"/>
              </a:rPr>
              <a:t/>
            </a:r>
            <a:br>
              <a:rPr lang="tr-TR" altLang="tr-TR" sz="3600" b="1" dirty="0">
                <a:solidFill>
                  <a:srgbClr val="C00000"/>
                </a:solidFill>
                <a:latin typeface="Comic Sans MS" panose="030F0702030302020204" pitchFamily="66" charset="0"/>
              </a:rPr>
            </a:br>
            <a:r>
              <a:rPr lang="tr-TR" altLang="tr-TR" sz="3600" b="1" dirty="0">
                <a:solidFill>
                  <a:srgbClr val="C00000"/>
                </a:solidFill>
                <a:latin typeface="+mn-lt"/>
              </a:rPr>
              <a:t>BETTY NEUMAN</a:t>
            </a:r>
            <a:br>
              <a:rPr lang="tr-TR" altLang="tr-TR" sz="3600" b="1" dirty="0">
                <a:solidFill>
                  <a:srgbClr val="C00000"/>
                </a:solidFill>
                <a:latin typeface="+mn-lt"/>
              </a:rPr>
            </a:br>
            <a:r>
              <a:rPr lang="tr-TR" altLang="tr-TR" sz="3600" b="1" dirty="0">
                <a:solidFill>
                  <a:srgbClr val="C00000"/>
                </a:solidFill>
                <a:latin typeface="+mn-lt"/>
              </a:rPr>
              <a:t>1924-</a:t>
            </a:r>
            <a:r>
              <a:rPr lang="tr-TR" altLang="tr-TR" dirty="0">
                <a:latin typeface="+mn-lt"/>
              </a:rPr>
              <a:t/>
            </a:r>
            <a:br>
              <a:rPr lang="tr-TR" altLang="tr-TR" dirty="0">
                <a:latin typeface="+mn-lt"/>
              </a:rPr>
            </a:br>
            <a:r>
              <a:rPr lang="tr-TR" altLang="tr-TR" dirty="0">
                <a:latin typeface="+mn-lt"/>
              </a:rPr>
              <a:t/>
            </a:r>
            <a:br>
              <a:rPr lang="tr-TR" altLang="tr-TR" dirty="0">
                <a:latin typeface="+mn-lt"/>
              </a:rPr>
            </a:br>
            <a:r>
              <a:rPr lang="tr-TR" altLang="tr-TR" dirty="0"/>
              <a:t/>
            </a:r>
            <a:br>
              <a:rPr lang="tr-TR" altLang="tr-TR" dirty="0"/>
            </a:br>
            <a:endParaRPr lang="tr-TR" altLang="tr-TR" dirty="0"/>
          </a:p>
        </p:txBody>
      </p:sp>
      <p:sp>
        <p:nvSpPr>
          <p:cNvPr id="93187" name="Rectangle 3">
            <a:extLst>
              <a:ext uri="{FF2B5EF4-FFF2-40B4-BE49-F238E27FC236}">
                <a16:creationId xmlns="" xmlns:a16="http://schemas.microsoft.com/office/drawing/2014/main" id="{3CE771E0-2F9D-4092-AE75-1721E9E87EB3}"/>
              </a:ext>
            </a:extLst>
          </p:cNvPr>
          <p:cNvSpPr>
            <a:spLocks noGrp="1" noChangeArrowheads="1"/>
          </p:cNvSpPr>
          <p:nvPr>
            <p:ph idx="1"/>
          </p:nvPr>
        </p:nvSpPr>
        <p:spPr>
          <a:xfrm>
            <a:off x="457200" y="2522538"/>
            <a:ext cx="8229600" cy="4335462"/>
          </a:xfrm>
        </p:spPr>
        <p:txBody>
          <a:bodyPr/>
          <a:lstStyle/>
          <a:p>
            <a:pPr algn="ctr" eaLnBrk="1" hangingPunct="1">
              <a:lnSpc>
                <a:spcPct val="90000"/>
              </a:lnSpc>
              <a:buFontTx/>
              <a:buNone/>
              <a:defRPr/>
            </a:pPr>
            <a:r>
              <a:rPr lang="tr-TR" altLang="tr-TR" sz="2400" b="1" dirty="0">
                <a:solidFill>
                  <a:srgbClr val="C00000"/>
                </a:solidFill>
              </a:rPr>
              <a:t>Sis</a:t>
            </a:r>
            <a:r>
              <a:rPr lang="en-US" altLang="tr-TR" sz="2400" b="1" dirty="0" err="1">
                <a:solidFill>
                  <a:srgbClr val="C00000"/>
                </a:solidFill>
              </a:rPr>
              <a:t>tem</a:t>
            </a:r>
            <a:r>
              <a:rPr lang="en-US" altLang="tr-TR" sz="2400" b="1" dirty="0">
                <a:solidFill>
                  <a:srgbClr val="C00000"/>
                </a:solidFill>
              </a:rPr>
              <a:t> Model</a:t>
            </a:r>
            <a:r>
              <a:rPr lang="tr-TR" altLang="tr-TR" sz="2400" b="1" dirty="0">
                <a:solidFill>
                  <a:srgbClr val="C00000"/>
                </a:solidFill>
              </a:rPr>
              <a:t>i</a:t>
            </a:r>
          </a:p>
          <a:p>
            <a:pPr algn="ctr" eaLnBrk="1" hangingPunct="1">
              <a:lnSpc>
                <a:spcPct val="90000"/>
              </a:lnSpc>
              <a:buFontTx/>
              <a:buNone/>
              <a:defRPr/>
            </a:pPr>
            <a:r>
              <a:rPr lang="tr-TR" altLang="tr-TR" sz="2400" dirty="0"/>
              <a:t>“Hemşirenin amacı optimal fonksiyonu sağlamak için bireyi </a:t>
            </a:r>
            <a:r>
              <a:rPr lang="tr-TR" altLang="tr-TR" sz="2400" dirty="0">
                <a:solidFill>
                  <a:srgbClr val="CC3300"/>
                </a:solidFill>
              </a:rPr>
              <a:t>etkileyen stresörleri</a:t>
            </a:r>
            <a:r>
              <a:rPr lang="tr-TR" altLang="tr-TR" sz="2400" dirty="0"/>
              <a:t> tanımak ve azaltmaktır”</a:t>
            </a:r>
          </a:p>
          <a:p>
            <a:pPr algn="ctr" eaLnBrk="1" hangingPunct="1">
              <a:lnSpc>
                <a:spcPct val="90000"/>
              </a:lnSpc>
              <a:buFontTx/>
              <a:buNone/>
              <a:defRPr/>
            </a:pPr>
            <a:r>
              <a:rPr lang="tr-TR" altLang="tr-TR" sz="2400" dirty="0"/>
              <a:t>*Kişisel </a:t>
            </a:r>
            <a:r>
              <a:rPr lang="tr-TR" altLang="tr-TR" sz="2400" dirty="0" smtClean="0"/>
              <a:t>stres</a:t>
            </a:r>
            <a:endParaRPr lang="tr-TR" altLang="tr-TR" sz="2400" dirty="0"/>
          </a:p>
          <a:p>
            <a:pPr algn="ctr" eaLnBrk="1" hangingPunct="1">
              <a:lnSpc>
                <a:spcPct val="90000"/>
              </a:lnSpc>
              <a:buFontTx/>
              <a:buNone/>
              <a:defRPr/>
            </a:pPr>
            <a:r>
              <a:rPr lang="tr-TR" altLang="tr-TR" sz="2400" dirty="0"/>
              <a:t>*Kişilerarası </a:t>
            </a:r>
            <a:r>
              <a:rPr lang="tr-TR" altLang="tr-TR" sz="2400" dirty="0" smtClean="0"/>
              <a:t>stres</a:t>
            </a:r>
            <a:endParaRPr lang="tr-TR" altLang="tr-TR" sz="2400" dirty="0"/>
          </a:p>
          <a:p>
            <a:pPr algn="ctr" eaLnBrk="1" hangingPunct="1">
              <a:lnSpc>
                <a:spcPct val="90000"/>
              </a:lnSpc>
              <a:buFontTx/>
              <a:buNone/>
              <a:defRPr/>
            </a:pPr>
            <a:r>
              <a:rPr lang="tr-TR" altLang="tr-TR" sz="2400" dirty="0"/>
              <a:t>*Kişi </a:t>
            </a:r>
            <a:r>
              <a:rPr lang="tr-TR" altLang="tr-TR" sz="2400" dirty="0" smtClean="0"/>
              <a:t>dışındaki </a:t>
            </a:r>
            <a:r>
              <a:rPr lang="tr-TR" altLang="tr-TR" sz="2400" dirty="0"/>
              <a:t>s</a:t>
            </a:r>
            <a:r>
              <a:rPr lang="tr-TR" altLang="tr-TR" sz="2400" dirty="0" smtClean="0"/>
              <a:t>tres </a:t>
            </a:r>
            <a:endParaRPr lang="tr-TR" altLang="tr-TR" sz="2400" dirty="0"/>
          </a:p>
          <a:p>
            <a:pPr algn="ctr" eaLnBrk="1" hangingPunct="1">
              <a:lnSpc>
                <a:spcPct val="90000"/>
              </a:lnSpc>
              <a:buFontTx/>
              <a:buNone/>
              <a:defRPr/>
            </a:pPr>
            <a:endParaRPr lang="tr-TR" altLang="tr-TR" sz="2400" dirty="0">
              <a:solidFill>
                <a:schemeClr val="accent1">
                  <a:lumMod val="50000"/>
                </a:schemeClr>
              </a:solidFill>
            </a:endParaRPr>
          </a:p>
          <a:p>
            <a:pPr algn="ctr" eaLnBrk="1" hangingPunct="1">
              <a:lnSpc>
                <a:spcPct val="90000"/>
              </a:lnSpc>
              <a:buFontTx/>
              <a:buNone/>
              <a:defRPr/>
            </a:pPr>
            <a:r>
              <a:rPr lang="tr-TR" altLang="tr-TR" sz="2400" dirty="0"/>
              <a:t>“Hemşirelik bireyin strese karşı tepkisini etkileyen değişkenlerin hepsi ile ilgilenen tek meslektir”</a:t>
            </a:r>
          </a:p>
          <a:p>
            <a:pPr algn="ctr" eaLnBrk="1" hangingPunct="1">
              <a:lnSpc>
                <a:spcPct val="90000"/>
              </a:lnSpc>
              <a:buFontTx/>
              <a:buNone/>
              <a:defRPr/>
            </a:pPr>
            <a:endParaRPr lang="tr-TR" altLang="tr-TR" sz="2400" dirty="0">
              <a:solidFill>
                <a:schemeClr val="accent1">
                  <a:lumMod val="50000"/>
                </a:schemeClr>
              </a:solidFill>
              <a:latin typeface="Comic Sans MS" panose="030F0702030302020204" pitchFamily="66" charset="0"/>
            </a:endParaRPr>
          </a:p>
        </p:txBody>
      </p:sp>
      <p:pic>
        <p:nvPicPr>
          <p:cNvPr id="3" name="Resim 2">
            <a:extLst>
              <a:ext uri="{FF2B5EF4-FFF2-40B4-BE49-F238E27FC236}">
                <a16:creationId xmlns="" xmlns:a16="http://schemas.microsoft.com/office/drawing/2014/main" id="{073358D5-983E-462C-9A9E-9B788E44BF71}"/>
              </a:ext>
            </a:extLst>
          </p:cNvPr>
          <p:cNvPicPr>
            <a:picLocks noChangeAspect="1"/>
          </p:cNvPicPr>
          <p:nvPr/>
        </p:nvPicPr>
        <p:blipFill>
          <a:blip r:embed="rId2"/>
          <a:stretch>
            <a:fillRect/>
          </a:stretch>
        </p:blipFill>
        <p:spPr>
          <a:xfrm>
            <a:off x="899592" y="0"/>
            <a:ext cx="2376264" cy="2806844"/>
          </a:xfrm>
          <a:prstGeom prst="ellipse">
            <a:avLst/>
          </a:prstGeom>
        </p:spPr>
      </p:pic>
      <p:sp>
        <p:nvSpPr>
          <p:cNvPr id="4" name="Slayt Numarası Yer Tutucusu 3">
            <a:extLst>
              <a:ext uri="{FF2B5EF4-FFF2-40B4-BE49-F238E27FC236}">
                <a16:creationId xmlns="" xmlns:a16="http://schemas.microsoft.com/office/drawing/2014/main" id="{128BB995-67F9-4B4D-918F-786672D23548}"/>
              </a:ext>
            </a:extLst>
          </p:cNvPr>
          <p:cNvSpPr>
            <a:spLocks noGrp="1"/>
          </p:cNvSpPr>
          <p:nvPr>
            <p:ph type="sldNum" sz="quarter" idx="12"/>
          </p:nvPr>
        </p:nvSpPr>
        <p:spPr/>
        <p:txBody>
          <a:bodyPr/>
          <a:lstStyle/>
          <a:p>
            <a:pPr>
              <a:defRPr/>
            </a:pPr>
            <a:fld id="{77D3FACE-918B-4C91-9D8A-0A2370F9B991}" type="slidenum">
              <a:rPr lang="tr-TR" altLang="tr-TR" smtClean="0"/>
              <a:pPr>
                <a:defRPr/>
              </a:pPr>
              <a:t>66</a:t>
            </a:fld>
            <a:endParaRPr lang="tr-TR" altLang="tr-T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Başlık">
            <a:extLst>
              <a:ext uri="{FF2B5EF4-FFF2-40B4-BE49-F238E27FC236}">
                <a16:creationId xmlns="" xmlns:a16="http://schemas.microsoft.com/office/drawing/2014/main" id="{6AAE4DB7-79A1-41F2-8005-E1C6395BBCDE}"/>
              </a:ext>
            </a:extLst>
          </p:cNvPr>
          <p:cNvSpPr>
            <a:spLocks noGrp="1"/>
          </p:cNvSpPr>
          <p:nvPr>
            <p:ph type="title"/>
          </p:nvPr>
        </p:nvSpPr>
        <p:spPr>
          <a:xfrm>
            <a:off x="1547813" y="341313"/>
            <a:ext cx="7272337" cy="1739900"/>
          </a:xfrm>
        </p:spPr>
        <p:txBody>
          <a:bodyPr/>
          <a:lstStyle/>
          <a:p>
            <a:pPr algn="r" eaLnBrk="1" fontAlgn="auto" hangingPunct="1">
              <a:spcAft>
                <a:spcPts val="0"/>
              </a:spcAft>
              <a:defRPr/>
            </a:pPr>
            <a:r>
              <a:rPr lang="tr-TR" altLang="tr-TR" sz="4000" b="1" dirty="0" smtClean="0">
                <a:solidFill>
                  <a:srgbClr val="C00000"/>
                </a:solidFill>
                <a:latin typeface="+mn-lt"/>
              </a:rPr>
              <a:t>MADELINE LENINGER</a:t>
            </a:r>
            <a:r>
              <a:rPr lang="tr-TR" altLang="tr-TR" sz="4000" b="1" dirty="0">
                <a:solidFill>
                  <a:srgbClr val="C00000"/>
                </a:solidFill>
                <a:latin typeface="+mn-lt"/>
              </a:rPr>
              <a:t/>
            </a:r>
            <a:br>
              <a:rPr lang="tr-TR" altLang="tr-TR" sz="4000" b="1" dirty="0">
                <a:solidFill>
                  <a:srgbClr val="C00000"/>
                </a:solidFill>
                <a:latin typeface="+mn-lt"/>
              </a:rPr>
            </a:br>
            <a:r>
              <a:rPr lang="tr-TR" altLang="tr-TR" sz="2000" b="1" dirty="0">
                <a:solidFill>
                  <a:srgbClr val="C00000"/>
                </a:solidFill>
                <a:latin typeface="+mn-lt"/>
              </a:rPr>
              <a:t>1925-2012</a:t>
            </a:r>
            <a:endParaRPr lang="tr-TR" altLang="tr-TR" sz="4000" dirty="0">
              <a:solidFill>
                <a:srgbClr val="C00000"/>
              </a:solidFill>
              <a:latin typeface="+mn-lt"/>
            </a:endParaRPr>
          </a:p>
        </p:txBody>
      </p:sp>
      <p:sp>
        <p:nvSpPr>
          <p:cNvPr id="94211" name="2 İçerik Yer Tutucusu">
            <a:extLst>
              <a:ext uri="{FF2B5EF4-FFF2-40B4-BE49-F238E27FC236}">
                <a16:creationId xmlns="" xmlns:a16="http://schemas.microsoft.com/office/drawing/2014/main" id="{183E9808-EF6A-4410-8104-A6424916CC82}"/>
              </a:ext>
            </a:extLst>
          </p:cNvPr>
          <p:cNvSpPr>
            <a:spLocks noGrp="1" noChangeArrowheads="1"/>
          </p:cNvSpPr>
          <p:nvPr>
            <p:ph idx="1"/>
          </p:nvPr>
        </p:nvSpPr>
        <p:spPr>
          <a:xfrm>
            <a:off x="179388" y="2597749"/>
            <a:ext cx="8964612" cy="4176113"/>
          </a:xfrm>
        </p:spPr>
        <p:txBody>
          <a:bodyPr/>
          <a:lstStyle/>
          <a:p>
            <a:pPr marL="0" indent="0" algn="just" eaLnBrk="1" hangingPunct="1">
              <a:buFont typeface="Wingdings 3" panose="05040102010807070707" pitchFamily="18" charset="2"/>
              <a:buNone/>
              <a:defRPr/>
            </a:pPr>
            <a:r>
              <a:rPr lang="tr-TR" altLang="tr-TR" sz="2400" dirty="0"/>
              <a:t>İlk </a:t>
            </a:r>
            <a:r>
              <a:rPr lang="tr-TR" altLang="tr-TR" sz="2400" u="sng" dirty="0"/>
              <a:t>profesyonel hemşire antropolojisi</a:t>
            </a:r>
            <a:r>
              <a:rPr lang="tr-TR" altLang="tr-TR" sz="2400" dirty="0"/>
              <a:t>, </a:t>
            </a:r>
            <a:r>
              <a:rPr lang="tr-TR" altLang="tr-TR" sz="2400" u="sng" dirty="0"/>
              <a:t>kültürlerarası hemşirelik</a:t>
            </a:r>
            <a:r>
              <a:rPr lang="tr-TR" altLang="tr-TR" sz="2400" dirty="0"/>
              <a:t> ve </a:t>
            </a:r>
            <a:r>
              <a:rPr lang="tr-TR" altLang="tr-TR" sz="2400" u="sng" dirty="0"/>
              <a:t>kültürlerarası hemşirelik bakım teorisi </a:t>
            </a:r>
            <a:r>
              <a:rPr lang="tr-TR" altLang="tr-TR" sz="2400" dirty="0"/>
              <a:t>kavramını geliştirmiştir.</a:t>
            </a:r>
          </a:p>
          <a:p>
            <a:pPr marL="0" indent="0" algn="just" eaLnBrk="1" hangingPunct="1">
              <a:buFont typeface="Wingdings 3" panose="05040102010807070707" pitchFamily="18" charset="2"/>
              <a:buNone/>
              <a:defRPr/>
            </a:pPr>
            <a:r>
              <a:rPr lang="tr-TR" altLang="tr-TR" sz="2400" dirty="0"/>
              <a:t>İnsanların kültürel inanış ve uygulama sistemleri içinde doğup, yaşayıp, hastalanıp, öldüklerini, fakat büyümek ve yaşamlarını devam ettirmek için insan bakımına bağımlı olduklarını ileri sürer.</a:t>
            </a:r>
          </a:p>
          <a:p>
            <a:pPr marL="0" indent="0" algn="just" eaLnBrk="1" hangingPunct="1">
              <a:buFont typeface="Wingdings 3" panose="05040102010807070707" pitchFamily="18" charset="2"/>
              <a:buNone/>
              <a:defRPr/>
            </a:pPr>
            <a:endParaRPr lang="tr-TR" altLang="tr-TR" sz="2400" u="sng" dirty="0"/>
          </a:p>
          <a:p>
            <a:pPr marL="0" indent="0" algn="just" eaLnBrk="1" hangingPunct="1">
              <a:buFont typeface="Wingdings 3" panose="05040102010807070707" pitchFamily="18" charset="2"/>
              <a:buNone/>
              <a:defRPr/>
            </a:pPr>
            <a:r>
              <a:rPr lang="tr-TR" altLang="tr-TR" sz="2400" u="sng" dirty="0"/>
              <a:t>Temel Kavramları</a:t>
            </a:r>
          </a:p>
          <a:p>
            <a:pPr marL="0" indent="0" algn="just" eaLnBrk="1" hangingPunct="1">
              <a:buFont typeface="Wingdings 3" panose="05040102010807070707" pitchFamily="18" charset="2"/>
              <a:buNone/>
              <a:defRPr/>
            </a:pPr>
            <a:r>
              <a:rPr lang="tr-TR" altLang="tr-TR" sz="2400" dirty="0">
                <a:solidFill>
                  <a:srgbClr val="C00000"/>
                </a:solidFill>
              </a:rPr>
              <a:t>1. </a:t>
            </a:r>
            <a:r>
              <a:rPr lang="tr-TR" altLang="tr-TR" sz="2400" dirty="0"/>
              <a:t>Bakım verme (</a:t>
            </a:r>
            <a:r>
              <a:rPr lang="tr-TR" altLang="tr-TR" sz="2400" dirty="0" err="1"/>
              <a:t>Care</a:t>
            </a:r>
            <a:r>
              <a:rPr lang="tr-TR" altLang="tr-TR" sz="2400" dirty="0"/>
              <a:t>)    </a:t>
            </a:r>
            <a:r>
              <a:rPr lang="tr-TR" altLang="tr-TR" sz="2400" dirty="0">
                <a:solidFill>
                  <a:srgbClr val="C00000"/>
                </a:solidFill>
              </a:rPr>
              <a:t>2. </a:t>
            </a:r>
            <a:r>
              <a:rPr lang="tr-TR" altLang="tr-TR" sz="2400" dirty="0"/>
              <a:t>Bakım </a:t>
            </a:r>
            <a:r>
              <a:rPr lang="tr-TR" altLang="tr-TR" sz="2400" dirty="0" smtClean="0"/>
              <a:t>(</a:t>
            </a:r>
            <a:r>
              <a:rPr lang="tr-TR" altLang="tr-TR" sz="2400" dirty="0" err="1"/>
              <a:t>C</a:t>
            </a:r>
            <a:r>
              <a:rPr lang="tr-TR" altLang="tr-TR" sz="2400" dirty="0" err="1" smtClean="0"/>
              <a:t>aring</a:t>
            </a:r>
            <a:r>
              <a:rPr lang="tr-TR" altLang="tr-TR" sz="2400" dirty="0"/>
              <a:t>)      </a:t>
            </a:r>
            <a:r>
              <a:rPr lang="tr-TR" altLang="tr-TR" sz="2400" dirty="0">
                <a:solidFill>
                  <a:srgbClr val="C00000"/>
                </a:solidFill>
              </a:rPr>
              <a:t>3. </a:t>
            </a:r>
            <a:r>
              <a:rPr lang="tr-TR" altLang="tr-TR" sz="2400" dirty="0"/>
              <a:t>Kültür</a:t>
            </a:r>
          </a:p>
          <a:p>
            <a:pPr marL="0" indent="0" eaLnBrk="1" hangingPunct="1">
              <a:buFont typeface="Wingdings 3" panose="05040102010807070707" pitchFamily="18" charset="2"/>
              <a:buNone/>
              <a:defRPr/>
            </a:pPr>
            <a:endParaRPr lang="tr-TR" altLang="tr-TR" sz="2400" dirty="0">
              <a:solidFill>
                <a:schemeClr val="accent1">
                  <a:lumMod val="50000"/>
                </a:schemeClr>
              </a:solidFill>
              <a:latin typeface="Comic Sans MS" panose="030F0702030302020204" pitchFamily="66" charset="0"/>
            </a:endParaRPr>
          </a:p>
          <a:p>
            <a:pPr marL="0" indent="0" eaLnBrk="1" hangingPunct="1">
              <a:buFont typeface="Wingdings 3" panose="05040102010807070707" pitchFamily="18" charset="2"/>
              <a:buNone/>
              <a:defRPr/>
            </a:pPr>
            <a:endParaRPr lang="tr-TR" altLang="tr-TR" dirty="0"/>
          </a:p>
          <a:p>
            <a:pPr marL="0" indent="0" eaLnBrk="1" hangingPunct="1">
              <a:buFont typeface="Wingdings 3" panose="05040102010807070707" pitchFamily="18" charset="2"/>
              <a:buNone/>
              <a:defRPr/>
            </a:pPr>
            <a:endParaRPr lang="tr-TR" altLang="tr-TR" dirty="0"/>
          </a:p>
          <a:p>
            <a:pPr marL="0" indent="0" eaLnBrk="1" hangingPunct="1">
              <a:buFont typeface="Wingdings 3" panose="05040102010807070707" pitchFamily="18" charset="2"/>
              <a:buNone/>
              <a:defRPr/>
            </a:pPr>
            <a:endParaRPr lang="tr-TR" altLang="tr-TR" dirty="0"/>
          </a:p>
        </p:txBody>
      </p:sp>
      <p:pic>
        <p:nvPicPr>
          <p:cNvPr id="3" name="Resim 2">
            <a:extLst>
              <a:ext uri="{FF2B5EF4-FFF2-40B4-BE49-F238E27FC236}">
                <a16:creationId xmlns="" xmlns:a16="http://schemas.microsoft.com/office/drawing/2014/main" id="{2A813E8A-6699-4A15-BFB2-F3C9569EC609}"/>
              </a:ext>
            </a:extLst>
          </p:cNvPr>
          <p:cNvPicPr>
            <a:picLocks noChangeAspect="1"/>
          </p:cNvPicPr>
          <p:nvPr/>
        </p:nvPicPr>
        <p:blipFill>
          <a:blip r:embed="rId2"/>
          <a:stretch>
            <a:fillRect/>
          </a:stretch>
        </p:blipFill>
        <p:spPr>
          <a:xfrm>
            <a:off x="323677" y="341313"/>
            <a:ext cx="2448272" cy="2256437"/>
          </a:xfrm>
          <a:prstGeom prst="ellipse">
            <a:avLst/>
          </a:prstGeom>
          <a:ln>
            <a:noFill/>
          </a:ln>
          <a:effectLst>
            <a:softEdge rad="112500"/>
          </a:effectLst>
        </p:spPr>
      </p:pic>
      <p:sp>
        <p:nvSpPr>
          <p:cNvPr id="4" name="Slayt Numarası Yer Tutucusu 3">
            <a:extLst>
              <a:ext uri="{FF2B5EF4-FFF2-40B4-BE49-F238E27FC236}">
                <a16:creationId xmlns="" xmlns:a16="http://schemas.microsoft.com/office/drawing/2014/main" id="{84FF382B-8FE2-44AE-B5EE-6AF86F0F0193}"/>
              </a:ext>
            </a:extLst>
          </p:cNvPr>
          <p:cNvSpPr>
            <a:spLocks noGrp="1"/>
          </p:cNvSpPr>
          <p:nvPr>
            <p:ph type="sldNum" sz="quarter" idx="12"/>
          </p:nvPr>
        </p:nvSpPr>
        <p:spPr/>
        <p:txBody>
          <a:bodyPr/>
          <a:lstStyle/>
          <a:p>
            <a:pPr>
              <a:defRPr/>
            </a:pPr>
            <a:fld id="{E93E7470-3E94-4E44-B2ED-1AAC8359B1F6}" type="slidenum">
              <a:rPr lang="tr-TR" altLang="tr-TR" smtClean="0"/>
              <a:pPr>
                <a:defRPr/>
              </a:pPr>
              <a:t>67</a:t>
            </a:fld>
            <a:endParaRPr lang="tr-TR" altLang="tr-T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Başlık">
            <a:extLst>
              <a:ext uri="{FF2B5EF4-FFF2-40B4-BE49-F238E27FC236}">
                <a16:creationId xmlns="" xmlns:a16="http://schemas.microsoft.com/office/drawing/2014/main" id="{3BC1E5B6-1ACD-40BC-BE45-1DFEE8BDE2DB}"/>
              </a:ext>
            </a:extLst>
          </p:cNvPr>
          <p:cNvSpPr>
            <a:spLocks noGrp="1"/>
          </p:cNvSpPr>
          <p:nvPr>
            <p:ph type="title"/>
          </p:nvPr>
        </p:nvSpPr>
        <p:spPr>
          <a:xfrm>
            <a:off x="769938" y="333375"/>
            <a:ext cx="7978775" cy="1524000"/>
          </a:xfrm>
        </p:spPr>
        <p:txBody>
          <a:bodyPr>
            <a:normAutofit fontScale="90000"/>
          </a:bodyPr>
          <a:lstStyle/>
          <a:p>
            <a:pPr algn="r" eaLnBrk="1" fontAlgn="auto" hangingPunct="1">
              <a:spcAft>
                <a:spcPts val="0"/>
              </a:spcAft>
              <a:defRPr/>
            </a:pPr>
            <a:r>
              <a:rPr lang="tr-TR" altLang="tr-TR" sz="4000" b="1" dirty="0" smtClean="0">
                <a:solidFill>
                  <a:srgbClr val="C00000"/>
                </a:solidFill>
                <a:latin typeface="+mn-lt"/>
              </a:rPr>
              <a:t>LYDIA </a:t>
            </a:r>
            <a:r>
              <a:rPr lang="tr-TR" altLang="tr-TR" sz="4000" b="1" dirty="0">
                <a:solidFill>
                  <a:srgbClr val="C00000"/>
                </a:solidFill>
                <a:latin typeface="+mn-lt"/>
              </a:rPr>
              <a:t>E. HALL</a:t>
            </a:r>
            <a:br>
              <a:rPr lang="tr-TR" altLang="tr-TR" sz="4000" b="1" dirty="0">
                <a:solidFill>
                  <a:srgbClr val="C00000"/>
                </a:solidFill>
                <a:latin typeface="+mn-lt"/>
              </a:rPr>
            </a:br>
            <a:r>
              <a:rPr lang="tr-TR" altLang="tr-TR" sz="2700" b="1" dirty="0">
                <a:solidFill>
                  <a:srgbClr val="C00000"/>
                </a:solidFill>
                <a:latin typeface="+mn-lt"/>
              </a:rPr>
              <a:t>1906-1969</a:t>
            </a:r>
            <a:r>
              <a:rPr lang="tr-TR" altLang="tr-TR" b="1" dirty="0">
                <a:latin typeface="+mn-lt"/>
              </a:rPr>
              <a:t/>
            </a:r>
            <a:br>
              <a:rPr lang="tr-TR" altLang="tr-TR" b="1" dirty="0">
                <a:latin typeface="+mn-lt"/>
              </a:rPr>
            </a:br>
            <a:endParaRPr lang="tr-TR" altLang="tr-TR" dirty="0">
              <a:latin typeface="+mn-lt"/>
            </a:endParaRPr>
          </a:p>
        </p:txBody>
      </p:sp>
      <p:sp>
        <p:nvSpPr>
          <p:cNvPr id="96259" name="2 İçerik Yer Tutucusu">
            <a:extLst>
              <a:ext uri="{FF2B5EF4-FFF2-40B4-BE49-F238E27FC236}">
                <a16:creationId xmlns="" xmlns:a16="http://schemas.microsoft.com/office/drawing/2014/main" id="{967CF369-9CA2-4D48-ACF6-99DCE8B6B658}"/>
              </a:ext>
            </a:extLst>
          </p:cNvPr>
          <p:cNvSpPr>
            <a:spLocks noGrp="1" noChangeArrowheads="1"/>
          </p:cNvSpPr>
          <p:nvPr>
            <p:ph idx="1"/>
          </p:nvPr>
        </p:nvSpPr>
        <p:spPr>
          <a:xfrm>
            <a:off x="338138" y="2852936"/>
            <a:ext cx="8805862" cy="3082726"/>
          </a:xfrm>
        </p:spPr>
        <p:txBody>
          <a:bodyPr/>
          <a:lstStyle/>
          <a:p>
            <a:pPr marL="0" indent="0" eaLnBrk="1" hangingPunct="1">
              <a:buFont typeface="Wingdings 3" panose="05040102010807070707" pitchFamily="18" charset="2"/>
              <a:buNone/>
              <a:defRPr/>
            </a:pPr>
            <a:r>
              <a:rPr lang="tr-TR" altLang="tr-TR" sz="2400" dirty="0" err="1"/>
              <a:t>Hall’un</a:t>
            </a:r>
            <a:r>
              <a:rPr lang="tr-TR" altLang="tr-TR" sz="2400" dirty="0"/>
              <a:t> modeli birbiri ile ilişkili üç daire şeklinde tanımlanabilen temel kavramlarını içermektedir. </a:t>
            </a:r>
          </a:p>
          <a:p>
            <a:pPr marL="0" indent="0" eaLnBrk="1" hangingPunct="1">
              <a:buFont typeface="Wingdings 3" panose="05040102010807070707" pitchFamily="18" charset="2"/>
              <a:buNone/>
              <a:defRPr/>
            </a:pPr>
            <a:endParaRPr lang="tr-TR" altLang="tr-TR" sz="2400" dirty="0"/>
          </a:p>
          <a:p>
            <a:pPr marL="457200" indent="-457200" eaLnBrk="1" hangingPunct="1">
              <a:buSzPct val="100000"/>
              <a:buFont typeface="+mj-lt"/>
              <a:buAutoNum type="arabicPeriod"/>
              <a:defRPr/>
            </a:pPr>
            <a:r>
              <a:rPr lang="tr-TR" altLang="tr-TR" sz="2400" dirty="0"/>
              <a:t>Merkez (</a:t>
            </a:r>
            <a:r>
              <a:rPr lang="tr-TR" altLang="tr-TR" sz="2400" dirty="0" err="1"/>
              <a:t>Core</a:t>
            </a:r>
            <a:r>
              <a:rPr lang="tr-TR" altLang="tr-TR" sz="2400" dirty="0"/>
              <a:t>)</a:t>
            </a:r>
          </a:p>
          <a:p>
            <a:pPr marL="457200" indent="-457200" eaLnBrk="1" hangingPunct="1">
              <a:buSzPct val="100000"/>
              <a:buFont typeface="+mj-lt"/>
              <a:buAutoNum type="arabicPeriod"/>
              <a:defRPr/>
            </a:pPr>
            <a:r>
              <a:rPr lang="tr-TR" altLang="tr-TR" sz="2400" dirty="0"/>
              <a:t>Bakım (</a:t>
            </a:r>
            <a:r>
              <a:rPr lang="tr-TR" altLang="tr-TR" sz="2400" dirty="0" err="1"/>
              <a:t>Care</a:t>
            </a:r>
            <a:r>
              <a:rPr lang="tr-TR" altLang="tr-TR" sz="2400" dirty="0"/>
              <a:t>)</a:t>
            </a:r>
          </a:p>
          <a:p>
            <a:pPr marL="457200" indent="-457200" eaLnBrk="1" hangingPunct="1">
              <a:buSzPct val="100000"/>
              <a:buFont typeface="+mj-lt"/>
              <a:buAutoNum type="arabicPeriod"/>
              <a:defRPr/>
            </a:pPr>
            <a:r>
              <a:rPr lang="tr-TR" altLang="tr-TR" sz="2400" dirty="0"/>
              <a:t>Tedavi (</a:t>
            </a:r>
            <a:r>
              <a:rPr lang="tr-TR" altLang="tr-TR" sz="2400" dirty="0" err="1"/>
              <a:t>Cure</a:t>
            </a:r>
            <a:r>
              <a:rPr lang="tr-TR" altLang="tr-TR" sz="2400" dirty="0"/>
              <a:t>)</a:t>
            </a:r>
          </a:p>
        </p:txBody>
      </p:sp>
      <p:pic>
        <p:nvPicPr>
          <p:cNvPr id="3" name="Resim 2">
            <a:extLst>
              <a:ext uri="{FF2B5EF4-FFF2-40B4-BE49-F238E27FC236}">
                <a16:creationId xmlns="" xmlns:a16="http://schemas.microsoft.com/office/drawing/2014/main" id="{C8BD0C12-A89F-4989-B3FD-B03B54E9977B}"/>
              </a:ext>
            </a:extLst>
          </p:cNvPr>
          <p:cNvPicPr>
            <a:picLocks noChangeAspect="1"/>
          </p:cNvPicPr>
          <p:nvPr/>
        </p:nvPicPr>
        <p:blipFill>
          <a:blip r:embed="rId2"/>
          <a:stretch>
            <a:fillRect/>
          </a:stretch>
        </p:blipFill>
        <p:spPr>
          <a:xfrm>
            <a:off x="755576" y="22455"/>
            <a:ext cx="2736304" cy="2951661"/>
          </a:xfrm>
          <a:prstGeom prst="ellipse">
            <a:avLst/>
          </a:prstGeom>
          <a:ln>
            <a:noFill/>
          </a:ln>
          <a:effectLst>
            <a:softEdge rad="112500"/>
          </a:effectLst>
        </p:spPr>
      </p:pic>
      <p:pic>
        <p:nvPicPr>
          <p:cNvPr id="5" name="Resim 4">
            <a:extLst>
              <a:ext uri="{FF2B5EF4-FFF2-40B4-BE49-F238E27FC236}">
                <a16:creationId xmlns="" xmlns:a16="http://schemas.microsoft.com/office/drawing/2014/main" id="{78085BFC-558D-4641-93FA-E46928CA02C3}"/>
              </a:ext>
            </a:extLst>
          </p:cNvPr>
          <p:cNvPicPr>
            <a:picLocks noChangeAspect="1"/>
          </p:cNvPicPr>
          <p:nvPr/>
        </p:nvPicPr>
        <p:blipFill rotWithShape="1">
          <a:blip r:embed="rId3"/>
          <a:srcRect l="9" t="16878" r="-9" b="7617"/>
          <a:stretch/>
        </p:blipFill>
        <p:spPr>
          <a:xfrm>
            <a:off x="6372200" y="3336584"/>
            <a:ext cx="2592288" cy="2414510"/>
          </a:xfrm>
          <a:prstGeom prst="ellipse">
            <a:avLst/>
          </a:prstGeom>
        </p:spPr>
      </p:pic>
      <p:sp>
        <p:nvSpPr>
          <p:cNvPr id="4" name="Slayt Numarası Yer Tutucusu 3">
            <a:extLst>
              <a:ext uri="{FF2B5EF4-FFF2-40B4-BE49-F238E27FC236}">
                <a16:creationId xmlns="" xmlns:a16="http://schemas.microsoft.com/office/drawing/2014/main" id="{096A2FD5-8EEE-4612-A627-5ED67D88B68A}"/>
              </a:ext>
            </a:extLst>
          </p:cNvPr>
          <p:cNvSpPr>
            <a:spLocks noGrp="1"/>
          </p:cNvSpPr>
          <p:nvPr>
            <p:ph type="sldNum" sz="quarter" idx="12"/>
          </p:nvPr>
        </p:nvSpPr>
        <p:spPr/>
        <p:txBody>
          <a:bodyPr/>
          <a:lstStyle/>
          <a:p>
            <a:pPr>
              <a:defRPr/>
            </a:pPr>
            <a:fld id="{8C970696-4491-4693-BD40-224DE28CA18B}" type="slidenum">
              <a:rPr lang="tr-TR" altLang="tr-TR" smtClean="0"/>
              <a:pPr>
                <a:defRPr/>
              </a:pPr>
              <a:t>68</a:t>
            </a:fld>
            <a:endParaRPr lang="tr-TR" altLang="tr-T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Başlık">
            <a:extLst>
              <a:ext uri="{FF2B5EF4-FFF2-40B4-BE49-F238E27FC236}">
                <a16:creationId xmlns="" xmlns:a16="http://schemas.microsoft.com/office/drawing/2014/main" id="{3B507EF1-CF78-4931-9C15-CCCA7EE72B17}"/>
              </a:ext>
            </a:extLst>
          </p:cNvPr>
          <p:cNvSpPr>
            <a:spLocks noGrp="1"/>
          </p:cNvSpPr>
          <p:nvPr>
            <p:ph type="title"/>
          </p:nvPr>
        </p:nvSpPr>
        <p:spPr>
          <a:xfrm>
            <a:off x="684213" y="271463"/>
            <a:ext cx="8351837" cy="1524000"/>
          </a:xfrm>
        </p:spPr>
        <p:txBody>
          <a:bodyPr/>
          <a:lstStyle/>
          <a:p>
            <a:pPr algn="r" eaLnBrk="1" fontAlgn="auto" hangingPunct="1">
              <a:spcAft>
                <a:spcPts val="0"/>
              </a:spcAft>
              <a:defRPr/>
            </a:pPr>
            <a:r>
              <a:rPr lang="tr-TR" altLang="tr-TR" b="1" dirty="0"/>
              <a:t>	</a:t>
            </a:r>
            <a:r>
              <a:rPr lang="tr-TR" altLang="tr-TR" sz="3600" b="1" dirty="0">
                <a:solidFill>
                  <a:srgbClr val="C00000"/>
                </a:solidFill>
                <a:latin typeface="+mn-lt"/>
              </a:rPr>
              <a:t>JOYE TRAVELBEE</a:t>
            </a:r>
            <a:br>
              <a:rPr lang="tr-TR" altLang="tr-TR" sz="3600" b="1" dirty="0">
                <a:solidFill>
                  <a:srgbClr val="C00000"/>
                </a:solidFill>
                <a:latin typeface="+mn-lt"/>
              </a:rPr>
            </a:br>
            <a:r>
              <a:rPr lang="tr-TR" altLang="tr-TR" sz="2400" b="1" dirty="0">
                <a:solidFill>
                  <a:srgbClr val="C00000"/>
                </a:solidFill>
                <a:latin typeface="+mn-lt"/>
              </a:rPr>
              <a:t>1926-1973</a:t>
            </a:r>
            <a:endParaRPr lang="tr-TR" altLang="tr-TR" dirty="0">
              <a:solidFill>
                <a:srgbClr val="C00000"/>
              </a:solidFill>
              <a:latin typeface="+mn-lt"/>
            </a:endParaRPr>
          </a:p>
        </p:txBody>
      </p:sp>
      <p:sp>
        <p:nvSpPr>
          <p:cNvPr id="97283" name="2 İçerik Yer Tutucusu">
            <a:extLst>
              <a:ext uri="{FF2B5EF4-FFF2-40B4-BE49-F238E27FC236}">
                <a16:creationId xmlns="" xmlns:a16="http://schemas.microsoft.com/office/drawing/2014/main" id="{990003B7-6E4E-41FC-94F1-85585987E938}"/>
              </a:ext>
            </a:extLst>
          </p:cNvPr>
          <p:cNvSpPr>
            <a:spLocks noGrp="1" noChangeArrowheads="1"/>
          </p:cNvSpPr>
          <p:nvPr>
            <p:ph idx="1"/>
          </p:nvPr>
        </p:nvSpPr>
        <p:spPr>
          <a:xfrm>
            <a:off x="334962" y="2879156"/>
            <a:ext cx="8351837" cy="2945382"/>
          </a:xfrm>
        </p:spPr>
        <p:txBody>
          <a:bodyPr/>
          <a:lstStyle/>
          <a:p>
            <a:pPr marL="0" indent="0" algn="just" eaLnBrk="1" hangingPunct="1">
              <a:buFont typeface="Wingdings 3" panose="05040102010807070707" pitchFamily="18" charset="2"/>
              <a:buNone/>
              <a:defRPr/>
            </a:pPr>
            <a:r>
              <a:rPr lang="tr-TR" altLang="tr-TR" sz="2400" b="1" dirty="0" err="1">
                <a:solidFill>
                  <a:srgbClr val="C00000"/>
                </a:solidFill>
              </a:rPr>
              <a:t>Travelbee</a:t>
            </a:r>
            <a:r>
              <a:rPr lang="tr-TR" altLang="tr-TR" sz="2400" b="1" dirty="0">
                <a:solidFill>
                  <a:srgbClr val="C00000"/>
                </a:solidFill>
              </a:rPr>
              <a:t> hemşireyi şöyle tanımlar:</a:t>
            </a:r>
          </a:p>
          <a:p>
            <a:pPr marL="0" indent="0" algn="just" eaLnBrk="1" hangingPunct="1">
              <a:buFont typeface="Wingdings 3" panose="05040102010807070707" pitchFamily="18" charset="2"/>
              <a:buNone/>
              <a:defRPr/>
            </a:pPr>
            <a:endParaRPr lang="tr-TR" altLang="tr-TR" sz="2400" b="1" dirty="0">
              <a:solidFill>
                <a:srgbClr val="C00000"/>
              </a:solidFill>
            </a:endParaRPr>
          </a:p>
          <a:p>
            <a:pPr marL="0" indent="0" algn="just" eaLnBrk="1" hangingPunct="1">
              <a:buFont typeface="Wingdings 3" panose="05040102010807070707" pitchFamily="18" charset="2"/>
              <a:buNone/>
              <a:defRPr/>
            </a:pPr>
            <a:r>
              <a:rPr lang="tr-TR" altLang="tr-TR" sz="2400" dirty="0"/>
              <a:t> «Hemşire özelleşmiş bilgiye sahip bir bedene ve bunu diğer insanlara hastalığı önlemek, sağlığı kazanmak, hastalıkta anlam bulmak veya sağlığın en yüksek derecesini elde etmede yardımcı olma amacı için kullanma yeterliliğine sahiptir». </a:t>
            </a:r>
          </a:p>
        </p:txBody>
      </p:sp>
      <p:pic>
        <p:nvPicPr>
          <p:cNvPr id="3" name="Resim 2">
            <a:extLst>
              <a:ext uri="{FF2B5EF4-FFF2-40B4-BE49-F238E27FC236}">
                <a16:creationId xmlns="" xmlns:a16="http://schemas.microsoft.com/office/drawing/2014/main" id="{F5D4CC27-22E0-4F10-A545-E37831A9FA9F}"/>
              </a:ext>
            </a:extLst>
          </p:cNvPr>
          <p:cNvPicPr>
            <a:picLocks noChangeAspect="1"/>
          </p:cNvPicPr>
          <p:nvPr/>
        </p:nvPicPr>
        <p:blipFill>
          <a:blip r:embed="rId2"/>
          <a:stretch>
            <a:fillRect/>
          </a:stretch>
        </p:blipFill>
        <p:spPr>
          <a:xfrm>
            <a:off x="1331640" y="0"/>
            <a:ext cx="2520280" cy="2607693"/>
          </a:xfrm>
          <a:prstGeom prst="ellipse">
            <a:avLst/>
          </a:prstGeom>
          <a:ln>
            <a:noFill/>
          </a:ln>
          <a:effectLst>
            <a:softEdge rad="112500"/>
          </a:effectLst>
        </p:spPr>
      </p:pic>
      <p:sp>
        <p:nvSpPr>
          <p:cNvPr id="4" name="Slayt Numarası Yer Tutucusu 3">
            <a:extLst>
              <a:ext uri="{FF2B5EF4-FFF2-40B4-BE49-F238E27FC236}">
                <a16:creationId xmlns="" xmlns:a16="http://schemas.microsoft.com/office/drawing/2014/main" id="{812B71FE-5890-4D77-A9D2-F81C27397E16}"/>
              </a:ext>
            </a:extLst>
          </p:cNvPr>
          <p:cNvSpPr>
            <a:spLocks noGrp="1"/>
          </p:cNvSpPr>
          <p:nvPr>
            <p:ph type="sldNum" sz="quarter" idx="12"/>
          </p:nvPr>
        </p:nvSpPr>
        <p:spPr/>
        <p:txBody>
          <a:bodyPr/>
          <a:lstStyle/>
          <a:p>
            <a:pPr>
              <a:defRPr/>
            </a:pPr>
            <a:fld id="{5E598828-B338-44FE-B7AB-7BF425B17208}" type="slidenum">
              <a:rPr lang="tr-TR" altLang="tr-TR" smtClean="0"/>
              <a:pPr>
                <a:defRPr/>
              </a:pPr>
              <a:t>69</a:t>
            </a:fld>
            <a:endParaRPr lang="tr-TR" altLang="tr-T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 xmlns:a16="http://schemas.microsoft.com/office/drawing/2014/main" id="{AD76C4A5-E60D-49FA-B9E5-CD12200DCEDB}"/>
              </a:ext>
            </a:extLst>
          </p:cNvPr>
          <p:cNvSpPr>
            <a:spLocks noGrp="1" noChangeArrowheads="1"/>
          </p:cNvSpPr>
          <p:nvPr>
            <p:ph type="title"/>
          </p:nvPr>
        </p:nvSpPr>
        <p:spPr>
          <a:xfrm>
            <a:off x="1522413" y="385763"/>
            <a:ext cx="7597775" cy="1524000"/>
          </a:xfrm>
        </p:spPr>
        <p:txBody>
          <a:bodyPr>
            <a:normAutofit fontScale="90000"/>
          </a:bodyPr>
          <a:lstStyle/>
          <a:p>
            <a:pPr algn="r" eaLnBrk="1" fontAlgn="auto" hangingPunct="1">
              <a:spcAft>
                <a:spcPts val="0"/>
              </a:spcAft>
              <a:defRPr/>
            </a:pPr>
            <a:r>
              <a:rPr lang="tr-TR" altLang="tr-TR" sz="3600" b="1" dirty="0">
                <a:solidFill>
                  <a:srgbClr val="C00000"/>
                </a:solidFill>
                <a:latin typeface="Comic Sans MS" panose="030F0702030302020204" pitchFamily="66" charset="0"/>
              </a:rPr>
              <a:t> </a:t>
            </a:r>
            <a:r>
              <a:rPr lang="tr-TR" altLang="tr-TR" sz="3600" b="1" dirty="0">
                <a:solidFill>
                  <a:srgbClr val="C00000"/>
                </a:solidFill>
                <a:latin typeface="+mn-lt"/>
              </a:rPr>
              <a:t>SISTER </a:t>
            </a:r>
            <a:r>
              <a:rPr lang="tr-TR" altLang="tr-TR" sz="3600" b="1" dirty="0" smtClean="0">
                <a:solidFill>
                  <a:srgbClr val="C00000"/>
                </a:solidFill>
                <a:latin typeface="+mn-lt"/>
              </a:rPr>
              <a:t>CALLISTA </a:t>
            </a:r>
            <a:r>
              <a:rPr lang="tr-TR" altLang="tr-TR" sz="3600" b="1" dirty="0">
                <a:solidFill>
                  <a:srgbClr val="C00000"/>
                </a:solidFill>
                <a:latin typeface="+mn-lt"/>
              </a:rPr>
              <a:t>ROY</a:t>
            </a:r>
            <a:br>
              <a:rPr lang="tr-TR" altLang="tr-TR" sz="3600" b="1" dirty="0">
                <a:solidFill>
                  <a:srgbClr val="C00000"/>
                </a:solidFill>
                <a:latin typeface="+mn-lt"/>
              </a:rPr>
            </a:br>
            <a:r>
              <a:rPr lang="tr-TR" altLang="tr-TR" sz="2700" b="1" dirty="0">
                <a:solidFill>
                  <a:srgbClr val="C00000"/>
                </a:solidFill>
                <a:latin typeface="+mn-lt"/>
              </a:rPr>
              <a:t>1939-</a:t>
            </a:r>
            <a:r>
              <a:rPr lang="tr-TR" altLang="tr-TR" sz="3600" b="1" dirty="0">
                <a:solidFill>
                  <a:srgbClr val="C00000"/>
                </a:solidFill>
                <a:latin typeface="+mn-lt"/>
              </a:rPr>
              <a:t/>
            </a:r>
            <a:br>
              <a:rPr lang="tr-TR" altLang="tr-TR" sz="3600" b="1" dirty="0">
                <a:solidFill>
                  <a:srgbClr val="C00000"/>
                </a:solidFill>
                <a:latin typeface="+mn-lt"/>
              </a:rPr>
            </a:br>
            <a:endParaRPr lang="tr-TR" altLang="tr-TR" sz="3600" b="1" dirty="0">
              <a:solidFill>
                <a:srgbClr val="C00000"/>
              </a:solidFill>
              <a:latin typeface="+mn-lt"/>
            </a:endParaRPr>
          </a:p>
        </p:txBody>
      </p:sp>
      <p:sp>
        <p:nvSpPr>
          <p:cNvPr id="99331" name="Rectangle 3">
            <a:extLst>
              <a:ext uri="{FF2B5EF4-FFF2-40B4-BE49-F238E27FC236}">
                <a16:creationId xmlns="" xmlns:a16="http://schemas.microsoft.com/office/drawing/2014/main" id="{31CCFEF3-DAA9-4603-811A-365F0C71925F}"/>
              </a:ext>
            </a:extLst>
          </p:cNvPr>
          <p:cNvSpPr>
            <a:spLocks noGrp="1" noChangeArrowheads="1"/>
          </p:cNvSpPr>
          <p:nvPr>
            <p:ph idx="1"/>
          </p:nvPr>
        </p:nvSpPr>
        <p:spPr>
          <a:xfrm>
            <a:off x="138113" y="2708275"/>
            <a:ext cx="8867775" cy="3524250"/>
          </a:xfrm>
        </p:spPr>
        <p:txBody>
          <a:bodyPr/>
          <a:lstStyle/>
          <a:p>
            <a:pPr algn="just" eaLnBrk="1" hangingPunct="1">
              <a:buFontTx/>
              <a:buNone/>
              <a:defRPr/>
            </a:pPr>
            <a:r>
              <a:rPr lang="tr-TR" altLang="tr-TR" sz="2400" dirty="0"/>
              <a:t>“Bireyin çevresiyle olan sürekli etkileşimi içten ya da dıştan gelen değişikliklerle </a:t>
            </a:r>
            <a:r>
              <a:rPr lang="tr-TR" altLang="tr-TR" sz="2400" dirty="0" smtClean="0"/>
              <a:t>karakterizedir</a:t>
            </a:r>
            <a:r>
              <a:rPr lang="tr-TR" altLang="tr-TR" sz="2400" dirty="0"/>
              <a:t>.</a:t>
            </a:r>
          </a:p>
          <a:p>
            <a:pPr algn="just" eaLnBrk="1" hangingPunct="1">
              <a:buFontTx/>
              <a:buNone/>
              <a:defRPr/>
            </a:pPr>
            <a:r>
              <a:rPr lang="tr-TR" altLang="tr-TR" sz="2400" dirty="0"/>
              <a:t> Bu değişiklikler önemli ya da önemsiz olumlu ya da olumsuz olabilir. </a:t>
            </a:r>
          </a:p>
          <a:p>
            <a:pPr algn="just" eaLnBrk="1" hangingPunct="1">
              <a:buFontTx/>
              <a:buNone/>
              <a:defRPr/>
            </a:pPr>
            <a:r>
              <a:rPr lang="tr-TR" altLang="tr-TR" sz="2400" dirty="0"/>
              <a:t>Bu değişen dünya içinde insan bütünlüğünü sürdürmeli ve değişikliklere </a:t>
            </a:r>
            <a:r>
              <a:rPr lang="tr-TR" altLang="tr-TR" sz="2400" b="1" dirty="0">
                <a:solidFill>
                  <a:srgbClr val="C00000"/>
                </a:solidFill>
              </a:rPr>
              <a:t>uyum</a:t>
            </a:r>
            <a:r>
              <a:rPr lang="tr-TR" altLang="tr-TR" sz="2400" dirty="0"/>
              <a:t> </a:t>
            </a:r>
            <a:r>
              <a:rPr lang="tr-TR" altLang="tr-TR" sz="2400" dirty="0" smtClean="0"/>
              <a:t>yapmalıdır.”</a:t>
            </a:r>
            <a:endParaRPr lang="tr-TR" altLang="tr-TR" sz="2400" dirty="0"/>
          </a:p>
        </p:txBody>
      </p:sp>
      <p:pic>
        <p:nvPicPr>
          <p:cNvPr id="5" name="Resim 4">
            <a:extLst>
              <a:ext uri="{FF2B5EF4-FFF2-40B4-BE49-F238E27FC236}">
                <a16:creationId xmlns="" xmlns:a16="http://schemas.microsoft.com/office/drawing/2014/main" id="{276223A9-8B52-4E2C-80FA-9CA611BA7193}"/>
              </a:ext>
            </a:extLst>
          </p:cNvPr>
          <p:cNvPicPr>
            <a:picLocks noChangeAspect="1"/>
          </p:cNvPicPr>
          <p:nvPr/>
        </p:nvPicPr>
        <p:blipFill>
          <a:blip r:embed="rId2"/>
          <a:stretch>
            <a:fillRect/>
          </a:stretch>
        </p:blipFill>
        <p:spPr>
          <a:xfrm>
            <a:off x="755576" y="188640"/>
            <a:ext cx="2448272" cy="2448272"/>
          </a:xfrm>
          <a:prstGeom prst="ellipse">
            <a:avLst/>
          </a:prstGeom>
          <a:ln>
            <a:noFill/>
          </a:ln>
          <a:effectLst>
            <a:softEdge rad="112500"/>
          </a:effectLst>
        </p:spPr>
      </p:pic>
      <p:sp>
        <p:nvSpPr>
          <p:cNvPr id="3" name="Slayt Numarası Yer Tutucusu 2">
            <a:extLst>
              <a:ext uri="{FF2B5EF4-FFF2-40B4-BE49-F238E27FC236}">
                <a16:creationId xmlns="" xmlns:a16="http://schemas.microsoft.com/office/drawing/2014/main" id="{EA4613AF-C1AD-4938-8299-4069C4D0BED8}"/>
              </a:ext>
            </a:extLst>
          </p:cNvPr>
          <p:cNvSpPr>
            <a:spLocks noGrp="1"/>
          </p:cNvSpPr>
          <p:nvPr>
            <p:ph type="sldNum" sz="quarter" idx="12"/>
          </p:nvPr>
        </p:nvSpPr>
        <p:spPr/>
        <p:txBody>
          <a:bodyPr/>
          <a:lstStyle/>
          <a:p>
            <a:pPr>
              <a:defRPr/>
            </a:pPr>
            <a:fld id="{9CAD7E6E-7A68-4871-8F6D-6F20B4111273}" type="slidenum">
              <a:rPr lang="tr-TR" altLang="tr-TR" smtClean="0"/>
              <a:pPr>
                <a:defRPr/>
              </a:pPr>
              <a:t>70</a:t>
            </a:fld>
            <a:endParaRPr lang="tr-TR" altLang="tr-T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 xmlns:a16="http://schemas.microsoft.com/office/drawing/2014/main" id="{A4A17ED0-087D-41DA-A7D0-33785D693081}"/>
              </a:ext>
            </a:extLst>
          </p:cNvPr>
          <p:cNvSpPr>
            <a:spLocks noGrp="1" noChangeArrowheads="1"/>
          </p:cNvSpPr>
          <p:nvPr>
            <p:ph type="title"/>
          </p:nvPr>
        </p:nvSpPr>
        <p:spPr>
          <a:xfrm>
            <a:off x="3348038" y="571500"/>
            <a:ext cx="5583237" cy="1057275"/>
          </a:xfrm>
        </p:spPr>
        <p:txBody>
          <a:bodyPr>
            <a:normAutofit fontScale="90000"/>
          </a:bodyPr>
          <a:lstStyle/>
          <a:p>
            <a:pPr algn="r" eaLnBrk="1" fontAlgn="auto" hangingPunct="1">
              <a:spcAft>
                <a:spcPts val="0"/>
              </a:spcAft>
              <a:defRPr/>
            </a:pPr>
            <a:r>
              <a:rPr lang="tr-TR" altLang="tr-TR" sz="4000" b="1" dirty="0">
                <a:solidFill>
                  <a:srgbClr val="C00000"/>
                </a:solidFill>
                <a:latin typeface="Comic Sans MS" panose="030F0702030302020204" pitchFamily="66" charset="0"/>
              </a:rPr>
              <a:t/>
            </a:r>
            <a:br>
              <a:rPr lang="tr-TR" altLang="tr-TR" sz="4000" b="1" dirty="0">
                <a:solidFill>
                  <a:srgbClr val="C00000"/>
                </a:solidFill>
                <a:latin typeface="Comic Sans MS" panose="030F0702030302020204" pitchFamily="66" charset="0"/>
              </a:rPr>
            </a:br>
            <a:r>
              <a:rPr lang="tr-TR" altLang="tr-TR" sz="4000" b="1" dirty="0">
                <a:solidFill>
                  <a:srgbClr val="C00000"/>
                </a:solidFill>
                <a:latin typeface="Comic Sans MS" panose="030F0702030302020204" pitchFamily="66" charset="0"/>
              </a:rPr>
              <a:t/>
            </a:r>
            <a:br>
              <a:rPr lang="tr-TR" altLang="tr-TR" sz="4000" b="1" dirty="0">
                <a:solidFill>
                  <a:srgbClr val="C00000"/>
                </a:solidFill>
                <a:latin typeface="Comic Sans MS" panose="030F0702030302020204" pitchFamily="66" charset="0"/>
              </a:rPr>
            </a:br>
            <a:r>
              <a:rPr lang="tr-TR" altLang="tr-TR" sz="4000" b="1" dirty="0">
                <a:solidFill>
                  <a:srgbClr val="C00000"/>
                </a:solidFill>
                <a:latin typeface="+mn-lt"/>
              </a:rPr>
              <a:t>MARJORY GORDON</a:t>
            </a:r>
            <a:br>
              <a:rPr lang="tr-TR" altLang="tr-TR" sz="4000" b="1" dirty="0">
                <a:solidFill>
                  <a:srgbClr val="C00000"/>
                </a:solidFill>
                <a:latin typeface="+mn-lt"/>
              </a:rPr>
            </a:br>
            <a:r>
              <a:rPr lang="tr-TR" altLang="tr-TR" sz="4000" b="1" dirty="0">
                <a:solidFill>
                  <a:srgbClr val="C00000"/>
                </a:solidFill>
                <a:latin typeface="+mn-lt"/>
              </a:rPr>
              <a:t>1911-2015</a:t>
            </a:r>
            <a:br>
              <a:rPr lang="tr-TR" altLang="tr-TR" sz="4000" b="1" dirty="0">
                <a:solidFill>
                  <a:srgbClr val="C00000"/>
                </a:solidFill>
                <a:latin typeface="+mn-lt"/>
              </a:rPr>
            </a:br>
            <a:r>
              <a:rPr lang="tr-TR" altLang="tr-TR" sz="4000" b="1" dirty="0">
                <a:solidFill>
                  <a:srgbClr val="C00000"/>
                </a:solidFill>
                <a:latin typeface="+mn-lt"/>
              </a:rPr>
              <a:t/>
            </a:r>
            <a:br>
              <a:rPr lang="tr-TR" altLang="tr-TR" sz="4000" b="1" dirty="0">
                <a:solidFill>
                  <a:srgbClr val="C00000"/>
                </a:solidFill>
                <a:latin typeface="+mn-lt"/>
              </a:rPr>
            </a:br>
            <a:r>
              <a:rPr lang="tr-TR" altLang="tr-TR" sz="4000" b="1" dirty="0">
                <a:solidFill>
                  <a:srgbClr val="C00000"/>
                </a:solidFill>
                <a:latin typeface="Comic Sans MS" panose="030F0702030302020204" pitchFamily="66" charset="0"/>
              </a:rPr>
              <a:t> </a:t>
            </a:r>
            <a:br>
              <a:rPr lang="tr-TR" altLang="tr-TR" sz="4000" b="1" dirty="0">
                <a:solidFill>
                  <a:srgbClr val="C00000"/>
                </a:solidFill>
                <a:latin typeface="Comic Sans MS" panose="030F0702030302020204" pitchFamily="66" charset="0"/>
              </a:rPr>
            </a:br>
            <a:endParaRPr lang="tr-TR" altLang="tr-TR" sz="4000" b="1" dirty="0">
              <a:solidFill>
                <a:srgbClr val="C00000"/>
              </a:solidFill>
              <a:latin typeface="Comic Sans MS" panose="030F0702030302020204" pitchFamily="66" charset="0"/>
            </a:endParaRPr>
          </a:p>
        </p:txBody>
      </p:sp>
      <p:sp>
        <p:nvSpPr>
          <p:cNvPr id="100355" name="Rectangle 3">
            <a:extLst>
              <a:ext uri="{FF2B5EF4-FFF2-40B4-BE49-F238E27FC236}">
                <a16:creationId xmlns="" xmlns:a16="http://schemas.microsoft.com/office/drawing/2014/main" id="{48F38499-02BA-4D6F-904E-36F1E7D6C601}"/>
              </a:ext>
            </a:extLst>
          </p:cNvPr>
          <p:cNvSpPr>
            <a:spLocks noGrp="1" noChangeArrowheads="1"/>
          </p:cNvSpPr>
          <p:nvPr>
            <p:ph sz="half" idx="1"/>
          </p:nvPr>
        </p:nvSpPr>
        <p:spPr>
          <a:xfrm>
            <a:off x="179388" y="2806700"/>
            <a:ext cx="4392612" cy="4032250"/>
          </a:xfrm>
        </p:spPr>
        <p:txBody>
          <a:bodyPr/>
          <a:lstStyle/>
          <a:p>
            <a:pPr marL="457200" indent="-457200" eaLnBrk="1" hangingPunct="1">
              <a:buClr>
                <a:srgbClr val="C00000"/>
              </a:buClr>
              <a:buSzPct val="98000"/>
              <a:buFont typeface="+mj-lt"/>
              <a:buAutoNum type="arabicPeriod"/>
              <a:defRPr/>
            </a:pPr>
            <a:r>
              <a:rPr lang="tr-TR" altLang="tr-TR" sz="2400" dirty="0"/>
              <a:t>Sağlığın algılanması ve yönetimi</a:t>
            </a:r>
          </a:p>
          <a:p>
            <a:pPr marL="457200" indent="-457200" eaLnBrk="1" hangingPunct="1">
              <a:buClr>
                <a:srgbClr val="C00000"/>
              </a:buClr>
              <a:buSzPct val="98000"/>
              <a:buFont typeface="+mj-lt"/>
              <a:buAutoNum type="arabicPeriod"/>
              <a:defRPr/>
            </a:pPr>
            <a:r>
              <a:rPr lang="tr-TR" altLang="tr-TR" sz="2400" dirty="0"/>
              <a:t>Beslenme ve </a:t>
            </a:r>
            <a:r>
              <a:rPr lang="tr-TR" altLang="tr-TR" sz="2400" dirty="0" err="1"/>
              <a:t>metabolik</a:t>
            </a:r>
            <a:r>
              <a:rPr lang="tr-TR" altLang="tr-TR" sz="2400" dirty="0"/>
              <a:t> durum</a:t>
            </a:r>
          </a:p>
          <a:p>
            <a:pPr marL="457200" indent="-457200" eaLnBrk="1" hangingPunct="1">
              <a:buClr>
                <a:srgbClr val="C00000"/>
              </a:buClr>
              <a:buSzPct val="98000"/>
              <a:buFont typeface="+mj-lt"/>
              <a:buAutoNum type="arabicPeriod"/>
              <a:defRPr/>
            </a:pPr>
            <a:r>
              <a:rPr lang="tr-TR" altLang="tr-TR" sz="2400" dirty="0"/>
              <a:t>Boşaltım</a:t>
            </a:r>
          </a:p>
          <a:p>
            <a:pPr marL="457200" indent="-457200" eaLnBrk="1" hangingPunct="1">
              <a:buClr>
                <a:srgbClr val="C00000"/>
              </a:buClr>
              <a:buSzPct val="98000"/>
              <a:buFont typeface="+mj-lt"/>
              <a:buAutoNum type="arabicPeriod"/>
              <a:defRPr/>
            </a:pPr>
            <a:r>
              <a:rPr lang="tr-TR" altLang="tr-TR" sz="2400" dirty="0"/>
              <a:t>Aktivite ve egzersiz</a:t>
            </a:r>
          </a:p>
          <a:p>
            <a:pPr marL="457200" indent="-457200" eaLnBrk="1" hangingPunct="1">
              <a:buClr>
                <a:srgbClr val="C00000"/>
              </a:buClr>
              <a:buSzPct val="98000"/>
              <a:buFont typeface="+mj-lt"/>
              <a:buAutoNum type="arabicPeriod"/>
              <a:defRPr/>
            </a:pPr>
            <a:r>
              <a:rPr lang="tr-TR" altLang="tr-TR" sz="2400" dirty="0"/>
              <a:t>Bilişsel algılama</a:t>
            </a:r>
          </a:p>
          <a:p>
            <a:pPr marL="457200" indent="-457200" eaLnBrk="1" hangingPunct="1">
              <a:buClr>
                <a:srgbClr val="C00000"/>
              </a:buClr>
              <a:buSzPct val="98000"/>
              <a:buFont typeface="+mj-lt"/>
              <a:buAutoNum type="arabicPeriod"/>
              <a:defRPr/>
            </a:pPr>
            <a:r>
              <a:rPr lang="tr-TR" altLang="tr-TR" sz="2400" dirty="0"/>
              <a:t>Uyku-istirahat</a:t>
            </a:r>
          </a:p>
          <a:p>
            <a:pPr eaLnBrk="1" hangingPunct="1">
              <a:defRPr/>
            </a:pPr>
            <a:endParaRPr lang="tr-TR" altLang="tr-TR" dirty="0"/>
          </a:p>
        </p:txBody>
      </p:sp>
      <p:sp>
        <p:nvSpPr>
          <p:cNvPr id="100356" name="Rectangle 4">
            <a:extLst>
              <a:ext uri="{FF2B5EF4-FFF2-40B4-BE49-F238E27FC236}">
                <a16:creationId xmlns="" xmlns:a16="http://schemas.microsoft.com/office/drawing/2014/main" id="{B40CE044-EC18-40D2-B023-49872F4213D1}"/>
              </a:ext>
            </a:extLst>
          </p:cNvPr>
          <p:cNvSpPr>
            <a:spLocks noGrp="1" noChangeArrowheads="1"/>
          </p:cNvSpPr>
          <p:nvPr>
            <p:ph sz="half" idx="2"/>
          </p:nvPr>
        </p:nvSpPr>
        <p:spPr>
          <a:xfrm>
            <a:off x="4356101" y="2806700"/>
            <a:ext cx="4392612" cy="3438525"/>
          </a:xfrm>
        </p:spPr>
        <p:txBody>
          <a:bodyPr/>
          <a:lstStyle/>
          <a:p>
            <a:pPr marL="457200" indent="-457200" eaLnBrk="1" hangingPunct="1">
              <a:buClr>
                <a:srgbClr val="C00000"/>
              </a:buClr>
              <a:buSzPct val="100000"/>
              <a:buFont typeface="+mj-lt"/>
              <a:buAutoNum type="arabicPeriod" startAt="7"/>
              <a:defRPr/>
            </a:pPr>
            <a:r>
              <a:rPr lang="tr-TR" altLang="tr-TR" sz="2400" dirty="0"/>
              <a:t>Kendini algılama</a:t>
            </a:r>
          </a:p>
          <a:p>
            <a:pPr marL="457200" indent="-457200" eaLnBrk="1" hangingPunct="1">
              <a:buClr>
                <a:srgbClr val="C00000"/>
              </a:buClr>
              <a:buSzPct val="100000"/>
              <a:buFont typeface="+mj-lt"/>
              <a:buAutoNum type="arabicPeriod" startAt="7"/>
              <a:defRPr/>
            </a:pPr>
            <a:r>
              <a:rPr lang="tr-TR" altLang="tr-TR" sz="2400" dirty="0"/>
              <a:t>Rol ve ilişki</a:t>
            </a:r>
          </a:p>
          <a:p>
            <a:pPr marL="457200" indent="-457200" eaLnBrk="1" hangingPunct="1">
              <a:buClr>
                <a:srgbClr val="C00000"/>
              </a:buClr>
              <a:buSzPct val="100000"/>
              <a:buFont typeface="+mj-lt"/>
              <a:buAutoNum type="arabicPeriod" startAt="7"/>
              <a:defRPr/>
            </a:pPr>
            <a:r>
              <a:rPr lang="tr-TR" altLang="tr-TR" sz="2400" dirty="0"/>
              <a:t>Cinsellik ve üreme</a:t>
            </a:r>
          </a:p>
          <a:p>
            <a:pPr marL="457200" indent="-457200" eaLnBrk="1" hangingPunct="1">
              <a:buClr>
                <a:srgbClr val="C00000"/>
              </a:buClr>
              <a:buSzPct val="100000"/>
              <a:buFont typeface="+mj-lt"/>
              <a:buAutoNum type="arabicPeriod" startAt="7"/>
              <a:defRPr/>
            </a:pPr>
            <a:r>
              <a:rPr lang="tr-TR" altLang="tr-TR" sz="2400" dirty="0"/>
              <a:t>Baş etme</a:t>
            </a:r>
          </a:p>
          <a:p>
            <a:pPr marL="457200" indent="-457200" eaLnBrk="1" hangingPunct="1">
              <a:buClr>
                <a:srgbClr val="C00000"/>
              </a:buClr>
              <a:buSzPct val="100000"/>
              <a:buFont typeface="+mj-lt"/>
              <a:buAutoNum type="arabicPeriod" startAt="7"/>
              <a:defRPr/>
            </a:pPr>
            <a:r>
              <a:rPr lang="tr-TR" altLang="tr-TR" sz="2400" dirty="0"/>
              <a:t>İnanç ve değerler</a:t>
            </a:r>
          </a:p>
          <a:p>
            <a:pPr eaLnBrk="1" hangingPunct="1">
              <a:defRPr/>
            </a:pPr>
            <a:endParaRPr lang="tr-TR" altLang="tr-TR" dirty="0"/>
          </a:p>
          <a:p>
            <a:pPr eaLnBrk="1" hangingPunct="1">
              <a:defRPr/>
            </a:pPr>
            <a:endParaRPr lang="tr-TR" altLang="tr-TR" dirty="0"/>
          </a:p>
        </p:txBody>
      </p:sp>
      <p:sp>
        <p:nvSpPr>
          <p:cNvPr id="87045" name="Metin kutusu 1">
            <a:extLst>
              <a:ext uri="{FF2B5EF4-FFF2-40B4-BE49-F238E27FC236}">
                <a16:creationId xmlns="" xmlns:a16="http://schemas.microsoft.com/office/drawing/2014/main" id="{61EA33D6-310A-4237-B681-B9BE8B1C0F30}"/>
              </a:ext>
            </a:extLst>
          </p:cNvPr>
          <p:cNvSpPr txBox="1">
            <a:spLocks noChangeArrowheads="1"/>
          </p:cNvSpPr>
          <p:nvPr/>
        </p:nvSpPr>
        <p:spPr bwMode="auto">
          <a:xfrm>
            <a:off x="755650" y="2276475"/>
            <a:ext cx="7632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a:r>
              <a:rPr lang="tr-TR" altLang="tr-TR" sz="2400" b="1" dirty="0">
                <a:solidFill>
                  <a:srgbClr val="C00000"/>
                </a:solidFill>
                <a:latin typeface="+mn-lt"/>
              </a:rPr>
              <a:t>11 Fonksiyonel Sağlık Örüntüsü</a:t>
            </a:r>
          </a:p>
        </p:txBody>
      </p:sp>
      <p:pic>
        <p:nvPicPr>
          <p:cNvPr id="4" name="Resim 3">
            <a:extLst>
              <a:ext uri="{FF2B5EF4-FFF2-40B4-BE49-F238E27FC236}">
                <a16:creationId xmlns="" xmlns:a16="http://schemas.microsoft.com/office/drawing/2014/main" id="{F57CCC1C-ACA3-4B08-9C34-8E5957994E4F}"/>
              </a:ext>
            </a:extLst>
          </p:cNvPr>
          <p:cNvPicPr>
            <a:picLocks noChangeAspect="1"/>
          </p:cNvPicPr>
          <p:nvPr/>
        </p:nvPicPr>
        <p:blipFill rotWithShape="1">
          <a:blip r:embed="rId2"/>
          <a:srcRect l="46885" t="34374" r="11578" b="11230"/>
          <a:stretch/>
        </p:blipFill>
        <p:spPr>
          <a:xfrm>
            <a:off x="212726" y="-186321"/>
            <a:ext cx="2880320" cy="2828844"/>
          </a:xfrm>
          <a:prstGeom prst="ellipse">
            <a:avLst/>
          </a:prstGeom>
          <a:ln>
            <a:noFill/>
          </a:ln>
          <a:effectLst>
            <a:softEdge rad="112500"/>
          </a:effectLst>
        </p:spPr>
      </p:pic>
      <p:sp>
        <p:nvSpPr>
          <p:cNvPr id="3" name="Slayt Numarası Yer Tutucusu 2">
            <a:extLst>
              <a:ext uri="{FF2B5EF4-FFF2-40B4-BE49-F238E27FC236}">
                <a16:creationId xmlns="" xmlns:a16="http://schemas.microsoft.com/office/drawing/2014/main" id="{FA1CB742-F28A-4C89-955D-9CFA0116017A}"/>
              </a:ext>
            </a:extLst>
          </p:cNvPr>
          <p:cNvSpPr>
            <a:spLocks noGrp="1"/>
          </p:cNvSpPr>
          <p:nvPr>
            <p:ph type="sldNum" sz="quarter" idx="12"/>
          </p:nvPr>
        </p:nvSpPr>
        <p:spPr/>
        <p:txBody>
          <a:bodyPr/>
          <a:lstStyle/>
          <a:p>
            <a:pPr>
              <a:defRPr/>
            </a:pPr>
            <a:fld id="{C526BA46-959A-4980-9DF5-EC07F9515593}" type="slidenum">
              <a:rPr lang="tr-TR" altLang="tr-TR" smtClean="0"/>
              <a:pPr>
                <a:defRPr/>
              </a:pPr>
              <a:t>71</a:t>
            </a:fld>
            <a:endParaRPr lang="tr-TR" altLang="tr-T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 xmlns:a16="http://schemas.microsoft.com/office/drawing/2014/main" id="{10B7DC97-CB1D-4E56-AAF8-2AA86DA30984}"/>
              </a:ext>
            </a:extLst>
          </p:cNvPr>
          <p:cNvSpPr>
            <a:spLocks noGrp="1" noChangeArrowheads="1"/>
          </p:cNvSpPr>
          <p:nvPr>
            <p:ph type="title"/>
          </p:nvPr>
        </p:nvSpPr>
        <p:spPr>
          <a:xfrm>
            <a:off x="-41275" y="332655"/>
            <a:ext cx="9185275" cy="720081"/>
          </a:xfrm>
        </p:spPr>
        <p:txBody>
          <a:bodyPr/>
          <a:lstStyle/>
          <a:p>
            <a:pPr algn="ctr" eaLnBrk="1" fontAlgn="auto" hangingPunct="1">
              <a:spcAft>
                <a:spcPts val="0"/>
              </a:spcAft>
              <a:defRPr/>
            </a:pPr>
            <a:r>
              <a:rPr lang="tr-TR" altLang="tr-TR" sz="3600" b="1" dirty="0" err="1">
                <a:solidFill>
                  <a:srgbClr val="C00000"/>
                </a:solidFill>
                <a:latin typeface="+mn-lt"/>
              </a:rPr>
              <a:t>Roper</a:t>
            </a:r>
            <a:r>
              <a:rPr lang="tr-TR" altLang="tr-TR" sz="3600" b="1" dirty="0">
                <a:solidFill>
                  <a:srgbClr val="C00000"/>
                </a:solidFill>
                <a:latin typeface="+mn-lt"/>
              </a:rPr>
              <a:t>, </a:t>
            </a:r>
            <a:r>
              <a:rPr lang="tr-TR" altLang="tr-TR" sz="3600" b="1" dirty="0" err="1">
                <a:solidFill>
                  <a:srgbClr val="C00000"/>
                </a:solidFill>
                <a:latin typeface="+mn-lt"/>
              </a:rPr>
              <a:t>Logan</a:t>
            </a:r>
            <a:r>
              <a:rPr lang="tr-TR" altLang="tr-TR" sz="3600" b="1" dirty="0">
                <a:solidFill>
                  <a:srgbClr val="C00000"/>
                </a:solidFill>
                <a:latin typeface="+mn-lt"/>
              </a:rPr>
              <a:t> </a:t>
            </a:r>
            <a:r>
              <a:rPr lang="tr-TR" altLang="tr-TR" sz="3600" b="1" dirty="0" err="1">
                <a:solidFill>
                  <a:srgbClr val="C00000"/>
                </a:solidFill>
                <a:latin typeface="+mn-lt"/>
              </a:rPr>
              <a:t>Tierney</a:t>
            </a:r>
            <a:r>
              <a:rPr lang="tr-TR" altLang="tr-TR" sz="3600" b="1" dirty="0">
                <a:solidFill>
                  <a:srgbClr val="C00000"/>
                </a:solidFill>
                <a:latin typeface="+mn-lt"/>
              </a:rPr>
              <a:t/>
            </a:r>
            <a:br>
              <a:rPr lang="tr-TR" altLang="tr-TR" sz="3600" b="1" dirty="0">
                <a:solidFill>
                  <a:srgbClr val="C00000"/>
                </a:solidFill>
                <a:latin typeface="+mn-lt"/>
              </a:rPr>
            </a:br>
            <a:endParaRPr lang="tr-TR" altLang="tr-TR" sz="3600" b="1" dirty="0">
              <a:solidFill>
                <a:srgbClr val="C00000"/>
              </a:solidFill>
              <a:latin typeface="+mn-lt"/>
            </a:endParaRPr>
          </a:p>
        </p:txBody>
      </p:sp>
      <p:pic>
        <p:nvPicPr>
          <p:cNvPr id="3" name="Resim 2">
            <a:extLst>
              <a:ext uri="{FF2B5EF4-FFF2-40B4-BE49-F238E27FC236}">
                <a16:creationId xmlns="" xmlns:a16="http://schemas.microsoft.com/office/drawing/2014/main" id="{2556FA56-9377-40CE-BD04-A6668B02B7E7}"/>
              </a:ext>
            </a:extLst>
          </p:cNvPr>
          <p:cNvPicPr>
            <a:picLocks noChangeAspect="1"/>
          </p:cNvPicPr>
          <p:nvPr/>
        </p:nvPicPr>
        <p:blipFill rotWithShape="1">
          <a:blip r:embed="rId2"/>
          <a:srcRect l="6216" t="50000" r="3282" b="9622"/>
          <a:stretch/>
        </p:blipFill>
        <p:spPr>
          <a:xfrm>
            <a:off x="1727994" y="1020412"/>
            <a:ext cx="5905500" cy="1746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İçerik Yer Tutucusu 3">
            <a:extLst>
              <a:ext uri="{FF2B5EF4-FFF2-40B4-BE49-F238E27FC236}">
                <a16:creationId xmlns="" xmlns:a16="http://schemas.microsoft.com/office/drawing/2014/main" id="{C601C67A-58AD-4DC7-880E-29098AD660A8}"/>
              </a:ext>
            </a:extLst>
          </p:cNvPr>
          <p:cNvSpPr>
            <a:spLocks noGrp="1"/>
          </p:cNvSpPr>
          <p:nvPr>
            <p:ph idx="1"/>
          </p:nvPr>
        </p:nvSpPr>
        <p:spPr>
          <a:xfrm>
            <a:off x="468313" y="3087688"/>
            <a:ext cx="8424862" cy="3654425"/>
          </a:xfrm>
        </p:spPr>
        <p:txBody>
          <a:bodyPr/>
          <a:lstStyle/>
          <a:p>
            <a:pPr marL="0" indent="0" algn="ctr" eaLnBrk="1" hangingPunct="1">
              <a:buClr>
                <a:srgbClr val="C00000"/>
              </a:buClr>
              <a:buSzPct val="99000"/>
              <a:buFont typeface="Wingdings 3" panose="05040102010807070707" pitchFamily="18" charset="2"/>
              <a:buNone/>
              <a:defRPr/>
            </a:pPr>
            <a:r>
              <a:rPr lang="tr-TR" altLang="tr-TR" sz="2400" b="1" dirty="0">
                <a:solidFill>
                  <a:srgbClr val="C00000"/>
                </a:solidFill>
              </a:rPr>
              <a:t>YAŞAM MODELİ</a:t>
            </a:r>
            <a:endParaRPr lang="tr-TR" sz="2400" dirty="0">
              <a:solidFill>
                <a:srgbClr val="C00000"/>
              </a:solidFill>
            </a:endParaRPr>
          </a:p>
          <a:p>
            <a:pPr marL="457200" indent="-457200" eaLnBrk="1" hangingPunct="1">
              <a:buClr>
                <a:srgbClr val="C00000"/>
              </a:buClr>
              <a:buSzPct val="99000"/>
              <a:buFont typeface="+mj-lt"/>
              <a:buAutoNum type="arabicPeriod"/>
              <a:defRPr/>
            </a:pPr>
            <a:r>
              <a:rPr lang="tr-TR" sz="2400" dirty="0"/>
              <a:t>YAŞAM AKTİVİTELERİ</a:t>
            </a:r>
          </a:p>
          <a:p>
            <a:pPr marL="457200" indent="-457200" eaLnBrk="1" hangingPunct="1">
              <a:buClr>
                <a:srgbClr val="C00000"/>
              </a:buClr>
              <a:buSzPct val="99000"/>
              <a:buFont typeface="+mj-lt"/>
              <a:buAutoNum type="arabicPeriod"/>
              <a:defRPr/>
            </a:pPr>
            <a:r>
              <a:rPr lang="tr-TR" sz="2400" dirty="0"/>
              <a:t>YAŞAM SÜRESİ</a:t>
            </a:r>
          </a:p>
          <a:p>
            <a:pPr marL="457200" indent="-457200" eaLnBrk="1" hangingPunct="1">
              <a:buClr>
                <a:srgbClr val="C00000"/>
              </a:buClr>
              <a:buSzPct val="99000"/>
              <a:buFont typeface="+mj-lt"/>
              <a:buAutoNum type="arabicPeriod"/>
              <a:defRPr/>
            </a:pPr>
            <a:r>
              <a:rPr lang="tr-TR" sz="2400" dirty="0"/>
              <a:t>BAĞIMLILIK/BAĞIMSIZLIK DURUMU</a:t>
            </a:r>
          </a:p>
          <a:p>
            <a:pPr marL="457200" indent="-457200" eaLnBrk="1" hangingPunct="1">
              <a:buClr>
                <a:srgbClr val="C00000"/>
              </a:buClr>
              <a:buSzPct val="99000"/>
              <a:buFont typeface="+mj-lt"/>
              <a:buAutoNum type="arabicPeriod"/>
              <a:defRPr/>
            </a:pPr>
            <a:r>
              <a:rPr lang="tr-TR" sz="2400" dirty="0"/>
              <a:t>YAŞAM AKTİVİTELERİNİ ETKİLEYEN FAKTÖRLER</a:t>
            </a:r>
          </a:p>
          <a:p>
            <a:pPr marL="457200" indent="-457200" eaLnBrk="1" hangingPunct="1">
              <a:buClr>
                <a:srgbClr val="C00000"/>
              </a:buClr>
              <a:buSzPct val="99000"/>
              <a:buFont typeface="+mj-lt"/>
              <a:buAutoNum type="arabicPeriod"/>
              <a:defRPr/>
            </a:pPr>
            <a:r>
              <a:rPr lang="tr-TR" sz="2400" dirty="0"/>
              <a:t>YAŞAMDA BİREYSELLİK</a:t>
            </a:r>
            <a:endParaRPr lang="tr-TR" dirty="0"/>
          </a:p>
        </p:txBody>
      </p:sp>
      <p:sp>
        <p:nvSpPr>
          <p:cNvPr id="5" name="Slayt Numarası Yer Tutucusu 4">
            <a:extLst>
              <a:ext uri="{FF2B5EF4-FFF2-40B4-BE49-F238E27FC236}">
                <a16:creationId xmlns="" xmlns:a16="http://schemas.microsoft.com/office/drawing/2014/main" id="{3107FD71-A7C5-435D-9A39-2D4BC75FBBA7}"/>
              </a:ext>
            </a:extLst>
          </p:cNvPr>
          <p:cNvSpPr>
            <a:spLocks noGrp="1"/>
          </p:cNvSpPr>
          <p:nvPr>
            <p:ph type="sldNum" sz="quarter" idx="12"/>
          </p:nvPr>
        </p:nvSpPr>
        <p:spPr/>
        <p:txBody>
          <a:bodyPr/>
          <a:lstStyle/>
          <a:p>
            <a:pPr>
              <a:defRPr/>
            </a:pPr>
            <a:fld id="{26FE57FD-329B-4FEF-8CD2-9838F8A8FF98}" type="slidenum">
              <a:rPr lang="tr-TR" altLang="tr-TR" smtClean="0"/>
              <a:pPr>
                <a:defRPr/>
              </a:pPr>
              <a:t>72</a:t>
            </a:fld>
            <a:endParaRPr lang="tr-TR" altLang="tr-T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a:extLst>
              <a:ext uri="{FF2B5EF4-FFF2-40B4-BE49-F238E27FC236}">
                <a16:creationId xmlns="" xmlns:a16="http://schemas.microsoft.com/office/drawing/2014/main" id="{DE9B7FFA-2F16-4985-9457-9D8910D45487}"/>
              </a:ext>
            </a:extLst>
          </p:cNvPr>
          <p:cNvSpPr>
            <a:spLocks noGrp="1" noChangeArrowheads="1"/>
          </p:cNvSpPr>
          <p:nvPr>
            <p:ph idx="1"/>
          </p:nvPr>
        </p:nvSpPr>
        <p:spPr>
          <a:xfrm>
            <a:off x="250825" y="1268413"/>
            <a:ext cx="8424863" cy="5465762"/>
          </a:xfrm>
        </p:spPr>
        <p:txBody>
          <a:bodyPr rtlCol="0">
            <a:normAutofit/>
          </a:bodyPr>
          <a:lstStyle/>
          <a:p>
            <a:pPr algn="just" eaLnBrk="1" fontAlgn="auto" hangingPunct="1">
              <a:lnSpc>
                <a:spcPct val="90000"/>
              </a:lnSpc>
              <a:buClr>
                <a:srgbClr val="C00000"/>
              </a:buClr>
              <a:buFont typeface="Wingdings" panose="05000000000000000000" pitchFamily="2" charset="2"/>
              <a:buChar char="v"/>
              <a:defRPr/>
            </a:pPr>
            <a:r>
              <a:rPr lang="tr-TR" altLang="tr-TR" sz="2400" dirty="0"/>
              <a:t>Yaşam aktiviteleri, sağlığın devamı için yaşamın karışımıdır.</a:t>
            </a:r>
          </a:p>
          <a:p>
            <a:pPr algn="just" eaLnBrk="1" fontAlgn="auto" hangingPunct="1">
              <a:lnSpc>
                <a:spcPct val="90000"/>
              </a:lnSpc>
              <a:buClr>
                <a:srgbClr val="C00000"/>
              </a:buClr>
              <a:buFont typeface="Wingdings" panose="05000000000000000000" pitchFamily="2" charset="2"/>
              <a:buChar char="v"/>
              <a:defRPr/>
            </a:pPr>
            <a:r>
              <a:rPr lang="tr-TR" altLang="tr-TR" sz="2400" dirty="0"/>
              <a:t>Yaşamda her bireyin katkıda bulunmasıyla yaşam aktiviteleri yürütülür.</a:t>
            </a:r>
          </a:p>
          <a:p>
            <a:pPr algn="just" eaLnBrk="1" fontAlgn="auto" hangingPunct="1">
              <a:lnSpc>
                <a:spcPct val="90000"/>
              </a:lnSpc>
              <a:buClr>
                <a:srgbClr val="C00000"/>
              </a:buClr>
              <a:buFont typeface="Wingdings" panose="05000000000000000000" pitchFamily="2" charset="2"/>
              <a:buChar char="v"/>
              <a:defRPr/>
            </a:pPr>
            <a:r>
              <a:rPr lang="tr-TR" altLang="tr-TR" sz="2400" dirty="0"/>
              <a:t>Birey için yaşam sürecinin bütün eserleri önemlidir.</a:t>
            </a:r>
          </a:p>
          <a:p>
            <a:pPr algn="just" eaLnBrk="1" fontAlgn="auto" hangingPunct="1">
              <a:lnSpc>
                <a:spcPct val="90000"/>
              </a:lnSpc>
              <a:buClr>
                <a:srgbClr val="C00000"/>
              </a:buClr>
              <a:buFont typeface="Wingdings" panose="05000000000000000000" pitchFamily="2" charset="2"/>
              <a:buChar char="v"/>
              <a:defRPr/>
            </a:pPr>
            <a:r>
              <a:rPr lang="tr-TR" altLang="tr-TR" sz="2400" dirty="0"/>
              <a:t>Yaşam çizgisinde, yetişkinlik döneminde kişinin yaşam aktiviteleri bağımsızlaşır.</a:t>
            </a:r>
          </a:p>
          <a:p>
            <a:pPr algn="just" eaLnBrk="1" fontAlgn="auto" hangingPunct="1">
              <a:lnSpc>
                <a:spcPct val="90000"/>
              </a:lnSpc>
              <a:buClr>
                <a:srgbClr val="C00000"/>
              </a:buClr>
              <a:buFont typeface="Wingdings" panose="05000000000000000000" pitchFamily="2" charset="2"/>
              <a:buChar char="v"/>
              <a:defRPr/>
            </a:pPr>
            <a:r>
              <a:rPr lang="tr-TR" altLang="tr-TR" sz="2400" dirty="0"/>
              <a:t>Yaşam aktivitelerinde bağımsızlık önemli olsa da bağımlı olduğunda yaşam aktivitelerinin değeri azalmaz.</a:t>
            </a:r>
          </a:p>
          <a:p>
            <a:pPr algn="just" eaLnBrk="1" fontAlgn="auto" hangingPunct="1">
              <a:lnSpc>
                <a:spcPct val="90000"/>
              </a:lnSpc>
              <a:buClr>
                <a:srgbClr val="C00000"/>
              </a:buClr>
              <a:buFont typeface="Wingdings" panose="05000000000000000000" pitchFamily="2" charset="2"/>
              <a:buChar char="v"/>
              <a:defRPr/>
            </a:pPr>
            <a:r>
              <a:rPr lang="tr-TR" altLang="tr-TR" sz="2400" dirty="0"/>
              <a:t>Bireyin yaşam aktivitelerini fiziksel, psikolojik, </a:t>
            </a:r>
            <a:r>
              <a:rPr lang="tr-TR" altLang="tr-TR" sz="2400" dirty="0" err="1"/>
              <a:t>sosyo</a:t>
            </a:r>
            <a:r>
              <a:rPr lang="tr-TR" altLang="tr-TR" sz="2400" dirty="0"/>
              <a:t>-kültürel, çevresel ve </a:t>
            </a:r>
            <a:r>
              <a:rPr lang="tr-TR" altLang="tr-TR" sz="2400" dirty="0" err="1"/>
              <a:t>politiko</a:t>
            </a:r>
            <a:r>
              <a:rPr lang="tr-TR" altLang="tr-TR" sz="2400" dirty="0"/>
              <a:t>-ekonomik faktörler etkiler.</a:t>
            </a:r>
          </a:p>
        </p:txBody>
      </p:sp>
      <p:sp>
        <p:nvSpPr>
          <p:cNvPr id="3" name="Başlık 2">
            <a:extLst>
              <a:ext uri="{FF2B5EF4-FFF2-40B4-BE49-F238E27FC236}">
                <a16:creationId xmlns="" xmlns:a16="http://schemas.microsoft.com/office/drawing/2014/main" id="{EBE2E920-AD9B-420F-B589-4E574CC6BA48}"/>
              </a:ext>
            </a:extLst>
          </p:cNvPr>
          <p:cNvSpPr>
            <a:spLocks noGrp="1"/>
          </p:cNvSpPr>
          <p:nvPr>
            <p:ph type="title"/>
          </p:nvPr>
        </p:nvSpPr>
        <p:spPr>
          <a:xfrm>
            <a:off x="284163" y="123825"/>
            <a:ext cx="8424863" cy="1144588"/>
          </a:xfrm>
        </p:spPr>
        <p:txBody>
          <a:bodyPr/>
          <a:lstStyle/>
          <a:p>
            <a:pPr eaLnBrk="1" hangingPunct="1">
              <a:defRPr/>
            </a:pPr>
            <a:r>
              <a:rPr lang="tr-TR" b="1" dirty="0">
                <a:solidFill>
                  <a:srgbClr val="C00000"/>
                </a:solidFill>
                <a:latin typeface="+mn-lt"/>
              </a:rPr>
              <a:t>YAŞAM MODELİ</a:t>
            </a:r>
          </a:p>
        </p:txBody>
      </p:sp>
      <p:sp>
        <p:nvSpPr>
          <p:cNvPr id="4" name="Slayt Numarası Yer Tutucusu 3">
            <a:extLst>
              <a:ext uri="{FF2B5EF4-FFF2-40B4-BE49-F238E27FC236}">
                <a16:creationId xmlns="" xmlns:a16="http://schemas.microsoft.com/office/drawing/2014/main" id="{3A096871-5A01-4B50-8215-8D9AFCDF9B2C}"/>
              </a:ext>
            </a:extLst>
          </p:cNvPr>
          <p:cNvSpPr>
            <a:spLocks noGrp="1"/>
          </p:cNvSpPr>
          <p:nvPr>
            <p:ph type="sldNum" sz="quarter" idx="12"/>
          </p:nvPr>
        </p:nvSpPr>
        <p:spPr/>
        <p:txBody>
          <a:bodyPr/>
          <a:lstStyle/>
          <a:p>
            <a:pPr>
              <a:defRPr/>
            </a:pPr>
            <a:fld id="{B508C2B6-4278-4CC7-A47F-DCF7341069D9}" type="slidenum">
              <a:rPr lang="tr-TR" altLang="tr-TR" smtClean="0"/>
              <a:pPr>
                <a:defRPr/>
              </a:pPr>
              <a:t>73</a:t>
            </a:fld>
            <a:endParaRPr lang="tr-TR" altLang="tr-T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3">
            <a:extLst>
              <a:ext uri="{FF2B5EF4-FFF2-40B4-BE49-F238E27FC236}">
                <a16:creationId xmlns="" xmlns:a16="http://schemas.microsoft.com/office/drawing/2014/main" id="{16DDB4FD-383B-4F5A-B286-23DED1FB9F47}"/>
              </a:ext>
            </a:extLst>
          </p:cNvPr>
          <p:cNvSpPr>
            <a:spLocks noGrp="1" noChangeArrowheads="1"/>
          </p:cNvSpPr>
          <p:nvPr>
            <p:ph idx="1"/>
          </p:nvPr>
        </p:nvSpPr>
        <p:spPr>
          <a:xfrm>
            <a:off x="284163" y="1341438"/>
            <a:ext cx="8680450" cy="5392737"/>
          </a:xfrm>
        </p:spPr>
        <p:txBody>
          <a:bodyPr rtlCol="0">
            <a:normAutofit/>
          </a:bodyPr>
          <a:lstStyle/>
          <a:p>
            <a:pPr algn="just" eaLnBrk="1" fontAlgn="auto" hangingPunct="1">
              <a:lnSpc>
                <a:spcPct val="80000"/>
              </a:lnSpc>
              <a:buClr>
                <a:srgbClr val="C00000"/>
              </a:buClr>
              <a:buFont typeface="Wingdings" panose="05000000000000000000" pitchFamily="2" charset="2"/>
              <a:buChar char="v"/>
              <a:defRPr/>
            </a:pPr>
            <a:r>
              <a:rPr lang="tr-TR" altLang="tr-TR" sz="2400" dirty="0"/>
              <a:t>Bireyin yaşam aktivitelerindeki başarısı, sağlık sınırları içinde dalgalanır.</a:t>
            </a:r>
          </a:p>
          <a:p>
            <a:pPr algn="just" eaLnBrk="1" fontAlgn="auto" hangingPunct="1">
              <a:lnSpc>
                <a:spcPct val="80000"/>
              </a:lnSpc>
              <a:buClr>
                <a:srgbClr val="C00000"/>
              </a:buClr>
              <a:buFont typeface="Wingdings" panose="05000000000000000000" pitchFamily="2" charset="2"/>
              <a:buChar char="v"/>
              <a:defRPr/>
            </a:pPr>
            <a:r>
              <a:rPr lang="tr-TR" altLang="tr-TR" sz="2400" dirty="0"/>
              <a:t>Birey hastalandığında yaşam aktiviteleriyle ilgili problemler oluşur.</a:t>
            </a:r>
          </a:p>
          <a:p>
            <a:pPr algn="just" eaLnBrk="1" fontAlgn="auto" hangingPunct="1">
              <a:lnSpc>
                <a:spcPct val="80000"/>
              </a:lnSpc>
              <a:buClr>
                <a:srgbClr val="C00000"/>
              </a:buClr>
              <a:buFont typeface="Wingdings" panose="05000000000000000000" pitchFamily="2" charset="2"/>
              <a:buChar char="v"/>
              <a:defRPr/>
            </a:pPr>
            <a:r>
              <a:rPr lang="tr-TR" altLang="tr-TR" sz="2400" dirty="0"/>
              <a:t>Yaşam sürecinde bireylerin çeşitli deneyimleri </a:t>
            </a:r>
            <a:r>
              <a:rPr lang="tr-TR" altLang="tr-TR" sz="2400" dirty="0" smtClean="0"/>
              <a:t>olur. </a:t>
            </a:r>
            <a:r>
              <a:rPr lang="tr-TR" altLang="tr-TR" sz="2400" dirty="0"/>
              <a:t>D</a:t>
            </a:r>
            <a:r>
              <a:rPr lang="tr-TR" altLang="tr-TR" sz="2400" dirty="0" smtClean="0"/>
              <a:t>eneyimler </a:t>
            </a:r>
            <a:r>
              <a:rPr lang="tr-TR" altLang="tr-TR" sz="2400" dirty="0"/>
              <a:t>yaşam aktivitelerini etkiler. Aktüel ya da potansiyel problemlere neden olur.</a:t>
            </a:r>
          </a:p>
          <a:p>
            <a:pPr algn="just" eaLnBrk="1" fontAlgn="auto" hangingPunct="1">
              <a:lnSpc>
                <a:spcPct val="80000"/>
              </a:lnSpc>
              <a:buClr>
                <a:srgbClr val="C00000"/>
              </a:buClr>
              <a:buFont typeface="Wingdings" panose="05000000000000000000" pitchFamily="2" charset="2"/>
              <a:buChar char="v"/>
              <a:defRPr/>
            </a:pPr>
            <a:r>
              <a:rPr lang="tr-TR" altLang="tr-TR" sz="2400" dirty="0"/>
              <a:t>Hemşirenin görevi, bireyin sağlığını yükseltmek ve korumak olmalıdır. Hemşire sağlıktan sapma olduğu durumlarda karar veren ve uygulayan kişidir.</a:t>
            </a:r>
          </a:p>
          <a:p>
            <a:pPr algn="just" eaLnBrk="1" fontAlgn="auto" hangingPunct="1">
              <a:lnSpc>
                <a:spcPct val="80000"/>
              </a:lnSpc>
              <a:buClr>
                <a:srgbClr val="C00000"/>
              </a:buClr>
              <a:buFont typeface="Wingdings" panose="05000000000000000000" pitchFamily="2" charset="2"/>
              <a:buChar char="v"/>
              <a:defRPr/>
            </a:pPr>
            <a:r>
              <a:rPr lang="tr-TR" altLang="tr-TR" sz="2400" dirty="0"/>
              <a:t>Hemşireler, profesyonel sağlık bakım ekibinin bir parçasıdır. Hemşireler, ekipte toplum sağlığının yükseltilmesi, korunması ve hastanın yararları için çalışırlar.</a:t>
            </a:r>
          </a:p>
          <a:p>
            <a:pPr algn="just" eaLnBrk="1" fontAlgn="auto" hangingPunct="1">
              <a:lnSpc>
                <a:spcPct val="80000"/>
              </a:lnSpc>
              <a:buClr>
                <a:srgbClr val="C00000"/>
              </a:buClr>
              <a:buFont typeface="Wingdings" panose="05000000000000000000" pitchFamily="2" charset="2"/>
              <a:buChar char="v"/>
              <a:defRPr/>
            </a:pPr>
            <a:r>
              <a:rPr lang="tr-TR" altLang="tr-TR" sz="2400" dirty="0"/>
              <a:t>Hemşireliğin esas fonksiyonları, problemlerle başa çıkmak, çözmek, hafifletmek veya yardımcı olmaktır.</a:t>
            </a:r>
          </a:p>
        </p:txBody>
      </p:sp>
      <p:sp>
        <p:nvSpPr>
          <p:cNvPr id="7" name="Başlık 2">
            <a:extLst>
              <a:ext uri="{FF2B5EF4-FFF2-40B4-BE49-F238E27FC236}">
                <a16:creationId xmlns="" xmlns:a16="http://schemas.microsoft.com/office/drawing/2014/main" id="{B5149F9F-CDDA-411F-A5C6-E40FAE879165}"/>
              </a:ext>
            </a:extLst>
          </p:cNvPr>
          <p:cNvSpPr>
            <a:spLocks noGrp="1"/>
          </p:cNvSpPr>
          <p:nvPr>
            <p:ph type="title"/>
          </p:nvPr>
        </p:nvSpPr>
        <p:spPr>
          <a:xfrm>
            <a:off x="284163" y="123825"/>
            <a:ext cx="8402637" cy="1073150"/>
          </a:xfrm>
        </p:spPr>
        <p:txBody>
          <a:bodyPr/>
          <a:lstStyle/>
          <a:p>
            <a:pPr eaLnBrk="1" hangingPunct="1">
              <a:defRPr/>
            </a:pPr>
            <a:r>
              <a:rPr lang="tr-TR" b="1" dirty="0">
                <a:solidFill>
                  <a:srgbClr val="C00000"/>
                </a:solidFill>
                <a:latin typeface="+mn-lt"/>
              </a:rPr>
              <a:t>YAŞAM MODELİ</a:t>
            </a:r>
          </a:p>
        </p:txBody>
      </p:sp>
      <p:sp>
        <p:nvSpPr>
          <p:cNvPr id="3" name="Slayt Numarası Yer Tutucusu 2">
            <a:extLst>
              <a:ext uri="{FF2B5EF4-FFF2-40B4-BE49-F238E27FC236}">
                <a16:creationId xmlns="" xmlns:a16="http://schemas.microsoft.com/office/drawing/2014/main" id="{D5374805-F807-41D5-B2CF-9080B659A08B}"/>
              </a:ext>
            </a:extLst>
          </p:cNvPr>
          <p:cNvSpPr>
            <a:spLocks noGrp="1"/>
          </p:cNvSpPr>
          <p:nvPr>
            <p:ph type="sldNum" sz="quarter" idx="12"/>
          </p:nvPr>
        </p:nvSpPr>
        <p:spPr/>
        <p:txBody>
          <a:bodyPr/>
          <a:lstStyle/>
          <a:p>
            <a:pPr>
              <a:defRPr/>
            </a:pPr>
            <a:fld id="{A6667495-1687-4D1F-9203-696E7E7B206C}" type="slidenum">
              <a:rPr lang="tr-TR" altLang="tr-TR" smtClean="0"/>
              <a:pPr>
                <a:defRPr/>
              </a:pPr>
              <a:t>74</a:t>
            </a:fld>
            <a:endParaRPr lang="tr-TR" altLang="tr-T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 xmlns:a16="http://schemas.microsoft.com/office/drawing/2014/main" id="{A67D36E7-6801-4D1A-BD48-61E0584DCA7E}"/>
              </a:ext>
            </a:extLst>
          </p:cNvPr>
          <p:cNvSpPr>
            <a:spLocks noGrp="1" noChangeArrowheads="1"/>
          </p:cNvSpPr>
          <p:nvPr>
            <p:ph type="title"/>
          </p:nvPr>
        </p:nvSpPr>
        <p:spPr>
          <a:xfrm>
            <a:off x="107950" y="260350"/>
            <a:ext cx="8856538" cy="1524000"/>
          </a:xfrm>
        </p:spPr>
        <p:txBody>
          <a:bodyPr>
            <a:normAutofit/>
          </a:bodyPr>
          <a:lstStyle/>
          <a:p>
            <a:pPr eaLnBrk="1" fontAlgn="auto" hangingPunct="1">
              <a:spcAft>
                <a:spcPts val="0"/>
              </a:spcAft>
              <a:defRPr/>
            </a:pPr>
            <a:r>
              <a:rPr lang="tr-TR" altLang="tr-TR" b="1" dirty="0">
                <a:solidFill>
                  <a:srgbClr val="C00000"/>
                </a:solidFill>
                <a:latin typeface="+mn-lt"/>
              </a:rPr>
              <a:t>YAŞAM MODELİ </a:t>
            </a:r>
            <a:br>
              <a:rPr lang="tr-TR" altLang="tr-TR" b="1" dirty="0">
                <a:solidFill>
                  <a:srgbClr val="C00000"/>
                </a:solidFill>
                <a:latin typeface="+mn-lt"/>
              </a:rPr>
            </a:br>
            <a:r>
              <a:rPr lang="tr-TR" altLang="tr-TR" b="1" dirty="0">
                <a:solidFill>
                  <a:srgbClr val="C00000"/>
                </a:solidFill>
                <a:latin typeface="+mn-lt"/>
              </a:rPr>
              <a:t>TEMEL </a:t>
            </a:r>
            <a:r>
              <a:rPr lang="tr-TR" altLang="tr-TR" b="1" dirty="0" smtClean="0">
                <a:solidFill>
                  <a:srgbClr val="C00000"/>
                </a:solidFill>
                <a:latin typeface="+mn-lt"/>
              </a:rPr>
              <a:t>ÖĞELERİ</a:t>
            </a:r>
            <a:endParaRPr lang="tr-TR" altLang="tr-TR" b="1" dirty="0">
              <a:solidFill>
                <a:srgbClr val="C00000"/>
              </a:solidFill>
              <a:latin typeface="+mn-lt"/>
            </a:endParaRPr>
          </a:p>
        </p:txBody>
      </p:sp>
      <p:sp>
        <p:nvSpPr>
          <p:cNvPr id="105475" name="Rectangle 3">
            <a:extLst>
              <a:ext uri="{FF2B5EF4-FFF2-40B4-BE49-F238E27FC236}">
                <a16:creationId xmlns="" xmlns:a16="http://schemas.microsoft.com/office/drawing/2014/main" id="{2FF737C9-BAE8-4A1F-B97A-A1D7E133D5CC}"/>
              </a:ext>
            </a:extLst>
          </p:cNvPr>
          <p:cNvSpPr>
            <a:spLocks noGrp="1" noChangeArrowheads="1"/>
          </p:cNvSpPr>
          <p:nvPr>
            <p:ph idx="1"/>
          </p:nvPr>
        </p:nvSpPr>
        <p:spPr>
          <a:xfrm>
            <a:off x="683568" y="2185168"/>
            <a:ext cx="3598862" cy="1635177"/>
          </a:xfrm>
        </p:spPr>
        <p:txBody>
          <a:bodyPr/>
          <a:lstStyle/>
          <a:p>
            <a:pPr marL="457200" indent="-457200" eaLnBrk="1" hangingPunct="1">
              <a:buFont typeface="+mj-lt"/>
              <a:buAutoNum type="arabicPeriod"/>
              <a:defRPr/>
            </a:pPr>
            <a:r>
              <a:rPr lang="tr-TR" altLang="tr-TR" sz="2400" dirty="0"/>
              <a:t>Koruma</a:t>
            </a:r>
          </a:p>
          <a:p>
            <a:pPr marL="457200" indent="-457200" eaLnBrk="1" hangingPunct="1">
              <a:buFont typeface="+mj-lt"/>
              <a:buAutoNum type="arabicPeriod"/>
              <a:defRPr/>
            </a:pPr>
            <a:r>
              <a:rPr lang="tr-TR" altLang="tr-TR" sz="2400" dirty="0"/>
              <a:t>Hastayı rahatlatma</a:t>
            </a:r>
          </a:p>
          <a:p>
            <a:pPr marL="457200" indent="-457200" eaLnBrk="1" hangingPunct="1">
              <a:buFont typeface="+mj-lt"/>
              <a:buAutoNum type="arabicPeriod"/>
              <a:defRPr/>
            </a:pPr>
            <a:r>
              <a:rPr lang="tr-TR" altLang="tr-TR" sz="2400" dirty="0"/>
              <a:t>Bağımlı fonksiyon </a:t>
            </a:r>
          </a:p>
          <a:p>
            <a:pPr eaLnBrk="1" hangingPunct="1">
              <a:defRPr/>
            </a:pPr>
            <a:endParaRPr lang="tr-TR" altLang="tr-TR" dirty="0"/>
          </a:p>
        </p:txBody>
      </p:sp>
      <p:sp>
        <p:nvSpPr>
          <p:cNvPr id="2" name="Metin kutusu 1">
            <a:extLst>
              <a:ext uri="{FF2B5EF4-FFF2-40B4-BE49-F238E27FC236}">
                <a16:creationId xmlns="" xmlns:a16="http://schemas.microsoft.com/office/drawing/2014/main" id="{1CED5D11-742F-434F-874E-55C02F8546D3}"/>
              </a:ext>
            </a:extLst>
          </p:cNvPr>
          <p:cNvSpPr txBox="1"/>
          <p:nvPr/>
        </p:nvSpPr>
        <p:spPr>
          <a:xfrm>
            <a:off x="683568" y="4221163"/>
            <a:ext cx="7992120" cy="830997"/>
          </a:xfrm>
          <a:prstGeom prst="rect">
            <a:avLst/>
          </a:prstGeom>
          <a:solidFill>
            <a:schemeClr val="accent2">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defRPr/>
            </a:pPr>
            <a:r>
              <a:rPr lang="tr-TR" altLang="tr-TR" sz="2400" dirty="0">
                <a:solidFill>
                  <a:schemeClr val="tx1"/>
                </a:solidFill>
              </a:rPr>
              <a:t>Bu üç temel aktivitenin amacı bireyin bağımsızlığını koruması ya da bağımsızlık düzeyinin yükselmesidir.</a:t>
            </a:r>
            <a:endParaRPr lang="tr-TR" sz="2400" dirty="0">
              <a:solidFill>
                <a:schemeClr val="tx1"/>
              </a:solidFill>
            </a:endParaRPr>
          </a:p>
        </p:txBody>
      </p:sp>
      <p:sp>
        <p:nvSpPr>
          <p:cNvPr id="4" name="Slayt Numarası Yer Tutucusu 3">
            <a:extLst>
              <a:ext uri="{FF2B5EF4-FFF2-40B4-BE49-F238E27FC236}">
                <a16:creationId xmlns="" xmlns:a16="http://schemas.microsoft.com/office/drawing/2014/main" id="{40F12002-DB61-4C44-B263-BD357E1BDCE6}"/>
              </a:ext>
            </a:extLst>
          </p:cNvPr>
          <p:cNvSpPr>
            <a:spLocks noGrp="1"/>
          </p:cNvSpPr>
          <p:nvPr>
            <p:ph type="sldNum" sz="quarter" idx="12"/>
          </p:nvPr>
        </p:nvSpPr>
        <p:spPr/>
        <p:txBody>
          <a:bodyPr/>
          <a:lstStyle/>
          <a:p>
            <a:pPr>
              <a:defRPr/>
            </a:pPr>
            <a:fld id="{1E568FB6-6883-4703-8EE4-E83A694BFBF9}" type="slidenum">
              <a:rPr lang="tr-TR" altLang="tr-TR" smtClean="0"/>
              <a:pPr>
                <a:defRPr/>
              </a:pPr>
              <a:t>75</a:t>
            </a:fld>
            <a:endParaRPr lang="tr-TR" altLang="tr-T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 xmlns:a16="http://schemas.microsoft.com/office/drawing/2014/main" id="{653B1008-2CA8-46B9-8C43-A06860EB8334}"/>
              </a:ext>
            </a:extLst>
          </p:cNvPr>
          <p:cNvSpPr>
            <a:spLocks noGrp="1" noChangeArrowheads="1"/>
          </p:cNvSpPr>
          <p:nvPr>
            <p:ph type="title"/>
          </p:nvPr>
        </p:nvSpPr>
        <p:spPr>
          <a:xfrm>
            <a:off x="468313" y="836613"/>
            <a:ext cx="2376488" cy="1079500"/>
          </a:xfrm>
          <a:solidFill>
            <a:schemeClr val="accent1">
              <a:lumMod val="20000"/>
              <a:lumOff val="80000"/>
            </a:schemeClr>
          </a:solidFill>
          <a:ln>
            <a:solidFill>
              <a:schemeClr val="bg1"/>
            </a:solidFill>
          </a:ln>
        </p:spPr>
        <p:txBody>
          <a:bodyPr/>
          <a:lstStyle/>
          <a:p>
            <a:pPr algn="l" eaLnBrk="1" fontAlgn="auto" hangingPunct="1">
              <a:spcAft>
                <a:spcPts val="0"/>
              </a:spcAft>
              <a:defRPr/>
            </a:pPr>
            <a:r>
              <a:rPr lang="tr-TR" altLang="tr-TR" sz="3600" b="1" dirty="0">
                <a:solidFill>
                  <a:srgbClr val="C00000"/>
                </a:solidFill>
                <a:latin typeface="+mn-lt"/>
              </a:rPr>
              <a:t>İNSAN</a:t>
            </a:r>
          </a:p>
        </p:txBody>
      </p:sp>
      <p:sp>
        <p:nvSpPr>
          <p:cNvPr id="107523" name="Rectangle 3">
            <a:extLst>
              <a:ext uri="{FF2B5EF4-FFF2-40B4-BE49-F238E27FC236}">
                <a16:creationId xmlns="" xmlns:a16="http://schemas.microsoft.com/office/drawing/2014/main" id="{A074E2A8-4833-4D89-B58E-34BD42204A17}"/>
              </a:ext>
            </a:extLst>
          </p:cNvPr>
          <p:cNvSpPr>
            <a:spLocks noGrp="1" noChangeArrowheads="1"/>
          </p:cNvSpPr>
          <p:nvPr>
            <p:ph idx="1"/>
          </p:nvPr>
        </p:nvSpPr>
        <p:spPr>
          <a:xfrm>
            <a:off x="468313" y="1916113"/>
            <a:ext cx="8280400" cy="3097063"/>
          </a:xfrm>
        </p:spPr>
        <p:txBody>
          <a:bodyPr/>
          <a:lstStyle/>
          <a:p>
            <a:pPr marL="0" indent="0" algn="just" eaLnBrk="1" hangingPunct="1">
              <a:buFont typeface="Wingdings 3" panose="05040102010807070707" pitchFamily="18" charset="2"/>
              <a:buNone/>
              <a:defRPr/>
            </a:pPr>
            <a:r>
              <a:rPr lang="tr-TR" altLang="tr-TR" sz="2400" dirty="0"/>
              <a:t>Yaşam boyunca yaş, koşullar ve çevreye göre bağımlılıktan bağımsızlığa doğru ilerleyen bir birey olarak yaşamın içinde olan müşteri odaklıdır. </a:t>
            </a:r>
          </a:p>
          <a:p>
            <a:pPr marL="0" indent="0" algn="just" eaLnBrk="1" hangingPunct="1">
              <a:buFont typeface="Wingdings 3" panose="05040102010807070707" pitchFamily="18" charset="2"/>
              <a:buNone/>
              <a:defRPr/>
            </a:pPr>
            <a:r>
              <a:rPr lang="tr-TR" altLang="tr-TR" sz="2400" dirty="0"/>
              <a:t>Modelin en önemli teması yaşam sürecinde bireyin </a:t>
            </a:r>
            <a:r>
              <a:rPr lang="tr-TR" altLang="tr-TR" sz="2400" dirty="0" smtClean="0"/>
              <a:t>gelişimi, bağımlılık-bağımsızlık </a:t>
            </a:r>
            <a:r>
              <a:rPr lang="tr-TR" altLang="tr-TR" sz="2400" dirty="0"/>
              <a:t>devamlılığı, yaşam aktiviteleri ve bu aktiviteleri etkileyen faktörlerdir. </a:t>
            </a:r>
          </a:p>
        </p:txBody>
      </p:sp>
      <p:sp>
        <p:nvSpPr>
          <p:cNvPr id="3" name="Slayt Numarası Yer Tutucusu 2">
            <a:extLst>
              <a:ext uri="{FF2B5EF4-FFF2-40B4-BE49-F238E27FC236}">
                <a16:creationId xmlns="" xmlns:a16="http://schemas.microsoft.com/office/drawing/2014/main" id="{370BB4F5-4DC0-440D-A241-DB2DD90A7C8A}"/>
              </a:ext>
            </a:extLst>
          </p:cNvPr>
          <p:cNvSpPr>
            <a:spLocks noGrp="1"/>
          </p:cNvSpPr>
          <p:nvPr>
            <p:ph type="sldNum" sz="quarter" idx="12"/>
          </p:nvPr>
        </p:nvSpPr>
        <p:spPr/>
        <p:txBody>
          <a:bodyPr/>
          <a:lstStyle/>
          <a:p>
            <a:pPr>
              <a:defRPr/>
            </a:pPr>
            <a:fld id="{3A61E5E8-F601-4016-B777-90B2B8EF36CB}" type="slidenum">
              <a:rPr lang="tr-TR" altLang="tr-TR" smtClean="0"/>
              <a:pPr>
                <a:defRPr/>
              </a:pPr>
              <a:t>76</a:t>
            </a:fld>
            <a:endParaRPr lang="tr-TR" altLang="tr-T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 xmlns:a16="http://schemas.microsoft.com/office/drawing/2014/main" id="{7258DBAE-7141-455D-BB24-6748E73823EB}"/>
              </a:ext>
            </a:extLst>
          </p:cNvPr>
          <p:cNvSpPr>
            <a:spLocks noGrp="1" noChangeArrowheads="1"/>
          </p:cNvSpPr>
          <p:nvPr>
            <p:ph type="title"/>
          </p:nvPr>
        </p:nvSpPr>
        <p:spPr>
          <a:xfrm>
            <a:off x="533400" y="404813"/>
            <a:ext cx="2382838" cy="974725"/>
          </a:xfrm>
          <a:solidFill>
            <a:schemeClr val="bg1"/>
          </a:solidFill>
          <a:ln>
            <a:solidFill>
              <a:schemeClr val="bg1"/>
            </a:solidFill>
          </a:ln>
        </p:spPr>
        <p:txBody>
          <a:bodyPr/>
          <a:lstStyle/>
          <a:p>
            <a:pPr eaLnBrk="1" fontAlgn="auto" hangingPunct="1">
              <a:spcAft>
                <a:spcPts val="0"/>
              </a:spcAft>
              <a:defRPr/>
            </a:pPr>
            <a:r>
              <a:rPr lang="tr-TR" altLang="tr-TR" sz="4000" b="1" dirty="0">
                <a:solidFill>
                  <a:srgbClr val="C00000"/>
                </a:solidFill>
                <a:latin typeface="+mn-lt"/>
              </a:rPr>
              <a:t>SAĞLIK</a:t>
            </a:r>
          </a:p>
        </p:txBody>
      </p:sp>
      <p:sp>
        <p:nvSpPr>
          <p:cNvPr id="108547" name="Rectangle 3">
            <a:extLst>
              <a:ext uri="{FF2B5EF4-FFF2-40B4-BE49-F238E27FC236}">
                <a16:creationId xmlns="" xmlns:a16="http://schemas.microsoft.com/office/drawing/2014/main" id="{B0C47F5A-8542-48D8-87F4-F52AE11723CF}"/>
              </a:ext>
            </a:extLst>
          </p:cNvPr>
          <p:cNvSpPr>
            <a:spLocks noGrp="1" noChangeArrowheads="1"/>
          </p:cNvSpPr>
          <p:nvPr>
            <p:ph idx="1"/>
          </p:nvPr>
        </p:nvSpPr>
        <p:spPr>
          <a:xfrm>
            <a:off x="542925" y="1544638"/>
            <a:ext cx="8205788" cy="2460625"/>
          </a:xfrm>
        </p:spPr>
        <p:txBody>
          <a:bodyPr/>
          <a:lstStyle/>
          <a:p>
            <a:pPr algn="just" eaLnBrk="1" hangingPunct="1">
              <a:defRPr/>
            </a:pPr>
            <a:r>
              <a:rPr lang="tr-TR" altLang="tr-TR" sz="2400" dirty="0"/>
              <a:t>Bu modele göre yaşamın her günü temel noktayı oluşturur. Sağlık o günkü topluma ve var olan şartlara göre değişmektedir. </a:t>
            </a:r>
          </a:p>
          <a:p>
            <a:pPr algn="just" eaLnBrk="1" hangingPunct="1">
              <a:defRPr/>
            </a:pPr>
            <a:r>
              <a:rPr lang="tr-TR" altLang="tr-TR" sz="2400" dirty="0"/>
              <a:t>Bu modele göre bir durum ya da devamlılık bir çok yönü olan bir süreçtir.</a:t>
            </a:r>
          </a:p>
          <a:p>
            <a:pPr eaLnBrk="1" hangingPunct="1">
              <a:defRPr/>
            </a:pPr>
            <a:endParaRPr lang="tr-TR" altLang="tr-TR" dirty="0"/>
          </a:p>
        </p:txBody>
      </p:sp>
      <p:sp>
        <p:nvSpPr>
          <p:cNvPr id="4" name="Rectangle 2">
            <a:extLst>
              <a:ext uri="{FF2B5EF4-FFF2-40B4-BE49-F238E27FC236}">
                <a16:creationId xmlns="" xmlns:a16="http://schemas.microsoft.com/office/drawing/2014/main" id="{AAC922BE-2341-4CD5-BD42-13CB8E50EF53}"/>
              </a:ext>
            </a:extLst>
          </p:cNvPr>
          <p:cNvSpPr txBox="1">
            <a:spLocks noChangeArrowheads="1"/>
          </p:cNvSpPr>
          <p:nvPr/>
        </p:nvSpPr>
        <p:spPr>
          <a:xfrm>
            <a:off x="681037" y="3911601"/>
            <a:ext cx="2087563" cy="1152525"/>
          </a:xfrm>
          <a:prstGeom prst="rect">
            <a:avLst/>
          </a:prstGeom>
          <a:solidFill>
            <a:schemeClr val="bg1"/>
          </a:solidFill>
          <a:ln>
            <a:solidFill>
              <a:schemeClr val="bg1"/>
            </a:solidFill>
          </a:ln>
          <a:effectLst/>
        </p:spPr>
        <p:txBody>
          <a:bodyPr anchor="ctr">
            <a:normAutofit/>
          </a:bodyPr>
          <a:lstStyle>
            <a:lvl1pPr algn="l" defTabSz="457200" rtl="0" fontAlgn="base">
              <a:spcBef>
                <a:spcPct val="0"/>
              </a:spcBef>
              <a:spcAft>
                <a:spcPct val="0"/>
              </a:spcAft>
              <a:defRPr sz="3200" kern="1200" cap="all">
                <a:ln w="3175" cmpd="sng">
                  <a:noFill/>
                </a:ln>
                <a:solidFill>
                  <a:schemeClr val="tx1"/>
                </a:solidFill>
                <a:latin typeface="+mj-lt"/>
                <a:ea typeface="+mj-ea"/>
                <a:cs typeface="+mj-cs"/>
              </a:defRPr>
            </a:lvl1pPr>
            <a:lvl2pPr algn="l" defTabSz="457200" rtl="0" fontAlgn="base">
              <a:spcBef>
                <a:spcPct val="0"/>
              </a:spcBef>
              <a:spcAft>
                <a:spcPct val="0"/>
              </a:spcAft>
              <a:defRPr sz="3200">
                <a:solidFill>
                  <a:schemeClr val="tx1"/>
                </a:solidFill>
                <a:latin typeface="Century Gothic" panose="020B0502020202020204" pitchFamily="34" charset="0"/>
              </a:defRPr>
            </a:lvl2pPr>
            <a:lvl3pPr algn="l" defTabSz="457200" rtl="0" fontAlgn="base">
              <a:spcBef>
                <a:spcPct val="0"/>
              </a:spcBef>
              <a:spcAft>
                <a:spcPct val="0"/>
              </a:spcAft>
              <a:defRPr sz="3200">
                <a:solidFill>
                  <a:schemeClr val="tx1"/>
                </a:solidFill>
                <a:latin typeface="Century Gothic" panose="020B0502020202020204" pitchFamily="34" charset="0"/>
              </a:defRPr>
            </a:lvl3pPr>
            <a:lvl4pPr algn="l" defTabSz="457200" rtl="0" fontAlgn="base">
              <a:spcBef>
                <a:spcPct val="0"/>
              </a:spcBef>
              <a:spcAft>
                <a:spcPct val="0"/>
              </a:spcAft>
              <a:defRPr sz="3200">
                <a:solidFill>
                  <a:schemeClr val="tx1"/>
                </a:solidFill>
                <a:latin typeface="Century Gothic" panose="020B0502020202020204" pitchFamily="34" charset="0"/>
              </a:defRPr>
            </a:lvl4pPr>
            <a:lvl5pPr algn="l" defTabSz="457200" rtl="0" fontAlgn="base">
              <a:spcBef>
                <a:spcPct val="0"/>
              </a:spcBef>
              <a:spcAft>
                <a:spcPct val="0"/>
              </a:spcAft>
              <a:defRPr sz="3200">
                <a:solidFill>
                  <a:schemeClr val="tx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eaLnBrk="1" fontAlgn="auto" hangingPunct="1">
              <a:spcAft>
                <a:spcPts val="0"/>
              </a:spcAft>
              <a:defRPr/>
            </a:pPr>
            <a:r>
              <a:rPr lang="tr-TR" altLang="tr-TR" sz="4000" b="1" dirty="0">
                <a:solidFill>
                  <a:srgbClr val="C00000"/>
                </a:solidFill>
                <a:latin typeface="+mn-lt"/>
              </a:rPr>
              <a:t>Çevre</a:t>
            </a:r>
          </a:p>
        </p:txBody>
      </p:sp>
      <p:sp>
        <p:nvSpPr>
          <p:cNvPr id="5" name="Rectangle 3">
            <a:extLst>
              <a:ext uri="{FF2B5EF4-FFF2-40B4-BE49-F238E27FC236}">
                <a16:creationId xmlns="" xmlns:a16="http://schemas.microsoft.com/office/drawing/2014/main" id="{65838C30-5490-478B-81DD-36113A63C301}"/>
              </a:ext>
            </a:extLst>
          </p:cNvPr>
          <p:cNvSpPr txBox="1">
            <a:spLocks noChangeArrowheads="1"/>
          </p:cNvSpPr>
          <p:nvPr/>
        </p:nvSpPr>
        <p:spPr bwMode="auto">
          <a:xfrm>
            <a:off x="569913" y="5157788"/>
            <a:ext cx="6554787" cy="993775"/>
          </a:xfrm>
          <a:prstGeom prst="rect">
            <a:avLst/>
          </a:prstGeom>
          <a:noFill/>
          <a:ln>
            <a:noFill/>
          </a:ln>
        </p:spPr>
        <p:txBody>
          <a:bodyPr anchor="ctr"/>
          <a:lstStyle>
            <a:lvl1pPr marL="285750" indent="-285750" algn="l" defTabSz="457200" rtl="0" fontAlgn="base">
              <a:spcBef>
                <a:spcPct val="20000"/>
              </a:spcBef>
              <a:spcAft>
                <a:spcPts val="600"/>
              </a:spcAft>
              <a:buClr>
                <a:schemeClr val="tx1"/>
              </a:buClr>
              <a:buSzPct val="80000"/>
              <a:buFont typeface="Wingdings 3" panose="05040102010807070707" pitchFamily="18" charset="2"/>
              <a:buChar char=""/>
              <a:defRPr sz="2000" kern="1200">
                <a:solidFill>
                  <a:srgbClr val="0F496F"/>
                </a:solidFill>
                <a:latin typeface="+mn-lt"/>
                <a:ea typeface="+mn-ea"/>
                <a:cs typeface="+mn-cs"/>
              </a:defRPr>
            </a:lvl1pPr>
            <a:lvl2pPr marL="742950" indent="-285750" algn="l" defTabSz="457200" rtl="0" fontAlgn="base">
              <a:spcBef>
                <a:spcPct val="20000"/>
              </a:spcBef>
              <a:spcAft>
                <a:spcPts val="600"/>
              </a:spcAft>
              <a:buClr>
                <a:schemeClr val="tx1"/>
              </a:buClr>
              <a:buSzPct val="80000"/>
              <a:buFont typeface="Wingdings 3" panose="05040102010807070707" pitchFamily="18" charset="2"/>
              <a:buChar char=""/>
              <a:defRPr kern="1200">
                <a:solidFill>
                  <a:srgbClr val="0F496F"/>
                </a:solidFill>
                <a:latin typeface="+mn-lt"/>
                <a:ea typeface="+mn-ea"/>
                <a:cs typeface="+mn-cs"/>
              </a:defRPr>
            </a:lvl2pPr>
            <a:lvl3pPr marL="1200150" indent="-285750" algn="l" defTabSz="457200" rtl="0" fontAlgn="base">
              <a:spcBef>
                <a:spcPct val="20000"/>
              </a:spcBef>
              <a:spcAft>
                <a:spcPts val="600"/>
              </a:spcAft>
              <a:buClr>
                <a:schemeClr val="tx1"/>
              </a:buClr>
              <a:buSzPct val="80000"/>
              <a:buFont typeface="Wingdings 3" panose="05040102010807070707" pitchFamily="18" charset="2"/>
              <a:buChar char=""/>
              <a:defRPr sz="1600" kern="1200">
                <a:solidFill>
                  <a:srgbClr val="0F496F"/>
                </a:solidFill>
                <a:latin typeface="+mn-lt"/>
                <a:ea typeface="+mn-ea"/>
                <a:cs typeface="+mn-cs"/>
              </a:defRPr>
            </a:lvl3pPr>
            <a:lvl4pPr marL="1543050" indent="-171450" algn="l" defTabSz="457200" rtl="0" fontAlgn="base">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mn-cs"/>
              </a:defRPr>
            </a:lvl4pPr>
            <a:lvl5pPr marL="2000250" indent="-171450" algn="l" defTabSz="457200" rtl="0" fontAlgn="base">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buFont typeface="Arial" panose="020B0604020202020204" pitchFamily="34" charset="0"/>
              <a:buChar char="•"/>
              <a:defRPr/>
            </a:pPr>
            <a:r>
              <a:rPr lang="tr-TR" altLang="tr-TR" sz="2400" dirty="0">
                <a:solidFill>
                  <a:schemeClr val="tx1"/>
                </a:solidFill>
              </a:rPr>
              <a:t>Bireyin dışındaki her şeydir. </a:t>
            </a:r>
          </a:p>
        </p:txBody>
      </p:sp>
      <p:sp>
        <p:nvSpPr>
          <p:cNvPr id="3" name="Slayt Numarası Yer Tutucusu 2">
            <a:extLst>
              <a:ext uri="{FF2B5EF4-FFF2-40B4-BE49-F238E27FC236}">
                <a16:creationId xmlns="" xmlns:a16="http://schemas.microsoft.com/office/drawing/2014/main" id="{B9FB607A-4353-46A8-893F-17EBE64C6F92}"/>
              </a:ext>
            </a:extLst>
          </p:cNvPr>
          <p:cNvSpPr>
            <a:spLocks noGrp="1"/>
          </p:cNvSpPr>
          <p:nvPr>
            <p:ph type="sldNum" sz="quarter" idx="12"/>
          </p:nvPr>
        </p:nvSpPr>
        <p:spPr/>
        <p:txBody>
          <a:bodyPr/>
          <a:lstStyle/>
          <a:p>
            <a:pPr>
              <a:defRPr/>
            </a:pPr>
            <a:fld id="{1BFC9D45-66C9-40F3-ADE0-68DB138EA5DC}" type="slidenum">
              <a:rPr lang="tr-TR" altLang="tr-TR" smtClean="0"/>
              <a:pPr>
                <a:defRPr/>
              </a:pPr>
              <a:t>77</a:t>
            </a:fld>
            <a:endParaRPr lang="tr-TR" altLang="tr-T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 xmlns:a16="http://schemas.microsoft.com/office/drawing/2014/main" id="{FAF40B11-048C-4042-B126-49475F6B8705}"/>
              </a:ext>
            </a:extLst>
          </p:cNvPr>
          <p:cNvSpPr>
            <a:spLocks noGrp="1" noChangeArrowheads="1"/>
          </p:cNvSpPr>
          <p:nvPr>
            <p:ph type="title"/>
          </p:nvPr>
        </p:nvSpPr>
        <p:spPr>
          <a:xfrm>
            <a:off x="49154" y="258554"/>
            <a:ext cx="4542656" cy="1524000"/>
          </a:xfrm>
          <a:solidFill>
            <a:schemeClr val="bg1"/>
          </a:solidFill>
          <a:ln>
            <a:solidFill>
              <a:schemeClr val="bg1"/>
            </a:solidFill>
          </a:ln>
        </p:spPr>
        <p:txBody>
          <a:bodyPr/>
          <a:lstStyle/>
          <a:p>
            <a:pPr eaLnBrk="1" fontAlgn="auto" hangingPunct="1">
              <a:spcAft>
                <a:spcPts val="0"/>
              </a:spcAft>
              <a:defRPr/>
            </a:pPr>
            <a:r>
              <a:rPr lang="tr-TR" altLang="tr-TR" sz="4000" b="1" dirty="0">
                <a:solidFill>
                  <a:srgbClr val="C00000"/>
                </a:solidFill>
                <a:latin typeface="+mn-lt"/>
              </a:rPr>
              <a:t>HEMŞİRELİK</a:t>
            </a:r>
          </a:p>
        </p:txBody>
      </p:sp>
      <p:sp>
        <p:nvSpPr>
          <p:cNvPr id="110595" name="Rectangle 3">
            <a:extLst>
              <a:ext uri="{FF2B5EF4-FFF2-40B4-BE49-F238E27FC236}">
                <a16:creationId xmlns="" xmlns:a16="http://schemas.microsoft.com/office/drawing/2014/main" id="{5034A9D8-0B86-4EE7-B93D-7544D23DB610}"/>
              </a:ext>
            </a:extLst>
          </p:cNvPr>
          <p:cNvSpPr>
            <a:spLocks noGrp="1" noChangeArrowheads="1"/>
          </p:cNvSpPr>
          <p:nvPr>
            <p:ph idx="1"/>
          </p:nvPr>
        </p:nvSpPr>
        <p:spPr>
          <a:xfrm>
            <a:off x="358775" y="1484784"/>
            <a:ext cx="8426450" cy="5184304"/>
          </a:xfrm>
        </p:spPr>
        <p:txBody>
          <a:bodyPr/>
          <a:lstStyle/>
          <a:p>
            <a:pPr marL="0" indent="0" algn="just" eaLnBrk="1" hangingPunct="1">
              <a:buNone/>
              <a:defRPr/>
            </a:pPr>
            <a:r>
              <a:rPr lang="tr-TR" altLang="tr-TR" sz="2400" dirty="0"/>
              <a:t>Birey yaşam aktivitelerinin herhangi birinde bağımsız olmayı başaramadığında hemşireliğe/ebeliğe </a:t>
            </a:r>
            <a:r>
              <a:rPr lang="tr-TR" altLang="tr-TR" sz="2400" dirty="0" smtClean="0"/>
              <a:t>gereksinim doğar.</a:t>
            </a:r>
            <a:endParaRPr lang="tr-TR" altLang="tr-TR" sz="2400" dirty="0"/>
          </a:p>
          <a:p>
            <a:pPr algn="just" eaLnBrk="1" hangingPunct="1">
              <a:buFont typeface="Wingdings" panose="05000000000000000000" pitchFamily="2" charset="2"/>
              <a:buChar char="q"/>
              <a:defRPr/>
            </a:pPr>
            <a:endParaRPr lang="tr-TR" altLang="tr-TR" sz="2400" dirty="0">
              <a:solidFill>
                <a:schemeClr val="accent1">
                  <a:lumMod val="50000"/>
                </a:schemeClr>
              </a:solidFill>
              <a:latin typeface="Comic Sans MS" panose="030F0702030302020204" pitchFamily="66" charset="0"/>
            </a:endParaRPr>
          </a:p>
          <a:p>
            <a:pPr marL="0" indent="0" eaLnBrk="1" hangingPunct="1">
              <a:buNone/>
              <a:defRPr/>
            </a:pPr>
            <a:r>
              <a:rPr lang="tr-TR" altLang="tr-TR" sz="2400" b="1" dirty="0">
                <a:solidFill>
                  <a:srgbClr val="C00000"/>
                </a:solidFill>
              </a:rPr>
              <a:t>Hemşirenin amacı:</a:t>
            </a:r>
          </a:p>
          <a:p>
            <a:pPr lvl="1">
              <a:buFont typeface="Arial" pitchFamily="34" charset="0"/>
              <a:buChar char="•"/>
              <a:defRPr/>
            </a:pPr>
            <a:r>
              <a:rPr lang="tr-TR" altLang="tr-TR" sz="2400" dirty="0"/>
              <a:t>Bağımsızlığında yardımcı olma</a:t>
            </a:r>
          </a:p>
          <a:p>
            <a:pPr lvl="1" eaLnBrk="1" hangingPunct="1">
              <a:buFont typeface="Arial" pitchFamily="34" charset="0"/>
              <a:buChar char="•"/>
              <a:defRPr/>
            </a:pPr>
            <a:r>
              <a:rPr lang="tr-TR" altLang="tr-TR" sz="2400" dirty="0"/>
              <a:t>Koruyucu aktiviteleri başarmasına yardım</a:t>
            </a:r>
          </a:p>
          <a:p>
            <a:pPr lvl="1" eaLnBrk="1" hangingPunct="1">
              <a:buFont typeface="Arial" pitchFamily="34" charset="0"/>
              <a:buChar char="•"/>
              <a:defRPr/>
            </a:pPr>
            <a:r>
              <a:rPr lang="tr-TR" altLang="tr-TR" sz="2400" dirty="0"/>
              <a:t>Rahatlatıcı stratejileri öğretme</a:t>
            </a:r>
          </a:p>
          <a:p>
            <a:pPr lvl="1" eaLnBrk="1" hangingPunct="1">
              <a:buFont typeface="Arial" pitchFamily="34" charset="0"/>
              <a:buChar char="•"/>
              <a:defRPr/>
            </a:pPr>
            <a:r>
              <a:rPr lang="tr-TR" altLang="tr-TR" sz="2400" dirty="0"/>
              <a:t>Hastalıkta bağımsızlığını kazanmasına yardım</a:t>
            </a:r>
          </a:p>
        </p:txBody>
      </p:sp>
      <p:sp>
        <p:nvSpPr>
          <p:cNvPr id="3" name="Slayt Numarası Yer Tutucusu 2">
            <a:extLst>
              <a:ext uri="{FF2B5EF4-FFF2-40B4-BE49-F238E27FC236}">
                <a16:creationId xmlns="" xmlns:a16="http://schemas.microsoft.com/office/drawing/2014/main" id="{C85FC1E8-8436-4161-9FCE-A4D596053778}"/>
              </a:ext>
            </a:extLst>
          </p:cNvPr>
          <p:cNvSpPr>
            <a:spLocks noGrp="1"/>
          </p:cNvSpPr>
          <p:nvPr>
            <p:ph type="sldNum" sz="quarter" idx="12"/>
          </p:nvPr>
        </p:nvSpPr>
        <p:spPr/>
        <p:txBody>
          <a:bodyPr/>
          <a:lstStyle/>
          <a:p>
            <a:pPr>
              <a:defRPr/>
            </a:pPr>
            <a:fld id="{F00CCD6A-F7C9-426C-A813-7D78FFD8DB06}" type="slidenum">
              <a:rPr lang="tr-TR" altLang="tr-TR" smtClean="0"/>
              <a:pPr>
                <a:defRPr/>
              </a:pPr>
              <a:t>78</a:t>
            </a:fld>
            <a:endParaRPr lang="tr-TR" altLang="tr-T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 xmlns:a16="http://schemas.microsoft.com/office/drawing/2014/main" id="{90A09148-5BA2-4F52-A4A1-8959F183D02C}"/>
              </a:ext>
            </a:extLst>
          </p:cNvPr>
          <p:cNvSpPr>
            <a:spLocks noGrp="1" noChangeArrowheads="1"/>
          </p:cNvSpPr>
          <p:nvPr>
            <p:ph type="title"/>
          </p:nvPr>
        </p:nvSpPr>
        <p:spPr>
          <a:xfrm>
            <a:off x="611188" y="549275"/>
            <a:ext cx="8353425" cy="1524000"/>
          </a:xfrm>
        </p:spPr>
        <p:txBody>
          <a:bodyPr/>
          <a:lstStyle/>
          <a:p>
            <a:pPr algn="just" eaLnBrk="1" fontAlgn="auto" hangingPunct="1">
              <a:spcAft>
                <a:spcPts val="0"/>
              </a:spcAft>
              <a:defRPr/>
            </a:pPr>
            <a:r>
              <a:rPr lang="tr-TR" altLang="tr-TR" dirty="0">
                <a:solidFill>
                  <a:srgbClr val="C00000"/>
                </a:solidFill>
                <a:latin typeface="+mn-lt"/>
              </a:rPr>
              <a:t>Yaşamda Bağımlılık-Bağımsızlık</a:t>
            </a:r>
          </a:p>
        </p:txBody>
      </p:sp>
      <p:sp>
        <p:nvSpPr>
          <p:cNvPr id="113667" name="Rectangle 3">
            <a:extLst>
              <a:ext uri="{FF2B5EF4-FFF2-40B4-BE49-F238E27FC236}">
                <a16:creationId xmlns="" xmlns:a16="http://schemas.microsoft.com/office/drawing/2014/main" id="{4024DF6E-BD26-4527-8F39-D0E2B57A26CA}"/>
              </a:ext>
            </a:extLst>
          </p:cNvPr>
          <p:cNvSpPr>
            <a:spLocks noGrp="1" noChangeArrowheads="1"/>
          </p:cNvSpPr>
          <p:nvPr>
            <p:ph idx="1"/>
          </p:nvPr>
        </p:nvSpPr>
        <p:spPr>
          <a:xfrm>
            <a:off x="468313" y="2073275"/>
            <a:ext cx="8496300" cy="3767138"/>
          </a:xfrm>
        </p:spPr>
        <p:txBody>
          <a:bodyPr/>
          <a:lstStyle/>
          <a:p>
            <a:pPr eaLnBrk="1" hangingPunct="1">
              <a:defRPr/>
            </a:pPr>
            <a:r>
              <a:rPr lang="tr-TR" altLang="tr-TR" sz="2400" dirty="0"/>
              <a:t>Bu devamlılık dinamiktir.</a:t>
            </a:r>
          </a:p>
          <a:p>
            <a:pPr eaLnBrk="1" hangingPunct="1">
              <a:defRPr/>
            </a:pPr>
            <a:r>
              <a:rPr lang="tr-TR" altLang="tr-TR" sz="2400" dirty="0"/>
              <a:t>Devamlılık bazı faktörlerden etkilenir.</a:t>
            </a:r>
          </a:p>
          <a:p>
            <a:pPr eaLnBrk="1" hangingPunct="1">
              <a:defRPr/>
            </a:pPr>
            <a:r>
              <a:rPr lang="tr-TR" altLang="tr-TR" sz="2400" dirty="0"/>
              <a:t>Her yaş grubunda bağımlılık/bağımsızlık durumu nasıl tanımlanabilir. </a:t>
            </a:r>
          </a:p>
          <a:p>
            <a:pPr eaLnBrk="1" hangingPunct="1">
              <a:defRPr/>
            </a:pPr>
            <a:endParaRPr lang="tr-TR" altLang="tr-TR" sz="2400" dirty="0">
              <a:solidFill>
                <a:schemeClr val="accent1">
                  <a:lumMod val="50000"/>
                </a:schemeClr>
              </a:solidFill>
              <a:latin typeface="Comic Sans MS" panose="030F0702030302020204" pitchFamily="66" charset="0"/>
            </a:endParaRPr>
          </a:p>
        </p:txBody>
      </p:sp>
      <p:sp>
        <p:nvSpPr>
          <p:cNvPr id="3" name="Slayt Numarası Yer Tutucusu 2">
            <a:extLst>
              <a:ext uri="{FF2B5EF4-FFF2-40B4-BE49-F238E27FC236}">
                <a16:creationId xmlns="" xmlns:a16="http://schemas.microsoft.com/office/drawing/2014/main" id="{B1186425-A427-4EC9-AA0B-0C1768AD84AE}"/>
              </a:ext>
            </a:extLst>
          </p:cNvPr>
          <p:cNvSpPr>
            <a:spLocks noGrp="1"/>
          </p:cNvSpPr>
          <p:nvPr>
            <p:ph type="sldNum" sz="quarter" idx="12"/>
          </p:nvPr>
        </p:nvSpPr>
        <p:spPr/>
        <p:txBody>
          <a:bodyPr/>
          <a:lstStyle/>
          <a:p>
            <a:pPr>
              <a:defRPr/>
            </a:pPr>
            <a:fld id="{EFC809DC-CB3A-4A74-B37D-754FB0152111}" type="slidenum">
              <a:rPr lang="tr-TR" altLang="tr-TR" smtClean="0"/>
              <a:pPr>
                <a:defRPr/>
              </a:pPr>
              <a:t>79</a:t>
            </a:fld>
            <a:endParaRPr lang="tr-TR" altLang="tr-T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 xmlns:a16="http://schemas.microsoft.com/office/drawing/2014/main" id="{7E712283-2FBF-4B52-9B45-2D71FCC34987}"/>
              </a:ext>
            </a:extLst>
          </p:cNvPr>
          <p:cNvSpPr>
            <a:spLocks noGrp="1" noChangeArrowheads="1"/>
          </p:cNvSpPr>
          <p:nvPr>
            <p:ph type="title"/>
          </p:nvPr>
        </p:nvSpPr>
        <p:spPr>
          <a:xfrm>
            <a:off x="533400" y="333375"/>
            <a:ext cx="8287072" cy="1524000"/>
          </a:xfrm>
        </p:spPr>
        <p:txBody>
          <a:bodyPr/>
          <a:lstStyle/>
          <a:p>
            <a:pPr algn="ctr" eaLnBrk="1" fontAlgn="auto" hangingPunct="1">
              <a:spcAft>
                <a:spcPts val="0"/>
              </a:spcAft>
              <a:defRPr/>
            </a:pPr>
            <a:r>
              <a:rPr lang="tr-TR" altLang="tr-TR" sz="4000" dirty="0">
                <a:solidFill>
                  <a:srgbClr val="C00000"/>
                </a:solidFill>
                <a:latin typeface="+mn-lt"/>
              </a:rPr>
              <a:t>Yaşam Aktivitelerini Etkileyen Unsurlar</a:t>
            </a:r>
          </a:p>
        </p:txBody>
      </p:sp>
      <p:sp>
        <p:nvSpPr>
          <p:cNvPr id="114691" name="Rectangle 3">
            <a:extLst>
              <a:ext uri="{FF2B5EF4-FFF2-40B4-BE49-F238E27FC236}">
                <a16:creationId xmlns="" xmlns:a16="http://schemas.microsoft.com/office/drawing/2014/main" id="{096921CA-3980-431D-AE95-7161087282F7}"/>
              </a:ext>
            </a:extLst>
          </p:cNvPr>
          <p:cNvSpPr>
            <a:spLocks noGrp="1" noChangeArrowheads="1"/>
          </p:cNvSpPr>
          <p:nvPr>
            <p:ph idx="1"/>
          </p:nvPr>
        </p:nvSpPr>
        <p:spPr>
          <a:xfrm>
            <a:off x="465138" y="1855788"/>
            <a:ext cx="6554787" cy="3767137"/>
          </a:xfrm>
        </p:spPr>
        <p:txBody>
          <a:bodyPr/>
          <a:lstStyle/>
          <a:p>
            <a:pPr marL="0" indent="0" eaLnBrk="1" hangingPunct="1">
              <a:buFont typeface="Wingdings 3" panose="05040102010807070707" pitchFamily="18" charset="2"/>
              <a:buNone/>
              <a:defRPr/>
            </a:pPr>
            <a:r>
              <a:rPr lang="tr-TR" altLang="tr-TR" sz="2400" dirty="0">
                <a:solidFill>
                  <a:srgbClr val="C00000"/>
                </a:solidFill>
              </a:rPr>
              <a:t>Her aktivitenin 5 yönü vardır</a:t>
            </a:r>
          </a:p>
          <a:p>
            <a:pPr marL="914400" lvl="1" indent="-457200" eaLnBrk="1" hangingPunct="1">
              <a:buFont typeface="+mj-lt"/>
              <a:buAutoNum type="arabicPeriod"/>
              <a:defRPr/>
            </a:pPr>
            <a:r>
              <a:rPr lang="tr-TR" altLang="tr-TR" sz="2400" dirty="0"/>
              <a:t>Fiziksel boyut</a:t>
            </a:r>
          </a:p>
          <a:p>
            <a:pPr marL="914400" lvl="1" indent="-457200" eaLnBrk="1" hangingPunct="1">
              <a:buFont typeface="+mj-lt"/>
              <a:buAutoNum type="arabicPeriod"/>
              <a:defRPr/>
            </a:pPr>
            <a:r>
              <a:rPr lang="tr-TR" altLang="tr-TR" sz="2400" dirty="0"/>
              <a:t>Psikolojik boyut</a:t>
            </a:r>
          </a:p>
          <a:p>
            <a:pPr marL="914400" lvl="1" indent="-457200" eaLnBrk="1" hangingPunct="1">
              <a:buFont typeface="+mj-lt"/>
              <a:buAutoNum type="arabicPeriod"/>
              <a:defRPr/>
            </a:pPr>
            <a:r>
              <a:rPr lang="tr-TR" altLang="tr-TR" sz="2400" dirty="0" err="1"/>
              <a:t>Sosyo</a:t>
            </a:r>
            <a:r>
              <a:rPr lang="tr-TR" altLang="tr-TR" sz="2400" dirty="0"/>
              <a:t>-kültürel boyut</a:t>
            </a:r>
          </a:p>
          <a:p>
            <a:pPr marL="914400" lvl="1" indent="-457200" eaLnBrk="1" hangingPunct="1">
              <a:buFont typeface="+mj-lt"/>
              <a:buAutoNum type="arabicPeriod"/>
              <a:defRPr/>
            </a:pPr>
            <a:r>
              <a:rPr lang="tr-TR" altLang="tr-TR" sz="2400" dirty="0"/>
              <a:t>Çevresel boyut</a:t>
            </a:r>
          </a:p>
          <a:p>
            <a:pPr marL="914400" lvl="1" indent="-457200" eaLnBrk="1" hangingPunct="1">
              <a:buFont typeface="+mj-lt"/>
              <a:buAutoNum type="arabicPeriod"/>
              <a:defRPr/>
            </a:pPr>
            <a:r>
              <a:rPr lang="tr-TR" altLang="tr-TR" sz="2400" dirty="0"/>
              <a:t>Politik-ekonomik boyut</a:t>
            </a:r>
          </a:p>
        </p:txBody>
      </p:sp>
      <p:sp>
        <p:nvSpPr>
          <p:cNvPr id="3" name="Slayt Numarası Yer Tutucusu 2">
            <a:extLst>
              <a:ext uri="{FF2B5EF4-FFF2-40B4-BE49-F238E27FC236}">
                <a16:creationId xmlns="" xmlns:a16="http://schemas.microsoft.com/office/drawing/2014/main" id="{557AA6F5-BDDC-4584-B27D-D87DE24E2EF6}"/>
              </a:ext>
            </a:extLst>
          </p:cNvPr>
          <p:cNvSpPr>
            <a:spLocks noGrp="1"/>
          </p:cNvSpPr>
          <p:nvPr>
            <p:ph type="sldNum" sz="quarter" idx="12"/>
          </p:nvPr>
        </p:nvSpPr>
        <p:spPr/>
        <p:txBody>
          <a:bodyPr/>
          <a:lstStyle/>
          <a:p>
            <a:pPr>
              <a:defRPr/>
            </a:pPr>
            <a:fld id="{0965A1CB-3627-4B96-92B1-254363B27B7F}" type="slidenum">
              <a:rPr lang="tr-TR" altLang="tr-TR" smtClean="0"/>
              <a:pPr>
                <a:defRPr/>
              </a:pPr>
              <a:t>80</a:t>
            </a:fld>
            <a:endParaRPr lang="tr-TR" altLang="tr-T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 xmlns:a16="http://schemas.microsoft.com/office/drawing/2014/main" id="{06570C73-EBCD-4786-A86B-B5FD0BBE708F}"/>
              </a:ext>
            </a:extLst>
          </p:cNvPr>
          <p:cNvSpPr>
            <a:spLocks noGrp="1" noChangeArrowheads="1"/>
          </p:cNvSpPr>
          <p:nvPr>
            <p:ph type="title"/>
          </p:nvPr>
        </p:nvSpPr>
        <p:spPr>
          <a:xfrm>
            <a:off x="684213" y="476250"/>
            <a:ext cx="8002587" cy="1524000"/>
          </a:xfrm>
        </p:spPr>
        <p:txBody>
          <a:bodyPr/>
          <a:lstStyle/>
          <a:p>
            <a:pPr eaLnBrk="1" fontAlgn="auto" hangingPunct="1">
              <a:spcAft>
                <a:spcPts val="0"/>
              </a:spcAft>
              <a:defRPr/>
            </a:pPr>
            <a:r>
              <a:rPr lang="tr-TR" altLang="tr-TR" dirty="0">
                <a:solidFill>
                  <a:srgbClr val="C00000"/>
                </a:solidFill>
                <a:latin typeface="+mn-lt"/>
              </a:rPr>
              <a:t>Yaşamın Bireyselliği</a:t>
            </a:r>
          </a:p>
        </p:txBody>
      </p:sp>
      <p:sp>
        <p:nvSpPr>
          <p:cNvPr id="115715" name="Rectangle 3">
            <a:extLst>
              <a:ext uri="{FF2B5EF4-FFF2-40B4-BE49-F238E27FC236}">
                <a16:creationId xmlns="" xmlns:a16="http://schemas.microsoft.com/office/drawing/2014/main" id="{A468556D-DBFB-4AFA-9D4D-33DF8CE225F1}"/>
              </a:ext>
            </a:extLst>
          </p:cNvPr>
          <p:cNvSpPr>
            <a:spLocks noGrp="1" noChangeArrowheads="1"/>
          </p:cNvSpPr>
          <p:nvPr>
            <p:ph idx="1"/>
          </p:nvPr>
        </p:nvSpPr>
        <p:spPr>
          <a:xfrm>
            <a:off x="323850" y="2206625"/>
            <a:ext cx="8640763" cy="3767138"/>
          </a:xfrm>
        </p:spPr>
        <p:txBody>
          <a:bodyPr/>
          <a:lstStyle/>
          <a:p>
            <a:pPr algn="just" eaLnBrk="1" hangingPunct="1">
              <a:defRPr/>
            </a:pPr>
            <a:r>
              <a:rPr lang="tr-TR" altLang="tr-TR" sz="2400" dirty="0"/>
              <a:t>Her birey kendine özel bir etkiden etkilenecektir. Bunun sonucu olarak yaşam yolunu farklı çizecektir.</a:t>
            </a:r>
          </a:p>
          <a:p>
            <a:pPr algn="just" eaLnBrk="1" hangingPunct="1">
              <a:defRPr/>
            </a:pPr>
            <a:r>
              <a:rPr lang="tr-TR" altLang="tr-TR" sz="2400" dirty="0"/>
              <a:t>Bu model birbirleriyle ilişkili üç aktivite ve 12 yaşam aktivitesi tanımlar</a:t>
            </a:r>
          </a:p>
          <a:p>
            <a:pPr marL="0" indent="0" algn="just" eaLnBrk="1" hangingPunct="1">
              <a:buNone/>
              <a:defRPr/>
            </a:pPr>
            <a:endParaRPr lang="tr-TR" altLang="tr-TR" sz="2400" dirty="0"/>
          </a:p>
          <a:p>
            <a:pPr marL="914400" lvl="1" indent="-457200" algn="just" eaLnBrk="1" hangingPunct="1">
              <a:buFont typeface="+mj-lt"/>
              <a:buAutoNum type="arabicPeriod"/>
              <a:defRPr/>
            </a:pPr>
            <a:r>
              <a:rPr lang="tr-TR" altLang="tr-TR" sz="2400" dirty="0"/>
              <a:t>Önleyici aktiviteler</a:t>
            </a:r>
          </a:p>
          <a:p>
            <a:pPr marL="914400" lvl="1" indent="-457200" algn="just" eaLnBrk="1" hangingPunct="1">
              <a:buFont typeface="+mj-lt"/>
              <a:buAutoNum type="arabicPeriod"/>
              <a:defRPr/>
            </a:pPr>
            <a:r>
              <a:rPr lang="tr-TR" altLang="tr-TR" sz="2400" dirty="0"/>
              <a:t>Rahatlatıcı aktiviteler</a:t>
            </a:r>
          </a:p>
          <a:p>
            <a:pPr marL="914400" lvl="1" indent="-457200" algn="just" eaLnBrk="1" hangingPunct="1">
              <a:buFont typeface="+mj-lt"/>
              <a:buAutoNum type="arabicPeriod"/>
              <a:defRPr/>
            </a:pPr>
            <a:r>
              <a:rPr lang="tr-TR" altLang="tr-TR" sz="2400" dirty="0"/>
              <a:t>Araştırıcı aktiviteler</a:t>
            </a:r>
          </a:p>
        </p:txBody>
      </p:sp>
      <p:sp>
        <p:nvSpPr>
          <p:cNvPr id="3" name="Slayt Numarası Yer Tutucusu 2">
            <a:extLst>
              <a:ext uri="{FF2B5EF4-FFF2-40B4-BE49-F238E27FC236}">
                <a16:creationId xmlns="" xmlns:a16="http://schemas.microsoft.com/office/drawing/2014/main" id="{67828193-0A70-4180-A685-99F845FF0637}"/>
              </a:ext>
            </a:extLst>
          </p:cNvPr>
          <p:cNvSpPr>
            <a:spLocks noGrp="1"/>
          </p:cNvSpPr>
          <p:nvPr>
            <p:ph type="sldNum" sz="quarter" idx="12"/>
          </p:nvPr>
        </p:nvSpPr>
        <p:spPr/>
        <p:txBody>
          <a:bodyPr/>
          <a:lstStyle/>
          <a:p>
            <a:pPr>
              <a:defRPr/>
            </a:pPr>
            <a:fld id="{DD7A8734-41D4-415D-9596-CC935349B3B9}" type="slidenum">
              <a:rPr lang="tr-TR" altLang="tr-TR" smtClean="0"/>
              <a:pPr>
                <a:defRPr/>
              </a:pPr>
              <a:t>81</a:t>
            </a:fld>
            <a:endParaRPr lang="tr-TR" altLang="tr-T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 xmlns:a16="http://schemas.microsoft.com/office/drawing/2014/main" id="{9802689B-5C03-4D39-8FC8-4FB378450DD3}"/>
              </a:ext>
            </a:extLst>
          </p:cNvPr>
          <p:cNvSpPr>
            <a:spLocks noGrp="1" noChangeArrowheads="1"/>
          </p:cNvSpPr>
          <p:nvPr>
            <p:ph type="title"/>
          </p:nvPr>
        </p:nvSpPr>
        <p:spPr>
          <a:xfrm>
            <a:off x="935038" y="1773238"/>
            <a:ext cx="8208962" cy="999777"/>
          </a:xfrm>
        </p:spPr>
        <p:txBody>
          <a:bodyPr/>
          <a:lstStyle/>
          <a:p>
            <a:pPr eaLnBrk="1" fontAlgn="auto" hangingPunct="1">
              <a:spcAft>
                <a:spcPts val="0"/>
              </a:spcAft>
              <a:defRPr/>
            </a:pPr>
            <a:r>
              <a:rPr lang="tr-TR" altLang="tr-TR" sz="3600" b="1" dirty="0">
                <a:solidFill>
                  <a:srgbClr val="C00000"/>
                </a:solidFill>
                <a:latin typeface="+mn-lt"/>
              </a:rPr>
              <a:t>Günlük Yaşam Aktiviteleri</a:t>
            </a:r>
          </a:p>
        </p:txBody>
      </p:sp>
      <p:sp>
        <p:nvSpPr>
          <p:cNvPr id="116739" name="Rectangle 3">
            <a:extLst>
              <a:ext uri="{FF2B5EF4-FFF2-40B4-BE49-F238E27FC236}">
                <a16:creationId xmlns="" xmlns:a16="http://schemas.microsoft.com/office/drawing/2014/main" id="{1FCBF79E-5351-490D-9ACB-285B40D2AD5A}"/>
              </a:ext>
            </a:extLst>
          </p:cNvPr>
          <p:cNvSpPr>
            <a:spLocks noGrp="1" noChangeArrowheads="1"/>
          </p:cNvSpPr>
          <p:nvPr>
            <p:ph sz="half" idx="1"/>
          </p:nvPr>
        </p:nvSpPr>
        <p:spPr>
          <a:xfrm>
            <a:off x="314325" y="2852936"/>
            <a:ext cx="4192588" cy="3392289"/>
          </a:xfrm>
        </p:spPr>
        <p:txBody>
          <a:bodyPr/>
          <a:lstStyle/>
          <a:p>
            <a:pPr marL="342900" indent="-342900" eaLnBrk="1" hangingPunct="1">
              <a:buClr>
                <a:srgbClr val="C00000"/>
              </a:buClr>
              <a:buFont typeface="+mj-lt"/>
              <a:buAutoNum type="arabicPeriod"/>
              <a:defRPr/>
            </a:pPr>
            <a:r>
              <a:rPr lang="tr-TR" altLang="tr-TR" sz="2400" dirty="0"/>
              <a:t>Güvenli </a:t>
            </a:r>
            <a:r>
              <a:rPr lang="tr-TR" altLang="tr-TR" sz="2400" dirty="0" smtClean="0"/>
              <a:t>çevrenin </a:t>
            </a:r>
            <a:r>
              <a:rPr lang="tr-TR" altLang="tr-TR" sz="2400" dirty="0"/>
              <a:t>s</a:t>
            </a:r>
            <a:r>
              <a:rPr lang="tr-TR" altLang="tr-TR" sz="2400" dirty="0" smtClean="0"/>
              <a:t>ağlanması </a:t>
            </a:r>
            <a:r>
              <a:rPr lang="tr-TR" altLang="tr-TR" sz="2400" dirty="0"/>
              <a:t>ve </a:t>
            </a:r>
            <a:r>
              <a:rPr lang="tr-TR" altLang="tr-TR" sz="2400" dirty="0" smtClean="0"/>
              <a:t>sürdürülmesi</a:t>
            </a:r>
            <a:endParaRPr lang="tr-TR" altLang="tr-TR" sz="2400" dirty="0"/>
          </a:p>
          <a:p>
            <a:pPr marL="342900" indent="-342900" eaLnBrk="1" hangingPunct="1">
              <a:buClr>
                <a:srgbClr val="C00000"/>
              </a:buClr>
              <a:buFont typeface="+mj-lt"/>
              <a:buAutoNum type="arabicPeriod"/>
              <a:defRPr/>
            </a:pPr>
            <a:r>
              <a:rPr lang="tr-TR" altLang="tr-TR" sz="2400" dirty="0"/>
              <a:t>İletişim</a:t>
            </a:r>
          </a:p>
          <a:p>
            <a:pPr marL="342900" indent="-342900" eaLnBrk="1" hangingPunct="1">
              <a:buClr>
                <a:srgbClr val="C00000"/>
              </a:buClr>
              <a:buFont typeface="+mj-lt"/>
              <a:buAutoNum type="arabicPeriod"/>
              <a:defRPr/>
            </a:pPr>
            <a:r>
              <a:rPr lang="tr-TR" altLang="tr-TR" sz="2400" dirty="0"/>
              <a:t>Solunum</a:t>
            </a:r>
          </a:p>
          <a:p>
            <a:pPr marL="342900" indent="-342900" eaLnBrk="1" hangingPunct="1">
              <a:buClr>
                <a:srgbClr val="C00000"/>
              </a:buClr>
              <a:buFont typeface="+mj-lt"/>
              <a:buAutoNum type="arabicPeriod"/>
              <a:defRPr/>
            </a:pPr>
            <a:r>
              <a:rPr lang="tr-TR" altLang="tr-TR" sz="2400" dirty="0" smtClean="0"/>
              <a:t>Yeme-içme</a:t>
            </a:r>
            <a:endParaRPr lang="tr-TR" altLang="tr-TR" sz="2400" dirty="0"/>
          </a:p>
          <a:p>
            <a:pPr marL="342900" indent="-342900" eaLnBrk="1" hangingPunct="1">
              <a:buClr>
                <a:srgbClr val="C00000"/>
              </a:buClr>
              <a:buFont typeface="+mj-lt"/>
              <a:buAutoNum type="arabicPeriod"/>
              <a:defRPr/>
            </a:pPr>
            <a:r>
              <a:rPr lang="tr-TR" altLang="tr-TR" sz="2400" dirty="0"/>
              <a:t>Boşaltım</a:t>
            </a:r>
          </a:p>
          <a:p>
            <a:pPr marL="342900" indent="-342900" eaLnBrk="1" hangingPunct="1">
              <a:buClr>
                <a:srgbClr val="C00000"/>
              </a:buClr>
              <a:buFont typeface="+mj-lt"/>
              <a:buAutoNum type="arabicPeriod"/>
              <a:defRPr/>
            </a:pPr>
            <a:r>
              <a:rPr lang="tr-TR" altLang="tr-TR" sz="2400" dirty="0"/>
              <a:t>Kişisel temizlik ve giyinme</a:t>
            </a:r>
          </a:p>
        </p:txBody>
      </p:sp>
      <p:sp>
        <p:nvSpPr>
          <p:cNvPr id="116740" name="Rectangle 4">
            <a:extLst>
              <a:ext uri="{FF2B5EF4-FFF2-40B4-BE49-F238E27FC236}">
                <a16:creationId xmlns="" xmlns:a16="http://schemas.microsoft.com/office/drawing/2014/main" id="{C7487D8F-6212-4A51-B3B0-9AA54BBF33CA}"/>
              </a:ext>
            </a:extLst>
          </p:cNvPr>
          <p:cNvSpPr>
            <a:spLocks noGrp="1" noChangeArrowheads="1"/>
          </p:cNvSpPr>
          <p:nvPr>
            <p:ph sz="half" idx="2"/>
          </p:nvPr>
        </p:nvSpPr>
        <p:spPr>
          <a:xfrm>
            <a:off x="4638675" y="2852936"/>
            <a:ext cx="4191000" cy="3312368"/>
          </a:xfrm>
        </p:spPr>
        <p:txBody>
          <a:bodyPr/>
          <a:lstStyle/>
          <a:p>
            <a:pPr marL="342900" indent="-342900" eaLnBrk="1" hangingPunct="1">
              <a:buClr>
                <a:srgbClr val="C00000"/>
              </a:buClr>
              <a:buFont typeface="+mj-lt"/>
              <a:buAutoNum type="arabicPeriod" startAt="7"/>
              <a:defRPr/>
            </a:pPr>
            <a:r>
              <a:rPr lang="tr-TR" altLang="tr-TR" sz="2400" dirty="0">
                <a:latin typeface="Arial" panose="020B0604020202020204" pitchFamily="34" charset="0"/>
                <a:cs typeface="Arial" panose="020B0604020202020204" pitchFamily="34" charset="0"/>
              </a:rPr>
              <a:t>Beden ısısının kontrolü</a:t>
            </a:r>
          </a:p>
          <a:p>
            <a:pPr marL="342900" indent="-342900" eaLnBrk="1" hangingPunct="1">
              <a:buClr>
                <a:srgbClr val="C00000"/>
              </a:buClr>
              <a:buFont typeface="+mj-lt"/>
              <a:buAutoNum type="arabicPeriod" startAt="7"/>
              <a:defRPr/>
            </a:pPr>
            <a:r>
              <a:rPr lang="tr-TR" altLang="tr-TR" sz="2400" dirty="0">
                <a:latin typeface="Arial" panose="020B0604020202020204" pitchFamily="34" charset="0"/>
                <a:cs typeface="Arial" panose="020B0604020202020204" pitchFamily="34" charset="0"/>
              </a:rPr>
              <a:t>Hareket</a:t>
            </a:r>
          </a:p>
          <a:p>
            <a:pPr marL="342900" indent="-342900" eaLnBrk="1" hangingPunct="1">
              <a:buClr>
                <a:srgbClr val="C00000"/>
              </a:buClr>
              <a:buFont typeface="+mj-lt"/>
              <a:buAutoNum type="arabicPeriod" startAt="7"/>
              <a:defRPr/>
            </a:pPr>
            <a:r>
              <a:rPr lang="tr-TR" altLang="tr-TR" sz="2400" dirty="0">
                <a:latin typeface="Arial" panose="020B0604020202020204" pitchFamily="34" charset="0"/>
                <a:cs typeface="Arial" panose="020B0604020202020204" pitchFamily="34" charset="0"/>
              </a:rPr>
              <a:t>Çalışma ve eğlence</a:t>
            </a:r>
          </a:p>
          <a:p>
            <a:pPr marL="342900" indent="-342900" eaLnBrk="1" hangingPunct="1">
              <a:buClr>
                <a:srgbClr val="C00000"/>
              </a:buClr>
              <a:buFont typeface="+mj-lt"/>
              <a:buAutoNum type="arabicPeriod" startAt="7"/>
              <a:defRPr/>
            </a:pPr>
            <a:r>
              <a:rPr lang="tr-TR" altLang="tr-TR" sz="2400" dirty="0">
                <a:latin typeface="Arial" panose="020B0604020202020204" pitchFamily="34" charset="0"/>
                <a:cs typeface="Arial" panose="020B0604020202020204" pitchFamily="34" charset="0"/>
              </a:rPr>
              <a:t>Cinselliği ifade</a:t>
            </a:r>
          </a:p>
          <a:p>
            <a:pPr marL="342900" indent="-342900" eaLnBrk="1" hangingPunct="1">
              <a:buClr>
                <a:srgbClr val="C00000"/>
              </a:buClr>
              <a:buFont typeface="+mj-lt"/>
              <a:buAutoNum type="arabicPeriod" startAt="7"/>
              <a:defRPr/>
            </a:pPr>
            <a:r>
              <a:rPr lang="tr-TR" altLang="tr-TR" sz="2400" dirty="0">
                <a:latin typeface="Arial" panose="020B0604020202020204" pitchFamily="34" charset="0"/>
                <a:cs typeface="Arial" panose="020B0604020202020204" pitchFamily="34" charset="0"/>
              </a:rPr>
              <a:t>Uyku</a:t>
            </a:r>
          </a:p>
          <a:p>
            <a:pPr marL="342900" indent="-342900" eaLnBrk="1" hangingPunct="1">
              <a:buClr>
                <a:srgbClr val="C00000"/>
              </a:buClr>
              <a:buFont typeface="+mj-lt"/>
              <a:buAutoNum type="arabicPeriod" startAt="7"/>
              <a:defRPr/>
            </a:pPr>
            <a:r>
              <a:rPr lang="tr-TR" altLang="tr-TR" sz="2400" dirty="0">
                <a:latin typeface="Arial" panose="020B0604020202020204" pitchFamily="34" charset="0"/>
                <a:cs typeface="Arial" panose="020B0604020202020204" pitchFamily="34" charset="0"/>
              </a:rPr>
              <a:t>Ölüm</a:t>
            </a:r>
          </a:p>
        </p:txBody>
      </p:sp>
      <p:pic>
        <p:nvPicPr>
          <p:cNvPr id="3" name="Resim 2">
            <a:extLst>
              <a:ext uri="{FF2B5EF4-FFF2-40B4-BE49-F238E27FC236}">
                <a16:creationId xmlns="" xmlns:a16="http://schemas.microsoft.com/office/drawing/2014/main" id="{42C6EEB2-0D73-49AF-B24C-7215CA328851}"/>
              </a:ext>
            </a:extLst>
          </p:cNvPr>
          <p:cNvPicPr>
            <a:picLocks noChangeAspect="1"/>
          </p:cNvPicPr>
          <p:nvPr/>
        </p:nvPicPr>
        <p:blipFill rotWithShape="1">
          <a:blip r:embed="rId2"/>
          <a:srcRect l="4576" t="37945" r="4576" b="3504"/>
          <a:stretch/>
        </p:blipFill>
        <p:spPr>
          <a:xfrm>
            <a:off x="1614338" y="234717"/>
            <a:ext cx="6048673" cy="1722156"/>
          </a:xfrm>
          <a:prstGeom prst="rect">
            <a:avLst/>
          </a:prstGeom>
          <a:ln>
            <a:noFill/>
          </a:ln>
          <a:effectLst>
            <a:softEdge rad="112500"/>
          </a:effectLst>
        </p:spPr>
      </p:pic>
      <p:sp>
        <p:nvSpPr>
          <p:cNvPr id="4" name="Slayt Numarası Yer Tutucusu 3">
            <a:extLst>
              <a:ext uri="{FF2B5EF4-FFF2-40B4-BE49-F238E27FC236}">
                <a16:creationId xmlns="" xmlns:a16="http://schemas.microsoft.com/office/drawing/2014/main" id="{5E54D878-95E2-4462-AD48-FFAF369A3BB8}"/>
              </a:ext>
            </a:extLst>
          </p:cNvPr>
          <p:cNvSpPr>
            <a:spLocks noGrp="1"/>
          </p:cNvSpPr>
          <p:nvPr>
            <p:ph type="sldNum" sz="quarter" idx="12"/>
          </p:nvPr>
        </p:nvSpPr>
        <p:spPr/>
        <p:txBody>
          <a:bodyPr/>
          <a:lstStyle/>
          <a:p>
            <a:pPr>
              <a:defRPr/>
            </a:pPr>
            <a:fld id="{84019D94-B11A-4720-875D-A17F4C28DB54}" type="slidenum">
              <a:rPr lang="tr-TR" altLang="tr-TR" smtClean="0"/>
              <a:pPr>
                <a:defRPr/>
              </a:pPr>
              <a:t>82</a:t>
            </a:fld>
            <a:endParaRPr lang="tr-TR" altLang="tr-T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 xmlns:a16="http://schemas.microsoft.com/office/drawing/2014/main" id="{72FA1D28-88B7-48C2-AFE1-5B2FA4AB43C8}"/>
              </a:ext>
            </a:extLst>
          </p:cNvPr>
          <p:cNvSpPr>
            <a:spLocks noGrp="1" noChangeArrowheads="1"/>
          </p:cNvSpPr>
          <p:nvPr>
            <p:ph type="title"/>
          </p:nvPr>
        </p:nvSpPr>
        <p:spPr>
          <a:xfrm>
            <a:off x="323529" y="176213"/>
            <a:ext cx="8623994" cy="1524000"/>
          </a:xfrm>
        </p:spPr>
        <p:txBody>
          <a:bodyPr>
            <a:normAutofit/>
          </a:bodyPr>
          <a:lstStyle/>
          <a:p>
            <a:pPr eaLnBrk="1" fontAlgn="auto" hangingPunct="1">
              <a:spcAft>
                <a:spcPts val="0"/>
              </a:spcAft>
              <a:defRPr/>
            </a:pPr>
            <a:r>
              <a:rPr lang="tr-TR" altLang="tr-TR" sz="4000" dirty="0">
                <a:solidFill>
                  <a:srgbClr val="C00000"/>
                </a:solidFill>
                <a:latin typeface="+mn-lt"/>
              </a:rPr>
              <a:t>Güvenli Çevrenin </a:t>
            </a:r>
            <a:br>
              <a:rPr lang="tr-TR" altLang="tr-TR" sz="4000" dirty="0">
                <a:solidFill>
                  <a:srgbClr val="C00000"/>
                </a:solidFill>
                <a:latin typeface="+mn-lt"/>
              </a:rPr>
            </a:br>
            <a:r>
              <a:rPr lang="tr-TR" altLang="tr-TR" sz="4000" dirty="0">
                <a:solidFill>
                  <a:srgbClr val="C00000"/>
                </a:solidFill>
                <a:latin typeface="+mn-lt"/>
              </a:rPr>
              <a:t>Sağlanması ve Sürdürülmesi</a:t>
            </a:r>
          </a:p>
        </p:txBody>
      </p:sp>
      <p:sp>
        <p:nvSpPr>
          <p:cNvPr id="118787" name="Rectangle 3">
            <a:extLst>
              <a:ext uri="{FF2B5EF4-FFF2-40B4-BE49-F238E27FC236}">
                <a16:creationId xmlns="" xmlns:a16="http://schemas.microsoft.com/office/drawing/2014/main" id="{8640FAD0-4666-4C97-832C-17C8B9809C55}"/>
              </a:ext>
            </a:extLst>
          </p:cNvPr>
          <p:cNvSpPr>
            <a:spLocks noGrp="1" noChangeArrowheads="1"/>
          </p:cNvSpPr>
          <p:nvPr>
            <p:ph idx="1"/>
          </p:nvPr>
        </p:nvSpPr>
        <p:spPr>
          <a:xfrm>
            <a:off x="468313" y="1700213"/>
            <a:ext cx="6554787" cy="3767137"/>
          </a:xfrm>
        </p:spPr>
        <p:txBody>
          <a:bodyPr/>
          <a:lstStyle/>
          <a:p>
            <a:pPr eaLnBrk="1" hangingPunct="1">
              <a:buClr>
                <a:srgbClr val="C00000"/>
              </a:buClr>
              <a:buFont typeface="Wingdings" panose="05000000000000000000" pitchFamily="2" charset="2"/>
              <a:buChar char="v"/>
              <a:defRPr/>
            </a:pPr>
            <a:r>
              <a:rPr lang="tr-TR" altLang="tr-TR" sz="2400" dirty="0"/>
              <a:t>Çevredeki tehlike ve zararlar</a:t>
            </a:r>
          </a:p>
          <a:p>
            <a:pPr eaLnBrk="1" hangingPunct="1">
              <a:buClr>
                <a:srgbClr val="C00000"/>
              </a:buClr>
              <a:buFont typeface="Wingdings" panose="05000000000000000000" pitchFamily="2" charset="2"/>
              <a:buChar char="v"/>
              <a:defRPr/>
            </a:pPr>
            <a:r>
              <a:rPr lang="tr-TR" altLang="tr-TR" sz="2400" dirty="0"/>
              <a:t>Temizlik</a:t>
            </a:r>
          </a:p>
          <a:p>
            <a:pPr eaLnBrk="1" hangingPunct="1">
              <a:buClr>
                <a:srgbClr val="C00000"/>
              </a:buClr>
              <a:buFont typeface="Wingdings" panose="05000000000000000000" pitchFamily="2" charset="2"/>
              <a:buChar char="v"/>
              <a:defRPr/>
            </a:pPr>
            <a:r>
              <a:rPr lang="tr-TR" altLang="tr-TR" sz="2400" dirty="0"/>
              <a:t>İlaçların depolanması</a:t>
            </a:r>
          </a:p>
          <a:p>
            <a:pPr eaLnBrk="1" hangingPunct="1">
              <a:buClr>
                <a:srgbClr val="C00000"/>
              </a:buClr>
              <a:buFont typeface="Wingdings" panose="05000000000000000000" pitchFamily="2" charset="2"/>
              <a:buChar char="v"/>
              <a:defRPr/>
            </a:pPr>
            <a:r>
              <a:rPr lang="tr-TR" altLang="tr-TR" sz="2400" dirty="0"/>
              <a:t>Duyusal kusurlar</a:t>
            </a:r>
          </a:p>
          <a:p>
            <a:pPr eaLnBrk="1" hangingPunct="1">
              <a:buClr>
                <a:srgbClr val="C00000"/>
              </a:buClr>
              <a:buFont typeface="Wingdings" panose="05000000000000000000" pitchFamily="2" charset="2"/>
              <a:buChar char="v"/>
              <a:defRPr/>
            </a:pPr>
            <a:r>
              <a:rPr lang="tr-TR" altLang="tr-TR" sz="2400" dirty="0"/>
              <a:t>Yatağa bağımlı olma</a:t>
            </a:r>
          </a:p>
        </p:txBody>
      </p:sp>
      <p:pic>
        <p:nvPicPr>
          <p:cNvPr id="3" name="Resim 2">
            <a:extLst>
              <a:ext uri="{FF2B5EF4-FFF2-40B4-BE49-F238E27FC236}">
                <a16:creationId xmlns="" xmlns:a16="http://schemas.microsoft.com/office/drawing/2014/main" id="{BC3CE09D-D805-470F-B4CC-163D024BEFD4}"/>
              </a:ext>
            </a:extLst>
          </p:cNvPr>
          <p:cNvPicPr>
            <a:picLocks noChangeAspect="1"/>
          </p:cNvPicPr>
          <p:nvPr/>
        </p:nvPicPr>
        <p:blipFill>
          <a:blip r:embed="rId2"/>
          <a:stretch>
            <a:fillRect/>
          </a:stretch>
        </p:blipFill>
        <p:spPr>
          <a:xfrm>
            <a:off x="4283968" y="2346908"/>
            <a:ext cx="4663555" cy="2875186"/>
          </a:xfrm>
          <a:prstGeom prst="ellipse">
            <a:avLst/>
          </a:prstGeom>
          <a:ln>
            <a:noFill/>
          </a:ln>
          <a:effectLst>
            <a:softEdge rad="112500"/>
          </a:effectLst>
        </p:spPr>
      </p:pic>
      <p:sp>
        <p:nvSpPr>
          <p:cNvPr id="4" name="Slayt Numarası Yer Tutucusu 3">
            <a:extLst>
              <a:ext uri="{FF2B5EF4-FFF2-40B4-BE49-F238E27FC236}">
                <a16:creationId xmlns="" xmlns:a16="http://schemas.microsoft.com/office/drawing/2014/main" id="{87D64E2F-316D-4853-8B30-A521CDE8B03B}"/>
              </a:ext>
            </a:extLst>
          </p:cNvPr>
          <p:cNvSpPr>
            <a:spLocks noGrp="1"/>
          </p:cNvSpPr>
          <p:nvPr>
            <p:ph type="sldNum" sz="quarter" idx="12"/>
          </p:nvPr>
        </p:nvSpPr>
        <p:spPr/>
        <p:txBody>
          <a:bodyPr/>
          <a:lstStyle/>
          <a:p>
            <a:pPr>
              <a:defRPr/>
            </a:pPr>
            <a:fld id="{2223C274-A83D-46DC-8C09-D7062E14ADE4}" type="slidenum">
              <a:rPr lang="tr-TR" altLang="tr-TR" smtClean="0"/>
              <a:pPr>
                <a:defRPr/>
              </a:pPr>
              <a:t>83</a:t>
            </a:fld>
            <a:endParaRPr lang="tr-TR" altLang="tr-T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 xmlns:a16="http://schemas.microsoft.com/office/drawing/2014/main" id="{1CD91084-38D7-4A75-A825-E17C035C7832}"/>
              </a:ext>
            </a:extLst>
          </p:cNvPr>
          <p:cNvSpPr>
            <a:spLocks noGrp="1" noChangeArrowheads="1"/>
          </p:cNvSpPr>
          <p:nvPr>
            <p:ph type="title"/>
          </p:nvPr>
        </p:nvSpPr>
        <p:spPr>
          <a:xfrm>
            <a:off x="611559" y="260350"/>
            <a:ext cx="2846221" cy="1143000"/>
          </a:xfrm>
        </p:spPr>
        <p:txBody>
          <a:bodyPr/>
          <a:lstStyle/>
          <a:p>
            <a:pPr algn="l" eaLnBrk="1" fontAlgn="auto" hangingPunct="1">
              <a:spcAft>
                <a:spcPts val="0"/>
              </a:spcAft>
              <a:defRPr/>
            </a:pPr>
            <a:r>
              <a:rPr lang="tr-TR" altLang="tr-TR" sz="3600" dirty="0">
                <a:solidFill>
                  <a:srgbClr val="C00000"/>
                </a:solidFill>
                <a:latin typeface="+mn-lt"/>
              </a:rPr>
              <a:t>İletişim</a:t>
            </a:r>
          </a:p>
        </p:txBody>
      </p:sp>
      <p:sp>
        <p:nvSpPr>
          <p:cNvPr id="101379" name="Rectangle 3">
            <a:extLst>
              <a:ext uri="{FF2B5EF4-FFF2-40B4-BE49-F238E27FC236}">
                <a16:creationId xmlns="" xmlns:a16="http://schemas.microsoft.com/office/drawing/2014/main" id="{A284E083-6963-4355-910C-E1114A18C7BA}"/>
              </a:ext>
            </a:extLst>
          </p:cNvPr>
          <p:cNvSpPr>
            <a:spLocks noGrp="1" noChangeArrowheads="1"/>
          </p:cNvSpPr>
          <p:nvPr>
            <p:ph idx="1"/>
          </p:nvPr>
        </p:nvSpPr>
        <p:spPr>
          <a:xfrm>
            <a:off x="395288" y="1403350"/>
            <a:ext cx="6554787" cy="3767138"/>
          </a:xfrm>
        </p:spPr>
        <p:txBody>
          <a:bodyPr/>
          <a:lstStyle/>
          <a:p>
            <a:pPr eaLnBrk="1" hangingPunct="1">
              <a:buClr>
                <a:srgbClr val="C00000"/>
              </a:buClr>
              <a:buFont typeface="Wingdings" panose="05000000000000000000" pitchFamily="2" charset="2"/>
              <a:buChar char="v"/>
            </a:pPr>
            <a:r>
              <a:rPr lang="tr-TR" altLang="tr-TR" sz="2400" dirty="0"/>
              <a:t>Görme</a:t>
            </a:r>
          </a:p>
          <a:p>
            <a:pPr eaLnBrk="1" hangingPunct="1">
              <a:buClr>
                <a:srgbClr val="C00000"/>
              </a:buClr>
              <a:buFont typeface="Wingdings" panose="05000000000000000000" pitchFamily="2" charset="2"/>
              <a:buChar char="v"/>
            </a:pPr>
            <a:r>
              <a:rPr lang="tr-TR" altLang="tr-TR" sz="2400" dirty="0"/>
              <a:t>İşitme</a:t>
            </a:r>
          </a:p>
          <a:p>
            <a:pPr eaLnBrk="1" hangingPunct="1">
              <a:buClr>
                <a:srgbClr val="C00000"/>
              </a:buClr>
              <a:buFont typeface="Wingdings" panose="05000000000000000000" pitchFamily="2" charset="2"/>
              <a:buChar char="v"/>
            </a:pPr>
            <a:r>
              <a:rPr lang="tr-TR" altLang="tr-TR" sz="2400" dirty="0"/>
              <a:t>Konuşma</a:t>
            </a:r>
          </a:p>
          <a:p>
            <a:pPr eaLnBrk="1" hangingPunct="1">
              <a:buClr>
                <a:srgbClr val="C00000"/>
              </a:buClr>
              <a:buFont typeface="Wingdings" panose="05000000000000000000" pitchFamily="2" charset="2"/>
              <a:buChar char="v"/>
            </a:pPr>
            <a:r>
              <a:rPr lang="tr-TR" altLang="tr-TR" sz="2400" dirty="0"/>
              <a:t>Sözsüz iletişim</a:t>
            </a:r>
          </a:p>
          <a:p>
            <a:pPr eaLnBrk="1" hangingPunct="1">
              <a:buClr>
                <a:srgbClr val="C00000"/>
              </a:buClr>
              <a:buFont typeface="Wingdings" panose="05000000000000000000" pitchFamily="2" charset="2"/>
              <a:buChar char="v"/>
            </a:pPr>
            <a:r>
              <a:rPr lang="tr-TR" altLang="tr-TR" sz="2400" dirty="0" err="1"/>
              <a:t>Mental</a:t>
            </a:r>
            <a:r>
              <a:rPr lang="tr-TR" altLang="tr-TR" sz="2400" dirty="0"/>
              <a:t> durum</a:t>
            </a:r>
          </a:p>
          <a:p>
            <a:pPr eaLnBrk="1" hangingPunct="1">
              <a:buClr>
                <a:srgbClr val="C00000"/>
              </a:buClr>
              <a:buFont typeface="Wingdings" panose="05000000000000000000" pitchFamily="2" charset="2"/>
              <a:buChar char="v"/>
            </a:pPr>
            <a:r>
              <a:rPr lang="tr-TR" altLang="tr-TR" sz="2400" dirty="0"/>
              <a:t>Ağrı</a:t>
            </a:r>
          </a:p>
        </p:txBody>
      </p:sp>
      <p:sp>
        <p:nvSpPr>
          <p:cNvPr id="3" name="Slayt Numarası Yer Tutucusu 2">
            <a:extLst>
              <a:ext uri="{FF2B5EF4-FFF2-40B4-BE49-F238E27FC236}">
                <a16:creationId xmlns="" xmlns:a16="http://schemas.microsoft.com/office/drawing/2014/main" id="{1C009821-06F9-420A-A35B-8B839FFE691B}"/>
              </a:ext>
            </a:extLst>
          </p:cNvPr>
          <p:cNvSpPr>
            <a:spLocks noGrp="1"/>
          </p:cNvSpPr>
          <p:nvPr>
            <p:ph type="sldNum" sz="quarter" idx="12"/>
          </p:nvPr>
        </p:nvSpPr>
        <p:spPr/>
        <p:txBody>
          <a:bodyPr/>
          <a:lstStyle/>
          <a:p>
            <a:pPr>
              <a:defRPr/>
            </a:pPr>
            <a:fld id="{24C59563-A6D2-4C5F-AE4F-7F7D4CD4DBC2}" type="slidenum">
              <a:rPr lang="tr-TR" altLang="tr-TR" smtClean="0"/>
              <a:pPr>
                <a:defRPr/>
              </a:pPr>
              <a:t>84</a:t>
            </a:fld>
            <a:endParaRPr lang="tr-TR" altLang="tr-T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 xmlns:a16="http://schemas.microsoft.com/office/drawing/2014/main" id="{E25C6777-C890-4B0D-BC83-D81D81633185}"/>
              </a:ext>
            </a:extLst>
          </p:cNvPr>
          <p:cNvSpPr>
            <a:spLocks noGrp="1" noChangeArrowheads="1"/>
          </p:cNvSpPr>
          <p:nvPr>
            <p:ph type="title"/>
          </p:nvPr>
        </p:nvSpPr>
        <p:spPr>
          <a:xfrm>
            <a:off x="533400" y="319088"/>
            <a:ext cx="2742456" cy="1524000"/>
          </a:xfrm>
        </p:spPr>
        <p:txBody>
          <a:bodyPr/>
          <a:lstStyle/>
          <a:p>
            <a:pPr eaLnBrk="1" fontAlgn="auto" hangingPunct="1">
              <a:spcAft>
                <a:spcPts val="0"/>
              </a:spcAft>
              <a:defRPr/>
            </a:pPr>
            <a:r>
              <a:rPr lang="tr-TR" altLang="tr-TR" sz="3600" dirty="0">
                <a:solidFill>
                  <a:srgbClr val="C00000"/>
                </a:solidFill>
                <a:latin typeface="+mn-lt"/>
              </a:rPr>
              <a:t>Solunum</a:t>
            </a:r>
          </a:p>
        </p:txBody>
      </p:sp>
      <p:sp>
        <p:nvSpPr>
          <p:cNvPr id="120835" name="Rectangle 3">
            <a:extLst>
              <a:ext uri="{FF2B5EF4-FFF2-40B4-BE49-F238E27FC236}">
                <a16:creationId xmlns="" xmlns:a16="http://schemas.microsoft.com/office/drawing/2014/main" id="{7006D641-9311-4A8B-A657-3EE95E312649}"/>
              </a:ext>
            </a:extLst>
          </p:cNvPr>
          <p:cNvSpPr>
            <a:spLocks noGrp="1" noChangeArrowheads="1"/>
          </p:cNvSpPr>
          <p:nvPr>
            <p:ph idx="1"/>
          </p:nvPr>
        </p:nvSpPr>
        <p:spPr>
          <a:xfrm>
            <a:off x="530225" y="2049463"/>
            <a:ext cx="3754438" cy="3767137"/>
          </a:xfrm>
        </p:spPr>
        <p:txBody>
          <a:bodyPr/>
          <a:lstStyle/>
          <a:p>
            <a:pPr eaLnBrk="1" hangingPunct="1">
              <a:buClr>
                <a:srgbClr val="C00000"/>
              </a:buClr>
              <a:buFont typeface="Wingdings" panose="05000000000000000000" pitchFamily="2" charset="2"/>
              <a:buChar char="v"/>
              <a:defRPr/>
            </a:pPr>
            <a:r>
              <a:rPr lang="tr-TR" altLang="tr-TR" sz="2400" dirty="0"/>
              <a:t>Özelliği</a:t>
            </a:r>
          </a:p>
          <a:p>
            <a:pPr eaLnBrk="1" hangingPunct="1">
              <a:buClr>
                <a:srgbClr val="C00000"/>
              </a:buClr>
              <a:buFont typeface="Wingdings" panose="05000000000000000000" pitchFamily="2" charset="2"/>
              <a:buChar char="v"/>
              <a:defRPr/>
            </a:pPr>
            <a:r>
              <a:rPr lang="tr-TR" altLang="tr-TR" sz="2400" dirty="0"/>
              <a:t>Öksürük</a:t>
            </a:r>
          </a:p>
          <a:p>
            <a:pPr eaLnBrk="1" hangingPunct="1">
              <a:buClr>
                <a:srgbClr val="C00000"/>
              </a:buClr>
              <a:buFont typeface="Wingdings" panose="05000000000000000000" pitchFamily="2" charset="2"/>
              <a:buChar char="v"/>
              <a:defRPr/>
            </a:pPr>
            <a:r>
              <a:rPr lang="tr-TR" altLang="tr-TR" sz="2400" dirty="0"/>
              <a:t>Balgam</a:t>
            </a:r>
          </a:p>
          <a:p>
            <a:pPr eaLnBrk="1" hangingPunct="1">
              <a:buClr>
                <a:srgbClr val="C00000"/>
              </a:buClr>
              <a:buFont typeface="Wingdings" panose="05000000000000000000" pitchFamily="2" charset="2"/>
              <a:buChar char="v"/>
              <a:defRPr/>
            </a:pPr>
            <a:r>
              <a:rPr lang="tr-TR" altLang="tr-TR" sz="2400" dirty="0" err="1"/>
              <a:t>Dispne</a:t>
            </a:r>
            <a:endParaRPr lang="tr-TR" altLang="tr-TR" sz="2400" dirty="0"/>
          </a:p>
          <a:p>
            <a:pPr eaLnBrk="1" hangingPunct="1">
              <a:buClr>
                <a:srgbClr val="C00000"/>
              </a:buClr>
              <a:buFont typeface="Wingdings" panose="05000000000000000000" pitchFamily="2" charset="2"/>
              <a:buChar char="v"/>
              <a:defRPr/>
            </a:pPr>
            <a:r>
              <a:rPr lang="tr-TR" altLang="tr-TR" sz="2400" dirty="0" err="1"/>
              <a:t>Siyanoz</a:t>
            </a:r>
            <a:endParaRPr lang="tr-TR" altLang="tr-TR" sz="2400" dirty="0"/>
          </a:p>
          <a:p>
            <a:pPr eaLnBrk="1" hangingPunct="1">
              <a:buClr>
                <a:srgbClr val="C00000"/>
              </a:buClr>
              <a:buFont typeface="Wingdings" panose="05000000000000000000" pitchFamily="2" charset="2"/>
              <a:buChar char="v"/>
              <a:defRPr/>
            </a:pPr>
            <a:r>
              <a:rPr lang="tr-TR" altLang="tr-TR" sz="2400" dirty="0"/>
              <a:t>Ağrı</a:t>
            </a:r>
          </a:p>
          <a:p>
            <a:pPr eaLnBrk="1" hangingPunct="1">
              <a:buClr>
                <a:srgbClr val="C00000"/>
              </a:buClr>
              <a:buFont typeface="Wingdings" panose="05000000000000000000" pitchFamily="2" charset="2"/>
              <a:buChar char="v"/>
              <a:defRPr/>
            </a:pPr>
            <a:r>
              <a:rPr lang="tr-TR" altLang="tr-TR" sz="2400" dirty="0"/>
              <a:t>Sigara alışkanlığı</a:t>
            </a:r>
          </a:p>
        </p:txBody>
      </p:sp>
      <p:sp>
        <p:nvSpPr>
          <p:cNvPr id="3" name="Slayt Numarası Yer Tutucusu 2">
            <a:extLst>
              <a:ext uri="{FF2B5EF4-FFF2-40B4-BE49-F238E27FC236}">
                <a16:creationId xmlns="" xmlns:a16="http://schemas.microsoft.com/office/drawing/2014/main" id="{74A887F1-2D1D-41D4-B9BB-4741AC25FF8F}"/>
              </a:ext>
            </a:extLst>
          </p:cNvPr>
          <p:cNvSpPr>
            <a:spLocks noGrp="1"/>
          </p:cNvSpPr>
          <p:nvPr>
            <p:ph type="sldNum" sz="quarter" idx="12"/>
          </p:nvPr>
        </p:nvSpPr>
        <p:spPr/>
        <p:txBody>
          <a:bodyPr/>
          <a:lstStyle/>
          <a:p>
            <a:pPr>
              <a:defRPr/>
            </a:pPr>
            <a:fld id="{913FDAA3-5E1F-43C5-9EEF-8A8A9FE270FA}" type="slidenum">
              <a:rPr lang="tr-TR" altLang="tr-TR" smtClean="0"/>
              <a:pPr>
                <a:defRPr/>
              </a:pPr>
              <a:t>85</a:t>
            </a:fld>
            <a:endParaRPr lang="tr-TR" altLang="tr-T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 xmlns:a16="http://schemas.microsoft.com/office/drawing/2014/main" id="{5EA597EA-689B-4545-9D3E-35B5794F6E43}"/>
              </a:ext>
            </a:extLst>
          </p:cNvPr>
          <p:cNvSpPr>
            <a:spLocks noGrp="1" noChangeArrowheads="1"/>
          </p:cNvSpPr>
          <p:nvPr>
            <p:ph type="title"/>
          </p:nvPr>
        </p:nvSpPr>
        <p:spPr>
          <a:xfrm>
            <a:off x="611189" y="677863"/>
            <a:ext cx="3096716" cy="1524000"/>
          </a:xfrm>
        </p:spPr>
        <p:txBody>
          <a:bodyPr/>
          <a:lstStyle/>
          <a:p>
            <a:pPr algn="l" eaLnBrk="1" fontAlgn="auto" hangingPunct="1">
              <a:spcAft>
                <a:spcPts val="0"/>
              </a:spcAft>
              <a:defRPr/>
            </a:pPr>
            <a:r>
              <a:rPr lang="tr-TR" altLang="tr-TR" sz="3600" dirty="0">
                <a:solidFill>
                  <a:srgbClr val="C00000"/>
                </a:solidFill>
                <a:latin typeface="+mn-lt"/>
              </a:rPr>
              <a:t>Yeme-İçme</a:t>
            </a:r>
          </a:p>
        </p:txBody>
      </p:sp>
      <p:sp>
        <p:nvSpPr>
          <p:cNvPr id="121859" name="Rectangle 3">
            <a:extLst>
              <a:ext uri="{FF2B5EF4-FFF2-40B4-BE49-F238E27FC236}">
                <a16:creationId xmlns="" xmlns:a16="http://schemas.microsoft.com/office/drawing/2014/main" id="{8ED7B718-FF3D-4D28-9278-A7A78BCF42BC}"/>
              </a:ext>
            </a:extLst>
          </p:cNvPr>
          <p:cNvSpPr>
            <a:spLocks noGrp="1" noChangeArrowheads="1"/>
          </p:cNvSpPr>
          <p:nvPr>
            <p:ph idx="1"/>
          </p:nvPr>
        </p:nvSpPr>
        <p:spPr>
          <a:xfrm>
            <a:off x="395288" y="2565400"/>
            <a:ext cx="4392612" cy="3767138"/>
          </a:xfrm>
        </p:spPr>
        <p:txBody>
          <a:bodyPr/>
          <a:lstStyle/>
          <a:p>
            <a:pPr eaLnBrk="1" hangingPunct="1">
              <a:buClr>
                <a:srgbClr val="C00000"/>
              </a:buClr>
              <a:buFont typeface="Wingdings" panose="05000000000000000000" pitchFamily="2" charset="2"/>
              <a:buChar char="v"/>
              <a:defRPr/>
            </a:pPr>
            <a:r>
              <a:rPr lang="tr-TR" altLang="tr-TR" sz="2400" dirty="0"/>
              <a:t>Özel diyet var mı?</a:t>
            </a:r>
          </a:p>
          <a:p>
            <a:pPr eaLnBrk="1" hangingPunct="1">
              <a:buClr>
                <a:srgbClr val="C00000"/>
              </a:buClr>
              <a:buFont typeface="Wingdings" panose="05000000000000000000" pitchFamily="2" charset="2"/>
              <a:buChar char="v"/>
              <a:defRPr/>
            </a:pPr>
            <a:r>
              <a:rPr lang="tr-TR" altLang="tr-TR" sz="2400" dirty="0"/>
              <a:t>Diyet yeterli mi?</a:t>
            </a:r>
          </a:p>
          <a:p>
            <a:pPr eaLnBrk="1" hangingPunct="1">
              <a:buClr>
                <a:srgbClr val="C00000"/>
              </a:buClr>
              <a:buFont typeface="Wingdings" panose="05000000000000000000" pitchFamily="2" charset="2"/>
              <a:buChar char="v"/>
              <a:defRPr/>
            </a:pPr>
            <a:r>
              <a:rPr lang="tr-TR" altLang="tr-TR" sz="2400" dirty="0"/>
              <a:t>Günlük sıvı alımı</a:t>
            </a:r>
          </a:p>
          <a:p>
            <a:pPr eaLnBrk="1" hangingPunct="1">
              <a:buClr>
                <a:srgbClr val="C00000"/>
              </a:buClr>
              <a:buFont typeface="Wingdings" panose="05000000000000000000" pitchFamily="2" charset="2"/>
              <a:buChar char="v"/>
              <a:defRPr/>
            </a:pPr>
            <a:r>
              <a:rPr lang="tr-TR" altLang="tr-TR" sz="2400" dirty="0"/>
              <a:t>Dişlerin durumu</a:t>
            </a:r>
          </a:p>
          <a:p>
            <a:pPr eaLnBrk="1" hangingPunct="1">
              <a:buClr>
                <a:srgbClr val="C00000"/>
              </a:buClr>
              <a:buFont typeface="Wingdings" panose="05000000000000000000" pitchFamily="2" charset="2"/>
              <a:buChar char="v"/>
              <a:defRPr/>
            </a:pPr>
            <a:r>
              <a:rPr lang="tr-TR" altLang="tr-TR" sz="2400" dirty="0"/>
              <a:t>Bağımsızlığı</a:t>
            </a:r>
          </a:p>
          <a:p>
            <a:pPr eaLnBrk="1" hangingPunct="1">
              <a:buClr>
                <a:srgbClr val="C00000"/>
              </a:buClr>
              <a:buFont typeface="Wingdings" panose="05000000000000000000" pitchFamily="2" charset="2"/>
              <a:buChar char="v"/>
              <a:defRPr/>
            </a:pPr>
            <a:r>
              <a:rPr lang="tr-TR" altLang="tr-TR" sz="2400" dirty="0"/>
              <a:t>Hoşlandığı besinler</a:t>
            </a:r>
          </a:p>
          <a:p>
            <a:pPr eaLnBrk="1" hangingPunct="1">
              <a:buClr>
                <a:srgbClr val="C00000"/>
              </a:buClr>
              <a:buFont typeface="Wingdings" panose="05000000000000000000" pitchFamily="2" charset="2"/>
              <a:buChar char="v"/>
              <a:defRPr/>
            </a:pPr>
            <a:endParaRPr lang="tr-TR" altLang="tr-TR" sz="2400" dirty="0"/>
          </a:p>
        </p:txBody>
      </p:sp>
      <p:sp>
        <p:nvSpPr>
          <p:cNvPr id="3" name="Slayt Numarası Yer Tutucusu 2">
            <a:extLst>
              <a:ext uri="{FF2B5EF4-FFF2-40B4-BE49-F238E27FC236}">
                <a16:creationId xmlns="" xmlns:a16="http://schemas.microsoft.com/office/drawing/2014/main" id="{311F7843-2393-4F4B-9AF4-8247A062F21E}"/>
              </a:ext>
            </a:extLst>
          </p:cNvPr>
          <p:cNvSpPr>
            <a:spLocks noGrp="1"/>
          </p:cNvSpPr>
          <p:nvPr>
            <p:ph type="sldNum" sz="quarter" idx="12"/>
          </p:nvPr>
        </p:nvSpPr>
        <p:spPr/>
        <p:txBody>
          <a:bodyPr/>
          <a:lstStyle/>
          <a:p>
            <a:pPr>
              <a:defRPr/>
            </a:pPr>
            <a:fld id="{C64FAC48-4F2D-4B1D-B632-6C6E4603ADBC}" type="slidenum">
              <a:rPr lang="tr-TR" altLang="tr-TR" smtClean="0"/>
              <a:pPr>
                <a:defRPr/>
              </a:pPr>
              <a:t>86</a:t>
            </a:fld>
            <a:endParaRPr lang="tr-TR" altLang="tr-T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 xmlns:a16="http://schemas.microsoft.com/office/drawing/2014/main" id="{6A4DAE3C-F1AD-4EBF-9022-17EACD92916A}"/>
              </a:ext>
            </a:extLst>
          </p:cNvPr>
          <p:cNvSpPr>
            <a:spLocks noGrp="1" noChangeArrowheads="1"/>
          </p:cNvSpPr>
          <p:nvPr>
            <p:ph type="title"/>
          </p:nvPr>
        </p:nvSpPr>
        <p:spPr>
          <a:xfrm>
            <a:off x="592139" y="609600"/>
            <a:ext cx="2683718" cy="1524000"/>
          </a:xfrm>
        </p:spPr>
        <p:txBody>
          <a:bodyPr/>
          <a:lstStyle/>
          <a:p>
            <a:pPr eaLnBrk="1" fontAlgn="auto" hangingPunct="1">
              <a:spcAft>
                <a:spcPts val="0"/>
              </a:spcAft>
              <a:defRPr/>
            </a:pPr>
            <a:r>
              <a:rPr lang="tr-TR" altLang="tr-TR" sz="3600" dirty="0">
                <a:solidFill>
                  <a:srgbClr val="C00000"/>
                </a:solidFill>
                <a:latin typeface="+mn-lt"/>
              </a:rPr>
              <a:t>Boşaltım</a:t>
            </a:r>
          </a:p>
        </p:txBody>
      </p:sp>
      <p:sp>
        <p:nvSpPr>
          <p:cNvPr id="122883" name="Rectangle 3">
            <a:extLst>
              <a:ext uri="{FF2B5EF4-FFF2-40B4-BE49-F238E27FC236}">
                <a16:creationId xmlns="" xmlns:a16="http://schemas.microsoft.com/office/drawing/2014/main" id="{9D9F29DC-E732-45A9-B682-1BF84EF9EBC4}"/>
              </a:ext>
            </a:extLst>
          </p:cNvPr>
          <p:cNvSpPr>
            <a:spLocks noGrp="1" noChangeArrowheads="1"/>
          </p:cNvSpPr>
          <p:nvPr>
            <p:ph idx="1"/>
          </p:nvPr>
        </p:nvSpPr>
        <p:spPr>
          <a:xfrm>
            <a:off x="431800" y="2276475"/>
            <a:ext cx="6554788" cy="3767138"/>
          </a:xfrm>
        </p:spPr>
        <p:txBody>
          <a:bodyPr/>
          <a:lstStyle/>
          <a:p>
            <a:pPr eaLnBrk="1" hangingPunct="1">
              <a:buClr>
                <a:srgbClr val="C00000"/>
              </a:buClr>
              <a:buFont typeface="Wingdings" panose="05000000000000000000" pitchFamily="2" charset="2"/>
              <a:buChar char="v"/>
              <a:defRPr/>
            </a:pPr>
            <a:r>
              <a:rPr lang="tr-TR" altLang="tr-TR" sz="2400" dirty="0"/>
              <a:t>Kolaylıkları</a:t>
            </a:r>
          </a:p>
          <a:p>
            <a:pPr eaLnBrk="1" hangingPunct="1">
              <a:buClr>
                <a:srgbClr val="C00000"/>
              </a:buClr>
              <a:buFont typeface="Wingdings" panose="05000000000000000000" pitchFamily="2" charset="2"/>
              <a:buChar char="v"/>
              <a:defRPr/>
            </a:pPr>
            <a:r>
              <a:rPr lang="tr-TR" altLang="tr-TR" sz="2400" dirty="0"/>
              <a:t>Bağımsızlığı</a:t>
            </a:r>
          </a:p>
          <a:p>
            <a:pPr eaLnBrk="1" hangingPunct="1">
              <a:buClr>
                <a:srgbClr val="C00000"/>
              </a:buClr>
              <a:buFont typeface="Wingdings" panose="05000000000000000000" pitchFamily="2" charset="2"/>
              <a:buChar char="v"/>
              <a:defRPr/>
            </a:pPr>
            <a:r>
              <a:rPr lang="tr-TR" altLang="tr-TR" sz="2400" dirty="0"/>
              <a:t>İdrar yapma alışkanlığı</a:t>
            </a:r>
          </a:p>
          <a:p>
            <a:pPr eaLnBrk="1" hangingPunct="1">
              <a:buClr>
                <a:srgbClr val="C00000"/>
              </a:buClr>
              <a:buFont typeface="Wingdings" panose="05000000000000000000" pitchFamily="2" charset="2"/>
              <a:buChar char="v"/>
              <a:defRPr/>
            </a:pPr>
            <a:r>
              <a:rPr lang="tr-TR" altLang="tr-TR" sz="2400" dirty="0" err="1"/>
              <a:t>Defekasyon</a:t>
            </a:r>
            <a:r>
              <a:rPr lang="tr-TR" altLang="tr-TR" sz="2400" dirty="0"/>
              <a:t> alışkanlığı</a:t>
            </a:r>
          </a:p>
          <a:p>
            <a:pPr eaLnBrk="1" hangingPunct="1">
              <a:buClr>
                <a:srgbClr val="C00000"/>
              </a:buClr>
              <a:buFont typeface="Wingdings" panose="05000000000000000000" pitchFamily="2" charset="2"/>
              <a:buChar char="v"/>
              <a:defRPr/>
            </a:pPr>
            <a:r>
              <a:rPr lang="tr-TR" altLang="tr-TR" sz="2400" dirty="0"/>
              <a:t>İnkontinans</a:t>
            </a:r>
          </a:p>
          <a:p>
            <a:pPr eaLnBrk="1" hangingPunct="1">
              <a:buClr>
                <a:srgbClr val="C00000"/>
              </a:buClr>
              <a:buFont typeface="Wingdings" panose="05000000000000000000" pitchFamily="2" charset="2"/>
              <a:buChar char="v"/>
              <a:defRPr/>
            </a:pPr>
            <a:r>
              <a:rPr lang="tr-TR" altLang="tr-TR" sz="2400" dirty="0"/>
              <a:t>Anormal eliminasyon şekli</a:t>
            </a:r>
          </a:p>
          <a:p>
            <a:pPr eaLnBrk="1" hangingPunct="1">
              <a:buClr>
                <a:srgbClr val="C00000"/>
              </a:buClr>
              <a:buFont typeface="Wingdings" panose="05000000000000000000" pitchFamily="2" charset="2"/>
              <a:buChar char="v"/>
              <a:defRPr/>
            </a:pPr>
            <a:r>
              <a:rPr lang="tr-TR" altLang="tr-TR" sz="2400" dirty="0"/>
              <a:t>Ağrı ve rahatsızlık</a:t>
            </a:r>
          </a:p>
          <a:p>
            <a:pPr eaLnBrk="1" hangingPunct="1">
              <a:defRPr/>
            </a:pPr>
            <a:endParaRPr lang="tr-TR" altLang="tr-TR" dirty="0"/>
          </a:p>
        </p:txBody>
      </p:sp>
      <p:sp>
        <p:nvSpPr>
          <p:cNvPr id="3" name="Slayt Numarası Yer Tutucusu 2">
            <a:extLst>
              <a:ext uri="{FF2B5EF4-FFF2-40B4-BE49-F238E27FC236}">
                <a16:creationId xmlns="" xmlns:a16="http://schemas.microsoft.com/office/drawing/2014/main" id="{5690E486-A0FE-4505-80E5-B8C06508D52C}"/>
              </a:ext>
            </a:extLst>
          </p:cNvPr>
          <p:cNvSpPr>
            <a:spLocks noGrp="1"/>
          </p:cNvSpPr>
          <p:nvPr>
            <p:ph type="sldNum" sz="quarter" idx="12"/>
          </p:nvPr>
        </p:nvSpPr>
        <p:spPr/>
        <p:txBody>
          <a:bodyPr/>
          <a:lstStyle/>
          <a:p>
            <a:pPr>
              <a:defRPr/>
            </a:pPr>
            <a:fld id="{CE5D2501-4219-4E4E-B448-CC67CBF9B430}" type="slidenum">
              <a:rPr lang="tr-TR" altLang="tr-TR" smtClean="0"/>
              <a:pPr>
                <a:defRPr/>
              </a:pPr>
              <a:t>87</a:t>
            </a:fld>
            <a:endParaRPr lang="tr-TR" altLang="tr-T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 xmlns:a16="http://schemas.microsoft.com/office/drawing/2014/main" id="{3E204ACB-A1E9-4105-8E4B-A675B6EEFD37}"/>
              </a:ext>
            </a:extLst>
          </p:cNvPr>
          <p:cNvSpPr>
            <a:spLocks noGrp="1" noChangeArrowheads="1"/>
          </p:cNvSpPr>
          <p:nvPr>
            <p:ph type="title"/>
          </p:nvPr>
        </p:nvSpPr>
        <p:spPr>
          <a:xfrm>
            <a:off x="320675" y="1082675"/>
            <a:ext cx="6554788" cy="1524000"/>
          </a:xfrm>
        </p:spPr>
        <p:txBody>
          <a:bodyPr/>
          <a:lstStyle/>
          <a:p>
            <a:pPr eaLnBrk="1" fontAlgn="auto" hangingPunct="1">
              <a:spcAft>
                <a:spcPts val="0"/>
              </a:spcAft>
              <a:defRPr/>
            </a:pPr>
            <a:r>
              <a:rPr lang="tr-TR" altLang="tr-TR" sz="3600" dirty="0">
                <a:solidFill>
                  <a:srgbClr val="C00000"/>
                </a:solidFill>
                <a:latin typeface="+mn-lt"/>
              </a:rPr>
              <a:t>Kişisel Temizlik ve Giyinme</a:t>
            </a:r>
          </a:p>
        </p:txBody>
      </p:sp>
      <p:sp>
        <p:nvSpPr>
          <p:cNvPr id="123907" name="Rectangle 3">
            <a:extLst>
              <a:ext uri="{FF2B5EF4-FFF2-40B4-BE49-F238E27FC236}">
                <a16:creationId xmlns="" xmlns:a16="http://schemas.microsoft.com/office/drawing/2014/main" id="{0F35EDC8-38E4-4D3A-B501-352C0B27C0FE}"/>
              </a:ext>
            </a:extLst>
          </p:cNvPr>
          <p:cNvSpPr>
            <a:spLocks noGrp="1" noChangeArrowheads="1"/>
          </p:cNvSpPr>
          <p:nvPr>
            <p:ph idx="1"/>
          </p:nvPr>
        </p:nvSpPr>
        <p:spPr>
          <a:xfrm>
            <a:off x="539750" y="2579688"/>
            <a:ext cx="6554788" cy="3767137"/>
          </a:xfrm>
        </p:spPr>
        <p:txBody>
          <a:bodyPr/>
          <a:lstStyle/>
          <a:p>
            <a:pPr eaLnBrk="1" hangingPunct="1">
              <a:buClr>
                <a:srgbClr val="C00000"/>
              </a:buClr>
              <a:buFont typeface="Wingdings" panose="05000000000000000000" pitchFamily="2" charset="2"/>
              <a:buChar char="v"/>
              <a:defRPr/>
            </a:pPr>
            <a:r>
              <a:rPr lang="tr-TR" altLang="tr-TR" sz="2400" dirty="0"/>
              <a:t>Bağımsızlığı</a:t>
            </a:r>
          </a:p>
          <a:p>
            <a:pPr eaLnBrk="1" hangingPunct="1">
              <a:buClr>
                <a:srgbClr val="C00000"/>
              </a:buClr>
              <a:buFont typeface="Wingdings" panose="05000000000000000000" pitchFamily="2" charset="2"/>
              <a:buChar char="v"/>
              <a:defRPr/>
            </a:pPr>
            <a:r>
              <a:rPr lang="tr-TR" altLang="tr-TR" sz="2400" dirty="0"/>
              <a:t>İlgisi</a:t>
            </a:r>
          </a:p>
          <a:p>
            <a:pPr eaLnBrk="1" hangingPunct="1">
              <a:buClr>
                <a:srgbClr val="C00000"/>
              </a:buClr>
              <a:buFont typeface="Wingdings" panose="05000000000000000000" pitchFamily="2" charset="2"/>
              <a:buChar char="v"/>
              <a:defRPr/>
            </a:pPr>
            <a:r>
              <a:rPr lang="tr-TR" altLang="tr-TR" sz="2400" dirty="0"/>
              <a:t>Temizliğe yardım</a:t>
            </a:r>
          </a:p>
          <a:p>
            <a:pPr eaLnBrk="1" hangingPunct="1">
              <a:buClr>
                <a:srgbClr val="C00000"/>
              </a:buClr>
              <a:buFont typeface="Wingdings" panose="05000000000000000000" pitchFamily="2" charset="2"/>
              <a:buChar char="v"/>
              <a:defRPr/>
            </a:pPr>
            <a:r>
              <a:rPr lang="tr-TR" altLang="tr-TR" sz="2400" dirty="0"/>
              <a:t>Giyinmesine yardım</a:t>
            </a:r>
          </a:p>
        </p:txBody>
      </p:sp>
      <p:sp>
        <p:nvSpPr>
          <p:cNvPr id="3" name="Slayt Numarası Yer Tutucusu 2">
            <a:extLst>
              <a:ext uri="{FF2B5EF4-FFF2-40B4-BE49-F238E27FC236}">
                <a16:creationId xmlns="" xmlns:a16="http://schemas.microsoft.com/office/drawing/2014/main" id="{9569F189-B1CB-4A9B-90D3-E0DC4F98135F}"/>
              </a:ext>
            </a:extLst>
          </p:cNvPr>
          <p:cNvSpPr>
            <a:spLocks noGrp="1"/>
          </p:cNvSpPr>
          <p:nvPr>
            <p:ph type="sldNum" sz="quarter" idx="12"/>
          </p:nvPr>
        </p:nvSpPr>
        <p:spPr/>
        <p:txBody>
          <a:bodyPr/>
          <a:lstStyle/>
          <a:p>
            <a:pPr>
              <a:defRPr/>
            </a:pPr>
            <a:fld id="{1266E1E4-FBC9-4393-8D0C-61080CFA513D}" type="slidenum">
              <a:rPr lang="tr-TR" altLang="tr-TR" smtClean="0"/>
              <a:pPr>
                <a:defRPr/>
              </a:pPr>
              <a:t>88</a:t>
            </a:fld>
            <a:endParaRPr lang="tr-TR" altLang="tr-T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 xmlns:a16="http://schemas.microsoft.com/office/drawing/2014/main" id="{9CE0A9CB-8E03-4BDD-81D7-068DE27C5810}"/>
              </a:ext>
            </a:extLst>
          </p:cNvPr>
          <p:cNvSpPr>
            <a:spLocks noGrp="1" noChangeArrowheads="1"/>
          </p:cNvSpPr>
          <p:nvPr>
            <p:ph type="title"/>
          </p:nvPr>
        </p:nvSpPr>
        <p:spPr>
          <a:xfrm>
            <a:off x="395537" y="476672"/>
            <a:ext cx="5112568" cy="1053678"/>
          </a:xfrm>
        </p:spPr>
        <p:txBody>
          <a:bodyPr/>
          <a:lstStyle/>
          <a:p>
            <a:pPr eaLnBrk="1" fontAlgn="auto" hangingPunct="1">
              <a:spcAft>
                <a:spcPts val="0"/>
              </a:spcAft>
              <a:defRPr/>
            </a:pPr>
            <a:r>
              <a:rPr lang="tr-TR" altLang="tr-TR" sz="3600" dirty="0">
                <a:solidFill>
                  <a:srgbClr val="C00000"/>
                </a:solidFill>
                <a:latin typeface="+mn-lt"/>
              </a:rPr>
              <a:t>Beden Isısının Kontrolü</a:t>
            </a:r>
          </a:p>
        </p:txBody>
      </p:sp>
      <p:sp>
        <p:nvSpPr>
          <p:cNvPr id="124931" name="Rectangle 3">
            <a:extLst>
              <a:ext uri="{FF2B5EF4-FFF2-40B4-BE49-F238E27FC236}">
                <a16:creationId xmlns="" xmlns:a16="http://schemas.microsoft.com/office/drawing/2014/main" id="{3BAF9531-F80C-49D4-A92D-AF6935E1F652}"/>
              </a:ext>
            </a:extLst>
          </p:cNvPr>
          <p:cNvSpPr>
            <a:spLocks noGrp="1" noChangeArrowheads="1"/>
          </p:cNvSpPr>
          <p:nvPr>
            <p:ph idx="1"/>
          </p:nvPr>
        </p:nvSpPr>
        <p:spPr>
          <a:xfrm>
            <a:off x="395536" y="2204864"/>
            <a:ext cx="3849563" cy="2103437"/>
          </a:xfrm>
        </p:spPr>
        <p:txBody>
          <a:bodyPr/>
          <a:lstStyle/>
          <a:p>
            <a:pPr eaLnBrk="1" hangingPunct="1">
              <a:buClr>
                <a:srgbClr val="C00000"/>
              </a:buClr>
              <a:buFont typeface="Wingdings" panose="05000000000000000000" pitchFamily="2" charset="2"/>
              <a:buChar char="v"/>
              <a:defRPr/>
            </a:pPr>
            <a:r>
              <a:rPr lang="tr-TR" altLang="tr-TR" sz="2400" dirty="0"/>
              <a:t>Isıtma sistemi</a:t>
            </a:r>
          </a:p>
          <a:p>
            <a:pPr eaLnBrk="1" hangingPunct="1">
              <a:buClr>
                <a:srgbClr val="C00000"/>
              </a:buClr>
              <a:buFont typeface="Wingdings" panose="05000000000000000000" pitchFamily="2" charset="2"/>
              <a:buChar char="v"/>
              <a:defRPr/>
            </a:pPr>
            <a:r>
              <a:rPr lang="tr-TR" altLang="tr-TR" sz="2400" dirty="0"/>
              <a:t>Kişisel giyim</a:t>
            </a:r>
          </a:p>
          <a:p>
            <a:pPr eaLnBrk="1" hangingPunct="1">
              <a:buClr>
                <a:srgbClr val="C00000"/>
              </a:buClr>
              <a:buFont typeface="Wingdings" panose="05000000000000000000" pitchFamily="2" charset="2"/>
              <a:buChar char="v"/>
              <a:defRPr/>
            </a:pPr>
            <a:r>
              <a:rPr lang="tr-TR" altLang="tr-TR" sz="2400" dirty="0"/>
              <a:t>Yatak giysileri</a:t>
            </a:r>
          </a:p>
          <a:p>
            <a:pPr eaLnBrk="1" hangingPunct="1">
              <a:buClr>
                <a:srgbClr val="C00000"/>
              </a:buClr>
              <a:buFont typeface="Wingdings" panose="05000000000000000000" pitchFamily="2" charset="2"/>
              <a:buChar char="v"/>
              <a:defRPr/>
            </a:pPr>
            <a:r>
              <a:rPr lang="tr-TR" altLang="tr-TR" sz="2400" dirty="0"/>
              <a:t>Egzersiz</a:t>
            </a:r>
          </a:p>
        </p:txBody>
      </p:sp>
      <p:sp>
        <p:nvSpPr>
          <p:cNvPr id="3" name="Slayt Numarası Yer Tutucusu 2">
            <a:extLst>
              <a:ext uri="{FF2B5EF4-FFF2-40B4-BE49-F238E27FC236}">
                <a16:creationId xmlns="" xmlns:a16="http://schemas.microsoft.com/office/drawing/2014/main" id="{D525ADF7-AA32-4F74-86CF-1AEF39EE4AAA}"/>
              </a:ext>
            </a:extLst>
          </p:cNvPr>
          <p:cNvSpPr>
            <a:spLocks noGrp="1"/>
          </p:cNvSpPr>
          <p:nvPr>
            <p:ph type="sldNum" sz="quarter" idx="12"/>
          </p:nvPr>
        </p:nvSpPr>
        <p:spPr/>
        <p:txBody>
          <a:bodyPr/>
          <a:lstStyle/>
          <a:p>
            <a:pPr>
              <a:defRPr/>
            </a:pPr>
            <a:fld id="{3172DAB5-4FAC-49FF-8989-619F9FFBF219}" type="slidenum">
              <a:rPr lang="tr-TR" altLang="tr-TR" smtClean="0"/>
              <a:pPr>
                <a:defRPr/>
              </a:pPr>
              <a:t>89</a:t>
            </a:fld>
            <a:endParaRPr lang="tr-TR" altLang="tr-T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 xmlns:a16="http://schemas.microsoft.com/office/drawing/2014/main" id="{4F50A350-146A-489D-A3F7-D1931D525DBE}"/>
              </a:ext>
            </a:extLst>
          </p:cNvPr>
          <p:cNvSpPr>
            <a:spLocks noGrp="1" noChangeArrowheads="1"/>
          </p:cNvSpPr>
          <p:nvPr>
            <p:ph type="title"/>
          </p:nvPr>
        </p:nvSpPr>
        <p:spPr>
          <a:xfrm>
            <a:off x="323529" y="265113"/>
            <a:ext cx="3096344" cy="1295400"/>
          </a:xfrm>
        </p:spPr>
        <p:txBody>
          <a:bodyPr/>
          <a:lstStyle/>
          <a:p>
            <a:pPr eaLnBrk="1" fontAlgn="auto" hangingPunct="1">
              <a:spcAft>
                <a:spcPts val="0"/>
              </a:spcAft>
              <a:defRPr/>
            </a:pPr>
            <a:r>
              <a:rPr lang="tr-TR" altLang="tr-TR" sz="3600" dirty="0">
                <a:solidFill>
                  <a:srgbClr val="C00000"/>
                </a:solidFill>
                <a:latin typeface="+mn-lt"/>
              </a:rPr>
              <a:t>Hareket</a:t>
            </a:r>
          </a:p>
        </p:txBody>
      </p:sp>
      <p:sp>
        <p:nvSpPr>
          <p:cNvPr id="125955" name="Rectangle 3">
            <a:extLst>
              <a:ext uri="{FF2B5EF4-FFF2-40B4-BE49-F238E27FC236}">
                <a16:creationId xmlns="" xmlns:a16="http://schemas.microsoft.com/office/drawing/2014/main" id="{06DFAD2A-2D73-4FF3-A5CC-957D719A66BE}"/>
              </a:ext>
            </a:extLst>
          </p:cNvPr>
          <p:cNvSpPr>
            <a:spLocks noGrp="1" noChangeArrowheads="1"/>
          </p:cNvSpPr>
          <p:nvPr>
            <p:ph idx="1"/>
          </p:nvPr>
        </p:nvSpPr>
        <p:spPr>
          <a:xfrm>
            <a:off x="755576" y="1949450"/>
            <a:ext cx="4176464" cy="2959100"/>
          </a:xfrm>
        </p:spPr>
        <p:txBody>
          <a:bodyPr/>
          <a:lstStyle/>
          <a:p>
            <a:pPr eaLnBrk="1" hangingPunct="1">
              <a:buClr>
                <a:srgbClr val="C00000"/>
              </a:buClr>
              <a:buFont typeface="Wingdings" panose="05000000000000000000" pitchFamily="2" charset="2"/>
              <a:buChar char="v"/>
              <a:defRPr/>
            </a:pPr>
            <a:r>
              <a:rPr lang="tr-TR" altLang="tr-TR" sz="2400" dirty="0"/>
              <a:t>Bağımsızlığı</a:t>
            </a:r>
          </a:p>
          <a:p>
            <a:pPr eaLnBrk="1" hangingPunct="1">
              <a:buClr>
                <a:srgbClr val="C00000"/>
              </a:buClr>
              <a:buFont typeface="Wingdings" panose="05000000000000000000" pitchFamily="2" charset="2"/>
              <a:buChar char="v"/>
              <a:defRPr/>
            </a:pPr>
            <a:r>
              <a:rPr lang="tr-TR" altLang="tr-TR" sz="2400" dirty="0"/>
              <a:t>Kullandığı yardımcı araç</a:t>
            </a:r>
          </a:p>
          <a:p>
            <a:pPr eaLnBrk="1" hangingPunct="1">
              <a:buClr>
                <a:srgbClr val="C00000"/>
              </a:buClr>
              <a:buFont typeface="Wingdings" panose="05000000000000000000" pitchFamily="2" charset="2"/>
              <a:buChar char="v"/>
              <a:defRPr/>
            </a:pPr>
            <a:r>
              <a:rPr lang="tr-TR" altLang="tr-TR" sz="2400" dirty="0"/>
              <a:t>Kas </a:t>
            </a:r>
            <a:r>
              <a:rPr lang="tr-TR" altLang="tr-TR" sz="2400" dirty="0" err="1"/>
              <a:t>tonüsü</a:t>
            </a:r>
            <a:endParaRPr lang="tr-TR" altLang="tr-TR" sz="2400" dirty="0"/>
          </a:p>
          <a:p>
            <a:pPr eaLnBrk="1" hangingPunct="1">
              <a:buClr>
                <a:srgbClr val="C00000"/>
              </a:buClr>
              <a:buFont typeface="Wingdings" panose="05000000000000000000" pitchFamily="2" charset="2"/>
              <a:buChar char="v"/>
              <a:defRPr/>
            </a:pPr>
            <a:r>
              <a:rPr lang="tr-TR" altLang="tr-TR" sz="2400" dirty="0"/>
              <a:t>Eklem hareketi</a:t>
            </a:r>
          </a:p>
          <a:p>
            <a:pPr eaLnBrk="1" hangingPunct="1">
              <a:buClr>
                <a:srgbClr val="C00000"/>
              </a:buClr>
              <a:buFont typeface="Wingdings" panose="05000000000000000000" pitchFamily="2" charset="2"/>
              <a:buChar char="v"/>
              <a:defRPr/>
            </a:pPr>
            <a:r>
              <a:rPr lang="tr-TR" altLang="tr-TR" sz="2400" dirty="0"/>
              <a:t>Ağrı</a:t>
            </a:r>
          </a:p>
          <a:p>
            <a:pPr eaLnBrk="1" hangingPunct="1">
              <a:buClr>
                <a:srgbClr val="C00000"/>
              </a:buClr>
              <a:buFont typeface="Wingdings" panose="05000000000000000000" pitchFamily="2" charset="2"/>
              <a:buChar char="v"/>
              <a:defRPr/>
            </a:pPr>
            <a:r>
              <a:rPr lang="tr-TR" altLang="tr-TR" sz="2400" dirty="0"/>
              <a:t>Basınç alanları</a:t>
            </a:r>
          </a:p>
        </p:txBody>
      </p:sp>
      <p:pic>
        <p:nvPicPr>
          <p:cNvPr id="107524" name="Resim 2">
            <a:extLst>
              <a:ext uri="{FF2B5EF4-FFF2-40B4-BE49-F238E27FC236}">
                <a16:creationId xmlns="" xmlns:a16="http://schemas.microsoft.com/office/drawing/2014/main" id="{B4CB0A69-12E2-4685-80F0-AA6854C036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2501226"/>
            <a:ext cx="4055591" cy="1855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ayt Numarası Yer Tutucusu 2">
            <a:extLst>
              <a:ext uri="{FF2B5EF4-FFF2-40B4-BE49-F238E27FC236}">
                <a16:creationId xmlns="" xmlns:a16="http://schemas.microsoft.com/office/drawing/2014/main" id="{70CD386A-771B-4923-9E3B-EC8795102AB4}"/>
              </a:ext>
            </a:extLst>
          </p:cNvPr>
          <p:cNvSpPr>
            <a:spLocks noGrp="1"/>
          </p:cNvSpPr>
          <p:nvPr>
            <p:ph type="sldNum" sz="quarter" idx="12"/>
          </p:nvPr>
        </p:nvSpPr>
        <p:spPr/>
        <p:txBody>
          <a:bodyPr/>
          <a:lstStyle/>
          <a:p>
            <a:pPr>
              <a:defRPr/>
            </a:pPr>
            <a:fld id="{909E96AE-F208-4EE0-8071-108EAF4B4788}" type="slidenum">
              <a:rPr lang="tr-TR" altLang="tr-TR" smtClean="0"/>
              <a:pPr>
                <a:defRPr/>
              </a:pPr>
              <a:t>90</a:t>
            </a:fld>
            <a:endParaRPr lang="tr-TR" altLang="tr-T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 xmlns:a16="http://schemas.microsoft.com/office/drawing/2014/main" id="{3F8134D2-DAF3-4A79-8D18-699FE1769CC4}"/>
              </a:ext>
            </a:extLst>
          </p:cNvPr>
          <p:cNvSpPr>
            <a:spLocks noGrp="1" noChangeArrowheads="1"/>
          </p:cNvSpPr>
          <p:nvPr>
            <p:ph type="title"/>
          </p:nvPr>
        </p:nvSpPr>
        <p:spPr>
          <a:xfrm>
            <a:off x="339725" y="763773"/>
            <a:ext cx="5256584" cy="1524000"/>
          </a:xfrm>
        </p:spPr>
        <p:txBody>
          <a:bodyPr/>
          <a:lstStyle/>
          <a:p>
            <a:pPr algn="ctr" eaLnBrk="1" fontAlgn="auto" hangingPunct="1">
              <a:spcAft>
                <a:spcPts val="0"/>
              </a:spcAft>
              <a:defRPr/>
            </a:pPr>
            <a:r>
              <a:rPr lang="tr-TR" altLang="tr-TR" sz="3600" dirty="0">
                <a:solidFill>
                  <a:srgbClr val="C00000"/>
                </a:solidFill>
                <a:latin typeface="+mn-lt"/>
              </a:rPr>
              <a:t>Çalışma Ve Boş Vakitlerini Değerlendirme</a:t>
            </a:r>
          </a:p>
        </p:txBody>
      </p:sp>
      <p:sp>
        <p:nvSpPr>
          <p:cNvPr id="126979" name="Rectangle 3">
            <a:extLst>
              <a:ext uri="{FF2B5EF4-FFF2-40B4-BE49-F238E27FC236}">
                <a16:creationId xmlns="" xmlns:a16="http://schemas.microsoft.com/office/drawing/2014/main" id="{AB553327-8ED0-41B0-9C47-FE66589FCBFC}"/>
              </a:ext>
            </a:extLst>
          </p:cNvPr>
          <p:cNvSpPr>
            <a:spLocks noGrp="1" noChangeArrowheads="1"/>
          </p:cNvSpPr>
          <p:nvPr>
            <p:ph idx="1"/>
          </p:nvPr>
        </p:nvSpPr>
        <p:spPr>
          <a:xfrm>
            <a:off x="339725" y="3017839"/>
            <a:ext cx="4880347" cy="2139354"/>
          </a:xfrm>
        </p:spPr>
        <p:txBody>
          <a:bodyPr/>
          <a:lstStyle/>
          <a:p>
            <a:pPr eaLnBrk="1" hangingPunct="1">
              <a:buClr>
                <a:srgbClr val="C00000"/>
              </a:buClr>
              <a:buFont typeface="Wingdings" panose="05000000000000000000" pitchFamily="2" charset="2"/>
              <a:buChar char="v"/>
              <a:defRPr/>
            </a:pPr>
            <a:r>
              <a:rPr lang="tr-TR" altLang="tr-TR" sz="2400" dirty="0"/>
              <a:t>Gelir durumu</a:t>
            </a:r>
          </a:p>
          <a:p>
            <a:pPr eaLnBrk="1" hangingPunct="1">
              <a:buClr>
                <a:srgbClr val="C00000"/>
              </a:buClr>
              <a:buFont typeface="Wingdings" panose="05000000000000000000" pitchFamily="2" charset="2"/>
              <a:buChar char="v"/>
              <a:defRPr/>
            </a:pPr>
            <a:r>
              <a:rPr lang="tr-TR" altLang="tr-TR" sz="2400" dirty="0"/>
              <a:t>Mesleği</a:t>
            </a:r>
          </a:p>
          <a:p>
            <a:pPr eaLnBrk="1" hangingPunct="1">
              <a:buClr>
                <a:srgbClr val="C00000"/>
              </a:buClr>
              <a:buFont typeface="Wingdings" panose="05000000000000000000" pitchFamily="2" charset="2"/>
              <a:buChar char="v"/>
              <a:defRPr/>
            </a:pPr>
            <a:r>
              <a:rPr lang="tr-TR" altLang="tr-TR" sz="2400" dirty="0"/>
              <a:t>Boş zamanları değerlendirme</a:t>
            </a:r>
          </a:p>
          <a:p>
            <a:pPr eaLnBrk="1" hangingPunct="1">
              <a:buClr>
                <a:srgbClr val="C00000"/>
              </a:buClr>
              <a:buFont typeface="Wingdings" panose="05000000000000000000" pitchFamily="2" charset="2"/>
              <a:buChar char="v"/>
              <a:defRPr/>
            </a:pPr>
            <a:r>
              <a:rPr lang="tr-TR" altLang="tr-TR" sz="2400" dirty="0"/>
              <a:t>Bağımsızlığı</a:t>
            </a:r>
          </a:p>
        </p:txBody>
      </p:sp>
      <p:pic>
        <p:nvPicPr>
          <p:cNvPr id="3" name="Resim 2">
            <a:extLst>
              <a:ext uri="{FF2B5EF4-FFF2-40B4-BE49-F238E27FC236}">
                <a16:creationId xmlns="" xmlns:a16="http://schemas.microsoft.com/office/drawing/2014/main" id="{C53B5F66-DB8C-42C9-8858-096C886D70B4}"/>
              </a:ext>
            </a:extLst>
          </p:cNvPr>
          <p:cNvPicPr>
            <a:picLocks noChangeAspect="1"/>
          </p:cNvPicPr>
          <p:nvPr/>
        </p:nvPicPr>
        <p:blipFill>
          <a:blip r:embed="rId2"/>
          <a:stretch>
            <a:fillRect/>
          </a:stretch>
        </p:blipFill>
        <p:spPr>
          <a:xfrm>
            <a:off x="5367338" y="2827376"/>
            <a:ext cx="3436937" cy="2520280"/>
          </a:xfrm>
          <a:prstGeom prst="ellipse">
            <a:avLst/>
          </a:prstGeom>
        </p:spPr>
      </p:pic>
      <p:sp>
        <p:nvSpPr>
          <p:cNvPr id="4" name="Slayt Numarası Yer Tutucusu 3">
            <a:extLst>
              <a:ext uri="{FF2B5EF4-FFF2-40B4-BE49-F238E27FC236}">
                <a16:creationId xmlns="" xmlns:a16="http://schemas.microsoft.com/office/drawing/2014/main" id="{3F2C5064-70C2-4719-927F-AF670EC4AF87}"/>
              </a:ext>
            </a:extLst>
          </p:cNvPr>
          <p:cNvSpPr>
            <a:spLocks noGrp="1"/>
          </p:cNvSpPr>
          <p:nvPr>
            <p:ph type="sldNum" sz="quarter" idx="12"/>
          </p:nvPr>
        </p:nvSpPr>
        <p:spPr/>
        <p:txBody>
          <a:bodyPr/>
          <a:lstStyle/>
          <a:p>
            <a:pPr>
              <a:defRPr/>
            </a:pPr>
            <a:fld id="{DF3C76DA-00E2-46E9-9B21-A6ACFDE94D38}" type="slidenum">
              <a:rPr lang="tr-TR" altLang="tr-TR" smtClean="0"/>
              <a:pPr>
                <a:defRPr/>
              </a:pPr>
              <a:t>91</a:t>
            </a:fld>
            <a:endParaRPr lang="tr-TR" altLang="tr-T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 xmlns:a16="http://schemas.microsoft.com/office/drawing/2014/main" id="{9DD08704-0FB4-425C-80F3-8C0218CC9CA1}"/>
              </a:ext>
            </a:extLst>
          </p:cNvPr>
          <p:cNvSpPr>
            <a:spLocks noGrp="1" noChangeArrowheads="1"/>
          </p:cNvSpPr>
          <p:nvPr>
            <p:ph type="title"/>
          </p:nvPr>
        </p:nvSpPr>
        <p:spPr>
          <a:xfrm>
            <a:off x="395288" y="151882"/>
            <a:ext cx="4392736" cy="1524000"/>
          </a:xfrm>
        </p:spPr>
        <p:txBody>
          <a:bodyPr/>
          <a:lstStyle/>
          <a:p>
            <a:pPr eaLnBrk="1" fontAlgn="auto" hangingPunct="1">
              <a:spcAft>
                <a:spcPts val="0"/>
              </a:spcAft>
              <a:defRPr/>
            </a:pPr>
            <a:r>
              <a:rPr lang="tr-TR" altLang="tr-TR" sz="3600" dirty="0">
                <a:solidFill>
                  <a:srgbClr val="C00000"/>
                </a:solidFill>
                <a:latin typeface="+mn-lt"/>
              </a:rPr>
              <a:t>Cinselliği İfade Etme</a:t>
            </a:r>
          </a:p>
        </p:txBody>
      </p:sp>
      <p:sp>
        <p:nvSpPr>
          <p:cNvPr id="128003" name="Rectangle 3">
            <a:extLst>
              <a:ext uri="{FF2B5EF4-FFF2-40B4-BE49-F238E27FC236}">
                <a16:creationId xmlns="" xmlns:a16="http://schemas.microsoft.com/office/drawing/2014/main" id="{64BD9270-1D28-4BEE-9750-E37C669DFFF5}"/>
              </a:ext>
            </a:extLst>
          </p:cNvPr>
          <p:cNvSpPr>
            <a:spLocks noGrp="1" noChangeArrowheads="1"/>
          </p:cNvSpPr>
          <p:nvPr>
            <p:ph idx="1"/>
          </p:nvPr>
        </p:nvSpPr>
        <p:spPr>
          <a:xfrm>
            <a:off x="395288" y="2276475"/>
            <a:ext cx="5545137" cy="3767138"/>
          </a:xfrm>
        </p:spPr>
        <p:txBody>
          <a:bodyPr/>
          <a:lstStyle/>
          <a:p>
            <a:pPr eaLnBrk="1" hangingPunct="1">
              <a:buClr>
                <a:srgbClr val="C00000"/>
              </a:buClr>
              <a:buFont typeface="Wingdings" panose="05000000000000000000" pitchFamily="2" charset="2"/>
              <a:buChar char="v"/>
              <a:defRPr/>
            </a:pPr>
            <a:r>
              <a:rPr lang="tr-TR" altLang="tr-TR" sz="2400" dirty="0">
                <a:latin typeface="+mj-lt"/>
              </a:rPr>
              <a:t>Beden bilinci</a:t>
            </a:r>
          </a:p>
          <a:p>
            <a:pPr eaLnBrk="1" hangingPunct="1">
              <a:buClr>
                <a:srgbClr val="C00000"/>
              </a:buClr>
              <a:buFont typeface="Wingdings" panose="05000000000000000000" pitchFamily="2" charset="2"/>
              <a:buChar char="v"/>
              <a:defRPr/>
            </a:pPr>
            <a:r>
              <a:rPr lang="tr-TR" altLang="tr-TR" sz="2400" dirty="0">
                <a:latin typeface="+mj-lt"/>
              </a:rPr>
              <a:t>Bireysel değerleri</a:t>
            </a:r>
          </a:p>
          <a:p>
            <a:pPr eaLnBrk="1" hangingPunct="1">
              <a:buClr>
                <a:srgbClr val="C00000"/>
              </a:buClr>
              <a:buFont typeface="Wingdings" panose="05000000000000000000" pitchFamily="2" charset="2"/>
              <a:buChar char="v"/>
              <a:defRPr/>
            </a:pPr>
            <a:r>
              <a:rPr lang="tr-TR" altLang="tr-TR" sz="2400" dirty="0">
                <a:latin typeface="+mj-lt"/>
              </a:rPr>
              <a:t>Kendini gösterme isteği</a:t>
            </a:r>
          </a:p>
          <a:p>
            <a:pPr eaLnBrk="1" hangingPunct="1">
              <a:buClr>
                <a:srgbClr val="C00000"/>
              </a:buClr>
              <a:buFont typeface="Wingdings" panose="05000000000000000000" pitchFamily="2" charset="2"/>
              <a:buChar char="v"/>
              <a:defRPr/>
            </a:pPr>
            <a:r>
              <a:rPr lang="tr-TR" altLang="tr-TR" sz="2400" dirty="0">
                <a:latin typeface="+mj-lt"/>
              </a:rPr>
              <a:t>Seksüel güçlükler</a:t>
            </a:r>
          </a:p>
          <a:p>
            <a:pPr eaLnBrk="1" hangingPunct="1">
              <a:defRPr/>
            </a:pPr>
            <a:endParaRPr lang="tr-TR" altLang="tr-TR" dirty="0"/>
          </a:p>
          <a:p>
            <a:pPr eaLnBrk="1" hangingPunct="1">
              <a:defRPr/>
            </a:pPr>
            <a:endParaRPr lang="tr-TR" altLang="tr-TR" dirty="0"/>
          </a:p>
        </p:txBody>
      </p:sp>
      <p:pic>
        <p:nvPicPr>
          <p:cNvPr id="3" name="Resim 2">
            <a:extLst>
              <a:ext uri="{FF2B5EF4-FFF2-40B4-BE49-F238E27FC236}">
                <a16:creationId xmlns="" xmlns:a16="http://schemas.microsoft.com/office/drawing/2014/main" id="{E81A4319-8543-447E-AFCF-8F55A8467748}"/>
              </a:ext>
            </a:extLst>
          </p:cNvPr>
          <p:cNvPicPr>
            <a:picLocks noChangeAspect="1"/>
          </p:cNvPicPr>
          <p:nvPr/>
        </p:nvPicPr>
        <p:blipFill>
          <a:blip r:embed="rId2"/>
          <a:stretch>
            <a:fillRect/>
          </a:stretch>
        </p:blipFill>
        <p:spPr>
          <a:xfrm>
            <a:off x="5154216" y="1988840"/>
            <a:ext cx="3904632" cy="3252291"/>
          </a:xfrm>
          <a:prstGeom prst="ellipse">
            <a:avLst/>
          </a:prstGeom>
          <a:ln>
            <a:noFill/>
          </a:ln>
          <a:effectLst>
            <a:softEdge rad="112500"/>
          </a:effectLst>
        </p:spPr>
      </p:pic>
      <p:sp>
        <p:nvSpPr>
          <p:cNvPr id="4" name="Slayt Numarası Yer Tutucusu 3">
            <a:extLst>
              <a:ext uri="{FF2B5EF4-FFF2-40B4-BE49-F238E27FC236}">
                <a16:creationId xmlns="" xmlns:a16="http://schemas.microsoft.com/office/drawing/2014/main" id="{87441386-2AC2-4F08-9784-5BD084484DD4}"/>
              </a:ext>
            </a:extLst>
          </p:cNvPr>
          <p:cNvSpPr>
            <a:spLocks noGrp="1"/>
          </p:cNvSpPr>
          <p:nvPr>
            <p:ph type="sldNum" sz="quarter" idx="12"/>
          </p:nvPr>
        </p:nvSpPr>
        <p:spPr/>
        <p:txBody>
          <a:bodyPr/>
          <a:lstStyle/>
          <a:p>
            <a:pPr>
              <a:defRPr/>
            </a:pPr>
            <a:fld id="{EFC2EE2A-292E-468E-8FA8-0E7C55B14309}" type="slidenum">
              <a:rPr lang="tr-TR" altLang="tr-TR" smtClean="0"/>
              <a:pPr>
                <a:defRPr/>
              </a:pPr>
              <a:t>92</a:t>
            </a:fld>
            <a:endParaRPr lang="tr-TR" altLang="tr-T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 xmlns:a16="http://schemas.microsoft.com/office/drawing/2014/main" id="{B621CCE3-2EF0-444B-B60C-685BDBE05C8A}"/>
              </a:ext>
            </a:extLst>
          </p:cNvPr>
          <p:cNvSpPr>
            <a:spLocks noGrp="1" noChangeArrowheads="1"/>
          </p:cNvSpPr>
          <p:nvPr>
            <p:ph type="title"/>
          </p:nvPr>
        </p:nvSpPr>
        <p:spPr>
          <a:xfrm>
            <a:off x="323850" y="176213"/>
            <a:ext cx="2303934" cy="1524000"/>
          </a:xfrm>
        </p:spPr>
        <p:txBody>
          <a:bodyPr/>
          <a:lstStyle/>
          <a:p>
            <a:pPr eaLnBrk="1" fontAlgn="auto" hangingPunct="1">
              <a:spcAft>
                <a:spcPts val="0"/>
              </a:spcAft>
              <a:defRPr/>
            </a:pPr>
            <a:r>
              <a:rPr lang="tr-TR" altLang="tr-TR" sz="3600" dirty="0">
                <a:solidFill>
                  <a:srgbClr val="C00000"/>
                </a:solidFill>
                <a:latin typeface="+mn-lt"/>
              </a:rPr>
              <a:t>Uyku</a:t>
            </a:r>
          </a:p>
        </p:txBody>
      </p:sp>
      <p:sp>
        <p:nvSpPr>
          <p:cNvPr id="129027" name="Rectangle 3">
            <a:extLst>
              <a:ext uri="{FF2B5EF4-FFF2-40B4-BE49-F238E27FC236}">
                <a16:creationId xmlns="" xmlns:a16="http://schemas.microsoft.com/office/drawing/2014/main" id="{A78F6634-EA5E-4E33-A35C-E961B29B26FA}"/>
              </a:ext>
            </a:extLst>
          </p:cNvPr>
          <p:cNvSpPr>
            <a:spLocks noGrp="1" noChangeArrowheads="1"/>
          </p:cNvSpPr>
          <p:nvPr>
            <p:ph idx="1"/>
          </p:nvPr>
        </p:nvSpPr>
        <p:spPr>
          <a:xfrm>
            <a:off x="468313" y="1844675"/>
            <a:ext cx="6554787" cy="3767138"/>
          </a:xfrm>
        </p:spPr>
        <p:txBody>
          <a:bodyPr/>
          <a:lstStyle/>
          <a:p>
            <a:pPr eaLnBrk="1" hangingPunct="1">
              <a:buClr>
                <a:srgbClr val="C00000"/>
              </a:buClr>
              <a:buFont typeface="Wingdings" panose="05000000000000000000" pitchFamily="2" charset="2"/>
              <a:buChar char="v"/>
              <a:defRPr/>
            </a:pPr>
            <a:r>
              <a:rPr lang="tr-TR" altLang="tr-TR" sz="2400" dirty="0"/>
              <a:t>Uyku saatleri</a:t>
            </a:r>
          </a:p>
          <a:p>
            <a:pPr eaLnBrk="1" hangingPunct="1">
              <a:buClr>
                <a:srgbClr val="C00000"/>
              </a:buClr>
              <a:buFont typeface="Wingdings" panose="05000000000000000000" pitchFamily="2" charset="2"/>
              <a:buChar char="v"/>
              <a:defRPr/>
            </a:pPr>
            <a:r>
              <a:rPr lang="tr-TR" altLang="tr-TR" sz="2400" dirty="0"/>
              <a:t>İstirahat süresi</a:t>
            </a:r>
          </a:p>
          <a:p>
            <a:pPr eaLnBrk="1" hangingPunct="1">
              <a:buClr>
                <a:srgbClr val="C00000"/>
              </a:buClr>
              <a:buFont typeface="Wingdings" panose="05000000000000000000" pitchFamily="2" charset="2"/>
              <a:buChar char="v"/>
              <a:defRPr/>
            </a:pPr>
            <a:r>
              <a:rPr lang="tr-TR" altLang="tr-TR" sz="2400" dirty="0"/>
              <a:t>Güçlükleri</a:t>
            </a:r>
          </a:p>
          <a:p>
            <a:pPr eaLnBrk="1" hangingPunct="1">
              <a:buClr>
                <a:srgbClr val="C00000"/>
              </a:buClr>
              <a:buFont typeface="Wingdings" panose="05000000000000000000" pitchFamily="2" charset="2"/>
              <a:buChar char="v"/>
              <a:defRPr/>
            </a:pPr>
            <a:r>
              <a:rPr lang="tr-TR" altLang="tr-TR" sz="2400" dirty="0"/>
              <a:t>Uyku için yardım</a:t>
            </a:r>
          </a:p>
          <a:p>
            <a:pPr eaLnBrk="1" hangingPunct="1">
              <a:buFontTx/>
              <a:buNone/>
              <a:defRPr/>
            </a:pPr>
            <a:endParaRPr lang="tr-TR" altLang="tr-TR" dirty="0"/>
          </a:p>
        </p:txBody>
      </p:sp>
      <p:sp>
        <p:nvSpPr>
          <p:cNvPr id="4" name="Slayt Numarası Yer Tutucusu 3">
            <a:extLst>
              <a:ext uri="{FF2B5EF4-FFF2-40B4-BE49-F238E27FC236}">
                <a16:creationId xmlns="" xmlns:a16="http://schemas.microsoft.com/office/drawing/2014/main" id="{8033A6DC-CA3D-4B8A-90AD-01E3E5ADCA76}"/>
              </a:ext>
            </a:extLst>
          </p:cNvPr>
          <p:cNvSpPr>
            <a:spLocks noGrp="1"/>
          </p:cNvSpPr>
          <p:nvPr>
            <p:ph type="sldNum" sz="quarter" idx="12"/>
          </p:nvPr>
        </p:nvSpPr>
        <p:spPr/>
        <p:txBody>
          <a:bodyPr/>
          <a:lstStyle/>
          <a:p>
            <a:pPr>
              <a:defRPr/>
            </a:pPr>
            <a:fld id="{31E0A031-FAE0-4F97-9B0A-C7DE579F222C}" type="slidenum">
              <a:rPr lang="tr-TR" altLang="tr-TR" smtClean="0"/>
              <a:pPr>
                <a:defRPr/>
              </a:pPr>
              <a:t>93</a:t>
            </a:fld>
            <a:endParaRPr lang="tr-TR" altLang="tr-T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 xmlns:a16="http://schemas.microsoft.com/office/drawing/2014/main" id="{391D9BAF-DFDF-4898-B945-EB655C8EF119}"/>
              </a:ext>
            </a:extLst>
          </p:cNvPr>
          <p:cNvSpPr>
            <a:spLocks noGrp="1" noChangeArrowheads="1"/>
          </p:cNvSpPr>
          <p:nvPr>
            <p:ph type="title"/>
          </p:nvPr>
        </p:nvSpPr>
        <p:spPr>
          <a:xfrm>
            <a:off x="611561" y="332656"/>
            <a:ext cx="1368152" cy="1135062"/>
          </a:xfrm>
        </p:spPr>
        <p:txBody>
          <a:bodyPr/>
          <a:lstStyle/>
          <a:p>
            <a:pPr eaLnBrk="1" fontAlgn="auto" hangingPunct="1">
              <a:spcAft>
                <a:spcPts val="0"/>
              </a:spcAft>
              <a:defRPr/>
            </a:pPr>
            <a:r>
              <a:rPr lang="tr-TR" altLang="tr-TR" sz="3600" dirty="0">
                <a:solidFill>
                  <a:srgbClr val="C00000"/>
                </a:solidFill>
                <a:latin typeface="+mn-lt"/>
              </a:rPr>
              <a:t>Ölüm</a:t>
            </a:r>
          </a:p>
        </p:txBody>
      </p:sp>
      <p:sp>
        <p:nvSpPr>
          <p:cNvPr id="130051" name="Rectangle 3">
            <a:extLst>
              <a:ext uri="{FF2B5EF4-FFF2-40B4-BE49-F238E27FC236}">
                <a16:creationId xmlns="" xmlns:a16="http://schemas.microsoft.com/office/drawing/2014/main" id="{5EF3FECA-1F93-4832-84EF-0C57DB87AA7F}"/>
              </a:ext>
            </a:extLst>
          </p:cNvPr>
          <p:cNvSpPr>
            <a:spLocks noGrp="1" noChangeArrowheads="1"/>
          </p:cNvSpPr>
          <p:nvPr>
            <p:ph idx="1"/>
          </p:nvPr>
        </p:nvSpPr>
        <p:spPr>
          <a:xfrm>
            <a:off x="395288" y="1544638"/>
            <a:ext cx="6121400" cy="3768725"/>
          </a:xfrm>
        </p:spPr>
        <p:txBody>
          <a:bodyPr/>
          <a:lstStyle/>
          <a:p>
            <a:pPr eaLnBrk="1" hangingPunct="1">
              <a:buClr>
                <a:srgbClr val="C00000"/>
              </a:buClr>
              <a:buFont typeface="Wingdings" panose="05000000000000000000" pitchFamily="2" charset="2"/>
              <a:buChar char="v"/>
              <a:defRPr/>
            </a:pPr>
            <a:r>
              <a:rPr lang="tr-TR" altLang="tr-TR" sz="2400" dirty="0"/>
              <a:t>Bilgi gereksinimi</a:t>
            </a:r>
          </a:p>
          <a:p>
            <a:pPr eaLnBrk="1" hangingPunct="1">
              <a:buClr>
                <a:srgbClr val="C00000"/>
              </a:buClr>
              <a:buFont typeface="Wingdings" panose="05000000000000000000" pitchFamily="2" charset="2"/>
              <a:buChar char="v"/>
              <a:defRPr/>
            </a:pPr>
            <a:r>
              <a:rPr lang="tr-TR" altLang="tr-TR" sz="2400" dirty="0"/>
              <a:t>Kabullenme</a:t>
            </a:r>
          </a:p>
          <a:p>
            <a:pPr eaLnBrk="1" hangingPunct="1">
              <a:buClr>
                <a:srgbClr val="C00000"/>
              </a:buClr>
              <a:buFont typeface="Wingdings" panose="05000000000000000000" pitchFamily="2" charset="2"/>
              <a:buChar char="v"/>
              <a:defRPr/>
            </a:pPr>
            <a:r>
              <a:rPr lang="tr-TR" altLang="tr-TR" sz="2400" dirty="0"/>
              <a:t>Ailenin desteklenmesi</a:t>
            </a:r>
          </a:p>
          <a:p>
            <a:pPr eaLnBrk="1" hangingPunct="1">
              <a:buClr>
                <a:srgbClr val="C00000"/>
              </a:buClr>
              <a:buFont typeface="Wingdings" panose="05000000000000000000" pitchFamily="2" charset="2"/>
              <a:buChar char="v"/>
              <a:defRPr/>
            </a:pPr>
            <a:r>
              <a:rPr lang="tr-TR" altLang="tr-TR" sz="2400" dirty="0" err="1"/>
              <a:t>Spiritüel</a:t>
            </a:r>
            <a:r>
              <a:rPr lang="tr-TR" altLang="tr-TR" sz="2400" dirty="0"/>
              <a:t> (dinsel/manevi) gereksinimler</a:t>
            </a:r>
          </a:p>
          <a:p>
            <a:pPr eaLnBrk="1" hangingPunct="1">
              <a:buClr>
                <a:srgbClr val="C00000"/>
              </a:buClr>
              <a:buFont typeface="Wingdings" panose="05000000000000000000" pitchFamily="2" charset="2"/>
              <a:buChar char="v"/>
              <a:defRPr/>
            </a:pPr>
            <a:r>
              <a:rPr lang="tr-TR" altLang="tr-TR" sz="2400" dirty="0"/>
              <a:t>Ağrı</a:t>
            </a:r>
          </a:p>
        </p:txBody>
      </p:sp>
      <p:pic>
        <p:nvPicPr>
          <p:cNvPr id="111620" name="Resim 2">
            <a:extLst>
              <a:ext uri="{FF2B5EF4-FFF2-40B4-BE49-F238E27FC236}">
                <a16:creationId xmlns="" xmlns:a16="http://schemas.microsoft.com/office/drawing/2014/main" id="{84032A99-5482-485C-88B3-F70D500632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7413" y="3645024"/>
            <a:ext cx="2781299"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ayt Numarası Yer Tutucusu 2">
            <a:extLst>
              <a:ext uri="{FF2B5EF4-FFF2-40B4-BE49-F238E27FC236}">
                <a16:creationId xmlns="" xmlns:a16="http://schemas.microsoft.com/office/drawing/2014/main" id="{507BFF4B-8954-4F20-AA35-9D66FDE11018}"/>
              </a:ext>
            </a:extLst>
          </p:cNvPr>
          <p:cNvSpPr>
            <a:spLocks noGrp="1"/>
          </p:cNvSpPr>
          <p:nvPr>
            <p:ph type="sldNum" sz="quarter" idx="12"/>
          </p:nvPr>
        </p:nvSpPr>
        <p:spPr/>
        <p:txBody>
          <a:bodyPr/>
          <a:lstStyle/>
          <a:p>
            <a:pPr>
              <a:defRPr/>
            </a:pPr>
            <a:fld id="{907F803B-5EA8-413B-8957-65D567064EF6}" type="slidenum">
              <a:rPr lang="tr-TR" altLang="tr-TR" smtClean="0"/>
              <a:pPr>
                <a:defRPr/>
              </a:pPr>
              <a:t>94</a:t>
            </a:fld>
            <a:endParaRPr lang="tr-TR" altLang="tr-T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
            <a:extLst>
              <a:ext uri="{FF2B5EF4-FFF2-40B4-BE49-F238E27FC236}">
                <a16:creationId xmlns="" xmlns:a16="http://schemas.microsoft.com/office/drawing/2014/main" id="{AC869EBA-77A9-4AD5-8F17-B2F39FD03994}"/>
              </a:ext>
            </a:extLst>
          </p:cNvPr>
          <p:cNvSpPr>
            <a:spLocks noGrp="1" noChangeArrowheads="1"/>
          </p:cNvSpPr>
          <p:nvPr>
            <p:ph idx="1"/>
          </p:nvPr>
        </p:nvSpPr>
        <p:spPr>
          <a:xfrm>
            <a:off x="215900" y="3436938"/>
            <a:ext cx="8712200" cy="3602037"/>
          </a:xfrm>
        </p:spPr>
        <p:txBody>
          <a:bodyPr/>
          <a:lstStyle/>
          <a:p>
            <a:pPr algn="ctr" eaLnBrk="1" hangingPunct="1">
              <a:buFontTx/>
              <a:buNone/>
            </a:pPr>
            <a:r>
              <a:rPr lang="tr-TR" altLang="tr-TR" sz="2400" dirty="0"/>
              <a:t>“İnsanların temel gereksinimleri birbirinin aynıdır, ancak birbirinin aynı insan yoktur. </a:t>
            </a:r>
          </a:p>
          <a:p>
            <a:pPr algn="ctr" eaLnBrk="1" hangingPunct="1">
              <a:buFontTx/>
              <a:buNone/>
            </a:pPr>
            <a:r>
              <a:rPr lang="tr-TR" altLang="tr-TR" sz="2400" dirty="0"/>
              <a:t>Bu nedenle hemşire, hastanın gereksinimlerini bir hastaya özgü olarak değerlendirip, uygun bakım vermelidir.”</a:t>
            </a:r>
          </a:p>
          <a:p>
            <a:pPr algn="r" eaLnBrk="1" hangingPunct="1">
              <a:buFontTx/>
              <a:buNone/>
            </a:pPr>
            <a:r>
              <a:rPr lang="tr-TR" altLang="tr-TR" sz="2400" b="1" dirty="0">
                <a:solidFill>
                  <a:srgbClr val="C00000"/>
                </a:solidFill>
              </a:rPr>
              <a:t>V. </a:t>
            </a:r>
            <a:r>
              <a:rPr lang="tr-TR" altLang="tr-TR" sz="2400" b="1" dirty="0" err="1">
                <a:solidFill>
                  <a:srgbClr val="C00000"/>
                </a:solidFill>
              </a:rPr>
              <a:t>Henderson</a:t>
            </a:r>
            <a:endParaRPr lang="tr-TR" altLang="tr-TR" sz="2400" b="1" dirty="0">
              <a:solidFill>
                <a:srgbClr val="C00000"/>
              </a:solidFill>
            </a:endParaRPr>
          </a:p>
          <a:p>
            <a:pPr algn="r" eaLnBrk="1" hangingPunct="1">
              <a:buFontTx/>
              <a:buNone/>
            </a:pPr>
            <a:endParaRPr lang="tr-TR" altLang="tr-TR" i="1" dirty="0"/>
          </a:p>
          <a:p>
            <a:pPr algn="r" eaLnBrk="1" hangingPunct="1">
              <a:buFontTx/>
              <a:buNone/>
            </a:pPr>
            <a:endParaRPr lang="tr-TR" altLang="tr-TR" i="1" dirty="0"/>
          </a:p>
          <a:p>
            <a:pPr eaLnBrk="1" hangingPunct="1">
              <a:buFontTx/>
              <a:buNone/>
            </a:pPr>
            <a:endParaRPr lang="tr-TR" altLang="tr-TR" sz="1800" i="1" dirty="0"/>
          </a:p>
        </p:txBody>
      </p:sp>
      <p:pic>
        <p:nvPicPr>
          <p:cNvPr id="3" name="Resim 2">
            <a:extLst>
              <a:ext uri="{FF2B5EF4-FFF2-40B4-BE49-F238E27FC236}">
                <a16:creationId xmlns="" xmlns:a16="http://schemas.microsoft.com/office/drawing/2014/main" id="{BC243EB2-1E95-4BA3-92D1-68214AF420DE}"/>
              </a:ext>
            </a:extLst>
          </p:cNvPr>
          <p:cNvPicPr>
            <a:picLocks noChangeAspect="1"/>
          </p:cNvPicPr>
          <p:nvPr/>
        </p:nvPicPr>
        <p:blipFill>
          <a:blip r:embed="rId2"/>
          <a:stretch>
            <a:fillRect/>
          </a:stretch>
        </p:blipFill>
        <p:spPr>
          <a:xfrm>
            <a:off x="2483768" y="333374"/>
            <a:ext cx="4320479" cy="2735585"/>
          </a:xfrm>
          <a:prstGeom prst="ellipse">
            <a:avLst/>
          </a:prstGeom>
        </p:spPr>
      </p:pic>
      <p:sp>
        <p:nvSpPr>
          <p:cNvPr id="4" name="Slayt Numarası Yer Tutucusu 3">
            <a:extLst>
              <a:ext uri="{FF2B5EF4-FFF2-40B4-BE49-F238E27FC236}">
                <a16:creationId xmlns="" xmlns:a16="http://schemas.microsoft.com/office/drawing/2014/main" id="{250022E0-8811-477C-B889-1CC9A896BF92}"/>
              </a:ext>
            </a:extLst>
          </p:cNvPr>
          <p:cNvSpPr>
            <a:spLocks noGrp="1"/>
          </p:cNvSpPr>
          <p:nvPr>
            <p:ph type="sldNum" sz="quarter" idx="12"/>
          </p:nvPr>
        </p:nvSpPr>
        <p:spPr/>
        <p:txBody>
          <a:bodyPr/>
          <a:lstStyle/>
          <a:p>
            <a:pPr>
              <a:defRPr/>
            </a:pPr>
            <a:fld id="{F9AC820C-3200-428A-94F5-7D8221F39C72}" type="slidenum">
              <a:rPr lang="tr-TR" altLang="tr-TR" smtClean="0"/>
              <a:pPr>
                <a:defRPr/>
              </a:pPr>
              <a:t>95</a:t>
            </a:fld>
            <a:endParaRPr lang="tr-TR" altLang="tr-T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D205DA61-D15E-47AD-9C01-F850EA332335}"/>
              </a:ext>
            </a:extLst>
          </p:cNvPr>
          <p:cNvSpPr>
            <a:spLocks noGrp="1"/>
          </p:cNvSpPr>
          <p:nvPr>
            <p:ph type="title"/>
          </p:nvPr>
        </p:nvSpPr>
        <p:spPr>
          <a:xfrm>
            <a:off x="533400" y="4495800"/>
            <a:ext cx="8097838" cy="1524000"/>
          </a:xfrm>
        </p:spPr>
        <p:txBody>
          <a:bodyPr/>
          <a:lstStyle/>
          <a:p>
            <a:pPr algn="r">
              <a:defRPr/>
            </a:pPr>
            <a:r>
              <a:rPr lang="tr-TR" sz="5400" b="1" dirty="0">
                <a:latin typeface="+mn-lt"/>
              </a:rPr>
              <a:t>ÜNİTE SONU</a:t>
            </a:r>
            <a:endParaRPr lang="tr-TR" sz="5400" dirty="0">
              <a:latin typeface="+mn-lt"/>
            </a:endParaRPr>
          </a:p>
        </p:txBody>
      </p:sp>
      <p:sp>
        <p:nvSpPr>
          <p:cNvPr id="4" name="Slayt Numarası Yer Tutucusu 3">
            <a:extLst>
              <a:ext uri="{FF2B5EF4-FFF2-40B4-BE49-F238E27FC236}">
                <a16:creationId xmlns="" xmlns:a16="http://schemas.microsoft.com/office/drawing/2014/main" id="{83D703E6-E2FB-4C97-97E6-4272C15A2F48}"/>
              </a:ext>
            </a:extLst>
          </p:cNvPr>
          <p:cNvSpPr>
            <a:spLocks noGrp="1"/>
          </p:cNvSpPr>
          <p:nvPr>
            <p:ph type="sldNum" sz="quarter" idx="12"/>
          </p:nvPr>
        </p:nvSpPr>
        <p:spPr/>
        <p:txBody>
          <a:bodyPr/>
          <a:lstStyle/>
          <a:p>
            <a:pPr>
              <a:defRPr/>
            </a:pPr>
            <a:fld id="{D296E22A-4068-41A7-89C0-0ECCF359DC15}" type="slidenum">
              <a:rPr lang="tr-TR" altLang="tr-TR" smtClean="0"/>
              <a:pPr>
                <a:defRPr/>
              </a:pPr>
              <a:t>96</a:t>
            </a:fld>
            <a:endParaRPr lang="tr-TR" altLang="tr-T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6">
            <a:extLst>
              <a:ext uri="{FF2B5EF4-FFF2-40B4-BE49-F238E27FC236}">
                <a16:creationId xmlns="" xmlns:a16="http://schemas.microsoft.com/office/drawing/2014/main" id="{3F5FF83D-6AED-4938-8A3F-A2CFC74FE1F4}"/>
              </a:ext>
            </a:extLst>
          </p:cNvPr>
          <p:cNvSpPr>
            <a:spLocks noGrp="1" noChangeArrowheads="1"/>
          </p:cNvSpPr>
          <p:nvPr>
            <p:ph type="title"/>
          </p:nvPr>
        </p:nvSpPr>
        <p:spPr>
          <a:xfrm>
            <a:off x="685800" y="609600"/>
            <a:ext cx="7772400" cy="1811288"/>
          </a:xfrm>
        </p:spPr>
        <p:txBody>
          <a:bodyPr/>
          <a:lstStyle/>
          <a:p>
            <a:pPr algn="ctr" eaLnBrk="1" hangingPunct="1"/>
            <a:r>
              <a:rPr lang="tr-TR" altLang="tr-TR" dirty="0"/>
              <a:t/>
            </a:r>
            <a:br>
              <a:rPr lang="tr-TR" altLang="tr-TR" dirty="0"/>
            </a:br>
            <a:r>
              <a:rPr lang="tr-TR" altLang="tr-TR" dirty="0"/>
              <a:t/>
            </a:r>
            <a:br>
              <a:rPr lang="tr-TR" altLang="tr-TR" dirty="0"/>
            </a:br>
            <a:r>
              <a:rPr lang="tr-TR" altLang="tr-TR" dirty="0"/>
              <a:t/>
            </a:r>
            <a:br>
              <a:rPr lang="tr-TR" altLang="tr-TR" dirty="0"/>
            </a:br>
            <a:r>
              <a:rPr lang="tr-TR" altLang="tr-TR" b="1" dirty="0">
                <a:solidFill>
                  <a:schemeClr val="tx1"/>
                </a:solidFill>
                <a:latin typeface="+mn-lt"/>
              </a:rPr>
              <a:t>HASTA KABULÜ</a:t>
            </a:r>
            <a:br>
              <a:rPr lang="tr-TR" altLang="tr-TR" b="1" dirty="0">
                <a:solidFill>
                  <a:schemeClr val="tx1"/>
                </a:solidFill>
                <a:latin typeface="+mn-lt"/>
              </a:rPr>
            </a:br>
            <a:r>
              <a:rPr lang="tr-TR" altLang="tr-TR" b="1" dirty="0">
                <a:solidFill>
                  <a:schemeClr val="tx1"/>
                </a:solidFill>
                <a:latin typeface="+mn-lt"/>
              </a:rPr>
              <a:t>VE </a:t>
            </a:r>
            <a:br>
              <a:rPr lang="tr-TR" altLang="tr-TR" b="1" dirty="0">
                <a:solidFill>
                  <a:schemeClr val="tx1"/>
                </a:solidFill>
                <a:latin typeface="+mn-lt"/>
              </a:rPr>
            </a:br>
            <a:r>
              <a:rPr lang="tr-TR" altLang="tr-TR" b="1" dirty="0">
                <a:solidFill>
                  <a:schemeClr val="tx1"/>
                </a:solidFill>
                <a:latin typeface="+mn-lt"/>
              </a:rPr>
              <a:t>TABURCU EDİLMESİ </a:t>
            </a:r>
          </a:p>
        </p:txBody>
      </p:sp>
      <p:sp>
        <p:nvSpPr>
          <p:cNvPr id="2" name="Slayt Numarası Yer Tutucusu 1">
            <a:extLst>
              <a:ext uri="{FF2B5EF4-FFF2-40B4-BE49-F238E27FC236}">
                <a16:creationId xmlns="" xmlns:a16="http://schemas.microsoft.com/office/drawing/2014/main" id="{7DE3679F-7B84-40BF-B788-5D09E2DB8119}"/>
              </a:ext>
            </a:extLst>
          </p:cNvPr>
          <p:cNvSpPr>
            <a:spLocks noGrp="1"/>
          </p:cNvSpPr>
          <p:nvPr>
            <p:ph type="sldNum" sz="quarter" idx="12"/>
          </p:nvPr>
        </p:nvSpPr>
        <p:spPr/>
        <p:txBody>
          <a:bodyPr/>
          <a:lstStyle/>
          <a:p>
            <a:pPr>
              <a:defRPr/>
            </a:pPr>
            <a:fld id="{D1D2B55B-93E0-4AD2-AF0B-548277DAB550}" type="slidenum">
              <a:rPr lang="tr-TR" altLang="tr-TR" smtClean="0"/>
              <a:pPr>
                <a:defRPr/>
              </a:pPr>
              <a:t>97</a:t>
            </a:fld>
            <a:endParaRPr lang="tr-TR" altLang="tr-TR"/>
          </a:p>
        </p:txBody>
      </p:sp>
      <p:sp>
        <p:nvSpPr>
          <p:cNvPr id="6148" name="2 Altbilgi Yer Tutucusu">
            <a:extLst>
              <a:ext uri="{FF2B5EF4-FFF2-40B4-BE49-F238E27FC236}">
                <a16:creationId xmlns="" xmlns:a16="http://schemas.microsoft.com/office/drawing/2014/main" id="{8F922B68-D514-403C-8CDF-C35C9EE82B4B}"/>
              </a:ext>
            </a:extLst>
          </p:cNvPr>
          <p:cNvSpPr>
            <a:spLocks noGrp="1"/>
          </p:cNvSpPr>
          <p:nvPr>
            <p:ph type="ftr" sz="quarter" idx="11"/>
          </p:nvPr>
        </p:nvSpPr>
        <p:spPr bwMode="auto">
          <a:xfrm>
            <a:off x="2411760" y="4941168"/>
            <a:ext cx="4622800" cy="4810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fontAlgn="base">
              <a:spcBef>
                <a:spcPct val="0"/>
              </a:spcBef>
              <a:spcAft>
                <a:spcPct val="0"/>
              </a:spcAft>
              <a:buClrTx/>
              <a:buSzTx/>
              <a:buFontTx/>
              <a:buNone/>
            </a:pPr>
            <a:r>
              <a:rPr lang="tr-TR" altLang="tr-TR" sz="1600" b="1" dirty="0">
                <a:solidFill>
                  <a:schemeClr val="tx1"/>
                </a:solidFill>
                <a:latin typeface="Arial" panose="020B0604020202020204" pitchFamily="34" charset="0"/>
              </a:rPr>
              <a:t>DOÇ.DR. ZELİHA KOÇ</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 xmlns:a16="http://schemas.microsoft.com/office/drawing/2014/main" id="{02FBE7E6-0A88-4295-81CB-6BDC64657906}"/>
              </a:ext>
            </a:extLst>
          </p:cNvPr>
          <p:cNvSpPr>
            <a:spLocks noGrp="1" noChangeArrowheads="1"/>
          </p:cNvSpPr>
          <p:nvPr>
            <p:ph type="title"/>
          </p:nvPr>
        </p:nvSpPr>
        <p:spPr>
          <a:xfrm>
            <a:off x="804467" y="404664"/>
            <a:ext cx="3538736" cy="1143000"/>
          </a:xfrm>
        </p:spPr>
        <p:txBody>
          <a:bodyPr/>
          <a:lstStyle/>
          <a:p>
            <a:pPr algn="l" eaLnBrk="1" hangingPunct="1"/>
            <a:r>
              <a:rPr lang="tr-TR" altLang="tr-TR" b="1" dirty="0">
                <a:latin typeface="+mn-lt"/>
              </a:rPr>
              <a:t>İçerik </a:t>
            </a:r>
          </a:p>
        </p:txBody>
      </p:sp>
      <p:sp>
        <p:nvSpPr>
          <p:cNvPr id="7171" name="Rectangle 3">
            <a:extLst>
              <a:ext uri="{FF2B5EF4-FFF2-40B4-BE49-F238E27FC236}">
                <a16:creationId xmlns="" xmlns:a16="http://schemas.microsoft.com/office/drawing/2014/main" id="{50DC03F3-D7F8-434E-80F1-751C724E3A43}"/>
              </a:ext>
            </a:extLst>
          </p:cNvPr>
          <p:cNvSpPr>
            <a:spLocks noGrp="1" noChangeArrowheads="1"/>
          </p:cNvSpPr>
          <p:nvPr>
            <p:ph idx="1"/>
          </p:nvPr>
        </p:nvSpPr>
        <p:spPr>
          <a:xfrm>
            <a:off x="609600" y="2160588"/>
            <a:ext cx="7491413" cy="3881437"/>
          </a:xfrm>
        </p:spPr>
        <p:txBody>
          <a:bodyPr/>
          <a:lstStyle/>
          <a:p>
            <a:pPr eaLnBrk="1" hangingPunct="1">
              <a:buFont typeface="Wingdings" panose="05000000000000000000" pitchFamily="2" charset="2"/>
              <a:buChar char="§"/>
            </a:pPr>
            <a:r>
              <a:rPr lang="tr-TR" altLang="tr-TR" sz="2400" dirty="0"/>
              <a:t>HASTANIN HASTANEYE KABULÜ</a:t>
            </a:r>
          </a:p>
          <a:p>
            <a:pPr eaLnBrk="1" hangingPunct="1">
              <a:buFont typeface="Wingdings" panose="05000000000000000000" pitchFamily="2" charset="2"/>
              <a:buChar char="§"/>
            </a:pPr>
            <a:r>
              <a:rPr lang="tr-TR" altLang="tr-TR" sz="2400" dirty="0"/>
              <a:t>HASTANIN TABURCU EDİLMESİ</a:t>
            </a:r>
          </a:p>
        </p:txBody>
      </p:sp>
      <p:sp>
        <p:nvSpPr>
          <p:cNvPr id="2" name="Slayt Numarası Yer Tutucusu 1">
            <a:extLst>
              <a:ext uri="{FF2B5EF4-FFF2-40B4-BE49-F238E27FC236}">
                <a16:creationId xmlns="" xmlns:a16="http://schemas.microsoft.com/office/drawing/2014/main" id="{37F2D634-5CBF-47A2-9342-9329657BFED3}"/>
              </a:ext>
            </a:extLst>
          </p:cNvPr>
          <p:cNvSpPr>
            <a:spLocks noGrp="1"/>
          </p:cNvSpPr>
          <p:nvPr>
            <p:ph type="sldNum" sz="quarter" idx="12"/>
          </p:nvPr>
        </p:nvSpPr>
        <p:spPr/>
        <p:txBody>
          <a:bodyPr/>
          <a:lstStyle/>
          <a:p>
            <a:pPr>
              <a:defRPr/>
            </a:pPr>
            <a:fld id="{BF1314AE-56CA-4325-B9DF-E27945D99783}" type="slidenum">
              <a:rPr lang="tr-TR" altLang="tr-TR" smtClean="0"/>
              <a:pPr>
                <a:defRPr/>
              </a:pPr>
              <a:t>98</a:t>
            </a:fld>
            <a:endParaRPr lang="tr-TR" altLang="tr-T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 xmlns:a16="http://schemas.microsoft.com/office/drawing/2014/main" id="{D95E996F-2511-4BAB-A365-F16D36D51C72}"/>
              </a:ext>
            </a:extLst>
          </p:cNvPr>
          <p:cNvSpPr>
            <a:spLocks noGrp="1" noChangeArrowheads="1"/>
          </p:cNvSpPr>
          <p:nvPr>
            <p:ph type="title"/>
          </p:nvPr>
        </p:nvSpPr>
        <p:spPr>
          <a:xfrm>
            <a:off x="323850" y="609600"/>
            <a:ext cx="8362950" cy="947192"/>
          </a:xfrm>
        </p:spPr>
        <p:txBody>
          <a:bodyPr/>
          <a:lstStyle/>
          <a:p>
            <a:pPr eaLnBrk="1" hangingPunct="1"/>
            <a:r>
              <a:rPr lang="tr-TR" altLang="tr-TR" sz="3600" u="sng" dirty="0">
                <a:latin typeface="+mn-lt"/>
              </a:rPr>
              <a:t>Hastaneye kabulün planlı bir şekilde yürütülmesi için:</a:t>
            </a:r>
          </a:p>
        </p:txBody>
      </p:sp>
      <p:sp>
        <p:nvSpPr>
          <p:cNvPr id="4099" name="Rectangle 3">
            <a:extLst>
              <a:ext uri="{FF2B5EF4-FFF2-40B4-BE49-F238E27FC236}">
                <a16:creationId xmlns="" xmlns:a16="http://schemas.microsoft.com/office/drawing/2014/main" id="{FEC24076-BB79-40C5-8995-A2170C44CA9E}"/>
              </a:ext>
            </a:extLst>
          </p:cNvPr>
          <p:cNvSpPr>
            <a:spLocks noGrp="1" noChangeArrowheads="1"/>
          </p:cNvSpPr>
          <p:nvPr>
            <p:ph idx="1"/>
          </p:nvPr>
        </p:nvSpPr>
        <p:spPr>
          <a:xfrm>
            <a:off x="609600" y="2160588"/>
            <a:ext cx="8362950" cy="3881437"/>
          </a:xfrm>
        </p:spPr>
        <p:txBody>
          <a:bodyPr rtlCol="0">
            <a:normAutofit/>
          </a:bodyPr>
          <a:lstStyle/>
          <a:p>
            <a:pPr algn="just" eaLnBrk="1" fontAlgn="auto" hangingPunct="1">
              <a:spcAft>
                <a:spcPts val="0"/>
              </a:spcAft>
              <a:buFont typeface="Wingdings" panose="05000000000000000000" pitchFamily="2" charset="2"/>
              <a:buChar char="§"/>
              <a:defRPr/>
            </a:pPr>
            <a:r>
              <a:rPr lang="tr-TR" altLang="tr-TR" sz="2400" dirty="0"/>
              <a:t>Yatacağı bölüme ulaştırmak</a:t>
            </a:r>
          </a:p>
          <a:p>
            <a:pPr algn="just" eaLnBrk="1" fontAlgn="auto" hangingPunct="1">
              <a:spcAft>
                <a:spcPts val="0"/>
              </a:spcAft>
              <a:buFont typeface="Wingdings" panose="05000000000000000000" pitchFamily="2" charset="2"/>
              <a:buChar char="§"/>
              <a:defRPr/>
            </a:pPr>
            <a:r>
              <a:rPr lang="tr-TR" altLang="tr-TR" sz="2400" dirty="0"/>
              <a:t>Tıbbi ve sosyal yönüyle ilgili bilgi toplama ve hastaneye yapılacak ödemeyi açıklamak</a:t>
            </a:r>
          </a:p>
          <a:p>
            <a:pPr algn="just" eaLnBrk="1" fontAlgn="auto" hangingPunct="1">
              <a:spcAft>
                <a:spcPts val="0"/>
              </a:spcAft>
              <a:buFont typeface="Wingdings" panose="05000000000000000000" pitchFamily="2" charset="2"/>
              <a:buChar char="§"/>
              <a:defRPr/>
            </a:pPr>
            <a:r>
              <a:rPr lang="tr-TR" altLang="tr-TR" sz="2400" dirty="0"/>
              <a:t>Hastaya ait eşyaları korumak</a:t>
            </a:r>
          </a:p>
          <a:p>
            <a:pPr algn="just" eaLnBrk="1" fontAlgn="auto" hangingPunct="1">
              <a:spcAft>
                <a:spcPts val="0"/>
              </a:spcAft>
              <a:buFont typeface="Wingdings" panose="05000000000000000000" pitchFamily="2" charset="2"/>
              <a:buChar char="§"/>
              <a:defRPr/>
            </a:pPr>
            <a:r>
              <a:rPr lang="tr-TR" altLang="tr-TR" sz="2400" dirty="0"/>
              <a:t>Özel giysi sağlamak</a:t>
            </a:r>
          </a:p>
          <a:p>
            <a:pPr algn="just" eaLnBrk="1" fontAlgn="auto" hangingPunct="1">
              <a:spcAft>
                <a:spcPts val="0"/>
              </a:spcAft>
              <a:buFont typeface="Wingdings" panose="05000000000000000000" pitchFamily="2" charset="2"/>
              <a:buChar char="§"/>
              <a:defRPr/>
            </a:pPr>
            <a:r>
              <a:rPr lang="tr-TR" altLang="tr-TR" sz="2400" dirty="0"/>
              <a:t>Tıbbi muayeneye hazırlamak</a:t>
            </a:r>
          </a:p>
          <a:p>
            <a:pPr algn="just" eaLnBrk="1" fontAlgn="auto" hangingPunct="1">
              <a:spcAft>
                <a:spcPts val="0"/>
              </a:spcAft>
              <a:buFont typeface="Wingdings" panose="05000000000000000000" pitchFamily="2" charset="2"/>
              <a:buChar char="§"/>
              <a:defRPr/>
            </a:pPr>
            <a:r>
              <a:rPr lang="tr-TR" altLang="tr-TR" sz="2400" dirty="0"/>
              <a:t>Tanı ile ilgili ön işlemleri başlatmak</a:t>
            </a:r>
          </a:p>
          <a:p>
            <a:pPr algn="just" eaLnBrk="1" fontAlgn="auto" hangingPunct="1">
              <a:spcAft>
                <a:spcPts val="0"/>
              </a:spcAft>
              <a:buFont typeface="Wingdings" panose="05000000000000000000" pitchFamily="2" charset="2"/>
              <a:buChar char="§"/>
              <a:defRPr/>
            </a:pPr>
            <a:r>
              <a:rPr lang="tr-TR" altLang="tr-TR" sz="2400" dirty="0"/>
              <a:t>Hastaya yapılacak işlemler hakkında bilgi vermek</a:t>
            </a:r>
          </a:p>
        </p:txBody>
      </p:sp>
      <p:sp>
        <p:nvSpPr>
          <p:cNvPr id="2" name="Slayt Numarası Yer Tutucusu 1">
            <a:extLst>
              <a:ext uri="{FF2B5EF4-FFF2-40B4-BE49-F238E27FC236}">
                <a16:creationId xmlns="" xmlns:a16="http://schemas.microsoft.com/office/drawing/2014/main" id="{D184A925-4C41-4BEA-8A7A-E7DF690F4757}"/>
              </a:ext>
            </a:extLst>
          </p:cNvPr>
          <p:cNvSpPr>
            <a:spLocks noGrp="1"/>
          </p:cNvSpPr>
          <p:nvPr>
            <p:ph type="sldNum" sz="quarter" idx="12"/>
          </p:nvPr>
        </p:nvSpPr>
        <p:spPr/>
        <p:txBody>
          <a:bodyPr/>
          <a:lstStyle/>
          <a:p>
            <a:pPr>
              <a:defRPr/>
            </a:pPr>
            <a:fld id="{E0C0C867-01B9-45E2-B982-5329A4D3E7CC}" type="slidenum">
              <a:rPr lang="tr-TR" altLang="tr-TR" smtClean="0"/>
              <a:pPr>
                <a:defRPr/>
              </a:pPr>
              <a:t>99</a:t>
            </a:fld>
            <a:endParaRPr lang="tr-TR" altLang="tr-T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 xmlns:a16="http://schemas.microsoft.com/office/drawing/2014/main" id="{56FB7054-D966-46FE-9554-147AA3B9601D}"/>
              </a:ext>
            </a:extLst>
          </p:cNvPr>
          <p:cNvSpPr>
            <a:spLocks noGrp="1" noChangeArrowheads="1"/>
          </p:cNvSpPr>
          <p:nvPr>
            <p:ph type="title"/>
          </p:nvPr>
        </p:nvSpPr>
        <p:spPr/>
        <p:txBody>
          <a:bodyPr/>
          <a:lstStyle/>
          <a:p>
            <a:pPr eaLnBrk="1" hangingPunct="1"/>
            <a:r>
              <a:rPr lang="tr-TR" altLang="tr-TR" sz="3600" b="1" dirty="0">
                <a:latin typeface="+mn-lt"/>
              </a:rPr>
              <a:t>Hastanın Hastaneye Kabulü</a:t>
            </a:r>
          </a:p>
        </p:txBody>
      </p:sp>
      <p:sp>
        <p:nvSpPr>
          <p:cNvPr id="9219" name="Rectangle 3">
            <a:extLst>
              <a:ext uri="{FF2B5EF4-FFF2-40B4-BE49-F238E27FC236}">
                <a16:creationId xmlns="" xmlns:a16="http://schemas.microsoft.com/office/drawing/2014/main" id="{9F77322A-4164-49C7-8714-A2D156C144BC}"/>
              </a:ext>
            </a:extLst>
          </p:cNvPr>
          <p:cNvSpPr>
            <a:spLocks noGrp="1" noChangeArrowheads="1"/>
          </p:cNvSpPr>
          <p:nvPr>
            <p:ph idx="1"/>
          </p:nvPr>
        </p:nvSpPr>
        <p:spPr/>
        <p:txBody>
          <a:bodyPr/>
          <a:lstStyle/>
          <a:p>
            <a:pPr eaLnBrk="1" hangingPunct="1"/>
            <a:r>
              <a:rPr lang="tr-TR" altLang="tr-TR" sz="2400" dirty="0"/>
              <a:t>Rutin (planlı) </a:t>
            </a:r>
          </a:p>
          <a:p>
            <a:pPr eaLnBrk="1" hangingPunct="1"/>
            <a:r>
              <a:rPr lang="tr-TR" altLang="tr-TR" sz="2400" dirty="0" smtClean="0"/>
              <a:t>Acil</a:t>
            </a:r>
          </a:p>
          <a:p>
            <a:pPr eaLnBrk="1" hangingPunct="1"/>
            <a:endParaRPr lang="tr-TR" altLang="tr-TR" sz="2400" dirty="0"/>
          </a:p>
          <a:p>
            <a:pPr marL="0" indent="0">
              <a:buNone/>
            </a:pPr>
            <a:r>
              <a:rPr lang="tr-TR" altLang="tr-TR" sz="2400" b="1" dirty="0"/>
              <a:t>Hasta Kabulünde Hemşirenin </a:t>
            </a:r>
            <a:r>
              <a:rPr lang="tr-TR" altLang="tr-TR" sz="2400" b="1" dirty="0" smtClean="0"/>
              <a:t>Sorumlulukları</a:t>
            </a:r>
          </a:p>
          <a:p>
            <a:pPr marL="0" indent="0">
              <a:buNone/>
            </a:pPr>
            <a:endParaRPr lang="tr-TR" altLang="tr-TR" sz="2400" b="1" dirty="0"/>
          </a:p>
          <a:p>
            <a:pPr algn="just"/>
            <a:r>
              <a:rPr lang="tr-TR" altLang="tr-TR" sz="2400" dirty="0" smtClean="0">
                <a:latin typeface="Arial" panose="020B0604020202020204" pitchFamily="34" charset="0"/>
                <a:cs typeface="Arial" panose="020B0604020202020204" pitchFamily="34" charset="0"/>
              </a:rPr>
              <a:t>Tanışma </a:t>
            </a:r>
            <a:r>
              <a:rPr lang="tr-TR" altLang="tr-TR" sz="2400" dirty="0">
                <a:latin typeface="Arial" panose="020B0604020202020204" pitchFamily="34" charset="0"/>
                <a:cs typeface="Arial" panose="020B0604020202020204" pitchFamily="34" charset="0"/>
              </a:rPr>
              <a:t>ve Oryantasyonda Verilecek Bilgiler</a:t>
            </a:r>
          </a:p>
          <a:p>
            <a:pPr algn="just"/>
            <a:r>
              <a:rPr lang="tr-TR" altLang="tr-TR" sz="2400" dirty="0">
                <a:latin typeface="Arial" panose="020B0604020202020204" pitchFamily="34" charset="0"/>
                <a:cs typeface="Arial" panose="020B0604020202020204" pitchFamily="34" charset="0"/>
              </a:rPr>
              <a:t>Fizik Muayene </a:t>
            </a:r>
          </a:p>
          <a:p>
            <a:pPr algn="just"/>
            <a:r>
              <a:rPr lang="tr-TR" altLang="tr-TR" sz="2400" dirty="0">
                <a:latin typeface="Arial" panose="020B0604020202020204" pitchFamily="34" charset="0"/>
                <a:cs typeface="Arial" panose="020B0604020202020204" pitchFamily="34" charset="0"/>
              </a:rPr>
              <a:t>Hemşirenin Hastayı Değerlendirmesi (Veri Toplama)</a:t>
            </a:r>
          </a:p>
          <a:p>
            <a:pPr marL="0" indent="0">
              <a:buNone/>
            </a:pPr>
            <a:endParaRPr lang="tr-TR" altLang="tr-TR" sz="2400" dirty="0"/>
          </a:p>
        </p:txBody>
      </p:sp>
      <p:sp>
        <p:nvSpPr>
          <p:cNvPr id="2" name="Slayt Numarası Yer Tutucusu 1">
            <a:extLst>
              <a:ext uri="{FF2B5EF4-FFF2-40B4-BE49-F238E27FC236}">
                <a16:creationId xmlns="" xmlns:a16="http://schemas.microsoft.com/office/drawing/2014/main" id="{4D8B367B-698B-4745-AEA4-975653F97E68}"/>
              </a:ext>
            </a:extLst>
          </p:cNvPr>
          <p:cNvSpPr>
            <a:spLocks noGrp="1"/>
          </p:cNvSpPr>
          <p:nvPr>
            <p:ph type="sldNum" sz="quarter" idx="12"/>
          </p:nvPr>
        </p:nvSpPr>
        <p:spPr/>
        <p:txBody>
          <a:bodyPr/>
          <a:lstStyle/>
          <a:p>
            <a:pPr>
              <a:defRPr/>
            </a:pPr>
            <a:fld id="{C4E2A71E-3FC0-4F85-8EAC-6454201CEBC1}" type="slidenum">
              <a:rPr lang="tr-TR" altLang="tr-TR" smtClean="0"/>
              <a:pPr>
                <a:defRPr/>
              </a:pPr>
              <a:t>100</a:t>
            </a:fld>
            <a:endParaRPr lang="tr-TR" altLang="tr-T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 xmlns:a16="http://schemas.microsoft.com/office/drawing/2014/main" id="{613676A7-6623-416E-BA75-CE87EB46914C}"/>
              </a:ext>
            </a:extLst>
          </p:cNvPr>
          <p:cNvSpPr>
            <a:spLocks noGrp="1" noChangeArrowheads="1"/>
          </p:cNvSpPr>
          <p:nvPr>
            <p:ph type="title"/>
          </p:nvPr>
        </p:nvSpPr>
        <p:spPr/>
        <p:txBody>
          <a:bodyPr/>
          <a:lstStyle/>
          <a:p>
            <a:pPr eaLnBrk="1" hangingPunct="1"/>
            <a:r>
              <a:rPr lang="tr-TR" altLang="tr-TR" sz="3600" b="1" dirty="0">
                <a:latin typeface="+mn-lt"/>
              </a:rPr>
              <a:t>Tanışma ve Oryantasyon</a:t>
            </a:r>
          </a:p>
        </p:txBody>
      </p:sp>
      <p:sp>
        <p:nvSpPr>
          <p:cNvPr id="7171" name="Rectangle 3">
            <a:extLst>
              <a:ext uri="{FF2B5EF4-FFF2-40B4-BE49-F238E27FC236}">
                <a16:creationId xmlns="" xmlns:a16="http://schemas.microsoft.com/office/drawing/2014/main" id="{6F0BAF16-1AE7-488E-ADA5-E644B039B39A}"/>
              </a:ext>
            </a:extLst>
          </p:cNvPr>
          <p:cNvSpPr>
            <a:spLocks noGrp="1" noChangeArrowheads="1"/>
          </p:cNvSpPr>
          <p:nvPr>
            <p:ph idx="1"/>
          </p:nvPr>
        </p:nvSpPr>
        <p:spPr>
          <a:xfrm>
            <a:off x="609600" y="2160588"/>
            <a:ext cx="8066088" cy="3881437"/>
          </a:xfrm>
        </p:spPr>
        <p:txBody>
          <a:bodyPr rtlCol="0">
            <a:normAutofit/>
          </a:bodyPr>
          <a:lstStyle/>
          <a:p>
            <a:pPr lvl="1" eaLnBrk="1" fontAlgn="auto" hangingPunct="1">
              <a:lnSpc>
                <a:spcPct val="90000"/>
              </a:lnSpc>
              <a:spcAft>
                <a:spcPts val="0"/>
              </a:spcAft>
              <a:buFont typeface="Wingdings" panose="05000000000000000000" pitchFamily="2" charset="2"/>
              <a:buChar char="§"/>
              <a:defRPr/>
            </a:pPr>
            <a:r>
              <a:rPr lang="tr-TR" altLang="tr-TR" sz="2400" dirty="0"/>
              <a:t>Hastayı diğer hastalar ve serviste çalışanlarla tanıştırma,</a:t>
            </a:r>
          </a:p>
          <a:p>
            <a:pPr lvl="1" eaLnBrk="1" fontAlgn="auto" hangingPunct="1">
              <a:lnSpc>
                <a:spcPct val="90000"/>
              </a:lnSpc>
              <a:spcAft>
                <a:spcPts val="0"/>
              </a:spcAft>
              <a:buFont typeface="Wingdings" panose="05000000000000000000" pitchFamily="2" charset="2"/>
              <a:buChar char="§"/>
              <a:defRPr/>
            </a:pPr>
            <a:r>
              <a:rPr lang="tr-TR" altLang="tr-TR" sz="2400" dirty="0"/>
              <a:t>Kliniğin tanıtımı</a:t>
            </a:r>
          </a:p>
          <a:p>
            <a:pPr lvl="1" eaLnBrk="1" fontAlgn="auto" hangingPunct="1">
              <a:lnSpc>
                <a:spcPct val="90000"/>
              </a:lnSpc>
              <a:spcAft>
                <a:spcPts val="0"/>
              </a:spcAft>
              <a:buFont typeface="Wingdings" panose="05000000000000000000" pitchFamily="2" charset="2"/>
              <a:buChar char="§"/>
              <a:defRPr/>
            </a:pPr>
            <a:r>
              <a:rPr lang="tr-TR" altLang="tr-TR" sz="2400" dirty="0"/>
              <a:t>Giyinmeye yardım </a:t>
            </a:r>
          </a:p>
          <a:p>
            <a:pPr lvl="1" eaLnBrk="1" fontAlgn="auto" hangingPunct="1">
              <a:lnSpc>
                <a:spcPct val="90000"/>
              </a:lnSpc>
              <a:spcAft>
                <a:spcPts val="0"/>
              </a:spcAft>
              <a:buFont typeface="Wingdings" panose="05000000000000000000" pitchFamily="2" charset="2"/>
              <a:buChar char="§"/>
              <a:defRPr/>
            </a:pPr>
            <a:r>
              <a:rPr lang="tr-TR" altLang="tr-TR" sz="2400" dirty="0"/>
              <a:t>Değerli eşyalarının ailesine veya “hasta eşyaları teslim formu” doldurularak hastanenin kasasına konulması,</a:t>
            </a:r>
          </a:p>
          <a:p>
            <a:pPr lvl="1" eaLnBrk="1" fontAlgn="auto" hangingPunct="1">
              <a:lnSpc>
                <a:spcPct val="90000"/>
              </a:lnSpc>
              <a:spcAft>
                <a:spcPts val="0"/>
              </a:spcAft>
              <a:buFont typeface="Wingdings" panose="05000000000000000000" pitchFamily="2" charset="2"/>
              <a:buChar char="§"/>
              <a:defRPr/>
            </a:pPr>
            <a:r>
              <a:rPr lang="tr-TR" altLang="tr-TR" sz="2400" dirty="0"/>
              <a:t>Bilgi verme</a:t>
            </a:r>
          </a:p>
          <a:p>
            <a:pPr lvl="1" eaLnBrk="1" fontAlgn="auto" hangingPunct="1">
              <a:lnSpc>
                <a:spcPct val="90000"/>
              </a:lnSpc>
              <a:spcAft>
                <a:spcPts val="0"/>
              </a:spcAft>
              <a:buFont typeface="Wingdings" panose="05000000000000000000" pitchFamily="2" charset="2"/>
              <a:buChar char="§"/>
              <a:defRPr/>
            </a:pPr>
            <a:r>
              <a:rPr lang="tr-TR" altLang="tr-TR" sz="2400" dirty="0" err="1"/>
              <a:t>Vizit</a:t>
            </a:r>
            <a:r>
              <a:rPr lang="tr-TR" altLang="tr-TR" sz="2400" dirty="0"/>
              <a:t> saatlerini bildirme</a:t>
            </a:r>
          </a:p>
          <a:p>
            <a:pPr lvl="1" eaLnBrk="1" fontAlgn="auto" hangingPunct="1">
              <a:lnSpc>
                <a:spcPct val="90000"/>
              </a:lnSpc>
              <a:spcAft>
                <a:spcPts val="0"/>
              </a:spcAft>
              <a:buFont typeface="Wingdings" panose="05000000000000000000" pitchFamily="2" charset="2"/>
              <a:buChar char="§"/>
              <a:defRPr/>
            </a:pPr>
            <a:r>
              <a:rPr lang="tr-TR" altLang="tr-TR" sz="2400" dirty="0"/>
              <a:t>İzinli olma hakkında bilgi verme</a:t>
            </a:r>
          </a:p>
        </p:txBody>
      </p:sp>
      <p:sp>
        <p:nvSpPr>
          <p:cNvPr id="2" name="Slayt Numarası Yer Tutucusu 1">
            <a:extLst>
              <a:ext uri="{FF2B5EF4-FFF2-40B4-BE49-F238E27FC236}">
                <a16:creationId xmlns="" xmlns:a16="http://schemas.microsoft.com/office/drawing/2014/main" id="{0837C7F4-8CEC-4B87-A913-D69DE4287A89}"/>
              </a:ext>
            </a:extLst>
          </p:cNvPr>
          <p:cNvSpPr>
            <a:spLocks noGrp="1"/>
          </p:cNvSpPr>
          <p:nvPr>
            <p:ph type="sldNum" sz="quarter" idx="12"/>
          </p:nvPr>
        </p:nvSpPr>
        <p:spPr/>
        <p:txBody>
          <a:bodyPr/>
          <a:lstStyle/>
          <a:p>
            <a:pPr>
              <a:defRPr/>
            </a:pPr>
            <a:fld id="{19285206-E4A0-4314-9176-250768801E71}" type="slidenum">
              <a:rPr lang="tr-TR" altLang="tr-TR" smtClean="0"/>
              <a:pPr>
                <a:defRPr/>
              </a:pPr>
              <a:t>101</a:t>
            </a:fld>
            <a:endParaRPr lang="tr-TR" altLang="tr-T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 xmlns:a16="http://schemas.microsoft.com/office/drawing/2014/main" id="{4C0C54F0-E55E-43CD-9C23-317D4F533ECB}"/>
              </a:ext>
            </a:extLst>
          </p:cNvPr>
          <p:cNvSpPr>
            <a:spLocks noGrp="1" noChangeArrowheads="1"/>
          </p:cNvSpPr>
          <p:nvPr>
            <p:ph type="title"/>
          </p:nvPr>
        </p:nvSpPr>
        <p:spPr>
          <a:xfrm>
            <a:off x="1403648" y="404664"/>
            <a:ext cx="7131050" cy="1320800"/>
          </a:xfrm>
        </p:spPr>
        <p:txBody>
          <a:bodyPr rtlCol="0">
            <a:normAutofit fontScale="90000"/>
          </a:bodyPr>
          <a:lstStyle/>
          <a:p>
            <a:pPr eaLnBrk="1" fontAlgn="auto" hangingPunct="1">
              <a:spcAft>
                <a:spcPts val="0"/>
              </a:spcAft>
              <a:defRPr/>
            </a:pPr>
            <a:r>
              <a:rPr lang="tr-TR" altLang="tr-TR" sz="4000" b="1" dirty="0">
                <a:latin typeface="+mn-lt"/>
              </a:rPr>
              <a:t>Hemşirenin Hastayı Değerlendirmesi (Veri Toplama)</a:t>
            </a:r>
          </a:p>
        </p:txBody>
      </p:sp>
      <p:sp>
        <p:nvSpPr>
          <p:cNvPr id="12291" name="Rectangle 3">
            <a:extLst>
              <a:ext uri="{FF2B5EF4-FFF2-40B4-BE49-F238E27FC236}">
                <a16:creationId xmlns="" xmlns:a16="http://schemas.microsoft.com/office/drawing/2014/main" id="{08E2A0EF-F392-4DDC-9D84-B60CB7D6B6D4}"/>
              </a:ext>
            </a:extLst>
          </p:cNvPr>
          <p:cNvSpPr>
            <a:spLocks noGrp="1" noChangeArrowheads="1"/>
          </p:cNvSpPr>
          <p:nvPr>
            <p:ph idx="1"/>
          </p:nvPr>
        </p:nvSpPr>
        <p:spPr>
          <a:xfrm>
            <a:off x="609600" y="2160588"/>
            <a:ext cx="6915150" cy="3881437"/>
          </a:xfrm>
        </p:spPr>
        <p:txBody>
          <a:bodyPr/>
          <a:lstStyle/>
          <a:p>
            <a:pPr lvl="1" eaLnBrk="1" hangingPunct="1">
              <a:buFont typeface="Wingdings" panose="05000000000000000000" pitchFamily="2" charset="2"/>
              <a:buChar char="§"/>
            </a:pPr>
            <a:r>
              <a:rPr lang="tr-TR" altLang="tr-TR" sz="2400" dirty="0" err="1"/>
              <a:t>Vital</a:t>
            </a:r>
            <a:r>
              <a:rPr lang="tr-TR" altLang="tr-TR" sz="2400" dirty="0"/>
              <a:t> bulguların alınması</a:t>
            </a:r>
          </a:p>
          <a:p>
            <a:pPr lvl="1" eaLnBrk="1" hangingPunct="1">
              <a:buFont typeface="Wingdings" panose="05000000000000000000" pitchFamily="2" charset="2"/>
              <a:buChar char="§"/>
            </a:pPr>
            <a:r>
              <a:rPr lang="tr-TR" altLang="tr-TR" sz="2400" dirty="0"/>
              <a:t>Boy / kilonun alınması</a:t>
            </a:r>
          </a:p>
          <a:p>
            <a:pPr lvl="1" eaLnBrk="1" hangingPunct="1">
              <a:buFont typeface="Wingdings" panose="05000000000000000000" pitchFamily="2" charset="2"/>
              <a:buChar char="§"/>
            </a:pPr>
            <a:r>
              <a:rPr lang="tr-TR" altLang="tr-TR" sz="2400" dirty="0" err="1"/>
              <a:t>Anamnez</a:t>
            </a:r>
            <a:r>
              <a:rPr lang="tr-TR" altLang="tr-TR" sz="2400" dirty="0"/>
              <a:t> (şikayetleri, aldığı ilaçlar, alerji vb.)</a:t>
            </a:r>
          </a:p>
          <a:p>
            <a:pPr lvl="1" eaLnBrk="1" hangingPunct="1">
              <a:buFont typeface="Wingdings" panose="05000000000000000000" pitchFamily="2" charset="2"/>
              <a:buChar char="§"/>
            </a:pPr>
            <a:r>
              <a:rPr lang="tr-TR" altLang="tr-TR" sz="2400" dirty="0"/>
              <a:t>Hastanın hastalığı ile ilgili tetkikleri ve sonuçlarını teslim alıp hasta dosyasına yerleştirilmesi</a:t>
            </a:r>
          </a:p>
          <a:p>
            <a:pPr lvl="1" eaLnBrk="1" hangingPunct="1">
              <a:buFont typeface="Wingdings" panose="05000000000000000000" pitchFamily="2" charset="2"/>
              <a:buChar char="§"/>
            </a:pPr>
            <a:r>
              <a:rPr lang="tr-TR" altLang="tr-TR" sz="2400" dirty="0"/>
              <a:t>Fizik muayene tekniklerinin kullanılması</a:t>
            </a:r>
          </a:p>
        </p:txBody>
      </p:sp>
      <p:sp>
        <p:nvSpPr>
          <p:cNvPr id="2" name="Slayt Numarası Yer Tutucusu 1">
            <a:extLst>
              <a:ext uri="{FF2B5EF4-FFF2-40B4-BE49-F238E27FC236}">
                <a16:creationId xmlns="" xmlns:a16="http://schemas.microsoft.com/office/drawing/2014/main" id="{C7469C9E-FC3D-4684-AC7E-C64E09E7F9C3}"/>
              </a:ext>
            </a:extLst>
          </p:cNvPr>
          <p:cNvSpPr>
            <a:spLocks noGrp="1"/>
          </p:cNvSpPr>
          <p:nvPr>
            <p:ph type="sldNum" sz="quarter" idx="12"/>
          </p:nvPr>
        </p:nvSpPr>
        <p:spPr/>
        <p:txBody>
          <a:bodyPr/>
          <a:lstStyle/>
          <a:p>
            <a:pPr>
              <a:defRPr/>
            </a:pPr>
            <a:fld id="{FD99E1F5-F900-4079-AF3A-88300051477E}" type="slidenum">
              <a:rPr lang="tr-TR" altLang="tr-TR" smtClean="0"/>
              <a:pPr>
                <a:defRPr/>
              </a:pPr>
              <a:t>102</a:t>
            </a:fld>
            <a:endParaRPr lang="tr-TR" altLang="tr-T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 xmlns:a16="http://schemas.microsoft.com/office/drawing/2014/main" id="{7445170B-F2A1-4FDB-BC31-65BD422872CD}"/>
              </a:ext>
            </a:extLst>
          </p:cNvPr>
          <p:cNvSpPr>
            <a:spLocks noGrp="1" noChangeArrowheads="1"/>
          </p:cNvSpPr>
          <p:nvPr>
            <p:ph type="title"/>
          </p:nvPr>
        </p:nvSpPr>
        <p:spPr/>
        <p:txBody>
          <a:bodyPr/>
          <a:lstStyle/>
          <a:p>
            <a:pPr eaLnBrk="1" hangingPunct="1"/>
            <a:r>
              <a:rPr lang="tr-TR" altLang="tr-TR" sz="3600" b="1" dirty="0">
                <a:latin typeface="+mn-lt"/>
              </a:rPr>
              <a:t>Fizik Muayene Yöntemleri</a:t>
            </a:r>
            <a:r>
              <a:rPr lang="tr-TR" altLang="tr-TR" sz="3600" dirty="0">
                <a:latin typeface="+mn-lt"/>
              </a:rPr>
              <a:t> </a:t>
            </a:r>
          </a:p>
        </p:txBody>
      </p:sp>
      <p:sp>
        <p:nvSpPr>
          <p:cNvPr id="13315" name="Rectangle 3">
            <a:extLst>
              <a:ext uri="{FF2B5EF4-FFF2-40B4-BE49-F238E27FC236}">
                <a16:creationId xmlns="" xmlns:a16="http://schemas.microsoft.com/office/drawing/2014/main" id="{F1D9A8BA-5B6D-4F84-AFF9-0D215F50E1E5}"/>
              </a:ext>
            </a:extLst>
          </p:cNvPr>
          <p:cNvSpPr>
            <a:spLocks noGrp="1" noChangeArrowheads="1"/>
          </p:cNvSpPr>
          <p:nvPr>
            <p:ph idx="1"/>
          </p:nvPr>
        </p:nvSpPr>
        <p:spPr/>
        <p:txBody>
          <a:bodyPr/>
          <a:lstStyle/>
          <a:p>
            <a:pPr marL="457200" indent="-457200" eaLnBrk="1" hangingPunct="1">
              <a:buFont typeface="+mj-lt"/>
              <a:buAutoNum type="arabicPeriod"/>
            </a:pPr>
            <a:r>
              <a:rPr lang="tr-TR" altLang="tr-TR" sz="2400" b="1" dirty="0"/>
              <a:t>Perküsyon</a:t>
            </a:r>
          </a:p>
          <a:p>
            <a:pPr marL="457200" indent="-457200" eaLnBrk="1" hangingPunct="1">
              <a:buFont typeface="+mj-lt"/>
              <a:buAutoNum type="arabicPeriod"/>
            </a:pPr>
            <a:r>
              <a:rPr lang="tr-TR" altLang="tr-TR" sz="2400" b="1" dirty="0" err="1"/>
              <a:t>Palpasyon</a:t>
            </a:r>
            <a:endParaRPr lang="tr-TR" altLang="tr-TR" sz="2400" b="1" dirty="0"/>
          </a:p>
          <a:p>
            <a:pPr marL="457200" indent="-457200" eaLnBrk="1" hangingPunct="1">
              <a:buFont typeface="+mj-lt"/>
              <a:buAutoNum type="arabicPeriod"/>
            </a:pPr>
            <a:r>
              <a:rPr lang="tr-TR" altLang="tr-TR" sz="2400" b="1" dirty="0" err="1"/>
              <a:t>Oskültasyon</a:t>
            </a:r>
            <a:endParaRPr lang="tr-TR" altLang="tr-TR" sz="2400" b="1" dirty="0"/>
          </a:p>
          <a:p>
            <a:pPr marL="457200" indent="-457200" eaLnBrk="1" hangingPunct="1">
              <a:buFont typeface="+mj-lt"/>
              <a:buAutoNum type="arabicPeriod"/>
            </a:pPr>
            <a:r>
              <a:rPr lang="tr-TR" altLang="tr-TR" sz="2400" b="1" dirty="0" err="1"/>
              <a:t>İnspeksiyon</a:t>
            </a:r>
            <a:endParaRPr lang="tr-TR" altLang="tr-TR" sz="2400" b="1" dirty="0"/>
          </a:p>
          <a:p>
            <a:pPr marL="457200" indent="-457200" eaLnBrk="1" hangingPunct="1">
              <a:buFont typeface="+mj-lt"/>
              <a:buAutoNum type="arabicPeriod"/>
            </a:pPr>
            <a:r>
              <a:rPr lang="tr-TR" altLang="tr-TR" sz="2400" b="1" dirty="0"/>
              <a:t>Koklama</a:t>
            </a:r>
            <a:r>
              <a:rPr lang="tr-TR" altLang="tr-TR" sz="2400" dirty="0"/>
              <a:t> </a:t>
            </a:r>
          </a:p>
        </p:txBody>
      </p:sp>
      <p:pic>
        <p:nvPicPr>
          <p:cNvPr id="13316" name="Resim 2">
            <a:extLst>
              <a:ext uri="{FF2B5EF4-FFF2-40B4-BE49-F238E27FC236}">
                <a16:creationId xmlns="" xmlns:a16="http://schemas.microsoft.com/office/drawing/2014/main" id="{D0D35E20-DC2D-44B1-8C18-B60A85D335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0200" y="2960688"/>
            <a:ext cx="3365500" cy="223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 xmlns:a16="http://schemas.microsoft.com/office/drawing/2014/main" id="{C5396631-06D1-477F-A289-A237BD253C94}"/>
              </a:ext>
            </a:extLst>
          </p:cNvPr>
          <p:cNvSpPr>
            <a:spLocks noGrp="1"/>
          </p:cNvSpPr>
          <p:nvPr>
            <p:ph type="sldNum" sz="quarter" idx="12"/>
          </p:nvPr>
        </p:nvSpPr>
        <p:spPr/>
        <p:txBody>
          <a:bodyPr/>
          <a:lstStyle/>
          <a:p>
            <a:pPr>
              <a:defRPr/>
            </a:pPr>
            <a:fld id="{23463803-427B-4702-A969-0E484E15E9C8}" type="slidenum">
              <a:rPr lang="tr-TR" altLang="tr-TR" smtClean="0"/>
              <a:pPr>
                <a:defRPr/>
              </a:pPr>
              <a:t>103</a:t>
            </a:fld>
            <a:endParaRPr lang="tr-TR" altLang="tr-T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 xmlns:a16="http://schemas.microsoft.com/office/drawing/2014/main" id="{7CE5F497-4601-4B88-B087-E796A15D9A8D}"/>
              </a:ext>
            </a:extLst>
          </p:cNvPr>
          <p:cNvSpPr>
            <a:spLocks noGrp="1" noChangeArrowheads="1"/>
          </p:cNvSpPr>
          <p:nvPr>
            <p:ph type="title"/>
          </p:nvPr>
        </p:nvSpPr>
        <p:spPr>
          <a:xfrm>
            <a:off x="609600" y="609600"/>
            <a:ext cx="8229600" cy="1320800"/>
          </a:xfrm>
        </p:spPr>
        <p:txBody>
          <a:bodyPr rtlCol="0">
            <a:normAutofit/>
          </a:bodyPr>
          <a:lstStyle/>
          <a:p>
            <a:pPr eaLnBrk="1" fontAlgn="auto" hangingPunct="1">
              <a:spcAft>
                <a:spcPts val="0"/>
              </a:spcAft>
              <a:defRPr/>
            </a:pPr>
            <a:r>
              <a:rPr lang="tr-TR" altLang="tr-TR" sz="3600" b="1" dirty="0">
                <a:latin typeface="+mn-lt"/>
              </a:rPr>
              <a:t>Fizik Muayenede Hemşirenin Görevleri ve Sorumlulukları</a:t>
            </a:r>
          </a:p>
        </p:txBody>
      </p:sp>
      <p:sp>
        <p:nvSpPr>
          <p:cNvPr id="14339" name="Rectangle 3">
            <a:extLst>
              <a:ext uri="{FF2B5EF4-FFF2-40B4-BE49-F238E27FC236}">
                <a16:creationId xmlns="" xmlns:a16="http://schemas.microsoft.com/office/drawing/2014/main" id="{6C74A6D4-0CF2-4CCD-B986-7DCB4A913B14}"/>
              </a:ext>
            </a:extLst>
          </p:cNvPr>
          <p:cNvSpPr>
            <a:spLocks noGrp="1" noChangeArrowheads="1"/>
          </p:cNvSpPr>
          <p:nvPr>
            <p:ph idx="1"/>
          </p:nvPr>
        </p:nvSpPr>
        <p:spPr>
          <a:xfrm>
            <a:off x="457200" y="2276872"/>
            <a:ext cx="8229600" cy="3849291"/>
          </a:xfrm>
        </p:spPr>
        <p:txBody>
          <a:bodyPr/>
          <a:lstStyle/>
          <a:p>
            <a:pPr marL="457200" indent="-457200" algn="just" eaLnBrk="1" hangingPunct="1">
              <a:buFont typeface="Trebuchet MS" panose="020B0603020202020204" pitchFamily="34" charset="0"/>
              <a:buAutoNum type="arabicPeriod"/>
            </a:pPr>
            <a:r>
              <a:rPr lang="tr-TR" altLang="tr-TR" sz="2400" dirty="0"/>
              <a:t>Muayene ortamını hazırlamak</a:t>
            </a:r>
          </a:p>
          <a:p>
            <a:pPr marL="457200" indent="-457200" algn="just" eaLnBrk="1" hangingPunct="1">
              <a:buFont typeface="Trebuchet MS" panose="020B0603020202020204" pitchFamily="34" charset="0"/>
              <a:buAutoNum type="arabicPeriod"/>
            </a:pPr>
            <a:r>
              <a:rPr lang="tr-TR" altLang="tr-TR" sz="2400" dirty="0"/>
              <a:t>Hastayı muayeneye hazırlamak</a:t>
            </a:r>
          </a:p>
          <a:p>
            <a:pPr marL="457200" indent="-457200" algn="just" eaLnBrk="1" hangingPunct="1">
              <a:buFont typeface="Trebuchet MS" panose="020B0603020202020204" pitchFamily="34" charset="0"/>
              <a:buAutoNum type="arabicPeriod"/>
            </a:pPr>
            <a:r>
              <a:rPr lang="tr-TR" altLang="tr-TR" sz="2400" dirty="0"/>
              <a:t>Hasta giysilerini çıkarıp muayene giysilerini hazırlamak</a:t>
            </a:r>
          </a:p>
          <a:p>
            <a:pPr marL="457200" indent="-457200" algn="just" eaLnBrk="1" hangingPunct="1">
              <a:buFont typeface="Trebuchet MS" panose="020B0603020202020204" pitchFamily="34" charset="0"/>
              <a:buAutoNum type="arabicPeriod"/>
            </a:pPr>
            <a:r>
              <a:rPr lang="tr-TR" altLang="tr-TR" sz="2400" dirty="0"/>
              <a:t>Muayeneden önce mesane ve bağırsaklarının boşaltılması</a:t>
            </a:r>
          </a:p>
          <a:p>
            <a:pPr marL="457200" indent="-457200" algn="just" eaLnBrk="1" hangingPunct="1">
              <a:buFont typeface="Trebuchet MS" panose="020B0603020202020204" pitchFamily="34" charset="0"/>
              <a:buAutoNum type="arabicPeriod"/>
            </a:pPr>
            <a:r>
              <a:rPr lang="tr-TR" altLang="tr-TR" sz="2400" dirty="0"/>
              <a:t>Pozisyonu verip üstünü örtmek</a:t>
            </a:r>
          </a:p>
          <a:p>
            <a:pPr marL="457200" indent="-457200" algn="just" eaLnBrk="1" hangingPunct="1">
              <a:buFont typeface="Trebuchet MS" panose="020B0603020202020204" pitchFamily="34" charset="0"/>
              <a:buAutoNum type="arabicPeriod"/>
            </a:pPr>
            <a:r>
              <a:rPr lang="tr-TR" altLang="tr-TR" sz="2400" dirty="0"/>
              <a:t>Önce ve sonrasında bilgilendirmek</a:t>
            </a:r>
          </a:p>
        </p:txBody>
      </p:sp>
      <p:sp>
        <p:nvSpPr>
          <p:cNvPr id="2" name="Slayt Numarası Yer Tutucusu 1">
            <a:extLst>
              <a:ext uri="{FF2B5EF4-FFF2-40B4-BE49-F238E27FC236}">
                <a16:creationId xmlns="" xmlns:a16="http://schemas.microsoft.com/office/drawing/2014/main" id="{498205B3-5D88-46D0-A68D-A03D81442942}"/>
              </a:ext>
            </a:extLst>
          </p:cNvPr>
          <p:cNvSpPr>
            <a:spLocks noGrp="1"/>
          </p:cNvSpPr>
          <p:nvPr>
            <p:ph type="sldNum" sz="quarter" idx="12"/>
          </p:nvPr>
        </p:nvSpPr>
        <p:spPr/>
        <p:txBody>
          <a:bodyPr/>
          <a:lstStyle/>
          <a:p>
            <a:pPr>
              <a:defRPr/>
            </a:pPr>
            <a:fld id="{2F0178E5-B340-496E-A51D-A943ADABC9B5}" type="slidenum">
              <a:rPr lang="tr-TR" altLang="tr-TR" smtClean="0"/>
              <a:pPr>
                <a:defRPr/>
              </a:pPr>
              <a:t>104</a:t>
            </a:fld>
            <a:endParaRPr lang="tr-TR" altLang="tr-T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 xmlns:a16="http://schemas.microsoft.com/office/drawing/2014/main" id="{5D2F4B05-6610-4131-BF28-2E6C714C639C}"/>
              </a:ext>
            </a:extLst>
          </p:cNvPr>
          <p:cNvSpPr>
            <a:spLocks noGrp="1" noChangeArrowheads="1"/>
          </p:cNvSpPr>
          <p:nvPr>
            <p:ph type="title"/>
          </p:nvPr>
        </p:nvSpPr>
        <p:spPr>
          <a:xfrm>
            <a:off x="609600" y="609600"/>
            <a:ext cx="8210872" cy="1320800"/>
          </a:xfrm>
        </p:spPr>
        <p:txBody>
          <a:bodyPr/>
          <a:lstStyle/>
          <a:p>
            <a:pPr algn="ctr" eaLnBrk="1" hangingPunct="1"/>
            <a:r>
              <a:rPr lang="tr-TR" altLang="tr-TR" sz="3600" b="1" dirty="0">
                <a:latin typeface="Arial" panose="020B0604020202020204" pitchFamily="34" charset="0"/>
                <a:cs typeface="Arial" panose="020B0604020202020204" pitchFamily="34" charset="0"/>
              </a:rPr>
              <a:t>HASTANIN TABURCU EDİLMESİ</a:t>
            </a:r>
            <a:r>
              <a:rPr lang="tr-TR" altLang="tr-TR" sz="3600" dirty="0">
                <a:latin typeface="Arial" panose="020B0604020202020204" pitchFamily="34" charset="0"/>
                <a:cs typeface="Arial" panose="020B0604020202020204" pitchFamily="34" charset="0"/>
              </a:rPr>
              <a:t> </a:t>
            </a:r>
          </a:p>
        </p:txBody>
      </p:sp>
      <p:sp>
        <p:nvSpPr>
          <p:cNvPr id="25603" name="Rectangle 3">
            <a:extLst>
              <a:ext uri="{FF2B5EF4-FFF2-40B4-BE49-F238E27FC236}">
                <a16:creationId xmlns="" xmlns:a16="http://schemas.microsoft.com/office/drawing/2014/main" id="{6DD59837-4CFC-4560-ACE4-A0D615AA82EF}"/>
              </a:ext>
            </a:extLst>
          </p:cNvPr>
          <p:cNvSpPr>
            <a:spLocks noGrp="1" noChangeArrowheads="1"/>
          </p:cNvSpPr>
          <p:nvPr>
            <p:ph idx="1"/>
          </p:nvPr>
        </p:nvSpPr>
        <p:spPr>
          <a:xfrm>
            <a:off x="609600" y="2160588"/>
            <a:ext cx="7778750" cy="4364037"/>
          </a:xfrm>
        </p:spPr>
        <p:txBody>
          <a:bodyPr rtlCol="0">
            <a:noAutofit/>
          </a:bodyPr>
          <a:lstStyle/>
          <a:p>
            <a:pPr marL="0" indent="0" eaLnBrk="1" fontAlgn="auto" hangingPunct="1">
              <a:lnSpc>
                <a:spcPct val="90000"/>
              </a:lnSpc>
              <a:spcAft>
                <a:spcPts val="0"/>
              </a:spcAft>
              <a:buFont typeface="Wingdings 3" charset="2"/>
              <a:buNone/>
              <a:defRPr/>
            </a:pPr>
            <a:r>
              <a:rPr lang="tr-TR" altLang="tr-TR" sz="2400" b="1" dirty="0">
                <a:solidFill>
                  <a:schemeClr val="accent2">
                    <a:lumMod val="50000"/>
                  </a:schemeClr>
                </a:solidFill>
                <a:latin typeface="Comic Sans MS" panose="030F0702030302020204" pitchFamily="66" charset="0"/>
              </a:rPr>
              <a:t>      </a:t>
            </a:r>
            <a:r>
              <a:rPr lang="tr-TR" altLang="tr-TR" sz="2400" b="1" u="sng" dirty="0">
                <a:solidFill>
                  <a:schemeClr val="accent2">
                    <a:lumMod val="50000"/>
                  </a:schemeClr>
                </a:solidFill>
              </a:rPr>
              <a:t>Hastanın Taburcu Edilme Şekilleri</a:t>
            </a:r>
          </a:p>
          <a:p>
            <a:pPr lvl="1" eaLnBrk="1" fontAlgn="auto" hangingPunct="1">
              <a:lnSpc>
                <a:spcPct val="90000"/>
              </a:lnSpc>
              <a:spcAft>
                <a:spcPts val="0"/>
              </a:spcAft>
              <a:buFont typeface="Wingdings" panose="05000000000000000000" pitchFamily="2" charset="2"/>
              <a:buChar char="§"/>
              <a:defRPr/>
            </a:pPr>
            <a:r>
              <a:rPr lang="tr-TR" altLang="tr-TR" sz="2400" dirty="0"/>
              <a:t>Hasta iyileşir</a:t>
            </a:r>
          </a:p>
          <a:p>
            <a:pPr lvl="1" eaLnBrk="1" fontAlgn="auto" hangingPunct="1">
              <a:lnSpc>
                <a:spcPct val="90000"/>
              </a:lnSpc>
              <a:spcAft>
                <a:spcPts val="0"/>
              </a:spcAft>
              <a:buFont typeface="Wingdings" panose="05000000000000000000" pitchFamily="2" charset="2"/>
              <a:buChar char="§"/>
              <a:defRPr/>
            </a:pPr>
            <a:r>
              <a:rPr lang="tr-TR" altLang="tr-TR" sz="2400" dirty="0"/>
              <a:t>Hastanede hasta başka bir üniteye nakil olmuştur</a:t>
            </a:r>
          </a:p>
          <a:p>
            <a:pPr lvl="1" eaLnBrk="1" fontAlgn="auto" hangingPunct="1">
              <a:lnSpc>
                <a:spcPct val="90000"/>
              </a:lnSpc>
              <a:spcAft>
                <a:spcPts val="0"/>
              </a:spcAft>
              <a:buFont typeface="Wingdings" panose="05000000000000000000" pitchFamily="2" charset="2"/>
              <a:buChar char="§"/>
              <a:defRPr/>
            </a:pPr>
            <a:r>
              <a:rPr lang="tr-TR" altLang="tr-TR" sz="2400" dirty="0"/>
              <a:t>Hastanın kendi isteğiyle taburcu olmak istemiştir (bu durumda hastanın kendi isteği ile çıktığını belirten imzası alınmalıdır)</a:t>
            </a:r>
          </a:p>
          <a:p>
            <a:pPr lvl="1" eaLnBrk="1" fontAlgn="auto" hangingPunct="1">
              <a:lnSpc>
                <a:spcPct val="90000"/>
              </a:lnSpc>
              <a:spcAft>
                <a:spcPts val="0"/>
              </a:spcAft>
              <a:buFont typeface="Wingdings" panose="05000000000000000000" pitchFamily="2" charset="2"/>
              <a:buChar char="§"/>
              <a:defRPr/>
            </a:pPr>
            <a:r>
              <a:rPr lang="tr-TR" altLang="tr-TR" sz="2400" dirty="0"/>
              <a:t>Hastanın ölmesi durumunda yapılan işlemlerdir.</a:t>
            </a:r>
          </a:p>
        </p:txBody>
      </p:sp>
      <p:sp>
        <p:nvSpPr>
          <p:cNvPr id="2" name="Slayt Numarası Yer Tutucusu 1">
            <a:extLst>
              <a:ext uri="{FF2B5EF4-FFF2-40B4-BE49-F238E27FC236}">
                <a16:creationId xmlns="" xmlns:a16="http://schemas.microsoft.com/office/drawing/2014/main" id="{DF927C5E-625A-473D-8D40-4CA3FC34F605}"/>
              </a:ext>
            </a:extLst>
          </p:cNvPr>
          <p:cNvSpPr>
            <a:spLocks noGrp="1"/>
          </p:cNvSpPr>
          <p:nvPr>
            <p:ph type="sldNum" sz="quarter" idx="12"/>
          </p:nvPr>
        </p:nvSpPr>
        <p:spPr/>
        <p:txBody>
          <a:bodyPr/>
          <a:lstStyle/>
          <a:p>
            <a:pPr>
              <a:defRPr/>
            </a:pPr>
            <a:fld id="{004ABC59-17F1-464C-A500-1A6774A6F4D2}" type="slidenum">
              <a:rPr lang="tr-TR" altLang="tr-TR" smtClean="0"/>
              <a:pPr>
                <a:defRPr/>
              </a:pPr>
              <a:t>105</a:t>
            </a:fld>
            <a:endParaRPr lang="tr-TR" altLang="tr-T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B288608D-804E-48EA-8A01-3AE1980C2686}"/>
              </a:ext>
            </a:extLst>
          </p:cNvPr>
          <p:cNvSpPr>
            <a:spLocks noGrp="1"/>
          </p:cNvSpPr>
          <p:nvPr>
            <p:ph type="title"/>
          </p:nvPr>
        </p:nvSpPr>
        <p:spPr/>
        <p:txBody>
          <a:bodyPr/>
          <a:lstStyle/>
          <a:p>
            <a:r>
              <a:rPr lang="tr-TR" b="1" dirty="0"/>
              <a:t>KAYNAKLAR</a:t>
            </a:r>
          </a:p>
        </p:txBody>
      </p:sp>
      <p:sp>
        <p:nvSpPr>
          <p:cNvPr id="3" name="İçerik Yer Tutucusu 2">
            <a:extLst>
              <a:ext uri="{FF2B5EF4-FFF2-40B4-BE49-F238E27FC236}">
                <a16:creationId xmlns="" xmlns:a16="http://schemas.microsoft.com/office/drawing/2014/main" id="{84E6DE9D-10A2-46E3-9680-C8B87860FFC6}"/>
              </a:ext>
            </a:extLst>
          </p:cNvPr>
          <p:cNvSpPr>
            <a:spLocks noGrp="1"/>
          </p:cNvSpPr>
          <p:nvPr>
            <p:ph idx="1"/>
          </p:nvPr>
        </p:nvSpPr>
        <p:spPr/>
        <p:txBody>
          <a:bodyPr/>
          <a:lstStyle/>
          <a:p>
            <a:r>
              <a:rPr lang="tr-TR" sz="1000" b="1" dirty="0"/>
              <a:t>Atabek Aştı T., Karadağ A,</a:t>
            </a:r>
            <a:r>
              <a:rPr lang="tr-TR" sz="1000" dirty="0"/>
              <a:t> Klinik Uygulama Becerileri ve Yöntemleri, Nobel Kitabevi, 2011. </a:t>
            </a:r>
          </a:p>
          <a:p>
            <a:r>
              <a:rPr lang="tr-TR" sz="1000" dirty="0"/>
              <a:t>Bektaş H., Klinik Hemşirelik Becerileri (Çeviri: Taylor S.), Nobel Tıp Kitabevi, 2015. </a:t>
            </a:r>
          </a:p>
          <a:p>
            <a:r>
              <a:rPr lang="tr-TR" sz="1000" b="1" dirty="0" err="1"/>
              <a:t>Berman</a:t>
            </a:r>
            <a:r>
              <a:rPr lang="tr-TR" sz="1000" b="1" dirty="0"/>
              <a:t> A., </a:t>
            </a:r>
            <a:r>
              <a:rPr lang="tr-TR" sz="1000" b="1" dirty="0" err="1"/>
              <a:t>Snyder</a:t>
            </a:r>
            <a:r>
              <a:rPr lang="tr-TR" sz="1000" b="1" dirty="0"/>
              <a:t> S., </a:t>
            </a:r>
            <a:r>
              <a:rPr lang="tr-TR" sz="1000" b="1" dirty="0" err="1"/>
              <a:t>Frandsen</a:t>
            </a:r>
            <a:r>
              <a:rPr lang="tr-TR" sz="1000" b="1" dirty="0"/>
              <a:t> G.,</a:t>
            </a:r>
            <a:r>
              <a:rPr lang="tr-TR" sz="1000" dirty="0"/>
              <a:t> </a:t>
            </a:r>
            <a:r>
              <a:rPr lang="tr-TR" sz="1000" dirty="0" err="1"/>
              <a:t>Kozier&amp;Erb’s</a:t>
            </a:r>
            <a:r>
              <a:rPr lang="tr-TR" sz="1000" dirty="0"/>
              <a:t> Fundamentals of </a:t>
            </a:r>
            <a:r>
              <a:rPr lang="tr-TR" sz="1000" dirty="0" err="1"/>
              <a:t>Nursing</a:t>
            </a:r>
            <a:r>
              <a:rPr lang="tr-TR" sz="1000" dirty="0"/>
              <a:t> </a:t>
            </a:r>
            <a:r>
              <a:rPr lang="tr-TR" sz="1000" dirty="0" err="1"/>
              <a:t>Concepts</a:t>
            </a:r>
            <a:r>
              <a:rPr lang="tr-TR" sz="1000" dirty="0"/>
              <a:t>, </a:t>
            </a:r>
            <a:r>
              <a:rPr lang="tr-TR" sz="1000" dirty="0" err="1"/>
              <a:t>Process</a:t>
            </a:r>
            <a:r>
              <a:rPr lang="tr-TR" sz="1000" dirty="0"/>
              <a:t> </a:t>
            </a:r>
            <a:r>
              <a:rPr lang="tr-TR" sz="1000" dirty="0" err="1"/>
              <a:t>and</a:t>
            </a:r>
            <a:r>
              <a:rPr lang="tr-TR" sz="1000" dirty="0"/>
              <a:t> </a:t>
            </a:r>
            <a:r>
              <a:rPr lang="tr-TR" sz="1000" dirty="0" err="1"/>
              <a:t>Practice</a:t>
            </a:r>
            <a:r>
              <a:rPr lang="tr-TR" sz="1000" dirty="0"/>
              <a:t> </a:t>
            </a:r>
            <a:r>
              <a:rPr lang="tr-TR" sz="1000" dirty="0" err="1"/>
              <a:t>Tenth</a:t>
            </a:r>
            <a:r>
              <a:rPr lang="tr-TR" sz="1000" dirty="0"/>
              <a:t> Edition, </a:t>
            </a:r>
            <a:r>
              <a:rPr lang="tr-TR" sz="1000" dirty="0" err="1"/>
              <a:t>Pearson</a:t>
            </a:r>
            <a:r>
              <a:rPr lang="tr-TR" sz="1000" dirty="0"/>
              <a:t>, 2016.</a:t>
            </a:r>
          </a:p>
          <a:p>
            <a:r>
              <a:rPr lang="tr-TR" sz="1000" b="1" dirty="0"/>
              <a:t>Birol, L.</a:t>
            </a:r>
            <a:r>
              <a:rPr lang="tr-TR" sz="1000" dirty="0"/>
              <a:t> Hemşirelik Süreci, 10. Baskı, İzmir, Etki Yayınları, 2011; 54-58.  </a:t>
            </a:r>
          </a:p>
          <a:p>
            <a:r>
              <a:rPr lang="tr-TR" sz="1000" b="1" dirty="0"/>
              <a:t>Erkal İlhan S, </a:t>
            </a:r>
            <a:r>
              <a:rPr lang="tr-TR" sz="1000" b="1" dirty="0" err="1"/>
              <a:t>Ançel</a:t>
            </a:r>
            <a:r>
              <a:rPr lang="tr-TR" sz="1000" b="1" dirty="0"/>
              <a:t> G, </a:t>
            </a:r>
            <a:r>
              <a:rPr lang="tr-TR" sz="1000" b="1" dirty="0" err="1"/>
              <a:t>Hakverdioğlu</a:t>
            </a:r>
            <a:r>
              <a:rPr lang="tr-TR" sz="1000" b="1" dirty="0"/>
              <a:t> </a:t>
            </a:r>
            <a:r>
              <a:rPr lang="tr-TR" sz="1000" b="1" dirty="0" err="1"/>
              <a:t>Yönt</a:t>
            </a:r>
            <a:r>
              <a:rPr lang="tr-TR" sz="1000" b="1" dirty="0"/>
              <a:t> G. </a:t>
            </a:r>
            <a:r>
              <a:rPr lang="tr-TR" sz="1000" dirty="0"/>
              <a:t>Hemşirelik Tanıları, Girişimleri, Sonuçları. 1. Baskı, Andaç Yayınları </a:t>
            </a:r>
            <a:r>
              <a:rPr lang="tr-TR" sz="1000" dirty="0" err="1"/>
              <a:t>Alter</a:t>
            </a:r>
            <a:r>
              <a:rPr lang="tr-TR" sz="1000" dirty="0"/>
              <a:t> Yayıncılık, Ankara, 2017. </a:t>
            </a:r>
          </a:p>
          <a:p>
            <a:r>
              <a:rPr lang="tr-TR" sz="1000" b="1" dirty="0" err="1"/>
              <a:t>Kapucu</a:t>
            </a:r>
            <a:r>
              <a:rPr lang="tr-TR" sz="1000" b="1" dirty="0"/>
              <a:t> S, Akyar İ, Korkmaz F.</a:t>
            </a:r>
            <a:r>
              <a:rPr lang="tr-TR" sz="1000" dirty="0"/>
              <a:t> (Çeviri: </a:t>
            </a:r>
            <a:r>
              <a:rPr lang="tr-TR" sz="1000" dirty="0" err="1"/>
              <a:t>Nursing</a:t>
            </a:r>
            <a:r>
              <a:rPr lang="tr-TR" sz="1000" dirty="0"/>
              <a:t> </a:t>
            </a:r>
            <a:r>
              <a:rPr lang="tr-TR" sz="1000" dirty="0" err="1"/>
              <a:t>Diagnosis</a:t>
            </a:r>
            <a:r>
              <a:rPr lang="tr-TR" sz="1000" dirty="0"/>
              <a:t> </a:t>
            </a:r>
            <a:r>
              <a:rPr lang="tr-TR" sz="1000" dirty="0" err="1"/>
              <a:t>Handbook</a:t>
            </a:r>
            <a:r>
              <a:rPr lang="tr-TR" sz="1000" dirty="0"/>
              <a:t>). Hemşirelik Tanıları El Kitabı, 11. Baskı, Pelikan Yayınevi, 2018. </a:t>
            </a:r>
          </a:p>
          <a:p>
            <a:r>
              <a:rPr lang="tr-TR" sz="1000" b="1" dirty="0"/>
              <a:t>Karadağ A, Atabek Aştı T.</a:t>
            </a:r>
            <a:r>
              <a:rPr lang="tr-TR" sz="1000" dirty="0"/>
              <a:t> Hemşirelik Esasları Hemşirelik Bilim ve Sanatı, İstanbul, Akademi Yayıncılık, 2016.</a:t>
            </a:r>
          </a:p>
          <a:p>
            <a:r>
              <a:rPr lang="tr-TR" sz="1000" b="1" dirty="0"/>
              <a:t>Potter PA, Perry AG, </a:t>
            </a:r>
            <a:r>
              <a:rPr lang="tr-TR" sz="1000" b="1" dirty="0" err="1"/>
              <a:t>Stockert</a:t>
            </a:r>
            <a:r>
              <a:rPr lang="tr-TR" sz="1000" b="1" dirty="0"/>
              <a:t> P, </a:t>
            </a:r>
            <a:r>
              <a:rPr lang="tr-TR" sz="1000" b="1" dirty="0" err="1"/>
              <a:t>Hall</a:t>
            </a:r>
            <a:r>
              <a:rPr lang="tr-TR" sz="1000" b="1" dirty="0"/>
              <a:t> A.,</a:t>
            </a:r>
            <a:r>
              <a:rPr lang="tr-TR" sz="1000" dirty="0"/>
              <a:t> Fundamentals of </a:t>
            </a:r>
            <a:r>
              <a:rPr lang="tr-TR" sz="1000" dirty="0" err="1"/>
              <a:t>Nursing</a:t>
            </a:r>
            <a:r>
              <a:rPr lang="tr-TR" sz="1000" dirty="0"/>
              <a:t> 8th Edition, </a:t>
            </a:r>
            <a:r>
              <a:rPr lang="tr-TR" sz="1000" dirty="0" err="1"/>
              <a:t>Elsevier</a:t>
            </a:r>
            <a:r>
              <a:rPr lang="tr-TR" sz="1000" dirty="0"/>
              <a:t>, 2013. </a:t>
            </a:r>
          </a:p>
          <a:p>
            <a:r>
              <a:rPr lang="tr-TR" sz="1000" dirty="0" err="1"/>
              <a:t>Wilkinson</a:t>
            </a:r>
            <a:r>
              <a:rPr lang="tr-TR" sz="1000" dirty="0"/>
              <a:t> JM, Tras LS, </a:t>
            </a:r>
            <a:r>
              <a:rPr lang="tr-TR" sz="1000" dirty="0" err="1"/>
              <a:t>Barnett</a:t>
            </a:r>
            <a:r>
              <a:rPr lang="tr-TR" sz="1000" dirty="0"/>
              <a:t> KL, Smith MH, Fundamentals of </a:t>
            </a:r>
            <a:r>
              <a:rPr lang="tr-TR" sz="1000" dirty="0" err="1"/>
              <a:t>Nursing</a:t>
            </a:r>
            <a:r>
              <a:rPr lang="tr-TR" sz="1000" dirty="0"/>
              <a:t> (</a:t>
            </a:r>
            <a:r>
              <a:rPr lang="tr-TR" sz="1000" dirty="0" err="1"/>
              <a:t>Two</a:t>
            </a:r>
            <a:r>
              <a:rPr lang="tr-TR" sz="1000" dirty="0"/>
              <a:t> Volume Set) 3rd Edition, F.A. </a:t>
            </a:r>
            <a:r>
              <a:rPr lang="tr-TR" sz="1000" dirty="0" err="1"/>
              <a:t>Davis</a:t>
            </a:r>
            <a:r>
              <a:rPr lang="tr-TR" sz="1000" dirty="0"/>
              <a:t> </a:t>
            </a:r>
            <a:r>
              <a:rPr lang="tr-TR" sz="1000" dirty="0" err="1"/>
              <a:t>Company</a:t>
            </a:r>
            <a:r>
              <a:rPr lang="tr-TR" sz="1000" dirty="0"/>
              <a:t> </a:t>
            </a:r>
            <a:r>
              <a:rPr lang="tr-TR" sz="1000" dirty="0" err="1"/>
              <a:t>Philadelphia</a:t>
            </a:r>
            <a:r>
              <a:rPr lang="tr-TR" sz="1000" dirty="0"/>
              <a:t>, 2016. </a:t>
            </a:r>
          </a:p>
          <a:p>
            <a:r>
              <a:rPr lang="tr-TR" sz="1000" b="1" dirty="0"/>
              <a:t>Sabuncu, N., Alpar, Ş.E., Özdilli, K., Batmaz, M., Bahçecik, N., İlhan, S.E., Özhan, F., Dursun, S.</a:t>
            </a:r>
            <a:r>
              <a:rPr lang="tr-TR" sz="1000" dirty="0"/>
              <a:t>: Hemşirelik Bakımında İlke ve Uygulamalar. </a:t>
            </a:r>
            <a:r>
              <a:rPr lang="tr-TR" sz="1000" dirty="0" err="1"/>
              <a:t>Alter</a:t>
            </a:r>
            <a:r>
              <a:rPr lang="tr-TR" sz="1000" dirty="0"/>
              <a:t> Yayıncılık, Ankara 2009. </a:t>
            </a:r>
          </a:p>
          <a:p>
            <a:r>
              <a:rPr lang="tr-TR" sz="1000" b="1" dirty="0"/>
              <a:t>Uysal N., Çakırcalı E.,</a:t>
            </a:r>
            <a:r>
              <a:rPr lang="tr-TR" sz="1000" dirty="0"/>
              <a:t> Hemşirelik Esasları İnsan Sağlığı ve Fonksiyonları, </a:t>
            </a:r>
            <a:r>
              <a:rPr lang="tr-TR" sz="1000" dirty="0" err="1"/>
              <a:t>Palme</a:t>
            </a:r>
            <a:r>
              <a:rPr lang="tr-TR" sz="1000" dirty="0"/>
              <a:t> Yayıncılık, 2015. </a:t>
            </a:r>
          </a:p>
          <a:p>
            <a:r>
              <a:rPr lang="tr-TR" sz="1000" b="1" dirty="0"/>
              <a:t>Taylor CR, </a:t>
            </a:r>
            <a:r>
              <a:rPr lang="tr-TR" sz="1000" b="1" dirty="0" err="1"/>
              <a:t>Lillis</a:t>
            </a:r>
            <a:r>
              <a:rPr lang="tr-TR" sz="1000" b="1" dirty="0"/>
              <a:t> C, </a:t>
            </a:r>
            <a:r>
              <a:rPr lang="tr-TR" sz="1000" b="1" dirty="0" err="1"/>
              <a:t>LeMone</a:t>
            </a:r>
            <a:r>
              <a:rPr lang="tr-TR" sz="1000" b="1" dirty="0"/>
              <a:t> P, </a:t>
            </a:r>
            <a:r>
              <a:rPr lang="tr-TR" sz="1000" b="1" dirty="0" err="1"/>
              <a:t>Lynn</a:t>
            </a:r>
            <a:r>
              <a:rPr lang="tr-TR" sz="1000" b="1" dirty="0"/>
              <a:t> P,</a:t>
            </a:r>
            <a:r>
              <a:rPr lang="tr-TR" sz="1000" dirty="0"/>
              <a:t> Fundamentals of </a:t>
            </a:r>
            <a:r>
              <a:rPr lang="tr-TR" sz="1000" dirty="0" err="1"/>
              <a:t>Nursing</a:t>
            </a:r>
            <a:r>
              <a:rPr lang="tr-TR" sz="1000" dirty="0"/>
              <a:t>: </a:t>
            </a:r>
            <a:r>
              <a:rPr lang="tr-TR" sz="1000" dirty="0" err="1"/>
              <a:t>The</a:t>
            </a:r>
            <a:r>
              <a:rPr lang="tr-TR" sz="1000" dirty="0"/>
              <a:t> Art </a:t>
            </a:r>
            <a:r>
              <a:rPr lang="tr-TR" sz="1000" dirty="0" err="1"/>
              <a:t>and</a:t>
            </a:r>
            <a:r>
              <a:rPr lang="tr-TR" sz="1000" dirty="0"/>
              <a:t> </a:t>
            </a:r>
            <a:r>
              <a:rPr lang="tr-TR" sz="1000" dirty="0" err="1"/>
              <a:t>Science</a:t>
            </a:r>
            <a:r>
              <a:rPr lang="tr-TR" sz="1000" dirty="0"/>
              <a:t> of </a:t>
            </a:r>
            <a:r>
              <a:rPr lang="tr-TR" sz="1000" dirty="0" err="1"/>
              <a:t>Nursing</a:t>
            </a:r>
            <a:r>
              <a:rPr lang="tr-TR" sz="1000" dirty="0"/>
              <a:t> </a:t>
            </a:r>
            <a:r>
              <a:rPr lang="tr-TR" sz="1000" dirty="0" err="1"/>
              <a:t>Care</a:t>
            </a:r>
            <a:r>
              <a:rPr lang="tr-TR" sz="1000" dirty="0"/>
              <a:t> </a:t>
            </a:r>
            <a:r>
              <a:rPr lang="tr-TR" sz="1000" dirty="0" err="1"/>
              <a:t>Seventh</a:t>
            </a:r>
            <a:r>
              <a:rPr lang="tr-TR" sz="1000" dirty="0"/>
              <a:t>, North </a:t>
            </a:r>
            <a:r>
              <a:rPr lang="tr-TR" sz="1000" dirty="0" err="1"/>
              <a:t>American</a:t>
            </a:r>
            <a:r>
              <a:rPr lang="tr-TR" sz="1000" dirty="0"/>
              <a:t> Edition, </a:t>
            </a:r>
            <a:r>
              <a:rPr lang="tr-TR" sz="1000" dirty="0" err="1"/>
              <a:t>Lippincott</a:t>
            </a:r>
            <a:r>
              <a:rPr lang="tr-TR" sz="1000" dirty="0"/>
              <a:t> Williams &amp; </a:t>
            </a:r>
            <a:r>
              <a:rPr lang="tr-TR" sz="1000" dirty="0" err="1"/>
              <a:t>Wilkins</a:t>
            </a:r>
            <a:r>
              <a:rPr lang="tr-TR" sz="1000" dirty="0"/>
              <a:t>, 2011. </a:t>
            </a:r>
          </a:p>
          <a:p>
            <a:r>
              <a:rPr lang="tr-TR" sz="1000" b="1" dirty="0" err="1"/>
              <a:t>Wilkinson</a:t>
            </a:r>
            <a:r>
              <a:rPr lang="tr-TR" sz="1000" b="1" dirty="0"/>
              <a:t> JM, Tras LS, </a:t>
            </a:r>
            <a:r>
              <a:rPr lang="tr-TR" sz="1000" b="1" dirty="0" err="1"/>
              <a:t>Barnett</a:t>
            </a:r>
            <a:r>
              <a:rPr lang="tr-TR" sz="1000" b="1" dirty="0"/>
              <a:t> KL, Smith MH,</a:t>
            </a:r>
            <a:r>
              <a:rPr lang="tr-TR" sz="1000" dirty="0"/>
              <a:t> Fundamentals of </a:t>
            </a:r>
            <a:r>
              <a:rPr lang="tr-TR" sz="1000" dirty="0" err="1"/>
              <a:t>Nursing</a:t>
            </a:r>
            <a:r>
              <a:rPr lang="tr-TR" sz="1000" dirty="0"/>
              <a:t> (</a:t>
            </a:r>
            <a:r>
              <a:rPr lang="tr-TR" sz="1000" dirty="0" err="1"/>
              <a:t>Two</a:t>
            </a:r>
            <a:r>
              <a:rPr lang="tr-TR" sz="1000" dirty="0"/>
              <a:t> Volume Set) 3rd Edition, F.A. </a:t>
            </a:r>
            <a:r>
              <a:rPr lang="tr-TR" sz="1000" dirty="0" err="1"/>
              <a:t>Davis</a:t>
            </a:r>
            <a:r>
              <a:rPr lang="tr-TR" sz="1000" dirty="0"/>
              <a:t> </a:t>
            </a:r>
            <a:r>
              <a:rPr lang="tr-TR" sz="1000" dirty="0" err="1"/>
              <a:t>Company</a:t>
            </a:r>
            <a:r>
              <a:rPr lang="tr-TR" sz="1000" dirty="0"/>
              <a:t> </a:t>
            </a:r>
            <a:r>
              <a:rPr lang="tr-TR" sz="1000" dirty="0" err="1"/>
              <a:t>Philadelphia</a:t>
            </a:r>
            <a:r>
              <a:rPr lang="tr-TR" sz="1000" dirty="0"/>
              <a:t>, 2016. </a:t>
            </a:r>
          </a:p>
          <a:p>
            <a:pPr marL="0" indent="0">
              <a:buNone/>
            </a:pPr>
            <a:endParaRPr lang="tr-TR" sz="2000" dirty="0"/>
          </a:p>
        </p:txBody>
      </p:sp>
    </p:spTree>
    <p:extLst>
      <p:ext uri="{BB962C8B-B14F-4D97-AF65-F5344CB8AC3E}">
        <p14:creationId xmlns:p14="http://schemas.microsoft.com/office/powerpoint/2010/main" val="418957456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3 Başlık">
            <a:extLst>
              <a:ext uri="{FF2B5EF4-FFF2-40B4-BE49-F238E27FC236}">
                <a16:creationId xmlns="" xmlns:a16="http://schemas.microsoft.com/office/drawing/2014/main" id="{9A3E909B-B686-4AC5-8B37-66BFEABC27AC}"/>
              </a:ext>
            </a:extLst>
          </p:cNvPr>
          <p:cNvSpPr>
            <a:spLocks noGrp="1" noChangeArrowheads="1"/>
          </p:cNvSpPr>
          <p:nvPr>
            <p:ph type="ctrTitle"/>
          </p:nvPr>
        </p:nvSpPr>
        <p:spPr>
          <a:xfrm>
            <a:off x="1043608" y="2693987"/>
            <a:ext cx="7772400" cy="1470025"/>
          </a:xfrm>
        </p:spPr>
        <p:txBody>
          <a:bodyPr/>
          <a:lstStyle/>
          <a:p>
            <a:pPr algn="r" eaLnBrk="1" hangingPunct="1"/>
            <a:r>
              <a:rPr lang="tr-TR" altLang="tr-TR" dirty="0"/>
              <a:t>ÜNİTE SONU</a:t>
            </a:r>
          </a:p>
        </p:txBody>
      </p:sp>
      <p:sp>
        <p:nvSpPr>
          <p:cNvPr id="2" name="Slayt Numarası Yer Tutucusu 1">
            <a:extLst>
              <a:ext uri="{FF2B5EF4-FFF2-40B4-BE49-F238E27FC236}">
                <a16:creationId xmlns="" xmlns:a16="http://schemas.microsoft.com/office/drawing/2014/main" id="{0FE38DE8-AD52-44D1-9646-3F5181C2DEC5}"/>
              </a:ext>
            </a:extLst>
          </p:cNvPr>
          <p:cNvSpPr>
            <a:spLocks noGrp="1"/>
          </p:cNvSpPr>
          <p:nvPr>
            <p:ph type="sldNum" sz="quarter" idx="12"/>
          </p:nvPr>
        </p:nvSpPr>
        <p:spPr/>
        <p:txBody>
          <a:bodyPr/>
          <a:lstStyle/>
          <a:p>
            <a:pPr>
              <a:defRPr/>
            </a:pPr>
            <a:fld id="{D7163907-5DC3-4514-BD43-6E8458B25F06}" type="slidenum">
              <a:rPr lang="tr-TR" altLang="tr-TR" smtClean="0"/>
              <a:pPr>
                <a:defRPr/>
              </a:pPr>
              <a:t>107</a:t>
            </a:fld>
            <a:endParaRPr lang="tr-TR" altLang="tr-TR"/>
          </a:p>
        </p:txBody>
      </p:sp>
    </p:spTree>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236</TotalTime>
  <Words>3684</Words>
  <Application>Microsoft Office PowerPoint</Application>
  <PresentationFormat>Ekran Gösterisi (4:3)</PresentationFormat>
  <Paragraphs>743</Paragraphs>
  <Slides>107</Slides>
  <Notes>0</Notes>
  <HiddenSlides>0</HiddenSlides>
  <MMClips>0</MMClips>
  <ScaleCrop>false</ScaleCrop>
  <HeadingPairs>
    <vt:vector size="4" baseType="variant">
      <vt:variant>
        <vt:lpstr>Tema</vt:lpstr>
      </vt:variant>
      <vt:variant>
        <vt:i4>1</vt:i4>
      </vt:variant>
      <vt:variant>
        <vt:lpstr>Slayt Başlıkları</vt:lpstr>
      </vt:variant>
      <vt:variant>
        <vt:i4>107</vt:i4>
      </vt:variant>
    </vt:vector>
  </HeadingPairs>
  <TitlesOfParts>
    <vt:vector size="108" baseType="lpstr">
      <vt:lpstr>Varsayılan Tasarım</vt:lpstr>
      <vt:lpstr>PowerPoint Sunusu</vt:lpstr>
      <vt:lpstr>HEMŞİRELİKTE TEMEL KAVRAMLAR  HASTA KABULÜ  VE  TABURCU EDİLMESİ </vt:lpstr>
      <vt:lpstr> HEMŞİRELİKTE TEMEL KAVRAMLAR</vt:lpstr>
      <vt:lpstr>İÇERİK</vt:lpstr>
      <vt:lpstr>Kavramlar</vt:lpstr>
      <vt:lpstr>Kavramların Özellikleri</vt:lpstr>
      <vt:lpstr>KURAM</vt:lpstr>
      <vt:lpstr>Kuramın Özellikleri </vt:lpstr>
      <vt:lpstr>Tüm Kuramcıların Hemşireliği Ele Alışlarında Ortak Yönler İncelendiğinde:</vt:lpstr>
      <vt:lpstr>Hemşirelikte Kavram ve Kuram Geliştirme Nedenleri </vt:lpstr>
      <vt:lpstr>TEMEL KAVRAMLAR</vt:lpstr>
      <vt:lpstr>PowerPoint Sunusu</vt:lpstr>
      <vt:lpstr>Çevre Kavramı </vt:lpstr>
      <vt:lpstr>ÇEVRE</vt:lpstr>
      <vt:lpstr>İNSAN</vt:lpstr>
      <vt:lpstr>PowerPoint Sunusu</vt:lpstr>
      <vt:lpstr>Stres </vt:lpstr>
      <vt:lpstr>Strese Uyum</vt:lpstr>
      <vt:lpstr>Stresle Başa Çıkma</vt:lpstr>
      <vt:lpstr>Stresle Baş Edememe Belirtileri</vt:lpstr>
      <vt:lpstr>Stresle Baş Edememe Belirtileri</vt:lpstr>
      <vt:lpstr>“Temel Gereksinimler Kuramı”  Abraham Maslow</vt:lpstr>
      <vt:lpstr>Temel İnsan Gereksinimleri Abraham Maslow (1940)</vt:lpstr>
      <vt:lpstr>PowerPoint Sunusu</vt:lpstr>
      <vt:lpstr>SAĞLIK/HASTALIK</vt:lpstr>
      <vt:lpstr>Dünya Sağlık Örgütü (DSÖ) World Health Organization (WHO)  Sağlık</vt:lpstr>
      <vt:lpstr>DSÖ’ Nün Tanımı Sağlığa Daha Bütüncül Kavram Getiren  Karakteristik Özellikleri İçerir:</vt:lpstr>
      <vt:lpstr>PowerPoint Sunusu</vt:lpstr>
      <vt:lpstr>Sağlığın Geliştirilmesi </vt:lpstr>
      <vt:lpstr>PowerPoint Sunusu</vt:lpstr>
      <vt:lpstr>Sağlık düzeyinin  en önemli belirleyicileri</vt:lpstr>
      <vt:lpstr>Sağlığın Değerlendirilmesi</vt:lpstr>
      <vt:lpstr>Hastalık</vt:lpstr>
      <vt:lpstr>PowerPoint Sunusu</vt:lpstr>
      <vt:lpstr>Hemşirelik Kavramı </vt:lpstr>
      <vt:lpstr>PowerPoint Sunusu</vt:lpstr>
      <vt:lpstr>PowerPoint Sunusu</vt:lpstr>
      <vt:lpstr>PowerPoint Sunusu</vt:lpstr>
      <vt:lpstr>Hemşireliğin üç temel öğesi</vt:lpstr>
      <vt:lpstr>Hemşirelik</vt:lpstr>
      <vt:lpstr>Geçmişten günümüze kadar yapılmış hemşirelik tanımlarının ortak özellikleri</vt:lpstr>
      <vt:lpstr>Hemşirelik Felsefesi Kavramları </vt:lpstr>
      <vt:lpstr>Hemşirelik Felsefesi Işığında Hemşirenin Sahip Olması Gereken Nitelikler </vt:lpstr>
      <vt:lpstr>Hemşirenin Sorumlulukları</vt:lpstr>
      <vt:lpstr>Hemşirenin Sosyolojik Özellikleri</vt:lpstr>
      <vt:lpstr>Bakım Modelleri</vt:lpstr>
      <vt:lpstr>Her Modelde;</vt:lpstr>
      <vt:lpstr>Tüm kuramcıların hemşireliği ele alışında ortak yönler:</vt:lpstr>
      <vt:lpstr>FLORENCE  NIGHTINGALE 1820-1910</vt:lpstr>
      <vt:lpstr>PowerPoint Sunusu</vt:lpstr>
      <vt:lpstr>PowerPoint Sunusu</vt:lpstr>
      <vt:lpstr>PowerPoint Sunusu</vt:lpstr>
      <vt:lpstr>VIRGINIA  HENDERSON 1897-1996</vt:lpstr>
      <vt:lpstr>HENDERSON- 14 Bileşeni</vt:lpstr>
      <vt:lpstr>HENDERSON MODELİNİN BİLİMSEL TEMELLERİ</vt:lpstr>
      <vt:lpstr>HILDEGARD  PEPLAU 1909-1999</vt:lpstr>
      <vt:lpstr>PowerPoint Sunusu</vt:lpstr>
      <vt:lpstr>MARTHA ROGERS 1914-1994</vt:lpstr>
      <vt:lpstr>FAYE G. ABDELLAH 1919-2017</vt:lpstr>
      <vt:lpstr>Abdellah-21 Hemşirelik Problemi</vt:lpstr>
      <vt:lpstr>Abdellah-21 Hemşirelik Problemi</vt:lpstr>
      <vt:lpstr>DOROTHEA OREM 1914-2007</vt:lpstr>
      <vt:lpstr>Orem’e göre  Bireysel Bakım Gereksinimleri</vt:lpstr>
      <vt:lpstr> IMOGENE KING 1923-2007 </vt:lpstr>
      <vt:lpstr>PowerPoint Sunusu</vt:lpstr>
      <vt:lpstr>  BETTY NEUMAN 1924-   </vt:lpstr>
      <vt:lpstr>MADELINE LENINGER 1925-2012</vt:lpstr>
      <vt:lpstr>LYDIA E. HALL 1906-1969 </vt:lpstr>
      <vt:lpstr> JOYE TRAVELBEE 1926-1973</vt:lpstr>
      <vt:lpstr> SISTER CALLISTA ROY 1939- </vt:lpstr>
      <vt:lpstr>  MARJORY GORDON 1911-2015    </vt:lpstr>
      <vt:lpstr>Roper, Logan Tierney </vt:lpstr>
      <vt:lpstr>YAŞAM MODELİ</vt:lpstr>
      <vt:lpstr>YAŞAM MODELİ</vt:lpstr>
      <vt:lpstr>YAŞAM MODELİ  TEMEL ÖĞELERİ</vt:lpstr>
      <vt:lpstr>İNSAN</vt:lpstr>
      <vt:lpstr>SAĞLIK</vt:lpstr>
      <vt:lpstr>HEMŞİRELİK</vt:lpstr>
      <vt:lpstr>Yaşamda Bağımlılık-Bağımsızlık</vt:lpstr>
      <vt:lpstr>Yaşam Aktivitelerini Etkileyen Unsurlar</vt:lpstr>
      <vt:lpstr>Yaşamın Bireyselliği</vt:lpstr>
      <vt:lpstr>Günlük Yaşam Aktiviteleri</vt:lpstr>
      <vt:lpstr>Güvenli Çevrenin  Sağlanması ve Sürdürülmesi</vt:lpstr>
      <vt:lpstr>İletişim</vt:lpstr>
      <vt:lpstr>Solunum</vt:lpstr>
      <vt:lpstr>Yeme-İçme</vt:lpstr>
      <vt:lpstr>Boşaltım</vt:lpstr>
      <vt:lpstr>Kişisel Temizlik ve Giyinme</vt:lpstr>
      <vt:lpstr>Beden Isısının Kontrolü</vt:lpstr>
      <vt:lpstr>Hareket</vt:lpstr>
      <vt:lpstr>Çalışma Ve Boş Vakitlerini Değerlendirme</vt:lpstr>
      <vt:lpstr>Cinselliği İfade Etme</vt:lpstr>
      <vt:lpstr>Uyku</vt:lpstr>
      <vt:lpstr>Ölüm</vt:lpstr>
      <vt:lpstr>PowerPoint Sunusu</vt:lpstr>
      <vt:lpstr>ÜNİTE SONU</vt:lpstr>
      <vt:lpstr>   HASTA KABULÜ VE  TABURCU EDİLMESİ </vt:lpstr>
      <vt:lpstr>İçerik </vt:lpstr>
      <vt:lpstr>Hastaneye kabulün planlı bir şekilde yürütülmesi için:</vt:lpstr>
      <vt:lpstr>Hastanın Hastaneye Kabulü</vt:lpstr>
      <vt:lpstr>Tanışma ve Oryantasyon</vt:lpstr>
      <vt:lpstr>Hemşirenin Hastayı Değerlendirmesi (Veri Toplama)</vt:lpstr>
      <vt:lpstr>Fizik Muayene Yöntemleri </vt:lpstr>
      <vt:lpstr>Fizik Muayenede Hemşirenin Görevleri ve Sorumlulukları</vt:lpstr>
      <vt:lpstr>HASTANIN TABURCU EDİLMESİ </vt:lpstr>
      <vt:lpstr>KAYNAKLAR</vt:lpstr>
      <vt:lpstr>ÜNİTE SONU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cansev bal</dc:creator>
  <cp:lastModifiedBy>TOSHIBA</cp:lastModifiedBy>
  <cp:revision>24</cp:revision>
  <cp:lastPrinted>1601-01-01T00:00:00Z</cp:lastPrinted>
  <dcterms:created xsi:type="dcterms:W3CDTF">2019-12-01T12:29:24Z</dcterms:created>
  <dcterms:modified xsi:type="dcterms:W3CDTF">2019-12-31T19:23:11Z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