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6" r:id="rId2"/>
    <p:sldId id="257" r:id="rId3"/>
    <p:sldId id="357" r:id="rId4"/>
    <p:sldId id="358" r:id="rId5"/>
    <p:sldId id="359" r:id="rId6"/>
    <p:sldId id="361" r:id="rId7"/>
    <p:sldId id="362" r:id="rId8"/>
    <p:sldId id="360" r:id="rId9"/>
    <p:sldId id="310" r:id="rId10"/>
    <p:sldId id="312" r:id="rId11"/>
    <p:sldId id="313" r:id="rId12"/>
    <p:sldId id="371" r:id="rId13"/>
    <p:sldId id="363" r:id="rId14"/>
    <p:sldId id="408" r:id="rId15"/>
    <p:sldId id="364" r:id="rId16"/>
    <p:sldId id="409" r:id="rId17"/>
    <p:sldId id="365" r:id="rId18"/>
    <p:sldId id="366" r:id="rId19"/>
    <p:sldId id="374" r:id="rId20"/>
    <p:sldId id="375" r:id="rId21"/>
    <p:sldId id="376" r:id="rId22"/>
    <p:sldId id="377" r:id="rId23"/>
    <p:sldId id="319" r:id="rId24"/>
    <p:sldId id="320" r:id="rId25"/>
    <p:sldId id="410" r:id="rId26"/>
    <p:sldId id="378" r:id="rId27"/>
    <p:sldId id="323" r:id="rId28"/>
    <p:sldId id="406" r:id="rId29"/>
    <p:sldId id="387" r:id="rId30"/>
    <p:sldId id="405" r:id="rId31"/>
    <p:sldId id="395" r:id="rId32"/>
    <p:sldId id="396" r:id="rId33"/>
    <p:sldId id="399" r:id="rId34"/>
    <p:sldId id="400" r:id="rId35"/>
    <p:sldId id="383" r:id="rId36"/>
    <p:sldId id="327" r:id="rId37"/>
    <p:sldId id="328" r:id="rId38"/>
    <p:sldId id="329" r:id="rId39"/>
    <p:sldId id="384" r:id="rId40"/>
    <p:sldId id="386" r:id="rId41"/>
    <p:sldId id="411" r:id="rId42"/>
    <p:sldId id="401" r:id="rId43"/>
    <p:sldId id="402" r:id="rId44"/>
    <p:sldId id="413" r:id="rId45"/>
    <p:sldId id="414" r:id="rId46"/>
    <p:sldId id="403" r:id="rId4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0E8F"/>
    <a:srgbClr val="E02020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7" autoAdjust="0"/>
  </p:normalViewPr>
  <p:slideViewPr>
    <p:cSldViewPr>
      <p:cViewPr varScale="1">
        <p:scale>
          <a:sx n="88" d="100"/>
          <a:sy n="88" d="100"/>
        </p:scale>
        <p:origin x="-1310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31.12.2019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47534-9959-4164-8D4F-74EEEBBD1FBE}" type="datetimeFigureOut">
              <a:rPr lang="tr-TR" smtClean="0"/>
              <a:t>31.12.2019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A984C-E96F-4614-8834-AF32A16010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0640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ayt Resmi Yer Tutucusu 1">
            <a:extLst>
              <a:ext uri="{FF2B5EF4-FFF2-40B4-BE49-F238E27FC236}">
                <a16:creationId xmlns="" xmlns:a16="http://schemas.microsoft.com/office/drawing/2014/main" id="{7D3F79EF-F820-4D75-8635-BE2CF1149A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 Yer Tutucusu 2">
            <a:extLst>
              <a:ext uri="{FF2B5EF4-FFF2-40B4-BE49-F238E27FC236}">
                <a16:creationId xmlns="" xmlns:a16="http://schemas.microsoft.com/office/drawing/2014/main" id="{1A33CE2D-3FAF-4069-AB70-54EDB60C61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/>
          </a:p>
        </p:txBody>
      </p:sp>
      <p:sp>
        <p:nvSpPr>
          <p:cNvPr id="36868" name="Slayt Numarası Yer Tutucusu 3">
            <a:extLst>
              <a:ext uri="{FF2B5EF4-FFF2-40B4-BE49-F238E27FC236}">
                <a16:creationId xmlns="" xmlns:a16="http://schemas.microsoft.com/office/drawing/2014/main" id="{32DE2699-1E4C-45B1-8EC6-736BA721B9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650B06-488F-4518-B436-130F0B9867D2}" type="slidenum">
              <a:rPr lang="tr-TR" altLang="tr-TR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tr-TR" altLang="tr-T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=""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=""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=""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=""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=""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=""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sunu kapak">
            <a:extLst>
              <a:ext uri="{FF2B5EF4-FFF2-40B4-BE49-F238E27FC236}">
                <a16:creationId xmlns="" xmlns:a16="http://schemas.microsoft.com/office/drawing/2014/main" id="{95F6E267-728F-4FB0-8651-BFFD2B0E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012"/>
            <a:ext cx="9392574" cy="68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>
            <a:extLst>
              <a:ext uri="{FF2B5EF4-FFF2-40B4-BE49-F238E27FC236}">
                <a16:creationId xmlns="" xmlns:a16="http://schemas.microsoft.com/office/drawing/2014/main" id="{F38C432D-5372-448E-9829-E0F45631D4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0" y="3162300"/>
            <a:ext cx="6096000" cy="53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200" b="1" dirty="0"/>
              <a:t>HEMŞİRELİK BÖLÜMÜ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40919079-B759-42A8-9F3B-9A1143AB9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3200" b="1" dirty="0"/>
              <a:t>SAĞLIK BİLİMLERİ FAKÜLTESİ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FA81E1F3-CB27-487C-8780-092A735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7244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b="1" i="1" dirty="0"/>
              <a:t>HEM101-Hemşirelik Esasları-1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2B89DD1B-66F7-4797-94FB-C51343EB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334000"/>
            <a:ext cx="609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000" b="1" i="1" dirty="0">
                <a:solidFill>
                  <a:schemeClr val="bg1">
                    <a:lumMod val="50000"/>
                  </a:schemeClr>
                </a:solidFill>
              </a:rPr>
              <a:t>DOÇ. DR. ZELİHA KOÇ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A280B79D-0B02-41AA-A0CB-21D933491A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anchor="ctr"/>
          <a:lstStyle/>
          <a:p>
            <a:r>
              <a:rPr lang="tr-TR" altLang="tr-TR" sz="4400" b="1" dirty="0"/>
              <a:t>ASEPSİ-ANTİSEPSİ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="" xmlns:a16="http://schemas.microsoft.com/office/drawing/2014/main" id="{F905258F-F96C-4DD7-B132-3E7AE9EEAA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82475"/>
            <a:ext cx="1918320" cy="762000"/>
          </a:xfrm>
        </p:spPr>
        <p:txBody>
          <a:bodyPr/>
          <a:lstStyle/>
          <a:p>
            <a:r>
              <a:rPr lang="tr-TR" altLang="tr-TR" sz="2800" i="1" dirty="0"/>
              <a:t>7. HAFTA</a:t>
            </a:r>
          </a:p>
        </p:txBody>
      </p:sp>
      <p:pic>
        <p:nvPicPr>
          <p:cNvPr id="6148" name="Picture 4" descr="sunu">
            <a:extLst>
              <a:ext uri="{FF2B5EF4-FFF2-40B4-BE49-F238E27FC236}">
                <a16:creationId xmlns="" xmlns:a16="http://schemas.microsoft.com/office/drawing/2014/main" id="{571ECC9D-3C97-4A2E-A8AA-BEBCE23FD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5CECEE48-2E7C-42F7-BDD0-3BE516D1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2957729"/>
            <a:ext cx="648072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3200" i="1" dirty="0"/>
              <a:t>HEM101- Hemşirelik Esasları-1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="" xmlns:a16="http://schemas.microsoft.com/office/drawing/2014/main" id="{57666E49-4A30-40D3-B033-62DAC0A4D5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6197" y="543453"/>
            <a:ext cx="6589712" cy="1281112"/>
          </a:xfrm>
        </p:spPr>
        <p:txBody>
          <a:bodyPr/>
          <a:lstStyle/>
          <a:p>
            <a:pPr algn="l" eaLnBrk="1" hangingPunct="1"/>
            <a:r>
              <a:rPr lang="tr-TR" altLang="tr-TR" b="1" dirty="0"/>
              <a:t>İÇERİK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="" xmlns:a16="http://schemas.microsoft.com/office/drawing/2014/main" id="{B41CDAFB-AA38-4179-9558-97E8C8CB86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650" y="2133600"/>
            <a:ext cx="7778750" cy="37782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>
                <a:solidFill>
                  <a:schemeClr val="tx1"/>
                </a:solidFill>
              </a:rPr>
              <a:t>ASEPSİNİN  TANIMI  VE ÇEŞİTLERİ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>
                <a:solidFill>
                  <a:schemeClr val="tx1"/>
                </a:solidFill>
              </a:rPr>
              <a:t>TIBBİ ASEPSİ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>
                <a:solidFill>
                  <a:schemeClr val="tx1"/>
                </a:solidFill>
              </a:rPr>
              <a:t>CERRAHİ ASEPSİ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>
                <a:solidFill>
                  <a:schemeClr val="tx1"/>
                </a:solidFill>
              </a:rPr>
              <a:t>ANTİSEPSİ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>
                <a:solidFill>
                  <a:schemeClr val="tx1"/>
                </a:solidFill>
              </a:rPr>
              <a:t>DEZENFEKSİYON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>
                <a:solidFill>
                  <a:schemeClr val="tx1"/>
                </a:solidFill>
              </a:rPr>
              <a:t>STERİLİZASYON VE YÖNTEMLERİ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8710D399-B1A9-4FB5-B73F-BCD9B595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8AC61A-352A-49AE-8322-29EAC4E386CD}" type="slidenum">
              <a:rPr lang="tr-TR" altLang="tr-TR" smtClean="0"/>
              <a:pPr>
                <a:defRPr/>
              </a:pPr>
              <a:t>3</a:t>
            </a:fld>
            <a:endParaRPr lang="tr-TR" alt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="" xmlns:a16="http://schemas.microsoft.com/office/drawing/2014/main" id="{30666ACD-E2A5-4814-AF99-2EB2C0A616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7813" y="623888"/>
            <a:ext cx="6986587" cy="1281112"/>
          </a:xfrm>
        </p:spPr>
        <p:txBody>
          <a:bodyPr/>
          <a:lstStyle/>
          <a:p>
            <a:pPr eaLnBrk="1" hangingPunct="1"/>
            <a:r>
              <a:rPr lang="tr-TR" altLang="tr-TR" b="1" dirty="0"/>
              <a:t>ASEPSİNİN  TANIMI</a:t>
            </a:r>
            <a:r>
              <a:rPr lang="tr-TR" altLang="tr-TR" dirty="0"/>
              <a:t> 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="" xmlns:a16="http://schemas.microsoft.com/office/drawing/2014/main" id="{750DBC97-7D4B-44C7-AA21-8BEAF169FA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0113" y="2133600"/>
            <a:ext cx="7848600" cy="37782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800" b="1" dirty="0"/>
              <a:t>Asepsi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tr-TR" altLang="tr-TR" sz="2400" dirty="0">
                <a:solidFill>
                  <a:schemeClr val="tx1"/>
                </a:solidFill>
              </a:rPr>
              <a:t>Patojen mikroorganizmaların vücutta </a:t>
            </a:r>
            <a:r>
              <a:rPr lang="tr-TR" altLang="tr-TR" sz="2400" dirty="0" smtClean="0">
                <a:solidFill>
                  <a:schemeClr val="tx1"/>
                </a:solidFill>
              </a:rPr>
              <a:t>enfeksiyona </a:t>
            </a:r>
            <a:r>
              <a:rPr lang="tr-TR" altLang="tr-TR" sz="2400" dirty="0">
                <a:solidFill>
                  <a:schemeClr val="tx1"/>
                </a:solidFill>
              </a:rPr>
              <a:t>neden olabilecekleri herhangi bir bölgeye girmesini engellemek için sağlık kuruluşlarında harcanan çabaların tümünü tanımlayan genel bir terimdir. </a:t>
            </a:r>
            <a:endParaRPr lang="tr-TR" altLang="tr-TR" sz="2200" dirty="0">
              <a:solidFill>
                <a:schemeClr val="tx1"/>
              </a:solidFill>
            </a:endParaRP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366A4E16-B154-4761-BDA7-65126F96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99C174-1159-464B-8DA6-C050D9C2474E}" type="slidenum">
              <a:rPr lang="tr-TR" altLang="tr-TR" smtClean="0"/>
              <a:pPr>
                <a:defRPr/>
              </a:pPr>
              <a:t>4</a:t>
            </a:fld>
            <a:endParaRPr lang="tr-TR" alt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>
            <a:extLst>
              <a:ext uri="{FF2B5EF4-FFF2-40B4-BE49-F238E27FC236}">
                <a16:creationId xmlns="" xmlns:a16="http://schemas.microsoft.com/office/drawing/2014/main" id="{A10E4519-6173-4CED-A106-6772EF1DDC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5475" y="3513138"/>
            <a:ext cx="7923213" cy="2879725"/>
          </a:xfrm>
        </p:spPr>
        <p:txBody>
          <a:bodyPr/>
          <a:lstStyle/>
          <a:p>
            <a:pPr eaLnBrk="1" hangingPunct="1"/>
            <a:endParaRPr lang="tr-TR" altLang="tr-TR" b="1" dirty="0">
              <a:solidFill>
                <a:schemeClr val="tx1"/>
              </a:solidFill>
            </a:endParaRP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200" b="1" dirty="0">
                <a:solidFill>
                  <a:schemeClr val="tx1"/>
                </a:solidFill>
              </a:rPr>
              <a:t>Tıbbi Asepsi: </a:t>
            </a:r>
            <a:r>
              <a:rPr lang="tr-TR" altLang="tr-TR" sz="2200" dirty="0">
                <a:solidFill>
                  <a:schemeClr val="tx1"/>
                </a:solidFill>
              </a:rPr>
              <a:t>Patojen mikroorganizmaların bir kimseden diğerine geçmemesi için önlemlerin alınmasıdır.   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200" b="1" dirty="0">
                <a:solidFill>
                  <a:schemeClr val="tx1"/>
                </a:solidFill>
              </a:rPr>
              <a:t>Cerrahi Asepsi: </a:t>
            </a:r>
            <a:r>
              <a:rPr lang="tr-TR" altLang="tr-TR" sz="2200" dirty="0" smtClean="0">
                <a:solidFill>
                  <a:schemeClr val="tx1"/>
                </a:solidFill>
              </a:rPr>
              <a:t>Cerrahide </a:t>
            </a:r>
            <a:r>
              <a:rPr lang="tr-TR" altLang="tr-TR" sz="2200" dirty="0">
                <a:solidFill>
                  <a:schemeClr val="tx1"/>
                </a:solidFill>
              </a:rPr>
              <a:t>kullanılacak eşya ve aletleri, ameliyathaneyi tüm mikroorganizmalardan arındıran uygulamalara denir.  </a:t>
            </a:r>
          </a:p>
        </p:txBody>
      </p:sp>
      <p:sp>
        <p:nvSpPr>
          <p:cNvPr id="8" name="Ok: Sol Yukarı 7">
            <a:extLst>
              <a:ext uri="{FF2B5EF4-FFF2-40B4-BE49-F238E27FC236}">
                <a16:creationId xmlns="" xmlns:a16="http://schemas.microsoft.com/office/drawing/2014/main" id="{DFCC780C-46BB-40DD-A875-D071F1F84E07}"/>
              </a:ext>
            </a:extLst>
          </p:cNvPr>
          <p:cNvSpPr/>
          <p:nvPr/>
        </p:nvSpPr>
        <p:spPr>
          <a:xfrm rot="13415614">
            <a:off x="4162425" y="1228725"/>
            <a:ext cx="849313" cy="850900"/>
          </a:xfrm>
          <a:prstGeom prst="leftUpArrow">
            <a:avLst>
              <a:gd name="adj1" fmla="val 0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="" xmlns:a16="http://schemas.microsoft.com/office/drawing/2014/main" id="{A854652C-2ED5-49B3-A80D-1E287889A89B}"/>
              </a:ext>
            </a:extLst>
          </p:cNvPr>
          <p:cNvSpPr/>
          <p:nvPr/>
        </p:nvSpPr>
        <p:spPr>
          <a:xfrm>
            <a:off x="3435350" y="336550"/>
            <a:ext cx="2303463" cy="914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ASEPSİ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="" xmlns:a16="http://schemas.microsoft.com/office/drawing/2014/main" id="{8CFEE7B5-0D49-4070-9744-963B9EAA51BE}"/>
              </a:ext>
            </a:extLst>
          </p:cNvPr>
          <p:cNvSpPr/>
          <p:nvPr/>
        </p:nvSpPr>
        <p:spPr>
          <a:xfrm>
            <a:off x="1835150" y="1947863"/>
            <a:ext cx="2736850" cy="914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TIBBİ ASEPSİ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="" xmlns:a16="http://schemas.microsoft.com/office/drawing/2014/main" id="{5B16168D-8E7C-411C-8359-685FFB04B8A0}"/>
              </a:ext>
            </a:extLst>
          </p:cNvPr>
          <p:cNvSpPr/>
          <p:nvPr/>
        </p:nvSpPr>
        <p:spPr>
          <a:xfrm>
            <a:off x="4932363" y="1966913"/>
            <a:ext cx="3095625" cy="89535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CERRAHİ ASEPSİ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320C0F63-8257-40B8-98BB-7B3D906E2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CFB07-3F75-4D8D-B6AB-FBF63D279F5A}" type="slidenum">
              <a:rPr lang="tr-TR" altLang="tr-TR" smtClean="0"/>
              <a:pPr>
                <a:defRPr/>
              </a:pPr>
              <a:t>5</a:t>
            </a:fld>
            <a:endParaRPr lang="tr-TR" alt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="" xmlns:a16="http://schemas.microsoft.com/office/drawing/2014/main" id="{6F020696-FE49-46A0-BD57-D091556151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14463" y="609600"/>
            <a:ext cx="7126287" cy="762000"/>
          </a:xfrm>
        </p:spPr>
        <p:txBody>
          <a:bodyPr/>
          <a:lstStyle/>
          <a:p>
            <a:pPr eaLnBrk="1" hangingPunct="1"/>
            <a:r>
              <a:rPr lang="tr-TR" altLang="tr-TR" b="1" dirty="0"/>
              <a:t>ASEPSİ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="" xmlns:a16="http://schemas.microsoft.com/office/drawing/2014/main" id="{991A575B-9A7B-4D34-BCDD-A9624B059A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tr-TR" altLang="tr-TR" sz="2800" dirty="0"/>
              <a:t>Hastalık yapan mikroorganizmaların yokluğu</a:t>
            </a:r>
          </a:p>
          <a:p>
            <a:pPr algn="ctr" eaLnBrk="1" hangingPunct="1">
              <a:buFontTx/>
              <a:buNone/>
            </a:pPr>
            <a:endParaRPr lang="tr-TR" altLang="tr-TR" sz="4000" dirty="0"/>
          </a:p>
          <a:p>
            <a:pPr algn="ctr" eaLnBrk="1" hangingPunct="1">
              <a:buFontTx/>
              <a:buNone/>
            </a:pPr>
            <a:endParaRPr lang="tr-TR" altLang="tr-TR" sz="4000" dirty="0"/>
          </a:p>
        </p:txBody>
      </p:sp>
      <p:sp>
        <p:nvSpPr>
          <p:cNvPr id="12292" name="Rectangle 4">
            <a:extLst>
              <a:ext uri="{FF2B5EF4-FFF2-40B4-BE49-F238E27FC236}">
                <a16:creationId xmlns="" xmlns:a16="http://schemas.microsoft.com/office/drawing/2014/main" id="{20EABAFA-F168-4290-BC99-8B2580657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429000"/>
            <a:ext cx="2667000" cy="1066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b="1" dirty="0">
                <a:latin typeface="+mn-lt"/>
              </a:rPr>
              <a:t>TIBBİ</a:t>
            </a:r>
          </a:p>
        </p:txBody>
      </p:sp>
      <p:sp>
        <p:nvSpPr>
          <p:cNvPr id="12293" name="Rectangle 5">
            <a:extLst>
              <a:ext uri="{FF2B5EF4-FFF2-40B4-BE49-F238E27FC236}">
                <a16:creationId xmlns="" xmlns:a16="http://schemas.microsoft.com/office/drawing/2014/main" id="{B5C5069E-2998-41A4-A705-8CEB5138C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429000"/>
            <a:ext cx="2743200" cy="1066800"/>
          </a:xfrm>
          <a:prstGeom prst="rect">
            <a:avLst/>
          </a:prstGeom>
          <a:solidFill>
            <a:srgbClr val="92D05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b="1" dirty="0">
                <a:latin typeface="+mn-lt"/>
              </a:rPr>
              <a:t>CERRAHİ</a:t>
            </a:r>
          </a:p>
        </p:txBody>
      </p:sp>
      <p:sp>
        <p:nvSpPr>
          <p:cNvPr id="12294" name="Text Box 6">
            <a:extLst>
              <a:ext uri="{FF2B5EF4-FFF2-40B4-BE49-F238E27FC236}">
                <a16:creationId xmlns="" xmlns:a16="http://schemas.microsoft.com/office/drawing/2014/main" id="{3631B16A-637C-486E-AA91-2AB108B5F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" y="4572000"/>
            <a:ext cx="3464694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altLang="tr-TR" sz="2000" dirty="0">
                <a:latin typeface="+mn-lt"/>
              </a:rPr>
              <a:t>Patojenlerin sayısını azaltan ve yayılımını engelleyen uygulamalar</a:t>
            </a:r>
          </a:p>
        </p:txBody>
      </p:sp>
      <p:sp>
        <p:nvSpPr>
          <p:cNvPr id="25607" name="Text Box 7">
            <a:extLst>
              <a:ext uri="{FF2B5EF4-FFF2-40B4-BE49-F238E27FC236}">
                <a16:creationId xmlns="" xmlns:a16="http://schemas.microsoft.com/office/drawing/2014/main" id="{65FBB4AC-3C3D-4C19-98F4-CE8EF5535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800600"/>
            <a:ext cx="180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8" name="Text Box 8">
            <a:extLst>
              <a:ext uri="{FF2B5EF4-FFF2-40B4-BE49-F238E27FC236}">
                <a16:creationId xmlns="" xmlns:a16="http://schemas.microsoft.com/office/drawing/2014/main" id="{4C751A36-6E60-4505-84E8-3E19EEA5B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765675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7" name="Text Box 9">
            <a:extLst>
              <a:ext uri="{FF2B5EF4-FFF2-40B4-BE49-F238E27FC236}">
                <a16:creationId xmlns="" xmlns:a16="http://schemas.microsoft.com/office/drawing/2014/main" id="{9C03DA80-F786-43A4-BC0B-58D058DDF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7" y="4519613"/>
            <a:ext cx="3970784" cy="16312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sz="2000" dirty="0">
                <a:latin typeface="+mn-lt"/>
              </a:rPr>
              <a:t>Cisimleri ve bölgeyi  tüm mikroorganizmalardan arındırmayı ve bu koşulları devam ettirmeyi amaçlayan uygulamalar </a:t>
            </a:r>
          </a:p>
        </p:txBody>
      </p:sp>
      <p:sp>
        <p:nvSpPr>
          <p:cNvPr id="25610" name="Line 10">
            <a:extLst>
              <a:ext uri="{FF2B5EF4-FFF2-40B4-BE49-F238E27FC236}">
                <a16:creationId xmlns="" xmlns:a16="http://schemas.microsoft.com/office/drawing/2014/main" id="{809BB1EA-FCFB-48B9-921C-AD6CD3FF9F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2132856"/>
            <a:ext cx="1606550" cy="12961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5611" name="Line 11">
            <a:extLst>
              <a:ext uri="{FF2B5EF4-FFF2-40B4-BE49-F238E27FC236}">
                <a16:creationId xmlns="" xmlns:a16="http://schemas.microsoft.com/office/drawing/2014/main" id="{6B168C11-5781-46F9-AB9F-F80FB84E9CEE}"/>
              </a:ext>
            </a:extLst>
          </p:cNvPr>
          <p:cNvSpPr>
            <a:spLocks noChangeShapeType="1"/>
          </p:cNvSpPr>
          <p:nvPr/>
        </p:nvSpPr>
        <p:spPr bwMode="auto">
          <a:xfrm>
            <a:off x="5492750" y="2132856"/>
            <a:ext cx="1441450" cy="12961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54CB7C72-773A-4A33-8185-AF7BA355F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2F8BC8-81A2-4CA1-84E8-626D20811E1D}" type="slidenum">
              <a:rPr lang="tr-TR" altLang="tr-TR" smtClean="0"/>
              <a:pPr>
                <a:defRPr/>
              </a:pPr>
              <a:t>6</a:t>
            </a:fld>
            <a:endParaRPr lang="tr-TR" alt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="" xmlns:a16="http://schemas.microsoft.com/office/drawing/2014/main" id="{F2733048-AE90-4003-9D30-D59A0AB23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3276600" cy="4038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sz="2800" b="1" dirty="0">
                <a:latin typeface="+mn-lt"/>
              </a:rPr>
              <a:t>Tıbbi Asepsi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="" xmlns:a16="http://schemas.microsoft.com/office/drawing/2014/main" id="{4EF76B75-FFB5-428F-A156-8C5DF5197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447800"/>
            <a:ext cx="3200400" cy="3962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sz="3200" b="1" dirty="0">
                <a:latin typeface="+mn-lt"/>
              </a:rPr>
              <a:t>Cerrahi Asepsi</a:t>
            </a:r>
          </a:p>
        </p:txBody>
      </p:sp>
      <p:sp>
        <p:nvSpPr>
          <p:cNvPr id="26628" name="AutoShape 4">
            <a:extLst>
              <a:ext uri="{FF2B5EF4-FFF2-40B4-BE49-F238E27FC236}">
                <a16:creationId xmlns="" xmlns:a16="http://schemas.microsoft.com/office/drawing/2014/main" id="{9BC2044E-B609-454F-8058-7FA89F27B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7432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29" name="AutoShape 5">
            <a:extLst>
              <a:ext uri="{FF2B5EF4-FFF2-40B4-BE49-F238E27FC236}">
                <a16:creationId xmlns="" xmlns:a16="http://schemas.microsoft.com/office/drawing/2014/main" id="{7E5B2241-3031-40E0-AF8F-7ABB3CFE0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743200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0" name="AutoShape 6">
            <a:extLst>
              <a:ext uri="{FF2B5EF4-FFF2-40B4-BE49-F238E27FC236}">
                <a16:creationId xmlns="" xmlns:a16="http://schemas.microsoft.com/office/drawing/2014/main" id="{BF6B3736-3770-49E3-845B-DC9389630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844824"/>
            <a:ext cx="485775" cy="579289"/>
          </a:xfrm>
          <a:prstGeom prst="up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1" name="AutoShape 7">
            <a:extLst>
              <a:ext uri="{FF2B5EF4-FFF2-40B4-BE49-F238E27FC236}">
                <a16:creationId xmlns="" xmlns:a16="http://schemas.microsoft.com/office/drawing/2014/main" id="{62F53A86-A2A3-4EDD-BF5D-5D566514E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038600"/>
            <a:ext cx="1066800" cy="533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2" name="AutoShape 8">
            <a:extLst>
              <a:ext uri="{FF2B5EF4-FFF2-40B4-BE49-F238E27FC236}">
                <a16:creationId xmlns="" xmlns:a16="http://schemas.microsoft.com/office/drawing/2014/main" id="{5C33F1F9-A213-49A7-BA97-3DA5463D7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4612" y="4460392"/>
            <a:ext cx="485775" cy="762000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3" name="AutoShape 9">
            <a:extLst>
              <a:ext uri="{FF2B5EF4-FFF2-40B4-BE49-F238E27FC236}">
                <a16:creationId xmlns="" xmlns:a16="http://schemas.microsoft.com/office/drawing/2014/main" id="{8058EBB0-5791-497C-8BD6-83301D326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114800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4" name="AutoShape 10">
            <a:extLst>
              <a:ext uri="{FF2B5EF4-FFF2-40B4-BE49-F238E27FC236}">
                <a16:creationId xmlns="" xmlns:a16="http://schemas.microsoft.com/office/drawing/2014/main" id="{7DEA2C54-8B52-4E5E-A656-529DBEC34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1251" y="5424487"/>
            <a:ext cx="485775" cy="820738"/>
          </a:xfrm>
          <a:prstGeom prst="up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5" name="AutoShape 11">
            <a:extLst>
              <a:ext uri="{FF2B5EF4-FFF2-40B4-BE49-F238E27FC236}">
                <a16:creationId xmlns="" xmlns:a16="http://schemas.microsoft.com/office/drawing/2014/main" id="{6E685B81-174C-4DD9-80AF-489E2E049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7688" y="3505200"/>
            <a:ext cx="823912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6" name="AutoShape 12">
            <a:extLst>
              <a:ext uri="{FF2B5EF4-FFF2-40B4-BE49-F238E27FC236}">
                <a16:creationId xmlns="" xmlns:a16="http://schemas.microsoft.com/office/drawing/2014/main" id="{70BEBD3F-093E-46AC-83B5-9EBA04F07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457201"/>
            <a:ext cx="485775" cy="914400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7" name="AutoShape 13">
            <a:extLst>
              <a:ext uri="{FF2B5EF4-FFF2-40B4-BE49-F238E27FC236}">
                <a16:creationId xmlns="" xmlns:a16="http://schemas.microsoft.com/office/drawing/2014/main" id="{4D705E8A-F46A-4B29-841E-A79FD4933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0043" y="3199158"/>
            <a:ext cx="823913" cy="485775"/>
          </a:xfrm>
          <a:prstGeom prst="rightArrow">
            <a:avLst>
              <a:gd name="adj1" fmla="val 50000"/>
              <a:gd name="adj2" fmla="val 4240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8" name="Oval 14">
            <a:extLst>
              <a:ext uri="{FF2B5EF4-FFF2-40B4-BE49-F238E27FC236}">
                <a16:creationId xmlns="" xmlns:a16="http://schemas.microsoft.com/office/drawing/2014/main" id="{F0B0943C-51FF-41E7-9C13-D5B8C6E44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5257800"/>
            <a:ext cx="228600" cy="152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9" name="Oval 15">
            <a:extLst>
              <a:ext uri="{FF2B5EF4-FFF2-40B4-BE49-F238E27FC236}">
                <a16:creationId xmlns="" xmlns:a16="http://schemas.microsoft.com/office/drawing/2014/main" id="{F3BADF32-A24E-4072-A3EB-3D05D7F6A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057400"/>
            <a:ext cx="152400" cy="152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0" name="Oval 16">
            <a:extLst>
              <a:ext uri="{FF2B5EF4-FFF2-40B4-BE49-F238E27FC236}">
                <a16:creationId xmlns="" xmlns:a16="http://schemas.microsoft.com/office/drawing/2014/main" id="{AC03DFA4-E516-4E1D-AE07-00D38A607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743200"/>
            <a:ext cx="228600" cy="2286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1" name="Oval 17">
            <a:extLst>
              <a:ext uri="{FF2B5EF4-FFF2-40B4-BE49-F238E27FC236}">
                <a16:creationId xmlns="" xmlns:a16="http://schemas.microsoft.com/office/drawing/2014/main" id="{0D8CE8D2-C24C-413A-A0DE-EEA8614DA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981200"/>
            <a:ext cx="228600" cy="2286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2" name="Oval 18">
            <a:extLst>
              <a:ext uri="{FF2B5EF4-FFF2-40B4-BE49-F238E27FC236}">
                <a16:creationId xmlns="" xmlns:a16="http://schemas.microsoft.com/office/drawing/2014/main" id="{03407697-7206-4038-AB5C-FC6D4F795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4087" y="3962400"/>
            <a:ext cx="228600" cy="3048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3" name="Oval 19">
            <a:extLst>
              <a:ext uri="{FF2B5EF4-FFF2-40B4-BE49-F238E27FC236}">
                <a16:creationId xmlns="" xmlns:a16="http://schemas.microsoft.com/office/drawing/2014/main" id="{FA31C8E2-0873-4BB4-8462-633522795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876800"/>
            <a:ext cx="228600" cy="2286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4" name="Oval 20">
            <a:extLst>
              <a:ext uri="{FF2B5EF4-FFF2-40B4-BE49-F238E27FC236}">
                <a16:creationId xmlns="" xmlns:a16="http://schemas.microsoft.com/office/drawing/2014/main" id="{10A9266F-FBE7-4492-8E24-76B724AA9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581400"/>
            <a:ext cx="152400" cy="2286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5" name="Oval 21">
            <a:extLst>
              <a:ext uri="{FF2B5EF4-FFF2-40B4-BE49-F238E27FC236}">
                <a16:creationId xmlns="" xmlns:a16="http://schemas.microsoft.com/office/drawing/2014/main" id="{AA2F050F-564A-4BD9-BC56-F7E1B6A6B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838200"/>
            <a:ext cx="228600" cy="2286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6" name="Oval 22">
            <a:extLst>
              <a:ext uri="{FF2B5EF4-FFF2-40B4-BE49-F238E27FC236}">
                <a16:creationId xmlns="" xmlns:a16="http://schemas.microsoft.com/office/drawing/2014/main" id="{1AEC01D9-AB42-492B-B9F9-C3B5656A7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1219200"/>
            <a:ext cx="228600" cy="152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7" name="Oval 23">
            <a:extLst>
              <a:ext uri="{FF2B5EF4-FFF2-40B4-BE49-F238E27FC236}">
                <a16:creationId xmlns="" xmlns:a16="http://schemas.microsoft.com/office/drawing/2014/main" id="{597A9666-F1F5-4193-8686-A1E58AD73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962400"/>
            <a:ext cx="152400" cy="2286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8" name="Oval 24">
            <a:extLst>
              <a:ext uri="{FF2B5EF4-FFF2-40B4-BE49-F238E27FC236}">
                <a16:creationId xmlns="" xmlns:a16="http://schemas.microsoft.com/office/drawing/2014/main" id="{A0B998AE-62D4-4DFE-971F-B383F5463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794651"/>
            <a:ext cx="228600" cy="2286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9" name="Oval 25">
            <a:extLst>
              <a:ext uri="{FF2B5EF4-FFF2-40B4-BE49-F238E27FC236}">
                <a16:creationId xmlns="" xmlns:a16="http://schemas.microsoft.com/office/drawing/2014/main" id="{5703AD09-6B4E-4C93-9B96-F0B5CDAC1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300" y="5638800"/>
            <a:ext cx="152400" cy="2286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50" name="Oval 26">
            <a:extLst>
              <a:ext uri="{FF2B5EF4-FFF2-40B4-BE49-F238E27FC236}">
                <a16:creationId xmlns="" xmlns:a16="http://schemas.microsoft.com/office/drawing/2014/main" id="{45CADF58-F8AA-4F64-946F-548D1186B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2286000"/>
            <a:ext cx="152400" cy="2286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51" name="Oval 27">
            <a:extLst>
              <a:ext uri="{FF2B5EF4-FFF2-40B4-BE49-F238E27FC236}">
                <a16:creationId xmlns="" xmlns:a16="http://schemas.microsoft.com/office/drawing/2014/main" id="{A3A66952-CD3C-4545-80E8-8DEE34835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133600"/>
            <a:ext cx="228600" cy="2286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52" name="Oval 28">
            <a:extLst>
              <a:ext uri="{FF2B5EF4-FFF2-40B4-BE49-F238E27FC236}">
                <a16:creationId xmlns="" xmlns:a16="http://schemas.microsoft.com/office/drawing/2014/main" id="{1B152498-7023-47DB-B486-AB45016CC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4419600"/>
            <a:ext cx="152400" cy="2286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A29ED47C-1552-469F-B41F-0768137AC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F5DB0-DEB1-44A6-90B4-50615F14ED42}" type="slidenum">
              <a:rPr lang="tr-TR" altLang="tr-TR" smtClean="0"/>
              <a:pPr>
                <a:defRPr/>
              </a:pPr>
              <a:t>7</a:t>
            </a:fld>
            <a:endParaRPr lang="tr-TR" alt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="" xmlns:a16="http://schemas.microsoft.com/office/drawing/2014/main" id="{C4EE12EE-4F72-4114-B1A8-5AB6A9C7BA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/>
          <a:lstStyle/>
          <a:p>
            <a:pPr eaLnBrk="1" hangingPunct="1"/>
            <a:r>
              <a:rPr lang="tr-TR" altLang="tr-TR" b="1" dirty="0"/>
              <a:t>Hastane Enfeksiyonları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="" xmlns:a16="http://schemas.microsoft.com/office/drawing/2014/main" id="{19BED439-9720-4CCE-BA96-9127524D1E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2133600"/>
            <a:ext cx="8353425" cy="3778250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u="sng" dirty="0"/>
              <a:t>Hastane enfeksiyonları (</a:t>
            </a:r>
            <a:r>
              <a:rPr lang="tr-TR" altLang="tr-TR" sz="2400" u="sng" dirty="0" err="1"/>
              <a:t>nazokomiyal</a:t>
            </a:r>
            <a:r>
              <a:rPr lang="tr-TR" altLang="tr-TR" sz="2400" u="sng" dirty="0"/>
              <a:t> enfeksiyonlar</a:t>
            </a:r>
            <a:r>
              <a:rPr lang="tr-TR" altLang="tr-TR" sz="2400" dirty="0"/>
              <a:t>), kaynağını hastaneden alan enfeksiyonlar olarak tanımlanır. </a:t>
            </a: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/>
              <a:t>Hastadan alınan enfeksiyon etkeni bir başkasına ya da hastadan hastaya taşınabilir. 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tr-TR" altLang="tr-TR" sz="2400" dirty="0"/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/>
              <a:t>Birey hastaneye kabul edildikten </a:t>
            </a:r>
            <a:r>
              <a:rPr lang="tr-TR" altLang="tr-TR" sz="2400" u="sng" dirty="0"/>
              <a:t>72 saat sonra </a:t>
            </a:r>
            <a:r>
              <a:rPr lang="tr-TR" altLang="tr-TR" sz="2400" dirty="0"/>
              <a:t>gelişen enfeksiyonlardır.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98747564-89B8-4211-BDF8-4C51577AC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B127BB-D7AA-41F9-8F0F-0B2279974048}" type="slidenum">
              <a:rPr lang="tr-TR" altLang="tr-TR" smtClean="0"/>
              <a:pPr>
                <a:defRPr/>
              </a:pPr>
              <a:t>8</a:t>
            </a:fld>
            <a:endParaRPr lang="tr-TR" alt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val 2">
            <a:extLst>
              <a:ext uri="{FF2B5EF4-FFF2-40B4-BE49-F238E27FC236}">
                <a16:creationId xmlns="" xmlns:a16="http://schemas.microsoft.com/office/drawing/2014/main" id="{171D528A-CB7A-4B8A-8A3D-15A8534EE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33400"/>
            <a:ext cx="2819400" cy="125888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sz="2200" dirty="0">
                <a:latin typeface="+mn-lt"/>
              </a:rPr>
              <a:t>MİKROORGANİZMA</a:t>
            </a:r>
          </a:p>
        </p:txBody>
      </p:sp>
      <p:sp>
        <p:nvSpPr>
          <p:cNvPr id="15363" name="Oval 3">
            <a:extLst>
              <a:ext uri="{FF2B5EF4-FFF2-40B4-BE49-F238E27FC236}">
                <a16:creationId xmlns="" xmlns:a16="http://schemas.microsoft.com/office/drawing/2014/main" id="{5D67341D-6F83-4C67-99FB-9DCFCEC3F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712913"/>
            <a:ext cx="2578100" cy="1143000"/>
          </a:xfrm>
          <a:prstGeom prst="ellipse">
            <a:avLst/>
          </a:prstGeom>
          <a:solidFill>
            <a:srgbClr val="E0202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dirty="0">
                <a:latin typeface="+mn-lt"/>
              </a:rPr>
              <a:t>UYGUN KONAKÇI</a:t>
            </a:r>
          </a:p>
        </p:txBody>
      </p:sp>
      <p:sp>
        <p:nvSpPr>
          <p:cNvPr id="15364" name="Oval 4">
            <a:extLst>
              <a:ext uri="{FF2B5EF4-FFF2-40B4-BE49-F238E27FC236}">
                <a16:creationId xmlns="" xmlns:a16="http://schemas.microsoft.com/office/drawing/2014/main" id="{3F54D0BE-B3CF-4490-9DB1-BE615278A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1828800"/>
            <a:ext cx="2438400" cy="990600"/>
          </a:xfrm>
          <a:prstGeom prst="ellipse">
            <a:avLst/>
          </a:prstGeom>
          <a:solidFill>
            <a:srgbClr val="CCFF33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sz="2200" dirty="0">
                <a:latin typeface="+mn-lt"/>
              </a:rPr>
              <a:t>ETKEN</a:t>
            </a:r>
          </a:p>
        </p:txBody>
      </p:sp>
      <p:sp>
        <p:nvSpPr>
          <p:cNvPr id="15365" name="Oval 5">
            <a:extLst>
              <a:ext uri="{FF2B5EF4-FFF2-40B4-BE49-F238E27FC236}">
                <a16:creationId xmlns="" xmlns:a16="http://schemas.microsoft.com/office/drawing/2014/main" id="{B29DB157-C6BD-41D8-84CB-A66FF1B6B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276600"/>
            <a:ext cx="2667000" cy="1143000"/>
          </a:xfrm>
          <a:prstGeom prst="ellipse">
            <a:avLst/>
          </a:prstGeom>
          <a:solidFill>
            <a:srgbClr val="B20E8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dirty="0">
                <a:latin typeface="+mn-lt"/>
              </a:rPr>
              <a:t>GİRİŞ KAPISI</a:t>
            </a:r>
          </a:p>
        </p:txBody>
      </p:sp>
      <p:sp>
        <p:nvSpPr>
          <p:cNvPr id="15366" name="Oval 6">
            <a:extLst>
              <a:ext uri="{FF2B5EF4-FFF2-40B4-BE49-F238E27FC236}">
                <a16:creationId xmlns="" xmlns:a16="http://schemas.microsoft.com/office/drawing/2014/main" id="{9CA513D7-3B47-4C2E-9B55-62DF83CB3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2819400" cy="1143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dirty="0">
                <a:latin typeface="+mn-lt"/>
              </a:rPr>
              <a:t>KAYNAKTAN ÇIKIŞ</a:t>
            </a:r>
          </a:p>
        </p:txBody>
      </p:sp>
      <p:sp>
        <p:nvSpPr>
          <p:cNvPr id="15367" name="Oval 7">
            <a:extLst>
              <a:ext uri="{FF2B5EF4-FFF2-40B4-BE49-F238E27FC236}">
                <a16:creationId xmlns="" xmlns:a16="http://schemas.microsoft.com/office/drawing/2014/main" id="{2875889C-7152-496B-A9B4-ACC24C46A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724400"/>
            <a:ext cx="2819400" cy="9144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dirty="0">
                <a:latin typeface="+mn-lt"/>
              </a:rPr>
              <a:t>BULAŞMA YOLU</a:t>
            </a:r>
          </a:p>
        </p:txBody>
      </p:sp>
      <p:sp>
        <p:nvSpPr>
          <p:cNvPr id="28680" name="Line 8">
            <a:extLst>
              <a:ext uri="{FF2B5EF4-FFF2-40B4-BE49-F238E27FC236}">
                <a16:creationId xmlns="" xmlns:a16="http://schemas.microsoft.com/office/drawing/2014/main" id="{9E3F9BD5-439D-4360-9131-801BF1E65E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33600" y="1219200"/>
            <a:ext cx="1143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8681" name="Line 9">
            <a:extLst>
              <a:ext uri="{FF2B5EF4-FFF2-40B4-BE49-F238E27FC236}">
                <a16:creationId xmlns="" xmlns:a16="http://schemas.microsoft.com/office/drawing/2014/main" id="{77DD9AE1-7FAB-47B5-AE96-BDA1205A415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1219200"/>
            <a:ext cx="1143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8682" name="Line 10">
            <a:extLst>
              <a:ext uri="{FF2B5EF4-FFF2-40B4-BE49-F238E27FC236}">
                <a16:creationId xmlns="" xmlns:a16="http://schemas.microsoft.com/office/drawing/2014/main" id="{55D3A8AA-AFAA-48BE-B136-836AC5B7E44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57400" y="2855913"/>
            <a:ext cx="0" cy="420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8683" name="Line 11">
            <a:extLst>
              <a:ext uri="{FF2B5EF4-FFF2-40B4-BE49-F238E27FC236}">
                <a16:creationId xmlns="" xmlns:a16="http://schemas.microsoft.com/office/drawing/2014/main" id="{C87C1808-8005-41E1-AA0D-C98FA99A58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4419600"/>
            <a:ext cx="1143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8684" name="Line 12">
            <a:extLst>
              <a:ext uri="{FF2B5EF4-FFF2-40B4-BE49-F238E27FC236}">
                <a16:creationId xmlns="" xmlns:a16="http://schemas.microsoft.com/office/drawing/2014/main" id="{E050EEE6-B18E-425E-A37D-7783D8498A7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19800" y="4419600"/>
            <a:ext cx="1219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8685" name="Line 13">
            <a:extLst>
              <a:ext uri="{FF2B5EF4-FFF2-40B4-BE49-F238E27FC236}">
                <a16:creationId xmlns="" xmlns:a16="http://schemas.microsoft.com/office/drawing/2014/main" id="{501F2AC5-FA95-4B63-9B27-A20B667CBA80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2819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374" name="Text Box 14">
            <a:extLst>
              <a:ext uri="{FF2B5EF4-FFF2-40B4-BE49-F238E27FC236}">
                <a16:creationId xmlns="" xmlns:a16="http://schemas.microsoft.com/office/drawing/2014/main" id="{B42FD6FA-A88B-494A-ACF6-646A6CE90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867400"/>
            <a:ext cx="3633788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sz="2800" b="1" dirty="0">
                <a:latin typeface="+mn-lt"/>
              </a:rPr>
              <a:t>ENFEKSİYON ZİNCİRİ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A36D7060-4D75-440E-AAAD-F3458AF52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401F74-831E-4C29-B4C1-DE93A853246C}" type="slidenum">
              <a:rPr lang="tr-TR" altLang="tr-TR" smtClean="0"/>
              <a:pPr>
                <a:defRPr/>
              </a:pPr>
              <a:t>9</a:t>
            </a:fld>
            <a:endParaRPr lang="tr-TR" altLang="tr-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="" xmlns:a16="http://schemas.microsoft.com/office/drawing/2014/main" id="{5BE2A0AC-96F6-4AF5-9D65-92538E240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60" y="381000"/>
            <a:ext cx="43986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4000" b="1" dirty="0">
                <a:solidFill>
                  <a:schemeClr val="tx1"/>
                </a:solidFill>
                <a:latin typeface="+mn-lt"/>
              </a:rPr>
              <a:t>Uygun Konakçı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="" xmlns:a16="http://schemas.microsoft.com/office/drawing/2014/main" id="{AEFE89A1-2160-4B7F-97F6-A3BD8C087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1489075"/>
            <a:ext cx="5426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2" name="Text Box 4">
            <a:extLst>
              <a:ext uri="{FF2B5EF4-FFF2-40B4-BE49-F238E27FC236}">
                <a16:creationId xmlns="" xmlns:a16="http://schemas.microsoft.com/office/drawing/2014/main" id="{4E1F68EF-5C57-4714-90A6-F8480CD27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196975"/>
            <a:ext cx="8229600" cy="45243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dirty="0">
                <a:latin typeface="+mn-lt"/>
              </a:rPr>
              <a:t>Sağlam deri bütünlüğü bozulması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dirty="0">
                <a:latin typeface="+mn-lt"/>
              </a:rPr>
              <a:t>Mide ve </a:t>
            </a:r>
            <a:r>
              <a:rPr lang="tr-TR" altLang="tr-TR" dirty="0" err="1">
                <a:latin typeface="+mn-lt"/>
              </a:rPr>
              <a:t>genitoüriner</a:t>
            </a:r>
            <a:r>
              <a:rPr lang="tr-TR" altLang="tr-TR" dirty="0">
                <a:latin typeface="+mn-lt"/>
              </a:rPr>
              <a:t> sistemde </a:t>
            </a:r>
            <a:r>
              <a:rPr lang="tr-TR" altLang="tr-TR" dirty="0" err="1">
                <a:latin typeface="+mn-lt"/>
              </a:rPr>
              <a:t>pH’yı</a:t>
            </a:r>
            <a:r>
              <a:rPr lang="tr-TR" altLang="tr-TR" dirty="0">
                <a:latin typeface="+mn-lt"/>
              </a:rPr>
              <a:t> değiştiren durumlar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dirty="0">
                <a:latin typeface="+mn-lt"/>
              </a:rPr>
              <a:t>Vücuttaki beyaz küre sayısı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dirty="0">
                <a:latin typeface="+mn-lt"/>
              </a:rPr>
              <a:t>Yaş, ırk ve kalıtım ile ilgili faktörler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dirty="0">
                <a:latin typeface="+mn-lt"/>
              </a:rPr>
              <a:t>Bağışıklık sistemi etkilenmiş kişiler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dirty="0">
                <a:latin typeface="+mn-lt"/>
              </a:rPr>
              <a:t>Yorgunluk, beslenme bozukluğu, ilaçlar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dirty="0">
                <a:latin typeface="+mn-lt"/>
              </a:rPr>
              <a:t>Stres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tr-TR" dirty="0">
                <a:latin typeface="+mn-lt"/>
              </a:rPr>
              <a:t>Yoğun tedavi ve </a:t>
            </a:r>
            <a:r>
              <a:rPr lang="tr-TR" altLang="tr-TR" dirty="0" err="1">
                <a:latin typeface="+mn-lt"/>
              </a:rPr>
              <a:t>invaziv</a:t>
            </a:r>
            <a:r>
              <a:rPr lang="tr-TR" altLang="tr-TR" dirty="0">
                <a:latin typeface="+mn-lt"/>
              </a:rPr>
              <a:t> girişimler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D1B828A3-7213-4E76-AC51-C7DFFD69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79C09-8AA1-4C31-A77C-C1858DCEE412}" type="slidenum">
              <a:rPr lang="tr-TR" altLang="tr-TR" smtClean="0"/>
              <a:pPr>
                <a:defRPr/>
              </a:pPr>
              <a:t>10</a:t>
            </a:fld>
            <a:endParaRPr lang="tr-TR" altLang="tr-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="" xmlns:a16="http://schemas.microsoft.com/office/drawing/2014/main" id="{6E9B1949-E11E-4B8D-8A0A-7C18AAF938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623888"/>
            <a:ext cx="7704137" cy="933450"/>
          </a:xfrm>
        </p:spPr>
        <p:txBody>
          <a:bodyPr/>
          <a:lstStyle/>
          <a:p>
            <a:pPr eaLnBrk="1" hangingPunct="1"/>
            <a:r>
              <a:rPr lang="tr-TR" altLang="tr-TR" sz="3600" b="1" dirty="0"/>
              <a:t>Enfeksiyona Karşı Savunma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="" xmlns:a16="http://schemas.microsoft.com/office/drawing/2014/main" id="{981F6BFC-AD11-4541-BB69-6A7B79E22D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7544" y="1773238"/>
            <a:ext cx="8219256" cy="4138612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Deri, mukoza ve vücut salgıları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Çeşitli organlarda özelleşmiş yapılar (solumun yollarındaki </a:t>
            </a:r>
            <a:r>
              <a:rPr lang="tr-TR" altLang="tr-TR" sz="2400" dirty="0" err="1"/>
              <a:t>silialar</a:t>
            </a:r>
            <a:r>
              <a:rPr lang="tr-TR" altLang="tr-TR" sz="2400" dirty="0"/>
              <a:t>)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 err="1"/>
              <a:t>İnflamasyon</a:t>
            </a:r>
            <a:r>
              <a:rPr lang="tr-TR" altLang="tr-TR" sz="2400" dirty="0"/>
              <a:t> süreci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Bağışıklık süreci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FB6D9434-C3D4-4B5C-BB52-2A595F472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3B614D-164F-423E-B7A2-34E287D47E74}" type="slidenum">
              <a:rPr lang="tr-TR" altLang="tr-TR" smtClean="0"/>
              <a:pPr>
                <a:defRPr/>
              </a:pPr>
              <a:t>11</a:t>
            </a:fld>
            <a:endParaRPr lang="tr-TR" altLang="tr-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>
            <a:extLst>
              <a:ext uri="{FF2B5EF4-FFF2-40B4-BE49-F238E27FC236}">
                <a16:creationId xmlns="" xmlns:a16="http://schemas.microsoft.com/office/drawing/2014/main" id="{C2F887CA-53DC-4C21-903B-D65A340598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27313" y="1425575"/>
          <a:ext cx="4157662" cy="329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hoto Editor Photo" r:id="rId4" imgW="2638095" imgH="2228571" progId="MSPhotoEd.3">
                  <p:embed/>
                </p:oleObj>
              </mc:Choice>
              <mc:Fallback>
                <p:oleObj name="Photo Editor Photo" r:id="rId4" imgW="2638095" imgH="2228571" progId="MSPhotoEd.3">
                  <p:embed/>
                  <p:pic>
                    <p:nvPicPr>
                      <p:cNvPr id="35842" name="Object 2">
                        <a:extLst>
                          <a:ext uri="{FF2B5EF4-FFF2-40B4-BE49-F238E27FC236}">
                            <a16:creationId xmlns="" xmlns:a16="http://schemas.microsoft.com/office/drawing/2014/main" id="{C2F887CA-53DC-4C21-903B-D65A340598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1425575"/>
                        <a:ext cx="4157662" cy="329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AutoShape 6" descr="C:\Users\CANSEV KAPLAN\Desktop\bakteri filtresi\ikaz-levhasi-dekota35x50-el-yikama-talimati__0871194111814046.webp">
            <a:extLst>
              <a:ext uri="{FF2B5EF4-FFF2-40B4-BE49-F238E27FC236}">
                <a16:creationId xmlns="" xmlns:a16="http://schemas.microsoft.com/office/drawing/2014/main" id="{C1509F08-B537-48DD-859C-EB0A79C44B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altLang="tr-TR">
              <a:solidFill>
                <a:schemeClr val="tx1"/>
              </a:solidFill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="" xmlns:a16="http://schemas.microsoft.com/office/drawing/2014/main" id="{82D8F89D-65E8-45F1-9D9D-1778DE41736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153" b="2678"/>
          <a:stretch/>
        </p:blipFill>
        <p:spPr>
          <a:xfrm>
            <a:off x="-98425" y="-28575"/>
            <a:ext cx="903605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018CB2FD-CA07-4A1D-808F-91407F652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EFEE16-8E55-49DA-AF7D-7E2CDCA5B5A2}" type="slidenum">
              <a:rPr lang="tr-TR" altLang="tr-TR" smtClean="0"/>
              <a:pPr>
                <a:defRPr/>
              </a:pPr>
              <a:t>12</a:t>
            </a:fld>
            <a:endParaRPr lang="tr-TR" alt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="" xmlns:a16="http://schemas.microsoft.com/office/drawing/2014/main" id="{EF741B1F-5D1B-4AF9-8441-A6088E4EC1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062" y="620688"/>
            <a:ext cx="8138864" cy="12811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Hastane Enfeksiyonlarının Önlenmesi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="" xmlns:a16="http://schemas.microsoft.com/office/drawing/2014/main" id="{E3E80F17-4261-4FD1-8BC3-CB8113F9F6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6543" y="2432360"/>
            <a:ext cx="8170913" cy="33242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tr-TR" altLang="tr-TR" sz="2400" dirty="0"/>
              <a:t>Hastane ortamının sistemik dezenfeksiyonu </a:t>
            </a:r>
            <a:r>
              <a:rPr lang="tr-TR" altLang="tr-TR" sz="2400" dirty="0" smtClean="0"/>
              <a:t>yapılmalı</a:t>
            </a:r>
            <a:endParaRPr lang="tr-TR" altLang="tr-TR" sz="2400" dirty="0"/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tr-TR" altLang="tr-TR" sz="2400" dirty="0"/>
              <a:t>Hasta ve ziyaretçilerinin kontrolü </a:t>
            </a:r>
            <a:r>
              <a:rPr lang="tr-TR" altLang="tr-TR" sz="2400" dirty="0" smtClean="0"/>
              <a:t>sağlanmalı</a:t>
            </a:r>
            <a:endParaRPr lang="tr-TR" altLang="tr-TR" sz="2400" dirty="0"/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tr-TR" altLang="tr-TR" sz="2400" dirty="0"/>
              <a:t>Hasta odalarının havalandırılması yapılmalı, uygun sıcaklıkta ve aydınlıkta </a:t>
            </a:r>
            <a:r>
              <a:rPr lang="tr-TR" altLang="tr-TR" sz="2400" dirty="0" smtClean="0"/>
              <a:t>olmalı</a:t>
            </a:r>
            <a:endParaRPr lang="tr-TR" altLang="tr-TR" sz="2400" dirty="0"/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tr-TR" altLang="tr-TR" sz="2400" dirty="0"/>
              <a:t>Tüm hastane personeli hijyen kurallarına uymalı, ayrıca hizmet içi eğitimler ile bilgilerini </a:t>
            </a:r>
            <a:r>
              <a:rPr lang="tr-TR" altLang="tr-TR" sz="2400" dirty="0" smtClean="0"/>
              <a:t>güncellemeli</a:t>
            </a:r>
            <a:endParaRPr lang="tr-TR" altLang="tr-TR" sz="2400" dirty="0"/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tr-TR" altLang="tr-TR" sz="2400" dirty="0"/>
              <a:t>Eller talimatlara uygun olarak </a:t>
            </a:r>
            <a:r>
              <a:rPr lang="tr-TR" altLang="tr-TR" sz="2400" dirty="0" smtClean="0"/>
              <a:t>yıkanmalı</a:t>
            </a:r>
            <a:endParaRPr lang="tr-TR" altLang="tr-TR" sz="2400" dirty="0"/>
          </a:p>
          <a:p>
            <a:pPr eaLnBrk="1" hangingPunct="1">
              <a:lnSpc>
                <a:spcPct val="90000"/>
              </a:lnSpc>
            </a:pPr>
            <a:endParaRPr lang="tr-TR" altLang="tr-TR" sz="2400" dirty="0"/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D0215B83-8529-4C61-8E06-477F30CC4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782A5-9647-42B2-9DDD-25FE09D2BC3B}" type="slidenum">
              <a:rPr lang="tr-TR" altLang="tr-TR" smtClean="0"/>
              <a:pPr>
                <a:defRPr/>
              </a:pPr>
              <a:t>13</a:t>
            </a:fld>
            <a:endParaRPr lang="tr-TR" altLang="tr-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Başlık 1">
            <a:extLst>
              <a:ext uri="{FF2B5EF4-FFF2-40B4-BE49-F238E27FC236}">
                <a16:creationId xmlns="" xmlns:a16="http://schemas.microsoft.com/office/drawing/2014/main" id="{0DC8D590-291E-46B8-AE70-5E0DDAD298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/>
          <a:lstStyle/>
          <a:p>
            <a:pPr eaLnBrk="1" hangingPunct="1"/>
            <a:endParaRPr lang="tr-TR" alt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="" xmlns:a16="http://schemas.microsoft.com/office/drawing/2014/main" id="{76CF956D-9DA4-4941-B3AA-8BBE4CD50E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61"/>
          <a:stretch/>
        </p:blipFill>
        <p:spPr>
          <a:xfrm>
            <a:off x="0" y="92075"/>
            <a:ext cx="9036050" cy="6650038"/>
          </a:xfrm>
          <a:ln w="38100" cap="sq">
            <a:solidFill>
              <a:srgbClr val="0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Dikdörtgen 6">
            <a:extLst>
              <a:ext uri="{FF2B5EF4-FFF2-40B4-BE49-F238E27FC236}">
                <a16:creationId xmlns="" xmlns:a16="http://schemas.microsoft.com/office/drawing/2014/main" id="{F7AE6872-5B53-422C-A848-518DD714917F}"/>
              </a:ext>
            </a:extLst>
          </p:cNvPr>
          <p:cNvSpPr/>
          <p:nvPr/>
        </p:nvSpPr>
        <p:spPr>
          <a:xfrm>
            <a:off x="107950" y="115888"/>
            <a:ext cx="2232025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pic>
        <p:nvPicPr>
          <p:cNvPr id="38917" name="Resim 7">
            <a:extLst>
              <a:ext uri="{FF2B5EF4-FFF2-40B4-BE49-F238E27FC236}">
                <a16:creationId xmlns="" xmlns:a16="http://schemas.microsoft.com/office/drawing/2014/main" id="{A4D11367-3EF0-499B-BEA3-DD0DFCB4A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5589588"/>
            <a:ext cx="25558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97FEA3AF-2B4E-4439-9943-4518E8145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6E5E7-60B7-4AF1-ADD4-440DD7B95D1F}" type="slidenum">
              <a:rPr lang="tr-TR" altLang="tr-TR" smtClean="0"/>
              <a:pPr>
                <a:defRPr/>
              </a:pPr>
              <a:t>14</a:t>
            </a:fld>
            <a:endParaRPr lang="tr-TR" altLang="tr-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="" xmlns:a16="http://schemas.microsoft.com/office/drawing/2014/main" id="{86008F2D-AC4B-4560-BDF0-5C3C622802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14450" y="337529"/>
            <a:ext cx="6589712" cy="12811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Hastane Enfeksiyonlarının Önlenmesi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="" xmlns:a16="http://schemas.microsoft.com/office/drawing/2014/main" id="{95222EEA-310A-424B-BEDB-23B5B40E0F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2133600"/>
            <a:ext cx="7850187" cy="377825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Uygun sterilizasyon yöntemleri </a:t>
            </a:r>
            <a:r>
              <a:rPr lang="tr-TR" altLang="tr-TR" sz="2400" dirty="0" smtClean="0"/>
              <a:t>kullanılmalı</a:t>
            </a:r>
            <a:endParaRPr lang="tr-TR" altLang="tr-TR" sz="2400" dirty="0"/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Tek kullanımlık malzemeler tercih </a:t>
            </a:r>
            <a:r>
              <a:rPr lang="tr-TR" altLang="tr-TR" sz="2400" dirty="0" smtClean="0"/>
              <a:t>edilmeli</a:t>
            </a:r>
            <a:endParaRPr lang="tr-TR" altLang="tr-TR" sz="2400" dirty="0"/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Enfeksiyon kontrol komitelerinin </a:t>
            </a:r>
            <a:r>
              <a:rPr lang="tr-TR" altLang="tr-TR" sz="2400" dirty="0" smtClean="0"/>
              <a:t>kurulmalı</a:t>
            </a:r>
            <a:endParaRPr lang="tr-TR" altLang="tr-TR" sz="2400" dirty="0"/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Tıbbî atık kontrolü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Uygun izolasyon tekniği kullanımı</a:t>
            </a:r>
          </a:p>
          <a:p>
            <a:pPr eaLnBrk="1" hangingPunct="1"/>
            <a:endParaRPr lang="tr-TR" altLang="tr-TR" sz="2400" dirty="0"/>
          </a:p>
        </p:txBody>
      </p:sp>
      <p:pic>
        <p:nvPicPr>
          <p:cNvPr id="3" name="Resim 2">
            <a:extLst>
              <a:ext uri="{FF2B5EF4-FFF2-40B4-BE49-F238E27FC236}">
                <a16:creationId xmlns="" xmlns:a16="http://schemas.microsoft.com/office/drawing/2014/main" id="{EE3372E5-65FC-4724-B869-FE2C80019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262" y="3284984"/>
            <a:ext cx="2436746" cy="24367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6B6315A0-B30E-42A1-84D9-51448C106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98489-79AF-4C2A-8C66-358D7A7A829F}" type="slidenum">
              <a:rPr lang="tr-TR" altLang="tr-TR" smtClean="0"/>
              <a:pPr>
                <a:defRPr/>
              </a:pPr>
              <a:t>15</a:t>
            </a:fld>
            <a:endParaRPr lang="tr-TR" alt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İçerik Yer Tutucusu 6">
            <a:extLst>
              <a:ext uri="{FF2B5EF4-FFF2-40B4-BE49-F238E27FC236}">
                <a16:creationId xmlns="" xmlns:a16="http://schemas.microsoft.com/office/drawing/2014/main" id="{229C4D97-6B37-4364-85B6-6C5F6226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039" b="8754"/>
          <a:stretch/>
        </p:blipFill>
        <p:spPr>
          <a:xfrm>
            <a:off x="89693" y="881993"/>
            <a:ext cx="8964613" cy="5839481"/>
          </a:xfrm>
          <a:ln w="38100" cap="sq">
            <a:solidFill>
              <a:srgbClr val="0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63" name="Resim 4">
            <a:extLst>
              <a:ext uri="{FF2B5EF4-FFF2-40B4-BE49-F238E27FC236}">
                <a16:creationId xmlns="" xmlns:a16="http://schemas.microsoft.com/office/drawing/2014/main" id="{C08B89BD-4776-426C-8ABA-7EE304F6E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0"/>
            <a:ext cx="403644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5A2CC324-00D7-4B17-A67D-A08F822A2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99E253-435D-4A75-A819-464906C53F74}" type="slidenum">
              <a:rPr lang="tr-TR" altLang="tr-TR" smtClean="0"/>
              <a:pPr>
                <a:defRPr/>
              </a:pPr>
              <a:t>16</a:t>
            </a:fld>
            <a:endParaRPr lang="tr-TR" altLang="tr-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="" xmlns:a16="http://schemas.microsoft.com/office/drawing/2014/main" id="{1C931E38-5177-4D91-BDC1-A1B8A03D93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404813"/>
            <a:ext cx="2801119" cy="5392737"/>
          </a:xfrm>
          <a:solidFill>
            <a:srgbClr val="C00000"/>
          </a:solidFill>
          <a:ln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tr-TR" altLang="tr-TR" b="1" dirty="0"/>
              <a:t>Hastane </a:t>
            </a:r>
            <a:br>
              <a:rPr lang="tr-TR" altLang="tr-TR" b="1" dirty="0"/>
            </a:br>
            <a:r>
              <a:rPr lang="tr-TR" altLang="tr-TR" b="1" dirty="0"/>
              <a:t>Atıkları</a:t>
            </a:r>
            <a:endParaRPr lang="tr-TR" altLang="tr-TR" dirty="0"/>
          </a:p>
        </p:txBody>
      </p:sp>
      <p:sp>
        <p:nvSpPr>
          <p:cNvPr id="24579" name="Rectangle 3">
            <a:extLst>
              <a:ext uri="{FF2B5EF4-FFF2-40B4-BE49-F238E27FC236}">
                <a16:creationId xmlns="" xmlns:a16="http://schemas.microsoft.com/office/drawing/2014/main" id="{0ACF8A49-D951-4C6B-8BD8-FBB37DA364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57588" y="5213350"/>
            <a:ext cx="4425950" cy="584200"/>
          </a:xfr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tr-TR" altLang="tr-TR" sz="2400" dirty="0">
                <a:solidFill>
                  <a:schemeClr val="tx1"/>
                </a:solidFill>
              </a:rPr>
              <a:t>G. Radyoaktif Atıklar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="" xmlns:a16="http://schemas.microsoft.com/office/drawing/2014/main" id="{45A9337F-6E6F-436F-BAA5-D61D07B6203F}"/>
              </a:ext>
            </a:extLst>
          </p:cNvPr>
          <p:cNvSpPr txBox="1"/>
          <p:nvPr/>
        </p:nvSpPr>
        <p:spPr>
          <a:xfrm>
            <a:off x="3619500" y="433388"/>
            <a:ext cx="4392613" cy="120173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/>
              <a:t>Evsel Nitelikli Atıklar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dirty="0">
                <a:solidFill>
                  <a:schemeClr val="tx1"/>
                </a:solidFill>
              </a:rPr>
              <a:t>A. Genel Atıklar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dirty="0">
                <a:solidFill>
                  <a:schemeClr val="tx1"/>
                </a:solidFill>
              </a:rPr>
              <a:t>B. </a:t>
            </a:r>
            <a:r>
              <a:rPr lang="tr-TR" sz="2400" dirty="0" smtClean="0">
                <a:solidFill>
                  <a:schemeClr val="tx1"/>
                </a:solidFill>
              </a:rPr>
              <a:t>Ambalaj Atıkları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="" xmlns:a16="http://schemas.microsoft.com/office/drawing/2014/main" id="{CB63440C-08E7-4D5B-997A-817656C8A1A7}"/>
              </a:ext>
            </a:extLst>
          </p:cNvPr>
          <p:cNvSpPr/>
          <p:nvPr/>
        </p:nvSpPr>
        <p:spPr>
          <a:xfrm>
            <a:off x="3593131" y="1882987"/>
            <a:ext cx="4392613" cy="187325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sz="2400" b="1" dirty="0">
                <a:solidFill>
                  <a:srgbClr val="C00000"/>
                </a:solidFill>
              </a:rPr>
              <a:t>Tıbbi Atıklar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sz="2400" dirty="0">
                <a:solidFill>
                  <a:schemeClr val="tx1"/>
                </a:solidFill>
              </a:rPr>
              <a:t>C. </a:t>
            </a:r>
            <a:r>
              <a:rPr lang="tr-TR" altLang="tr-TR" sz="2400" dirty="0" err="1">
                <a:solidFill>
                  <a:schemeClr val="tx1"/>
                </a:solidFill>
              </a:rPr>
              <a:t>Enfeksiyöz</a:t>
            </a:r>
            <a:r>
              <a:rPr lang="tr-TR" altLang="tr-TR" sz="2400" dirty="0">
                <a:solidFill>
                  <a:schemeClr val="tx1"/>
                </a:solidFill>
              </a:rPr>
              <a:t> Atıklar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sz="2400" dirty="0">
                <a:solidFill>
                  <a:schemeClr val="tx1"/>
                </a:solidFill>
              </a:rPr>
              <a:t>D. </a:t>
            </a:r>
            <a:r>
              <a:rPr lang="tr-TR" altLang="tr-TR" sz="2400" dirty="0" smtClean="0">
                <a:solidFill>
                  <a:schemeClr val="tx1"/>
                </a:solidFill>
              </a:rPr>
              <a:t>Patolojik </a:t>
            </a:r>
            <a:r>
              <a:rPr lang="tr-TR" altLang="tr-TR" sz="2400" dirty="0">
                <a:solidFill>
                  <a:schemeClr val="tx1"/>
                </a:solidFill>
              </a:rPr>
              <a:t>Atıklar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sz="2400" dirty="0">
                <a:solidFill>
                  <a:schemeClr val="tx1"/>
                </a:solidFill>
              </a:rPr>
              <a:t>E. Kesici Delici Atıklar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="" xmlns:a16="http://schemas.microsoft.com/office/drawing/2014/main" id="{71C89D32-C4AB-49B8-BFDC-1C928E2E059E}"/>
              </a:ext>
            </a:extLst>
          </p:cNvPr>
          <p:cNvSpPr/>
          <p:nvPr/>
        </p:nvSpPr>
        <p:spPr>
          <a:xfrm>
            <a:off x="3584240" y="4057650"/>
            <a:ext cx="4392613" cy="914400"/>
          </a:xfrm>
          <a:prstGeom prst="rect">
            <a:avLst/>
          </a:prstGeom>
          <a:solidFill>
            <a:srgbClr val="FFC00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dirty="0"/>
              <a:t>F. Tehlikeli Atıklar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B8F51E53-747D-4C00-A515-7819E85BD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F0A7A5-A25E-400D-9D30-6888EBC11F3E}" type="slidenum">
              <a:rPr lang="tr-TR" altLang="tr-TR" smtClean="0"/>
              <a:pPr>
                <a:defRPr/>
              </a:pPr>
              <a:t>17</a:t>
            </a:fld>
            <a:endParaRPr lang="tr-TR" altLang="tr-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="" xmlns:a16="http://schemas.microsoft.com/office/drawing/2014/main" id="{19F204BF-BB0F-4062-AEC2-0DA9B7EEB4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560" y="476672"/>
            <a:ext cx="7772400" cy="720725"/>
          </a:xfrm>
        </p:spPr>
        <p:txBody>
          <a:bodyPr/>
          <a:lstStyle/>
          <a:p>
            <a:pPr eaLnBrk="1" hangingPunct="1"/>
            <a:r>
              <a:rPr lang="tr-TR" altLang="tr-TR" sz="4000" b="1" dirty="0"/>
              <a:t>Tıbbi Atıklar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="" xmlns:a16="http://schemas.microsoft.com/office/drawing/2014/main" id="{DED8DE71-1D6A-4D3A-B79D-868C692938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628775"/>
            <a:ext cx="7772400" cy="4824413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/>
              <a:t>İnsan doku ve organları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/>
              <a:t>Kan ve vücut sıvısı bulaşmış atıklar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/>
              <a:t>Hastalarla temas etmiş yemek artıkları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/>
              <a:t>Bulaşıcı hastalık ve acil servis atıkları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/>
              <a:t>İdrar ve dışkı kapları, dışkı ile bulaşmış </a:t>
            </a:r>
            <a:r>
              <a:rPr lang="tr-TR" altLang="tr-TR" sz="2400" dirty="0" smtClean="0"/>
              <a:t>eşyalar </a:t>
            </a:r>
            <a:endParaRPr lang="tr-TR" altLang="tr-TR" sz="2400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/>
              <a:t>Tek kullanımlık çamaşırlar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/>
              <a:t>Ameliyat önlükleri, eldivenler, maskeler, drenaj tüpleri, </a:t>
            </a:r>
            <a:r>
              <a:rPr lang="tr-TR" altLang="tr-TR" sz="2400" dirty="0" err="1"/>
              <a:t>entübasyon</a:t>
            </a:r>
            <a:r>
              <a:rPr lang="tr-TR" altLang="tr-TR" sz="2400" dirty="0"/>
              <a:t> setleri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/>
              <a:t>İzolasyon atıkları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/>
              <a:t>Sargılar, bandajlar, pansuman atıkları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/>
              <a:t>Zamanı dolmuş ilâçlar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/>
              <a:t>Laboratuvar ve deney hayvanları atıkları 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B865366F-BCF4-4F0C-8CA8-061C9A821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CA56A-110D-4FAC-88E2-269F2158B167}" type="slidenum">
              <a:rPr lang="tr-TR" altLang="tr-TR" smtClean="0"/>
              <a:pPr>
                <a:defRPr/>
              </a:pPr>
              <a:t>18</a:t>
            </a:fld>
            <a:endParaRPr lang="tr-TR" altLang="tr-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="" xmlns:a16="http://schemas.microsoft.com/office/drawing/2014/main" id="{DCFA75AB-A97D-4767-A707-98CBB593B7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3350" y="623888"/>
            <a:ext cx="7489825" cy="12811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Enfeksiyonlardan Korunması Gereken En Önemli  Alanlar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="" xmlns:a16="http://schemas.microsoft.com/office/drawing/2014/main" id="{1D26D710-5B4C-4CB7-BDB0-33BB01917F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088" y="2133600"/>
            <a:ext cx="7707312" cy="37782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Yoğun Bakım Üniteleri,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Transplantasyon Üniteleri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Yanık Bakım Üniteleri,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Ameliyathaneler,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Doğum Birimleri </a:t>
            </a:r>
            <a:endParaRPr lang="tr-TR" altLang="tr-TR" sz="2400" dirty="0" smtClean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 smtClean="0"/>
              <a:t>Sterilizasyon </a:t>
            </a:r>
            <a:r>
              <a:rPr lang="tr-TR" altLang="tr-TR" sz="2400" dirty="0"/>
              <a:t>Üniteleri</a:t>
            </a:r>
            <a:endParaRPr lang="tr-TR" altLang="tr-TR" sz="2400" b="1" dirty="0"/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4971C124-5DF0-4AE4-98FB-22A6E6DC7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2201A0-2386-4D6B-9D52-B7E11CC23D09}" type="slidenum">
              <a:rPr lang="tr-TR" altLang="tr-TR" smtClean="0"/>
              <a:pPr>
                <a:defRPr/>
              </a:pPr>
              <a:t>19</a:t>
            </a:fld>
            <a:endParaRPr lang="tr-TR" altLang="tr-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="" xmlns:a16="http://schemas.microsoft.com/office/drawing/2014/main" id="{C6C0DCAA-0CDA-4415-B7FF-28E1FC1888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624" y="623888"/>
            <a:ext cx="7346776" cy="12811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Enfeksiyonların Kolayca Yayılabileceği Alanlar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="" xmlns:a16="http://schemas.microsoft.com/office/drawing/2014/main" id="{7E55C8FA-339D-4D73-B664-A940FEF95B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650" y="2133600"/>
            <a:ext cx="7778750" cy="37782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Septik Ameliyathane </a:t>
            </a:r>
            <a:r>
              <a:rPr lang="tr-TR" altLang="tr-TR" sz="2400" dirty="0" smtClean="0"/>
              <a:t>Birimleri </a:t>
            </a:r>
            <a:endParaRPr lang="tr-TR" altLang="tr-TR" sz="2400" dirty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Yoğun Bakım </a:t>
            </a:r>
            <a:r>
              <a:rPr lang="tr-TR" altLang="tr-TR" sz="2400" dirty="0" smtClean="0"/>
              <a:t>Üniteleri </a:t>
            </a:r>
            <a:endParaRPr lang="tr-TR" altLang="tr-TR" sz="2400" dirty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Diyaliz Üniteleri </a:t>
            </a:r>
            <a:r>
              <a:rPr lang="tr-TR" altLang="tr-TR" sz="2400" dirty="0" smtClean="0"/>
              <a:t>ve </a:t>
            </a:r>
            <a:endParaRPr lang="tr-TR" altLang="tr-TR" sz="2400" dirty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Çocuk Poliklinikleridir.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47868973-D765-4646-9085-9D1A71D9C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B44067-92CB-43DF-AE59-59C2CA9EFA3E}" type="slidenum">
              <a:rPr lang="tr-TR" altLang="tr-TR" smtClean="0"/>
              <a:pPr>
                <a:defRPr/>
              </a:pPr>
              <a:t>20</a:t>
            </a:fld>
            <a:endParaRPr lang="tr-TR" altLang="tr-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="" xmlns:a16="http://schemas.microsoft.com/office/drawing/2014/main" id="{6149F25B-058F-4C73-8BC6-F3796E52DA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Orta Derecede Enfeksiyon Taşıyan Alanlar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="" xmlns:a16="http://schemas.microsoft.com/office/drawing/2014/main" id="{2A8FE855-DF91-418E-A11D-D980A5BDF1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512" y="2133600"/>
            <a:ext cx="8785101" cy="436721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600" dirty="0"/>
              <a:t>Ambulans Ve </a:t>
            </a:r>
            <a:r>
              <a:rPr lang="tr-TR" altLang="tr-TR" sz="2600" dirty="0" smtClean="0"/>
              <a:t>Alanları </a:t>
            </a:r>
            <a:endParaRPr lang="tr-TR" altLang="tr-TR" sz="26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600" dirty="0" smtClean="0"/>
              <a:t>Poliklinikler </a:t>
            </a:r>
            <a:endParaRPr lang="tr-TR" altLang="tr-TR" sz="26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600" dirty="0" smtClean="0"/>
              <a:t>Laboratuvarlar </a:t>
            </a:r>
            <a:endParaRPr lang="tr-TR" altLang="tr-TR" sz="26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600" dirty="0" smtClean="0"/>
              <a:t>Mutfaklar </a:t>
            </a:r>
            <a:endParaRPr lang="tr-TR" altLang="tr-TR" sz="26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600" dirty="0" smtClean="0"/>
              <a:t>Çamaşırhaneler </a:t>
            </a:r>
            <a:endParaRPr lang="tr-TR" altLang="tr-TR" sz="26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600" dirty="0"/>
              <a:t>Hasta Kabul </a:t>
            </a:r>
            <a:r>
              <a:rPr lang="tr-TR" altLang="tr-TR" sz="2600" dirty="0" smtClean="0"/>
              <a:t>Birimleri</a:t>
            </a:r>
            <a:endParaRPr lang="tr-TR" altLang="tr-TR" sz="2600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600" dirty="0"/>
              <a:t>Sanitasyon Alanları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tr-TR" altLang="tr-T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tr-TR" altLang="tr-TR" sz="2600" b="1" u="sng" dirty="0">
                <a:solidFill>
                  <a:srgbClr val="C00000"/>
                </a:solidFill>
              </a:rPr>
              <a:t>Yüzey dezenfeksiyonu yüzeyi silme ve/veya sprey dezenfeksiyon yöntemi ile yapılır.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tr-TR" altLang="tr-T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2C4E9C65-211A-4728-B1E2-DDB919D76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3EC957-C997-4A71-AE6D-EBF3FC3EBC45}" type="slidenum">
              <a:rPr lang="tr-TR" altLang="tr-TR" smtClean="0"/>
              <a:pPr>
                <a:defRPr/>
              </a:pPr>
              <a:t>21</a:t>
            </a:fld>
            <a:endParaRPr lang="tr-TR" altLang="tr-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="" xmlns:a16="http://schemas.microsoft.com/office/drawing/2014/main" id="{720836DA-7710-41C0-9E7C-25C2722384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553" y="357188"/>
            <a:ext cx="8352927" cy="17399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Tıbbi Aseptik Tekniklerin Etkili Olabilmesi İçin Dikkat Edilmesi Gereken Noktalar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="" xmlns:a16="http://schemas.microsoft.com/office/drawing/2014/main" id="{F58E0358-804F-4369-B855-26DB7EE191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1520" y="2097088"/>
            <a:ext cx="8497193" cy="442753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tr-TR" altLang="tr-TR" sz="2400" dirty="0"/>
              <a:t>Hastanede görevli tüm personel, tıbbi asepsi kurallarına uymalıdır.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tr-TR" altLang="tr-TR" sz="2400" dirty="0"/>
              <a:t>Hasta ziyaretçilerinin hastaneye giriş ve çıkışları kontrol edilmeli ve gerekli ünitelerde galoş kullanımı zorunlu hâle getirilmelidir.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tr-TR" altLang="tr-TR" sz="2400" dirty="0"/>
              <a:t>Her personel önlük giymelidir.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tr-TR" altLang="tr-TR" sz="2400" dirty="0"/>
              <a:t>Hastane içi yüzeysel dezenfeksiyonu eğitimli personel tarafından yapılmalıdır.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tr-TR" altLang="tr-TR" sz="2400" dirty="0"/>
              <a:t>Hastane atıkları eğitimli personel tarafından toplanmalı ve atık toplama merkezine getirilmelidir. 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06FDA7FA-43B4-447B-9324-811A430A7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70B38E-56BA-4E00-A18F-B542DF9A287E}" type="slidenum">
              <a:rPr lang="tr-TR" altLang="tr-TR" smtClean="0"/>
              <a:pPr>
                <a:defRPr/>
              </a:pPr>
              <a:t>22</a:t>
            </a:fld>
            <a:endParaRPr lang="tr-TR" altLang="tr-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="" xmlns:a16="http://schemas.microsoft.com/office/drawing/2014/main" id="{E0B48AD5-07AB-4252-95BD-EC23365F1E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8887" y="388939"/>
            <a:ext cx="6626225" cy="1281112"/>
          </a:xfrm>
        </p:spPr>
        <p:txBody>
          <a:bodyPr/>
          <a:lstStyle/>
          <a:p>
            <a:pPr eaLnBrk="1" hangingPunct="1"/>
            <a:r>
              <a:rPr lang="tr-TR" altLang="tr-TR" b="1" dirty="0"/>
              <a:t>İzolasyon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="" xmlns:a16="http://schemas.microsoft.com/office/drawing/2014/main" id="{DC7C7B87-3586-41AD-A839-70B581DBEF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893888"/>
            <a:ext cx="8280400" cy="41275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tr-TR" altLang="tr-TR" sz="2400" dirty="0"/>
              <a:t>Koruyucu bir uygulamadır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tr-TR" altLang="tr-TR" sz="2400" dirty="0" err="1"/>
              <a:t>Enfekte</a:t>
            </a:r>
            <a:r>
              <a:rPr lang="tr-TR" altLang="tr-TR" sz="2400" dirty="0"/>
              <a:t> hastadan çevreye mikroorganizmaların yayılması önlemek için: 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tr-TR" altLang="tr-TR" sz="2400" dirty="0"/>
              <a:t>Hasta ile temas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tr-TR" altLang="tr-TR" sz="2400" dirty="0"/>
              <a:t>Atıkların imhası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tr-TR" altLang="tr-TR" sz="2400" dirty="0"/>
              <a:t>Özel oda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tr-TR" altLang="tr-TR" sz="2400" dirty="0"/>
              <a:t>Gömlek, maske, eldiven kullanımı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tr-TR" altLang="tr-TR" sz="2400" dirty="0"/>
              <a:t>Çift torba yöntemi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884368AC-E8E2-4E3F-8C69-D87FF179C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EA2000-A13D-4AFF-B6AF-7A23A76B8354}" type="slidenum">
              <a:rPr lang="tr-TR" altLang="tr-TR" smtClean="0"/>
              <a:pPr>
                <a:defRPr/>
              </a:pPr>
              <a:t>23</a:t>
            </a:fld>
            <a:endParaRPr lang="tr-TR" altLang="tr-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="" xmlns:a16="http://schemas.microsoft.com/office/drawing/2014/main" id="{D3D3A581-EE01-4D99-8249-F5AA1252A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69406"/>
            <a:ext cx="7772400" cy="762000"/>
          </a:xfrm>
        </p:spPr>
        <p:txBody>
          <a:bodyPr/>
          <a:lstStyle/>
          <a:p>
            <a:pPr eaLnBrk="1" hangingPunct="1"/>
            <a:r>
              <a:rPr lang="tr-TR" altLang="tr-TR" b="1" dirty="0"/>
              <a:t>İzolasyon çeşitleri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="" xmlns:a16="http://schemas.microsoft.com/office/drawing/2014/main" id="{BE45C1AA-061D-449C-9AB4-BE09B55B98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368425"/>
            <a:ext cx="7772400" cy="47275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Katı İzolasyon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Temas İzolasyonu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Solumun İzolasyonu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 err="1"/>
              <a:t>Enterik</a:t>
            </a:r>
            <a:r>
              <a:rPr lang="tr-TR" altLang="tr-TR" sz="2400" dirty="0"/>
              <a:t> İzolasyon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Akıntı-salgı İzolasyonu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Kan-vücut Sıvıları İzolasyonu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Koruyucu-ters İzolasyon </a:t>
            </a:r>
          </a:p>
          <a:p>
            <a:pPr eaLnBrk="1" hangingPunct="1"/>
            <a:endParaRPr lang="tr-TR" altLang="tr-TR" dirty="0"/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F78247A5-C332-4C9C-A4A4-E694FCC89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75F94-EBAC-469B-8019-13BA8DDBB08E}" type="slidenum">
              <a:rPr lang="tr-TR" altLang="tr-TR" smtClean="0"/>
              <a:pPr>
                <a:defRPr/>
              </a:pPr>
              <a:t>24</a:t>
            </a:fld>
            <a:endParaRPr lang="tr-TR" altLang="tr-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İçerik Yer Tutucusu 5">
            <a:extLst>
              <a:ext uri="{FF2B5EF4-FFF2-40B4-BE49-F238E27FC236}">
                <a16:creationId xmlns="" xmlns:a16="http://schemas.microsoft.com/office/drawing/2014/main" id="{0B167325-6C7A-4AE1-82DF-96819A54D14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46"/>
          <a:stretch>
            <a:fillRect/>
          </a:stretch>
        </p:blipFill>
        <p:spPr>
          <a:xfrm>
            <a:off x="92" y="-1"/>
            <a:ext cx="1381125" cy="5949281"/>
          </a:xfrm>
        </p:spPr>
      </p:pic>
      <p:sp>
        <p:nvSpPr>
          <p:cNvPr id="7" name="Dikdörtgen 6">
            <a:extLst>
              <a:ext uri="{FF2B5EF4-FFF2-40B4-BE49-F238E27FC236}">
                <a16:creationId xmlns="" xmlns:a16="http://schemas.microsoft.com/office/drawing/2014/main" id="{EB1E53D4-DB44-466E-B999-CAF031AFACF9}"/>
              </a:ext>
            </a:extLst>
          </p:cNvPr>
          <p:cNvSpPr/>
          <p:nvPr/>
        </p:nvSpPr>
        <p:spPr>
          <a:xfrm>
            <a:off x="1392238" y="0"/>
            <a:ext cx="7140575" cy="18446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solidFill>
                  <a:schemeClr val="tx1"/>
                </a:solidFill>
              </a:rPr>
              <a:t>Solunum İzolasyonu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 sz="24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dirty="0">
                <a:solidFill>
                  <a:schemeClr val="tx1"/>
                </a:solidFill>
              </a:rPr>
              <a:t>«Ağaçlar doğanın, yapraklar ise ağaçların akciğerleridir.»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="" xmlns:a16="http://schemas.microsoft.com/office/drawing/2014/main" id="{58C2C6AA-EFE6-4890-8CFF-EAD288275341}"/>
              </a:ext>
            </a:extLst>
          </p:cNvPr>
          <p:cNvSpPr/>
          <p:nvPr/>
        </p:nvSpPr>
        <p:spPr>
          <a:xfrm>
            <a:off x="1392238" y="2218989"/>
            <a:ext cx="7140575" cy="15113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solidFill>
                  <a:schemeClr val="tx1"/>
                </a:solidFill>
              </a:rPr>
              <a:t>Damlacık İzolasyonu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dirty="0">
                <a:solidFill>
                  <a:schemeClr val="tx1"/>
                </a:solidFill>
              </a:rPr>
              <a:t>«Ortadaki sarı nokta bireyi, etrafındaki yapraklar ise damlacıkları temsil eder.»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="" xmlns:a16="http://schemas.microsoft.com/office/drawing/2014/main" id="{F95F39E6-AB9D-440B-A783-6B6854924A9E}"/>
              </a:ext>
            </a:extLst>
          </p:cNvPr>
          <p:cNvSpPr/>
          <p:nvPr/>
        </p:nvSpPr>
        <p:spPr>
          <a:xfrm>
            <a:off x="1392238" y="4183062"/>
            <a:ext cx="7140575" cy="151288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dirty="0">
                <a:solidFill>
                  <a:schemeClr val="tx1"/>
                </a:solidFill>
              </a:rPr>
              <a:t>Temas İzolasyonu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dirty="0">
                <a:solidFill>
                  <a:schemeClr val="tx1"/>
                </a:solidFill>
              </a:rPr>
              <a:t>«Yıldızın beş köşesi bir elin beş parmağına kırmızı rengi ise ateş ile temasın sakınmaya benzetilir.»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D3FCB924-DBDF-47DA-ADF8-AE16A1FF4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017AA-E2B0-46D9-9903-46B7CEE1343E}" type="slidenum">
              <a:rPr lang="tr-TR" altLang="tr-TR" smtClean="0"/>
              <a:pPr>
                <a:defRPr/>
              </a:pPr>
              <a:t>25</a:t>
            </a:fld>
            <a:endParaRPr lang="tr-TR" altLang="tr-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="" xmlns:a16="http://schemas.microsoft.com/office/drawing/2014/main" id="{0EE54E4E-4D82-4AB2-A84A-212D36758A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550" y="623888"/>
            <a:ext cx="7562850" cy="1281112"/>
          </a:xfrm>
        </p:spPr>
        <p:txBody>
          <a:bodyPr/>
          <a:lstStyle/>
          <a:p>
            <a:pPr eaLnBrk="1" hangingPunct="1"/>
            <a:r>
              <a:rPr lang="tr-TR" altLang="tr-TR" b="1" dirty="0"/>
              <a:t>İzolasyon Odalarında Eller</a:t>
            </a:r>
            <a:r>
              <a:rPr lang="tr-TR" altLang="tr-TR" dirty="0"/>
              <a:t> 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="" xmlns:a16="http://schemas.microsoft.com/office/drawing/2014/main" id="{1B1F5879-8DB3-42E6-A023-105620F792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71550" y="2133600"/>
            <a:ext cx="7562850" cy="377825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Hasta odasına girerken ve çıkarken,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Hastaya bakım vermeden önce ve sonra,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Enjektör, kateter, idrar torbası </a:t>
            </a:r>
            <a:r>
              <a:rPr lang="tr-TR" altLang="tr-TR" sz="2400" dirty="0" err="1"/>
              <a:t>v.b</a:t>
            </a:r>
            <a:r>
              <a:rPr lang="tr-TR" altLang="tr-TR" sz="2400" dirty="0"/>
              <a:t>. gereçleri kullanmadan önce ve sonra,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İlaçları ve yemekleri dağıtmadan önce mutlaka yıkanmalıdır.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0BDA2D10-EFAE-48B8-B53E-678598056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2B24F5-9975-4138-AE43-D9C000B5862E}" type="slidenum">
              <a:rPr lang="tr-TR" altLang="tr-TR" smtClean="0"/>
              <a:pPr>
                <a:defRPr/>
              </a:pPr>
              <a:t>26</a:t>
            </a:fld>
            <a:endParaRPr lang="tr-TR" altLang="tr-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="" xmlns:a16="http://schemas.microsoft.com/office/drawing/2014/main" id="{E218D833-1735-4F84-8D1B-20CF286CF9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476250"/>
            <a:ext cx="6840538" cy="882650"/>
          </a:xfrm>
        </p:spPr>
        <p:txBody>
          <a:bodyPr/>
          <a:lstStyle/>
          <a:p>
            <a:pPr eaLnBrk="1" hangingPunct="1"/>
            <a:r>
              <a:rPr lang="tr-TR" altLang="tr-TR" sz="4400" b="1" dirty="0"/>
              <a:t>CERRAHİ ASEPSİ</a:t>
            </a:r>
          </a:p>
        </p:txBody>
      </p:sp>
      <p:pic>
        <p:nvPicPr>
          <p:cNvPr id="56323" name="Resim 2">
            <a:extLst>
              <a:ext uri="{FF2B5EF4-FFF2-40B4-BE49-F238E27FC236}">
                <a16:creationId xmlns="" xmlns:a16="http://schemas.microsoft.com/office/drawing/2014/main" id="{6B00AA4F-5F91-4AB9-BB08-0CE6F035D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84313"/>
            <a:ext cx="4897438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k: Sol 7">
            <a:extLst>
              <a:ext uri="{FF2B5EF4-FFF2-40B4-BE49-F238E27FC236}">
                <a16:creationId xmlns="" xmlns:a16="http://schemas.microsoft.com/office/drawing/2014/main" id="{5994A48A-9A3E-4DC6-A438-79EA4FD8D632}"/>
              </a:ext>
            </a:extLst>
          </p:cNvPr>
          <p:cNvSpPr/>
          <p:nvPr/>
        </p:nvSpPr>
        <p:spPr>
          <a:xfrm>
            <a:off x="5148263" y="1504950"/>
            <a:ext cx="3744912" cy="4141788"/>
          </a:xfrm>
          <a:prstGeom prst="leftArrow">
            <a:avLst>
              <a:gd name="adj1" fmla="val 50000"/>
              <a:gd name="adj2" fmla="val 34233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sz="4000" b="1" dirty="0">
                <a:solidFill>
                  <a:schemeClr val="tx1"/>
                </a:solidFill>
              </a:rPr>
              <a:t>Kuralları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sz="4000" b="1" u="sng" dirty="0">
                <a:solidFill>
                  <a:schemeClr val="tx1"/>
                </a:solidFill>
              </a:rPr>
              <a:t>ÇOK</a:t>
            </a:r>
            <a:r>
              <a:rPr lang="tr-TR" altLang="tr-TR" sz="4000" b="1" dirty="0">
                <a:solidFill>
                  <a:schemeClr val="tx1"/>
                </a:solidFill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altLang="tr-TR" sz="4000" b="1" dirty="0">
                <a:solidFill>
                  <a:schemeClr val="tx1"/>
                </a:solidFill>
              </a:rPr>
              <a:t>Kesindir!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 dirty="0"/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47161AD8-62E8-45A7-BDF6-E30636E3F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56D8F2-0F91-4815-8128-0987F06FFFE2}" type="slidenum">
              <a:rPr lang="tr-TR" altLang="tr-TR" smtClean="0"/>
              <a:pPr>
                <a:defRPr/>
              </a:pPr>
              <a:t>27</a:t>
            </a:fld>
            <a:endParaRPr lang="tr-TR" altLang="tr-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2" descr="Necmiye hanım 144">
            <a:extLst>
              <a:ext uri="{FF2B5EF4-FFF2-40B4-BE49-F238E27FC236}">
                <a16:creationId xmlns="" xmlns:a16="http://schemas.microsoft.com/office/drawing/2014/main" id="{44B9F1FD-59B5-421E-82EA-43C183BE8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1913597"/>
            <a:ext cx="3770312" cy="4071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64" name="Picture 3" descr="Necmiye hanım 148">
            <a:extLst>
              <a:ext uri="{FF2B5EF4-FFF2-40B4-BE49-F238E27FC236}">
                <a16:creationId xmlns="" xmlns:a16="http://schemas.microsoft.com/office/drawing/2014/main" id="{A31C9850-0021-4D25-9D72-280FABC24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3268" y="1913597"/>
            <a:ext cx="3913188" cy="4071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444" name="Rectangle 4">
            <a:extLst>
              <a:ext uri="{FF2B5EF4-FFF2-40B4-BE49-F238E27FC236}">
                <a16:creationId xmlns="" xmlns:a16="http://schemas.microsoft.com/office/drawing/2014/main" id="{F958D541-1D32-4811-89FE-2ED23BAA45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620713"/>
            <a:ext cx="7772400" cy="1143000"/>
          </a:xfrm>
        </p:spPr>
        <p:txBody>
          <a:bodyPr/>
          <a:lstStyle/>
          <a:p>
            <a:pPr eaLnBrk="1" hangingPunct="1"/>
            <a:r>
              <a:rPr lang="tr-TR" altLang="tr-TR" b="1" dirty="0"/>
              <a:t>Steril Eldiven Giyme</a:t>
            </a:r>
          </a:p>
        </p:txBody>
      </p:sp>
      <p:sp>
        <p:nvSpPr>
          <p:cNvPr id="61445" name="Metin kutusu 3">
            <a:extLst>
              <a:ext uri="{FF2B5EF4-FFF2-40B4-BE49-F238E27FC236}">
                <a16:creationId xmlns="" xmlns:a16="http://schemas.microsoft.com/office/drawing/2014/main" id="{BF062EF5-251A-40D2-B2ED-44936899D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5984875"/>
            <a:ext cx="831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28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1446" name="Metin kutusu 5">
            <a:extLst>
              <a:ext uri="{FF2B5EF4-FFF2-40B4-BE49-F238E27FC236}">
                <a16:creationId xmlns="" xmlns:a16="http://schemas.microsoft.com/office/drawing/2014/main" id="{8D8C1763-A046-49E5-BC58-B748FD44D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1475" y="5989638"/>
            <a:ext cx="384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28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0295F4F6-6088-4B1F-A83F-499AF75A8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C13A8-7456-40EB-A092-2468829D4BE8}" type="slidenum">
              <a:rPr lang="tr-TR" altLang="tr-TR" smtClean="0"/>
              <a:pPr>
                <a:defRPr/>
              </a:pPr>
              <a:t>28</a:t>
            </a:fld>
            <a:endParaRPr lang="tr-TR" altLang="tr-T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4" descr="Necmiye hanım 149">
            <a:extLst>
              <a:ext uri="{FF2B5EF4-FFF2-40B4-BE49-F238E27FC236}">
                <a16:creationId xmlns="" xmlns:a16="http://schemas.microsoft.com/office/drawing/2014/main" id="{90E185CC-A97F-4DB5-BFDB-86DDD7CC6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1597819"/>
            <a:ext cx="3149600" cy="3662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988" name="Picture 5" descr="Necmiye hanım 153">
            <a:extLst>
              <a:ext uri="{FF2B5EF4-FFF2-40B4-BE49-F238E27FC236}">
                <a16:creationId xmlns="" xmlns:a16="http://schemas.microsoft.com/office/drawing/2014/main" id="{C0990417-A768-4ECE-BF4F-59EA0F4B8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80972" y="1597819"/>
            <a:ext cx="3143250" cy="3619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2468" name="Metin kutusu 4">
            <a:extLst>
              <a:ext uri="{FF2B5EF4-FFF2-40B4-BE49-F238E27FC236}">
                <a16:creationId xmlns="" xmlns:a16="http://schemas.microsoft.com/office/drawing/2014/main" id="{0D7E6F1F-F983-41A3-8DFC-A10DE7CC3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5661025"/>
            <a:ext cx="831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28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2469" name="Metin kutusu 6">
            <a:extLst>
              <a:ext uri="{FF2B5EF4-FFF2-40B4-BE49-F238E27FC236}">
                <a16:creationId xmlns="" xmlns:a16="http://schemas.microsoft.com/office/drawing/2014/main" id="{81AB4C29-73C5-489D-BD6D-C68A331E2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5656263"/>
            <a:ext cx="833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2800" b="1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D7C943E5-5709-4559-9DAE-F5F72A5C8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9C481B-2C13-408B-9CC9-6E619C51A4B4}" type="slidenum">
              <a:rPr lang="tr-TR" altLang="tr-TR" smtClean="0"/>
              <a:pPr>
                <a:defRPr/>
              </a:pPr>
              <a:t>29</a:t>
            </a:fld>
            <a:endParaRPr lang="tr-TR" altLang="tr-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2 Başlık">
            <a:extLst>
              <a:ext uri="{FF2B5EF4-FFF2-40B4-BE49-F238E27FC236}">
                <a16:creationId xmlns="" xmlns:a16="http://schemas.microsoft.com/office/drawing/2014/main" id="{21B63878-A867-492F-91D9-7C6DB0504B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1773238"/>
            <a:ext cx="8820150" cy="1871662"/>
          </a:xfrm>
        </p:spPr>
        <p:txBody>
          <a:bodyPr/>
          <a:lstStyle/>
          <a:p>
            <a:pPr eaLnBrk="1" hangingPunct="1"/>
            <a:r>
              <a:rPr lang="tr-TR" altLang="tr-TR" b="1"/>
              <a:t/>
            </a:r>
            <a:br>
              <a:rPr lang="tr-TR" altLang="tr-TR" b="1"/>
            </a:br>
            <a:r>
              <a:rPr lang="tr-TR" altLang="tr-TR" b="1"/>
              <a:t>Eldiveni Kullandıktan Sonra Çıkartma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D9CB9923-E63C-459E-B16C-D75D58524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F518E6-9F7E-4CDC-9498-05A063237236}" type="slidenum">
              <a:rPr lang="tr-TR" altLang="tr-TR" smtClean="0"/>
              <a:pPr>
                <a:defRPr/>
              </a:pPr>
              <a:t>30</a:t>
            </a:fld>
            <a:endParaRPr lang="tr-TR" altLang="tr-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>
            <a:extLst>
              <a:ext uri="{FF2B5EF4-FFF2-40B4-BE49-F238E27FC236}">
                <a16:creationId xmlns="" xmlns:a16="http://schemas.microsoft.com/office/drawing/2014/main" id="{C90C3B01-0E48-441D-A18B-18192CD96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42875"/>
            <a:ext cx="4371975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5">
            <a:extLst>
              <a:ext uri="{FF2B5EF4-FFF2-40B4-BE49-F238E27FC236}">
                <a16:creationId xmlns="" xmlns:a16="http://schemas.microsoft.com/office/drawing/2014/main" id="{D2789FC3-062E-41B3-A653-A60C0CA01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3071813"/>
            <a:ext cx="4692650" cy="312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Metin kutusu 4">
            <a:extLst>
              <a:ext uri="{FF2B5EF4-FFF2-40B4-BE49-F238E27FC236}">
                <a16:creationId xmlns="" xmlns:a16="http://schemas.microsoft.com/office/drawing/2014/main" id="{2D0519B2-B75D-4485-865E-C4FD333B4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3363" y="1108075"/>
            <a:ext cx="8334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28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4517" name="Metin kutusu 6">
            <a:extLst>
              <a:ext uri="{FF2B5EF4-FFF2-40B4-BE49-F238E27FC236}">
                <a16:creationId xmlns="" xmlns:a16="http://schemas.microsoft.com/office/drawing/2014/main" id="{6C54319F-782D-49EC-8106-21F6CC134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7350" y="4375150"/>
            <a:ext cx="8334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28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7CE9A7AD-B325-41CD-9B38-7E8F3247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7DB6B0-B316-4CFA-8E11-D860BB444F42}" type="slidenum">
              <a:rPr lang="tr-TR" altLang="tr-TR" smtClean="0"/>
              <a:pPr>
                <a:defRPr/>
              </a:pPr>
              <a:t>31</a:t>
            </a:fld>
            <a:endParaRPr lang="tr-TR" altLang="tr-T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>
            <a:extLst>
              <a:ext uri="{FF2B5EF4-FFF2-40B4-BE49-F238E27FC236}">
                <a16:creationId xmlns="" xmlns:a16="http://schemas.microsoft.com/office/drawing/2014/main" id="{15361A8B-7977-40E5-97BC-1CDE43061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500063"/>
            <a:ext cx="4179887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39" name="Picture 5">
            <a:extLst>
              <a:ext uri="{FF2B5EF4-FFF2-40B4-BE49-F238E27FC236}">
                <a16:creationId xmlns="" xmlns:a16="http://schemas.microsoft.com/office/drawing/2014/main" id="{192FEC28-AB18-4580-BA51-49B6D6C77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357563"/>
            <a:ext cx="4049712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0" name="Metin kutusu 4">
            <a:extLst>
              <a:ext uri="{FF2B5EF4-FFF2-40B4-BE49-F238E27FC236}">
                <a16:creationId xmlns="" xmlns:a16="http://schemas.microsoft.com/office/drawing/2014/main" id="{1D2F1924-3162-4D22-B813-2A1CA77D3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1631950"/>
            <a:ext cx="8334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28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5541" name="Metin kutusu 5">
            <a:extLst>
              <a:ext uri="{FF2B5EF4-FFF2-40B4-BE49-F238E27FC236}">
                <a16:creationId xmlns="" xmlns:a16="http://schemas.microsoft.com/office/drawing/2014/main" id="{C42D633E-9AE6-4125-A55D-F0305998C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0275" y="4446588"/>
            <a:ext cx="8334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2800" b="1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D9ED5D83-80F7-42FE-9DA2-E28556B06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E3E9D6-3F89-4409-B3ED-97DBBC76CFC7}" type="slidenum">
              <a:rPr lang="tr-TR" altLang="tr-TR" smtClean="0"/>
              <a:pPr>
                <a:defRPr/>
              </a:pPr>
              <a:t>32</a:t>
            </a:fld>
            <a:endParaRPr lang="tr-TR" altLang="tr-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="" xmlns:a16="http://schemas.microsoft.com/office/drawing/2014/main" id="{AE09365E-FC74-4109-AD04-5D035AF926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3350" y="623888"/>
            <a:ext cx="7632700" cy="7175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altLang="tr-TR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rPr>
              <a:t>Eldiven</a:t>
            </a:r>
            <a:r>
              <a:rPr lang="de-DE" altLang="tr-TR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e-DE" altLang="tr-TR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rPr>
              <a:t>Kullanımında</a:t>
            </a:r>
            <a:r>
              <a:rPr lang="de-DE" altLang="tr-TR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e-DE" altLang="tr-TR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rPr>
              <a:t>Standartlar</a:t>
            </a:r>
            <a:endParaRPr lang="tr-TR" altLang="tr-TR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66563" name="Rectangle 3">
            <a:extLst>
              <a:ext uri="{FF2B5EF4-FFF2-40B4-BE49-F238E27FC236}">
                <a16:creationId xmlns="" xmlns:a16="http://schemas.microsoft.com/office/drawing/2014/main" id="{B31A256B-9830-443D-9FC4-E363471959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646238"/>
            <a:ext cx="8915400" cy="5211762"/>
          </a:xfrm>
        </p:spPr>
        <p:txBody>
          <a:bodyPr/>
          <a:lstStyle/>
          <a:p>
            <a:pPr algn="just" eaLnBrk="1" hangingPunct="1"/>
            <a:r>
              <a:rPr lang="de-DE" altLang="tr-TR" sz="2400" dirty="0" err="1">
                <a:cs typeface="Arial" panose="020B0604020202020204" pitchFamily="34" charset="0"/>
              </a:rPr>
              <a:t>İnvazif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işlemlerden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önce</a:t>
            </a:r>
            <a:r>
              <a:rPr lang="de-DE" altLang="tr-TR" sz="2400" dirty="0">
                <a:cs typeface="Arial" panose="020B0604020202020204" pitchFamily="34" charset="0"/>
              </a:rPr>
              <a:t> (IV </a:t>
            </a:r>
            <a:r>
              <a:rPr lang="de-DE" altLang="tr-TR" sz="2400" dirty="0" err="1">
                <a:cs typeface="Arial" panose="020B0604020202020204" pitchFamily="34" charset="0"/>
              </a:rPr>
              <a:t>kateterizasyon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gibi</a:t>
            </a:r>
            <a:r>
              <a:rPr lang="de-DE" altLang="tr-TR" sz="2400" dirty="0">
                <a:cs typeface="Arial" panose="020B0604020202020204" pitchFamily="34" charset="0"/>
              </a:rPr>
              <a:t>),</a:t>
            </a:r>
            <a:endParaRPr lang="tr-TR" altLang="tr-TR" sz="2400" dirty="0">
              <a:cs typeface="Times New Roman" panose="02020603050405020304" pitchFamily="18" charset="0"/>
            </a:endParaRPr>
          </a:p>
          <a:p>
            <a:pPr algn="just" eaLnBrk="1" hangingPunct="1"/>
            <a:r>
              <a:rPr lang="de-DE" altLang="tr-TR" sz="2400" dirty="0" err="1">
                <a:cs typeface="Arial" panose="020B0604020202020204" pitchFamily="34" charset="0"/>
              </a:rPr>
              <a:t>Hastanın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kan</a:t>
            </a:r>
            <a:r>
              <a:rPr lang="de-DE" altLang="tr-TR" sz="2400" dirty="0">
                <a:cs typeface="Arial" panose="020B0604020202020204" pitchFamily="34" charset="0"/>
              </a:rPr>
              <a:t>, </a:t>
            </a:r>
            <a:r>
              <a:rPr lang="de-DE" altLang="tr-TR" sz="2400" dirty="0" err="1">
                <a:cs typeface="Arial" panose="020B0604020202020204" pitchFamily="34" charset="0"/>
              </a:rPr>
              <a:t>vücut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sıvısı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ve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derideki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açık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yarası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ile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temas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etmeden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önce</a:t>
            </a:r>
            <a:r>
              <a:rPr lang="de-DE" altLang="tr-TR" sz="2400" dirty="0">
                <a:cs typeface="Arial" panose="020B0604020202020204" pitchFamily="34" charset="0"/>
              </a:rPr>
              <a:t>,</a:t>
            </a:r>
            <a:endParaRPr lang="tr-TR" altLang="tr-TR" sz="2400" dirty="0">
              <a:cs typeface="Arial" panose="020B0604020202020204" pitchFamily="34" charset="0"/>
            </a:endParaRPr>
          </a:p>
          <a:p>
            <a:pPr algn="just" eaLnBrk="1" hangingPunct="1"/>
            <a:r>
              <a:rPr lang="tr-TR" altLang="tr-TR" sz="2400" dirty="0">
                <a:cs typeface="Arial" panose="020B0604020202020204" pitchFamily="34" charset="0"/>
              </a:rPr>
              <a:t>İ</a:t>
            </a:r>
            <a:r>
              <a:rPr lang="de-DE" altLang="tr-TR" sz="2400" dirty="0" smtClean="0">
                <a:cs typeface="Arial" panose="020B0604020202020204" pitchFamily="34" charset="0"/>
              </a:rPr>
              <a:t>mm</a:t>
            </a:r>
            <a:r>
              <a:rPr lang="tr-TR" altLang="tr-TR" sz="2400" dirty="0" smtClean="0">
                <a:cs typeface="Arial" panose="020B0604020202020204" pitchFamily="34" charset="0"/>
              </a:rPr>
              <a:t>ü</a:t>
            </a:r>
            <a:r>
              <a:rPr lang="de-DE" altLang="tr-TR" sz="2400" dirty="0" smtClean="0">
                <a:cs typeface="Arial" panose="020B0604020202020204" pitchFamily="34" charset="0"/>
              </a:rPr>
              <a:t>n </a:t>
            </a:r>
            <a:r>
              <a:rPr lang="de-DE" altLang="tr-TR" sz="2400" dirty="0" err="1">
                <a:cs typeface="Arial" panose="020B0604020202020204" pitchFamily="34" charset="0"/>
              </a:rPr>
              <a:t>yetmezlikli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ve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yenidoğanlara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temas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öncesinde</a:t>
            </a:r>
            <a:r>
              <a:rPr lang="de-DE" altLang="tr-TR" sz="2400" dirty="0">
                <a:cs typeface="Arial" panose="020B0604020202020204" pitchFamily="34" charset="0"/>
              </a:rPr>
              <a:t>,</a:t>
            </a:r>
            <a:endParaRPr lang="tr-TR" altLang="tr-TR" sz="2400" dirty="0">
              <a:cs typeface="Times New Roman" panose="02020603050405020304" pitchFamily="18" charset="0"/>
            </a:endParaRPr>
          </a:p>
          <a:p>
            <a:pPr algn="just" eaLnBrk="1" hangingPunct="1"/>
            <a:r>
              <a:rPr lang="de-DE" altLang="tr-TR" sz="2400" dirty="0">
                <a:cs typeface="Arial" panose="020B0604020202020204" pitchFamily="34" charset="0"/>
              </a:rPr>
              <a:t>Her </a:t>
            </a:r>
            <a:r>
              <a:rPr lang="de-DE" altLang="tr-TR" sz="2400" dirty="0" err="1">
                <a:cs typeface="Arial" panose="020B0604020202020204" pitchFamily="34" charset="0"/>
              </a:rPr>
              <a:t>türlü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yara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ile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temastan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önce</a:t>
            </a:r>
            <a:r>
              <a:rPr lang="de-DE" altLang="tr-TR" sz="2400" dirty="0">
                <a:cs typeface="Arial" panose="020B0604020202020204" pitchFamily="34" charset="0"/>
              </a:rPr>
              <a:t>,</a:t>
            </a:r>
            <a:endParaRPr lang="tr-TR" altLang="tr-TR" sz="2400" dirty="0">
              <a:cs typeface="Times New Roman" panose="02020603050405020304" pitchFamily="18" charset="0"/>
            </a:endParaRPr>
          </a:p>
          <a:p>
            <a:pPr algn="just" eaLnBrk="1" hangingPunct="1"/>
            <a:r>
              <a:rPr lang="de-DE" altLang="tr-TR" sz="2400" dirty="0" err="1">
                <a:cs typeface="Arial" panose="020B0604020202020204" pitchFamily="34" charset="0"/>
              </a:rPr>
              <a:t>Mikroorganizma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bulaşım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olasılığı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yüksek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olan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aletlerle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temastan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önce</a:t>
            </a:r>
            <a:r>
              <a:rPr lang="de-DE" altLang="tr-TR" sz="2400" dirty="0">
                <a:cs typeface="Arial" panose="020B0604020202020204" pitchFamily="34" charset="0"/>
              </a:rPr>
              <a:t>,</a:t>
            </a:r>
            <a:endParaRPr lang="tr-TR" altLang="tr-TR" sz="2400" dirty="0">
              <a:cs typeface="Times New Roman" panose="02020603050405020304" pitchFamily="18" charset="0"/>
            </a:endParaRPr>
          </a:p>
          <a:p>
            <a:pPr algn="just" eaLnBrk="1" hangingPunct="1"/>
            <a:r>
              <a:rPr lang="de-DE" altLang="tr-TR" sz="2400" dirty="0">
                <a:cs typeface="Arial" panose="020B0604020202020204" pitchFamily="34" charset="0"/>
              </a:rPr>
              <a:t>İnfekte </a:t>
            </a:r>
            <a:r>
              <a:rPr lang="de-DE" altLang="tr-TR" sz="2400" dirty="0" err="1">
                <a:cs typeface="Arial" panose="020B0604020202020204" pitchFamily="34" charset="0"/>
              </a:rPr>
              <a:t>veya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infeksiyon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gelişmesi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>
                <a:cs typeface="Arial" panose="020B0604020202020204" pitchFamily="34" charset="0"/>
              </a:rPr>
              <a:t>beklenen</a:t>
            </a:r>
            <a:r>
              <a:rPr lang="de-DE" altLang="tr-TR" sz="2400" dirty="0">
                <a:cs typeface="Arial" panose="020B0604020202020204" pitchFamily="34" charset="0"/>
              </a:rPr>
              <a:t> </a:t>
            </a:r>
            <a:r>
              <a:rPr lang="de-DE" altLang="tr-TR" sz="2400" dirty="0" err="1" smtClean="0">
                <a:cs typeface="Arial" panose="020B0604020202020204" pitchFamily="34" charset="0"/>
              </a:rPr>
              <a:t>hastalarda</a:t>
            </a:r>
            <a:r>
              <a:rPr lang="tr-TR" altLang="tr-TR" sz="2400" dirty="0" smtClean="0">
                <a:cs typeface="Arial" panose="020B0604020202020204" pitchFamily="34" charset="0"/>
              </a:rPr>
              <a:t>.</a:t>
            </a:r>
            <a:r>
              <a:rPr lang="de-DE" altLang="tr-TR" sz="2400" dirty="0" smtClean="0">
                <a:cs typeface="Arial" panose="020B0604020202020204" pitchFamily="34" charset="0"/>
              </a:rPr>
              <a:t> </a:t>
            </a:r>
            <a:endParaRPr lang="tr-TR" altLang="tr-TR" sz="2400" dirty="0"/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BCF3693B-3C40-444A-BC28-076305C3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0FCEC-3742-422B-9F83-663484F629CF}" type="slidenum">
              <a:rPr lang="tr-TR" altLang="tr-TR" smtClean="0"/>
              <a:pPr>
                <a:defRPr/>
              </a:pPr>
              <a:t>33</a:t>
            </a:fld>
            <a:endParaRPr lang="tr-TR" altLang="tr-T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="" xmlns:a16="http://schemas.microsoft.com/office/drawing/2014/main" id="{8F651C23-6CA3-4B16-A096-39FC20B413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1" y="623888"/>
            <a:ext cx="8610599" cy="12811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altLang="tr-TR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rPr>
              <a:t>Eldiven</a:t>
            </a:r>
            <a:r>
              <a:rPr lang="de-DE" altLang="tr-T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e-DE" altLang="tr-TR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rPr>
              <a:t>Kullanımında</a:t>
            </a:r>
            <a:r>
              <a:rPr lang="de-DE" altLang="tr-T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e-DE" altLang="tr-TR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anose="020B0604020202020204" pitchFamily="34" charset="0"/>
              </a:rPr>
              <a:t>Standartlar</a:t>
            </a:r>
            <a:r>
              <a:rPr lang="tr-TR" altLang="tr-T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ı</a:t>
            </a:r>
            <a:endParaRPr lang="tr-TR" altLang="tr-TR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47107" name="Rectangle 3">
            <a:extLst>
              <a:ext uri="{FF2B5EF4-FFF2-40B4-BE49-F238E27FC236}">
                <a16:creationId xmlns="" xmlns:a16="http://schemas.microsoft.com/office/drawing/2014/main" id="{8E671C76-9C00-4D0C-B4B8-8304B94D0A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557338"/>
            <a:ext cx="8610600" cy="5072062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de-DE" altLang="tr-TR" sz="2400" u="sng" dirty="0" err="1">
                <a:solidFill>
                  <a:schemeClr val="tx1"/>
                </a:solidFill>
                <a:cs typeface="Arial" panose="020B0604020202020204" pitchFamily="34" charset="0"/>
              </a:rPr>
              <a:t>Yoğun</a:t>
            </a:r>
            <a:r>
              <a:rPr lang="de-DE" altLang="tr-TR" sz="2400" u="sng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altLang="tr-TR" sz="2400" u="sng" dirty="0" err="1">
                <a:solidFill>
                  <a:schemeClr val="tx1"/>
                </a:solidFill>
                <a:cs typeface="Arial" panose="020B0604020202020204" pitchFamily="34" charset="0"/>
              </a:rPr>
              <a:t>bakım</a:t>
            </a:r>
            <a:r>
              <a:rPr lang="de-DE" altLang="tr-TR" sz="2400" u="sng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altLang="tr-TR" sz="2400" u="sng" dirty="0" err="1">
                <a:solidFill>
                  <a:schemeClr val="tx1"/>
                </a:solidFill>
                <a:cs typeface="Arial" panose="020B0604020202020204" pitchFamily="34" charset="0"/>
              </a:rPr>
              <a:t>ünitelerinde</a:t>
            </a:r>
            <a:r>
              <a:rPr lang="de-DE" altLang="tr-TR" sz="2400" u="sng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altLang="tr-TR" sz="2400" u="sng" dirty="0" err="1">
                <a:solidFill>
                  <a:schemeClr val="tx1"/>
                </a:solidFill>
                <a:cs typeface="Arial" panose="020B0604020202020204" pitchFamily="34" charset="0"/>
              </a:rPr>
              <a:t>hastalarla</a:t>
            </a:r>
            <a:r>
              <a:rPr lang="de-DE" altLang="tr-TR" sz="2400" u="sng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altLang="tr-TR" sz="2400" u="sng" dirty="0" err="1">
                <a:solidFill>
                  <a:schemeClr val="tx1"/>
                </a:solidFill>
                <a:cs typeface="Arial" panose="020B0604020202020204" pitchFamily="34" charset="0"/>
              </a:rPr>
              <a:t>temastan</a:t>
            </a:r>
            <a:r>
              <a:rPr lang="de-DE" altLang="tr-TR" sz="2400" u="sng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altLang="tr-TR" sz="2400" u="sng" dirty="0" err="1">
                <a:solidFill>
                  <a:schemeClr val="tx1"/>
                </a:solidFill>
                <a:cs typeface="Arial" panose="020B0604020202020204" pitchFamily="34" charset="0"/>
              </a:rPr>
              <a:t>önce</a:t>
            </a:r>
            <a:r>
              <a:rPr lang="de-DE" altLang="tr-TR" sz="2400" u="sng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altLang="tr-TR" sz="2400" u="sng" dirty="0" err="1">
                <a:solidFill>
                  <a:schemeClr val="tx1"/>
                </a:solidFill>
                <a:cs typeface="Arial" panose="020B0604020202020204" pitchFamily="34" charset="0"/>
              </a:rPr>
              <a:t>dikkat</a:t>
            </a:r>
            <a:r>
              <a:rPr lang="de-DE" altLang="tr-TR" sz="2400" u="sng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altLang="tr-TR" sz="2400" u="sng" dirty="0" err="1">
                <a:solidFill>
                  <a:schemeClr val="tx1"/>
                </a:solidFill>
                <a:cs typeface="Arial" panose="020B0604020202020204" pitchFamily="34" charset="0"/>
              </a:rPr>
              <a:t>edilmesi</a:t>
            </a:r>
            <a:r>
              <a:rPr lang="de-DE" altLang="tr-TR" sz="2400" u="sng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altLang="tr-TR" sz="2400" u="sng" dirty="0" err="1">
                <a:solidFill>
                  <a:schemeClr val="tx1"/>
                </a:solidFill>
                <a:cs typeface="Arial" panose="020B0604020202020204" pitchFamily="34" charset="0"/>
              </a:rPr>
              <a:t>gereken</a:t>
            </a:r>
            <a:r>
              <a:rPr lang="de-DE" altLang="tr-TR" sz="2400" u="sng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altLang="tr-TR" sz="2400" u="sng" dirty="0" err="1">
                <a:solidFill>
                  <a:schemeClr val="tx1"/>
                </a:solidFill>
                <a:cs typeface="Arial" panose="020B0604020202020204" pitchFamily="34" charset="0"/>
              </a:rPr>
              <a:t>noktalar</a:t>
            </a:r>
            <a:r>
              <a:rPr lang="de-DE" altLang="tr-TR" sz="2400" u="sng" dirty="0">
                <a:solidFill>
                  <a:schemeClr val="tx1"/>
                </a:solidFill>
                <a:cs typeface="Arial" panose="020B0604020202020204" pitchFamily="34" charset="0"/>
              </a:rPr>
              <a:t>:</a:t>
            </a:r>
            <a:endParaRPr lang="tr-TR" altLang="tr-TR" sz="2400" u="sng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tr-TR" altLang="tr-TR" sz="2400" u="sng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>
                <a:solidFill>
                  <a:schemeClr val="tx1"/>
                </a:solidFill>
                <a:cs typeface="Arial" panose="020B0604020202020204" pitchFamily="34" charset="0"/>
              </a:rPr>
              <a:t>Eldiven sızdırmaz bir bariyer değildir. Çıkartıldıktan sonra eller yıkanmalıdır.</a:t>
            </a:r>
            <a:endParaRPr lang="tr-TR" altLang="tr-TR" sz="24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>
                <a:solidFill>
                  <a:schemeClr val="tx1"/>
                </a:solidFill>
                <a:cs typeface="Arial" panose="020B0604020202020204" pitchFamily="34" charset="0"/>
              </a:rPr>
              <a:t>Doğrudan hasta bakımında eldiven kullanılabilir. Ancak temiz yatağa çarşaf sererken eldiven giymeye gerek yoktur.</a:t>
            </a:r>
            <a:endParaRPr lang="tr-TR" altLang="tr-TR" sz="24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>
                <a:solidFill>
                  <a:schemeClr val="tx1"/>
                </a:solidFill>
                <a:cs typeface="Arial" panose="020B0604020202020204" pitchFamily="34" charset="0"/>
              </a:rPr>
              <a:t>Sorumsuz eldiven kullanımı </a:t>
            </a:r>
            <a:r>
              <a:rPr lang="tr-TR" altLang="tr-TR" sz="2400" dirty="0" err="1">
                <a:solidFill>
                  <a:schemeClr val="tx1"/>
                </a:solidFill>
                <a:cs typeface="Arial" panose="020B0604020202020204" pitchFamily="34" charset="0"/>
              </a:rPr>
              <a:t>infeksiyonun</a:t>
            </a:r>
            <a:r>
              <a:rPr lang="tr-TR" altLang="tr-TR" sz="2400" dirty="0">
                <a:solidFill>
                  <a:schemeClr val="tx1"/>
                </a:solidFill>
                <a:cs typeface="Arial" panose="020B0604020202020204" pitchFamily="34" charset="0"/>
              </a:rPr>
              <a:t> yayılmasına neden olur. Sağlık görevlilerinin sadece kendisini korumak kaygısı olduğunu </a:t>
            </a:r>
            <a:r>
              <a:rPr lang="tr-TR" altLang="tr-TR" sz="2400" dirty="0" smtClean="0">
                <a:solidFill>
                  <a:schemeClr val="tx1"/>
                </a:solidFill>
                <a:cs typeface="Arial" panose="020B0604020202020204" pitchFamily="34" charset="0"/>
              </a:rPr>
              <a:t>gösterir.</a:t>
            </a:r>
            <a:endParaRPr lang="tr-TR" altLang="tr-TR" sz="2400" dirty="0">
              <a:solidFill>
                <a:schemeClr val="tx1"/>
              </a:solidFill>
            </a:endParaRP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AD48EA3D-F64E-44DB-A203-9F273B61F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882D35-815B-4925-901B-70D38AB05AA3}" type="slidenum">
              <a:rPr lang="tr-TR" altLang="tr-TR" smtClean="0"/>
              <a:pPr>
                <a:defRPr/>
              </a:pPr>
              <a:t>34</a:t>
            </a:fld>
            <a:endParaRPr lang="tr-TR" altLang="tr-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6">
            <a:extLst>
              <a:ext uri="{FF2B5EF4-FFF2-40B4-BE49-F238E27FC236}">
                <a16:creationId xmlns="" xmlns:a16="http://schemas.microsoft.com/office/drawing/2014/main" id="{4B35DD22-17CC-447D-A2CE-B795337FC4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623888"/>
            <a:ext cx="7058025" cy="788987"/>
          </a:xfrm>
        </p:spPr>
        <p:txBody>
          <a:bodyPr/>
          <a:lstStyle/>
          <a:p>
            <a:pPr eaLnBrk="1" hangingPunct="1"/>
            <a:r>
              <a:rPr lang="tr-TR" altLang="tr-TR" sz="3200" b="1" dirty="0"/>
              <a:t>Steril Alanın Özelliği</a:t>
            </a:r>
          </a:p>
        </p:txBody>
      </p:sp>
      <p:sp>
        <p:nvSpPr>
          <p:cNvPr id="68611" name="Rectangle 9">
            <a:extLst>
              <a:ext uri="{FF2B5EF4-FFF2-40B4-BE49-F238E27FC236}">
                <a16:creationId xmlns="" xmlns:a16="http://schemas.microsoft.com/office/drawing/2014/main" id="{84E3FA71-AD17-43DF-9DC6-3449514470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628775"/>
            <a:ext cx="8496300" cy="5040313"/>
          </a:xfrm>
          <a:ln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pPr algn="just" eaLnBrk="1" hangingPunct="1"/>
            <a:endParaRPr lang="tr-TR" altLang="tr-TR" sz="2400" dirty="0"/>
          </a:p>
          <a:p>
            <a:pPr algn="just" eaLnBrk="1" hangingPunct="1"/>
            <a:r>
              <a:rPr lang="tr-TR" altLang="tr-TR" sz="2400" dirty="0"/>
              <a:t>Steril alan, cerrahî işlemlerin yapıldığı alandır. </a:t>
            </a:r>
          </a:p>
          <a:p>
            <a:pPr algn="just" eaLnBrk="1" hangingPunct="1"/>
            <a:r>
              <a:rPr lang="tr-TR" altLang="tr-TR" sz="2400" dirty="0"/>
              <a:t>Steril alan, temiz, kuru ve düz yüzeye çok katlı steril kompreslerin serilmesi ile elde edilir. </a:t>
            </a:r>
          </a:p>
          <a:p>
            <a:pPr algn="just" eaLnBrk="1" hangingPunct="1"/>
            <a:r>
              <a:rPr lang="tr-TR" altLang="tr-TR" sz="2400" dirty="0"/>
              <a:t>Steril alana daima yüz dönük olmalı ve bu alanlar üzerine asla öksürülmemelidir. </a:t>
            </a:r>
          </a:p>
          <a:p>
            <a:pPr algn="just" eaLnBrk="1" hangingPunct="1"/>
            <a:r>
              <a:rPr lang="tr-TR" altLang="tr-TR" sz="2400" dirty="0"/>
              <a:t>Cerrahî işlem yapılacak bölümde çalışacak personel; öncelikle el antisepsisini yapmalı, steril gömlek, bone, maske ve eldiven giymelidir.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99E544CA-EF66-4BEA-AEB7-F8AAF3AF9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75" y="0"/>
            <a:ext cx="2143125" cy="2133600"/>
          </a:xfrm>
          <a:prstGeom prst="ellipse">
            <a:avLst/>
          </a:prstGeom>
        </p:spPr>
      </p:pic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679C4453-008C-4862-81FB-9E5661C1F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01ACC-513C-49CD-876A-F6EC0CE3109E}" type="slidenum">
              <a:rPr lang="tr-TR" altLang="tr-TR" smtClean="0"/>
              <a:pPr>
                <a:defRPr/>
              </a:pPr>
              <a:t>35</a:t>
            </a:fld>
            <a:endParaRPr lang="tr-TR" altLang="tr-T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="" xmlns:a16="http://schemas.microsoft.com/office/drawing/2014/main" id="{F40FA7F4-7E9A-42D8-9FC7-7627B00EF0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584" y="623888"/>
            <a:ext cx="6589712" cy="1281112"/>
          </a:xfrm>
        </p:spPr>
        <p:txBody>
          <a:bodyPr/>
          <a:lstStyle/>
          <a:p>
            <a:pPr algn="l" eaLnBrk="1" hangingPunct="1"/>
            <a:r>
              <a:rPr lang="tr-TR" altLang="tr-TR" b="1" dirty="0"/>
              <a:t>Cerrahi Asepsi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="" xmlns:a16="http://schemas.microsoft.com/office/drawing/2014/main" id="{DC491E0C-149D-45C0-B724-DA21763793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6" y="2565400"/>
            <a:ext cx="8424614" cy="2008188"/>
          </a:xfrm>
          <a:ln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pPr algn="just" eaLnBrk="1" hangingPunct="1"/>
            <a:r>
              <a:rPr lang="tr-TR" altLang="tr-TR" sz="2400" dirty="0"/>
              <a:t>Steril bir alan ya da malzeme bel seviyesi üzerinde tutulmalıdır.</a:t>
            </a:r>
          </a:p>
          <a:p>
            <a:pPr algn="just" eaLnBrk="1" hangingPunct="1"/>
            <a:r>
              <a:rPr lang="tr-TR" altLang="tr-TR" sz="2400" dirty="0"/>
              <a:t>Steril alan görüş alanı içinde olmalı, steril alana sırt dönülmemelidir.</a:t>
            </a:r>
          </a:p>
        </p:txBody>
      </p:sp>
      <p:pic>
        <p:nvPicPr>
          <p:cNvPr id="69636" name="Resim 2">
            <a:extLst>
              <a:ext uri="{FF2B5EF4-FFF2-40B4-BE49-F238E27FC236}">
                <a16:creationId xmlns="" xmlns:a16="http://schemas.microsoft.com/office/drawing/2014/main" id="{985ECD0B-56AE-4201-BECD-584A994BC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5" y="16192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4E6A0805-8C46-4D15-8DB6-A4D7A8306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F9654C-0AFE-4B1A-A5BB-A5EC7306A731}" type="slidenum">
              <a:rPr lang="tr-TR" altLang="tr-TR" smtClean="0"/>
              <a:pPr>
                <a:defRPr/>
              </a:pPr>
              <a:t>36</a:t>
            </a:fld>
            <a:endParaRPr lang="tr-TR" altLang="tr-T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="" xmlns:a16="http://schemas.microsoft.com/office/drawing/2014/main" id="{62FFABD9-8DCD-4B49-8FD8-9443883278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/>
          <a:lstStyle/>
          <a:p>
            <a:pPr eaLnBrk="1" hangingPunct="1"/>
            <a:r>
              <a:rPr lang="tr-TR" altLang="tr-TR" b="1"/>
              <a:t>Cerrahi Asepsi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="" xmlns:a16="http://schemas.microsoft.com/office/drawing/2014/main" id="{AB1264F9-90AD-4EF7-BE2F-511AD2F55D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2133600"/>
            <a:ext cx="8137525" cy="935038"/>
          </a:xfrm>
          <a:ln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tr-TR" altLang="tr-TR" sz="2400"/>
              <a:t>Vücut içine yerleştirilen tüm kateter, sonda ve tüpler steril teknik kullanarak yerleştirilmedir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="" xmlns:a16="http://schemas.microsoft.com/office/drawing/2014/main" id="{B3989FD2-62AF-456E-813E-2E04A97520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60" b="11495"/>
          <a:stretch/>
        </p:blipFill>
        <p:spPr>
          <a:xfrm>
            <a:off x="2185425" y="3643090"/>
            <a:ext cx="4773149" cy="2450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5FC425F1-D847-4A28-898A-02B751A2B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02B1C7-A29F-4BE8-8EB8-C2E7B65A18D3}" type="slidenum">
              <a:rPr lang="tr-TR" altLang="tr-TR" smtClean="0"/>
              <a:pPr>
                <a:defRPr/>
              </a:pPr>
              <a:t>37</a:t>
            </a:fld>
            <a:endParaRPr lang="tr-TR" altLang="tr-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="" xmlns:a16="http://schemas.microsoft.com/office/drawing/2014/main" id="{B7BB898D-F77D-4045-98AB-4AF3827D48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623888"/>
            <a:ext cx="7058025" cy="1281112"/>
          </a:xfrm>
        </p:spPr>
        <p:txBody>
          <a:bodyPr/>
          <a:lstStyle/>
          <a:p>
            <a:pPr eaLnBrk="1" hangingPunct="1"/>
            <a:r>
              <a:rPr lang="tr-TR" altLang="tr-TR" b="1"/>
              <a:t>Cerrahi Asepsi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="" xmlns:a16="http://schemas.microsoft.com/office/drawing/2014/main" id="{4213C573-705C-407D-AB13-42B977B5D1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650" y="2900363"/>
            <a:ext cx="7345363" cy="1249362"/>
          </a:xfrm>
          <a:ln>
            <a:solidFill>
              <a:srgbClr val="C0000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Bir malzemenin sterilliğinden </a:t>
            </a:r>
            <a:r>
              <a:rPr lang="tr-TR" altLang="tr-TR" sz="2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şüphe ediliyorsa;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tr-TR" altLang="tr-T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tr-TR" altLang="tr-TR" sz="2400" b="1" u="sng" dirty="0">
                <a:solidFill>
                  <a:schemeClr val="accent1"/>
                </a:solidFill>
              </a:rPr>
              <a:t>steril olarak kabul edilmemelidir.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="" xmlns:a16="http://schemas.microsoft.com/office/drawing/2014/main" id="{5BACFF32-7FA4-4058-8F58-E3ABEB45F4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820" r="-958"/>
          <a:stretch/>
        </p:blipFill>
        <p:spPr>
          <a:xfrm>
            <a:off x="6989137" y="180015"/>
            <a:ext cx="2049760" cy="2528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4BF54203-C5D1-4445-8BE6-BC220A9B9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291387-7E17-4480-AC7C-A5B66BFE1630}" type="slidenum">
              <a:rPr lang="tr-TR" altLang="tr-TR" smtClean="0"/>
              <a:pPr>
                <a:defRPr/>
              </a:pPr>
              <a:t>38</a:t>
            </a:fld>
            <a:endParaRPr lang="tr-TR" altLang="tr-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="" xmlns:a16="http://schemas.microsoft.com/office/drawing/2014/main" id="{52E0B479-8DE2-47F6-8B12-87112D9AF5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442913"/>
            <a:ext cx="7772400" cy="714375"/>
          </a:xfrm>
        </p:spPr>
        <p:txBody>
          <a:bodyPr/>
          <a:lstStyle/>
          <a:p>
            <a:pPr eaLnBrk="1" hangingPunct="1"/>
            <a:r>
              <a:rPr lang="tr-TR" altLang="tr-TR" b="1"/>
              <a:t>Steril Paket Açma</a:t>
            </a:r>
          </a:p>
        </p:txBody>
      </p:sp>
      <p:pic>
        <p:nvPicPr>
          <p:cNvPr id="72707" name="Picture 11" descr="a 114">
            <a:extLst>
              <a:ext uri="{FF2B5EF4-FFF2-40B4-BE49-F238E27FC236}">
                <a16:creationId xmlns="" xmlns:a16="http://schemas.microsoft.com/office/drawing/2014/main" id="{F59F308C-B47D-44FB-83AF-59A00F49E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" y="1203325"/>
            <a:ext cx="19161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8" name="Picture 10" descr="a 115">
            <a:extLst>
              <a:ext uri="{FF2B5EF4-FFF2-40B4-BE49-F238E27FC236}">
                <a16:creationId xmlns="" xmlns:a16="http://schemas.microsoft.com/office/drawing/2014/main" id="{A31B9E55-EB31-4B7A-9ACA-77F040FD4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357313"/>
            <a:ext cx="267335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9" descr="a 116">
            <a:extLst>
              <a:ext uri="{FF2B5EF4-FFF2-40B4-BE49-F238E27FC236}">
                <a16:creationId xmlns="" xmlns:a16="http://schemas.microsoft.com/office/drawing/2014/main" id="{18AB63EC-E60E-4007-BE03-81FC77ED7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1000125"/>
            <a:ext cx="1933575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8" descr="a 118">
            <a:extLst>
              <a:ext uri="{FF2B5EF4-FFF2-40B4-BE49-F238E27FC236}">
                <a16:creationId xmlns="" xmlns:a16="http://schemas.microsoft.com/office/drawing/2014/main" id="{87977807-DD33-46DC-91C7-3E6BF702E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465638"/>
            <a:ext cx="2517775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1" name="Picture 7" descr="a 119">
            <a:extLst>
              <a:ext uri="{FF2B5EF4-FFF2-40B4-BE49-F238E27FC236}">
                <a16:creationId xmlns="" xmlns:a16="http://schemas.microsoft.com/office/drawing/2014/main" id="{329021E0-5D3E-4E53-A75D-96A9B7156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5" y="4430713"/>
            <a:ext cx="2500313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2" name="Rectangle 12">
            <a:extLst>
              <a:ext uri="{FF2B5EF4-FFF2-40B4-BE49-F238E27FC236}">
                <a16:creationId xmlns="" xmlns:a16="http://schemas.microsoft.com/office/drawing/2014/main" id="{62382B49-4698-4797-A8F7-51F36C17E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215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2713" name="Rectangle 13">
            <a:extLst>
              <a:ext uri="{FF2B5EF4-FFF2-40B4-BE49-F238E27FC236}">
                <a16:creationId xmlns="" xmlns:a16="http://schemas.microsoft.com/office/drawing/2014/main" id="{354EF07F-F108-4963-A5A6-FFA9449C6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06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215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2714" name="Rectangle 14">
            <a:extLst>
              <a:ext uri="{FF2B5EF4-FFF2-40B4-BE49-F238E27FC236}">
                <a16:creationId xmlns="" xmlns:a16="http://schemas.microsoft.com/office/drawing/2014/main" id="{C4785ECF-9C1A-4532-8FD2-356312A30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86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215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tr-TR" altLang="tr-TR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altLang="tr-T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6" name="15 Düz Ok Bağlayıcısı">
            <a:extLst>
              <a:ext uri="{FF2B5EF4-FFF2-40B4-BE49-F238E27FC236}">
                <a16:creationId xmlns="" xmlns:a16="http://schemas.microsoft.com/office/drawing/2014/main" id="{313FAF95-D5C3-4152-B155-FB0EB15D7892}"/>
              </a:ext>
            </a:extLst>
          </p:cNvPr>
          <p:cNvCxnSpPr/>
          <p:nvPr/>
        </p:nvCxnSpPr>
        <p:spPr>
          <a:xfrm>
            <a:off x="2714625" y="2571750"/>
            <a:ext cx="50006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Düz Ok Bağlayıcısı">
            <a:extLst>
              <a:ext uri="{FF2B5EF4-FFF2-40B4-BE49-F238E27FC236}">
                <a16:creationId xmlns="" xmlns:a16="http://schemas.microsoft.com/office/drawing/2014/main" id="{9417F613-86F6-4AEF-8166-958AB2808EEC}"/>
              </a:ext>
            </a:extLst>
          </p:cNvPr>
          <p:cNvCxnSpPr/>
          <p:nvPr/>
        </p:nvCxnSpPr>
        <p:spPr>
          <a:xfrm>
            <a:off x="6143625" y="2571750"/>
            <a:ext cx="50006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Düz Ok Bağlayıcısı">
            <a:extLst>
              <a:ext uri="{FF2B5EF4-FFF2-40B4-BE49-F238E27FC236}">
                <a16:creationId xmlns="" xmlns:a16="http://schemas.microsoft.com/office/drawing/2014/main" id="{6B83DBB6-557D-47BB-84CF-F4A09DCEC2F5}"/>
              </a:ext>
            </a:extLst>
          </p:cNvPr>
          <p:cNvCxnSpPr/>
          <p:nvPr/>
        </p:nvCxnSpPr>
        <p:spPr>
          <a:xfrm rot="5400000">
            <a:off x="6822282" y="4179094"/>
            <a:ext cx="2159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Düz Ok Bağlayıcısı">
            <a:extLst>
              <a:ext uri="{FF2B5EF4-FFF2-40B4-BE49-F238E27FC236}">
                <a16:creationId xmlns="" xmlns:a16="http://schemas.microsoft.com/office/drawing/2014/main" id="{22EEFDDB-E21C-4B20-B083-8E387123098F}"/>
              </a:ext>
            </a:extLst>
          </p:cNvPr>
          <p:cNvCxnSpPr/>
          <p:nvPr/>
        </p:nvCxnSpPr>
        <p:spPr>
          <a:xfrm rot="10800000">
            <a:off x="4286250" y="5143500"/>
            <a:ext cx="50006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1EE38CCB-2F4F-4C22-9A19-CBB2836DB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DF1F7B-4FB6-4B4B-973E-8B7B94D5CEF3}" type="slidenum">
              <a:rPr lang="tr-TR" altLang="tr-TR" smtClean="0"/>
              <a:pPr>
                <a:defRPr/>
              </a:pPr>
              <a:t>39</a:t>
            </a:fld>
            <a:endParaRPr lang="tr-TR" altLang="tr-T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="" xmlns:a16="http://schemas.microsoft.com/office/drawing/2014/main" id="{0DC4BED9-46B4-4CCE-AF5B-C76F80AFEC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Dezenfeksiyonu Etkileyen Durumlar</a:t>
            </a:r>
            <a:r>
              <a:rPr lang="tr-TR" altLang="tr-T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="" xmlns:a16="http://schemas.microsoft.com/office/drawing/2014/main" id="{964E79BC-9CCB-4C6F-AB35-9507F5618A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2133600"/>
            <a:ext cx="8424862" cy="377825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Dezenfekte Edilecek Malzemelerin Temizliği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tr-TR" altLang="tr-TR" sz="2400" dirty="0"/>
              <a:t>Dezenfektan Maddenin Yoğunluğu ve Dezenfeksiyon Süresi 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BD485C7D-E66A-47AE-B3AB-D49824E4C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F6F163-641F-4FFD-9BD0-1B053BEAFB52}" type="slidenum">
              <a:rPr lang="tr-TR" altLang="tr-TR" smtClean="0"/>
              <a:pPr>
                <a:defRPr/>
              </a:pPr>
              <a:t>40</a:t>
            </a:fld>
            <a:endParaRPr lang="tr-TR" altLang="tr-T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B2D11CC4-2AE5-403C-8A0F-63565503A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1" y="306388"/>
            <a:ext cx="8356600" cy="128111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Dezenfektan Solüsyon Seçiminde Dikkat edilmesi Gereken Durumlar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D0FE3C7B-F78E-4EDA-B2C8-02A2E57B1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1587500"/>
            <a:ext cx="7778750" cy="4964113"/>
          </a:xfrm>
        </p:spPr>
        <p:txBody>
          <a:bodyPr rtlCol="0">
            <a:normAutofit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sz="2400" dirty="0"/>
              <a:t>Bütün mikroorganizma türlerini kısa sürede öldürmelidir.</a:t>
            </a: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sz="2400" dirty="0"/>
              <a:t>Etkisi, protein karşısında ortadan kalkmamalı, </a:t>
            </a:r>
            <a:r>
              <a:rPr lang="tr-TR" sz="2400" dirty="0" err="1"/>
              <a:t>pH</a:t>
            </a:r>
            <a:r>
              <a:rPr lang="tr-TR" sz="2400" dirty="0"/>
              <a:t> ve sıcaklık  değişiklikleri ile azalmamalıdır.</a:t>
            </a: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sz="2400" dirty="0"/>
              <a:t>Ucuz, bol olmalı, açık havada bırakıldığında bozulmamalıdır.</a:t>
            </a: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sz="2400" dirty="0"/>
              <a:t>Dokulara </a:t>
            </a:r>
            <a:r>
              <a:rPr lang="tr-TR" sz="2400" dirty="0" err="1"/>
              <a:t>toksik</a:t>
            </a:r>
            <a:r>
              <a:rPr lang="tr-TR" sz="2400" dirty="0"/>
              <a:t> etkisi bulunmamalıdır.</a:t>
            </a: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sz="2400" dirty="0"/>
              <a:t>Araç ve gereci bozmamalıdır.</a:t>
            </a: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sz="2400" dirty="0"/>
              <a:t>Etkisi uzun süre devam etmelidir.</a:t>
            </a: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sz="2400" dirty="0"/>
              <a:t>Yakıcı, kötü kokulu ve renk verici olmamalıdır.</a:t>
            </a:r>
          </a:p>
          <a:p>
            <a:pPr algn="just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sz="2400" dirty="0"/>
              <a:t>Dayanıklı bir solüsyon elde etmek için istenilen konsantrasyonda su ile kolay karışabilmelidir.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tr-T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8BC3F79A-B204-4826-A37A-5C9B4D566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F6F9E-48FB-4867-8CE3-21EA31DD5519}" type="slidenum">
              <a:rPr lang="tr-TR" altLang="tr-TR" smtClean="0"/>
              <a:pPr>
                <a:defRPr/>
              </a:pPr>
              <a:t>41</a:t>
            </a:fld>
            <a:endParaRPr lang="tr-TR" altLang="tr-TR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="" xmlns:a16="http://schemas.microsoft.com/office/drawing/2014/main" id="{E4267482-D3F7-42CD-9C9C-8F0AD6B14D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624" y="623888"/>
            <a:ext cx="7346776" cy="12811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Sık Kullanılan Dezenfektan ve Antiseptikler</a:t>
            </a:r>
            <a:r>
              <a:rPr lang="tr-TR" altLang="tr-T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="" xmlns:a16="http://schemas.microsoft.com/office/drawing/2014/main" id="{9B85D908-1321-4179-AA24-9CA13A23CC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576" y="2253022"/>
            <a:ext cx="6591300" cy="400685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>
                <a:solidFill>
                  <a:schemeClr val="tx1"/>
                </a:solidFill>
              </a:rPr>
              <a:t>Asit ve </a:t>
            </a:r>
            <a:r>
              <a:rPr lang="tr-TR" altLang="tr-TR" sz="2400" dirty="0" smtClean="0">
                <a:solidFill>
                  <a:schemeClr val="tx1"/>
                </a:solidFill>
              </a:rPr>
              <a:t>alkaliler</a:t>
            </a:r>
            <a:endParaRPr lang="tr-TR" altLang="tr-TR" sz="2400" dirty="0">
              <a:solidFill>
                <a:schemeClr val="tx1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>
                <a:solidFill>
                  <a:schemeClr val="tx1"/>
                </a:solidFill>
              </a:rPr>
              <a:t>Tuzlar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 err="1">
                <a:solidFill>
                  <a:schemeClr val="tx1"/>
                </a:solidFill>
              </a:rPr>
              <a:t>Oksidan</a:t>
            </a:r>
            <a:r>
              <a:rPr lang="tr-TR" altLang="tr-TR" sz="2400" dirty="0">
                <a:solidFill>
                  <a:schemeClr val="tx1"/>
                </a:solidFill>
              </a:rPr>
              <a:t> </a:t>
            </a:r>
            <a:r>
              <a:rPr lang="tr-TR" altLang="tr-TR" sz="2400" dirty="0" smtClean="0">
                <a:solidFill>
                  <a:schemeClr val="tx1"/>
                </a:solidFill>
              </a:rPr>
              <a:t>maddeler</a:t>
            </a:r>
            <a:endParaRPr lang="tr-TR" altLang="tr-TR" sz="2400" dirty="0">
              <a:solidFill>
                <a:schemeClr val="tx1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>
                <a:solidFill>
                  <a:schemeClr val="tx1"/>
                </a:solidFill>
              </a:rPr>
              <a:t>Halojenler  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>
                <a:solidFill>
                  <a:schemeClr val="tx1"/>
                </a:solidFill>
              </a:rPr>
              <a:t>Deterjanlar </a:t>
            </a:r>
            <a:endParaRPr lang="tr-TR" altLang="tr-TR" sz="2400" dirty="0" smtClean="0">
              <a:solidFill>
                <a:schemeClr val="tx1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 smtClean="0">
                <a:solidFill>
                  <a:schemeClr val="tx1"/>
                </a:solidFill>
              </a:rPr>
              <a:t>Alkoller</a:t>
            </a:r>
            <a:endParaRPr lang="tr-TR" altLang="tr-TR" sz="2400" dirty="0">
              <a:solidFill>
                <a:schemeClr val="tx1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>
                <a:solidFill>
                  <a:schemeClr val="tx1"/>
                </a:solidFill>
              </a:rPr>
              <a:t>Fenolle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>
                <a:solidFill>
                  <a:schemeClr val="tx1"/>
                </a:solidFill>
              </a:rPr>
              <a:t>Aldehitler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>
                <a:solidFill>
                  <a:schemeClr val="tx1"/>
                </a:solidFill>
              </a:rPr>
              <a:t>Boyalar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tr-TR" altLang="tr-TR" sz="2400" dirty="0">
                <a:solidFill>
                  <a:schemeClr val="tx1"/>
                </a:solidFill>
              </a:rPr>
              <a:t>Gaz </a:t>
            </a:r>
            <a:r>
              <a:rPr lang="tr-TR" altLang="tr-TR" sz="2400" dirty="0" smtClean="0">
                <a:solidFill>
                  <a:schemeClr val="tx1"/>
                </a:solidFill>
              </a:rPr>
              <a:t>dezenfektanlar</a:t>
            </a:r>
            <a:endParaRPr lang="tr-TR" altLang="tr-TR" sz="2400" dirty="0">
              <a:solidFill>
                <a:schemeClr val="tx1"/>
              </a:solidFill>
            </a:endParaRP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9B968874-38D4-4868-A4A4-FC39851B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5711E7-154E-4C31-A676-0F90A488A92C}" type="slidenum">
              <a:rPr lang="tr-TR" altLang="tr-TR" smtClean="0"/>
              <a:pPr>
                <a:defRPr/>
              </a:pPr>
              <a:t>42</a:t>
            </a:fld>
            <a:endParaRPr lang="tr-TR" altLang="tr-TR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="" xmlns:a16="http://schemas.microsoft.com/office/drawing/2014/main" id="{7F8932D2-EC25-4BBD-9368-0651BC4AFA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7019925" cy="1281112"/>
          </a:xfrm>
        </p:spPr>
        <p:txBody>
          <a:bodyPr/>
          <a:lstStyle/>
          <a:p>
            <a:pPr eaLnBrk="1" hangingPunct="1"/>
            <a:r>
              <a:rPr lang="tr-TR" altLang="tr-TR" b="1"/>
              <a:t>STERİLİZASYON VE YÖNTEMLERİ</a:t>
            </a:r>
            <a:r>
              <a:rPr lang="tr-TR" altLang="tr-TR" sz="4000"/>
              <a:t> </a:t>
            </a:r>
          </a:p>
        </p:txBody>
      </p:sp>
      <p:sp>
        <p:nvSpPr>
          <p:cNvPr id="78851" name="Rectangle 589">
            <a:extLst>
              <a:ext uri="{FF2B5EF4-FFF2-40B4-BE49-F238E27FC236}">
                <a16:creationId xmlns="" xmlns:a16="http://schemas.microsoft.com/office/drawing/2014/main" id="{B68BB74D-5643-46FB-86C7-909F71024B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650" y="2133600"/>
            <a:ext cx="7778750" cy="3778250"/>
          </a:xfrm>
        </p:spPr>
        <p:txBody>
          <a:bodyPr/>
          <a:lstStyle/>
          <a:p>
            <a:pPr eaLnBrk="1" hangingPunct="1"/>
            <a:r>
              <a:rPr lang="tr-TR" altLang="tr-TR" sz="2400" dirty="0"/>
              <a:t>Isı ile sterilizasyon Yöntemleri</a:t>
            </a:r>
          </a:p>
          <a:p>
            <a:pPr eaLnBrk="1" hangingPunct="1"/>
            <a:r>
              <a:rPr lang="tr-TR" altLang="tr-TR" sz="2400" dirty="0"/>
              <a:t>Kimyasal Yöntemle Sterilizasyon</a:t>
            </a:r>
          </a:p>
          <a:p>
            <a:pPr eaLnBrk="1" hangingPunct="1"/>
            <a:r>
              <a:rPr lang="tr-TR" altLang="tr-TR" sz="2400" dirty="0" err="1"/>
              <a:t>Filtrasyonla</a:t>
            </a:r>
            <a:r>
              <a:rPr lang="tr-TR" altLang="tr-TR" sz="2400" dirty="0"/>
              <a:t> Sterilizasyon</a:t>
            </a:r>
          </a:p>
          <a:p>
            <a:pPr eaLnBrk="1" hangingPunct="1"/>
            <a:r>
              <a:rPr lang="tr-TR" altLang="tr-TR" sz="2400" dirty="0"/>
              <a:t>Işınlar ile Sterilizasyon </a:t>
            </a:r>
          </a:p>
        </p:txBody>
      </p:sp>
      <p:sp>
        <p:nvSpPr>
          <p:cNvPr id="78852" name="Line 183">
            <a:extLst>
              <a:ext uri="{FF2B5EF4-FFF2-40B4-BE49-F238E27FC236}">
                <a16:creationId xmlns="" xmlns:a16="http://schemas.microsoft.com/office/drawing/2014/main" id="{B2341A43-8443-4B1C-9DEE-4820CC20FD5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5600" y="2568575"/>
            <a:ext cx="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8853" name="Line 184">
            <a:extLst>
              <a:ext uri="{FF2B5EF4-FFF2-40B4-BE49-F238E27FC236}">
                <a16:creationId xmlns="" xmlns:a16="http://schemas.microsoft.com/office/drawing/2014/main" id="{375F6B85-6C84-4620-A3A3-42BFC15AC9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0875" y="2568575"/>
            <a:ext cx="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8854" name="Line 479">
            <a:extLst>
              <a:ext uri="{FF2B5EF4-FFF2-40B4-BE49-F238E27FC236}">
                <a16:creationId xmlns="" xmlns:a16="http://schemas.microsoft.com/office/drawing/2014/main" id="{686BE31E-6D96-40E2-B2E4-6619D813D2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5600" y="1876425"/>
            <a:ext cx="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8855" name="Line 480">
            <a:extLst>
              <a:ext uri="{FF2B5EF4-FFF2-40B4-BE49-F238E27FC236}">
                <a16:creationId xmlns="" xmlns:a16="http://schemas.microsoft.com/office/drawing/2014/main" id="{E20054F7-1202-4023-99BA-793D6374FB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0875" y="1876425"/>
            <a:ext cx="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78857" name="Resim 4">
            <a:extLst>
              <a:ext uri="{FF2B5EF4-FFF2-40B4-BE49-F238E27FC236}">
                <a16:creationId xmlns="" xmlns:a16="http://schemas.microsoft.com/office/drawing/2014/main" id="{6EC81F2A-9352-44CE-B688-35195456C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796" y="4053788"/>
            <a:ext cx="2601913" cy="219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8" name="Resim 10">
            <a:extLst>
              <a:ext uri="{FF2B5EF4-FFF2-40B4-BE49-F238E27FC236}">
                <a16:creationId xmlns="" xmlns:a16="http://schemas.microsoft.com/office/drawing/2014/main" id="{98CD3F7A-C6CA-4FDD-989D-A493F4E1E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30" y="2273061"/>
            <a:ext cx="2601913" cy="260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D0AF687A-3C37-405B-AE33-E460143A9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80295C-7376-4392-9F8A-AC586489691F}" type="slidenum">
              <a:rPr lang="tr-TR" altLang="tr-TR" smtClean="0"/>
              <a:pPr>
                <a:defRPr/>
              </a:pPr>
              <a:t>43</a:t>
            </a:fld>
            <a:endParaRPr lang="tr-TR" altLang="tr-TR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Başlık 1">
            <a:extLst>
              <a:ext uri="{FF2B5EF4-FFF2-40B4-BE49-F238E27FC236}">
                <a16:creationId xmlns="" xmlns:a16="http://schemas.microsoft.com/office/drawing/2014/main" id="{68E78365-1474-4BD1-95AF-E8A1E77F7B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/>
          <a:lstStyle/>
          <a:p>
            <a:pPr eaLnBrk="1" hangingPunct="1"/>
            <a:endParaRPr lang="tr-TR" altLang="tr-TR"/>
          </a:p>
        </p:txBody>
      </p:sp>
      <p:pic>
        <p:nvPicPr>
          <p:cNvPr id="6" name="İçerik Yer Tutucusu 5">
            <a:extLst>
              <a:ext uri="{FF2B5EF4-FFF2-40B4-BE49-F238E27FC236}">
                <a16:creationId xmlns="" xmlns:a16="http://schemas.microsoft.com/office/drawing/2014/main" id="{379FCB89-62AC-491C-B9FE-AD65492D9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438" y="147638"/>
            <a:ext cx="8747125" cy="6562725"/>
          </a:xfrm>
          <a:solidFill>
            <a:srgbClr val="0070C0"/>
          </a:solidFill>
          <a:ln w="38100" cap="sq">
            <a:solidFill>
              <a:srgbClr val="0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9876" name="Metin kutusu 6">
            <a:extLst>
              <a:ext uri="{FF2B5EF4-FFF2-40B4-BE49-F238E27FC236}">
                <a16:creationId xmlns="" xmlns:a16="http://schemas.microsoft.com/office/drawing/2014/main" id="{FCD2629D-A06C-4D7D-AC5B-05BC9BAA3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6234113"/>
            <a:ext cx="1268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b="1">
                <a:solidFill>
                  <a:srgbClr val="C00000"/>
                </a:solidFill>
              </a:rPr>
              <a:t>(Benmari)</a:t>
            </a:r>
          </a:p>
        </p:txBody>
      </p:sp>
      <p:sp>
        <p:nvSpPr>
          <p:cNvPr id="79877" name="Metin kutusu 7">
            <a:extLst>
              <a:ext uri="{FF2B5EF4-FFF2-40B4-BE49-F238E27FC236}">
                <a16:creationId xmlns="" xmlns:a16="http://schemas.microsoft.com/office/drawing/2014/main" id="{4E7DD7F4-1FDF-467F-90E2-F7E469970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0" y="5689600"/>
            <a:ext cx="1244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b="1">
                <a:solidFill>
                  <a:srgbClr val="C00000"/>
                </a:solidFill>
              </a:rPr>
              <a:t>(Otoklav)</a:t>
            </a:r>
          </a:p>
        </p:txBody>
      </p:sp>
      <p:sp>
        <p:nvSpPr>
          <p:cNvPr id="79878" name="Metin kutusu 8">
            <a:extLst>
              <a:ext uri="{FF2B5EF4-FFF2-40B4-BE49-F238E27FC236}">
                <a16:creationId xmlns="" xmlns:a16="http://schemas.microsoft.com/office/drawing/2014/main" id="{ADA517E4-12DE-4882-AC8E-EF83E424B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5975" y="5588000"/>
            <a:ext cx="1216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b="1">
                <a:solidFill>
                  <a:srgbClr val="C00000"/>
                </a:solidFill>
              </a:rPr>
              <a:t>(Koch Kazanı)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71F497D0-0C31-4E14-8C01-63364A056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897A3-7110-4D50-BDC4-C6DCF59D1770}" type="slidenum">
              <a:rPr lang="tr-TR" altLang="tr-TR" smtClean="0"/>
              <a:pPr>
                <a:defRPr/>
              </a:pPr>
              <a:t>44</a:t>
            </a:fld>
            <a:endParaRPr lang="tr-TR" altLang="tr-TR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1D389DB3-1798-4DED-9C5A-E110822BA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KAYNAKLAR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BFB9A00-B1CA-4864-967D-C67FAF034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442925"/>
            <a:ext cx="8640960" cy="4525963"/>
          </a:xfrm>
        </p:spPr>
        <p:txBody>
          <a:bodyPr/>
          <a:lstStyle/>
          <a:p>
            <a:r>
              <a:rPr lang="tr-TR" sz="1000" b="1" dirty="0">
                <a:latin typeface="+mj-lt"/>
              </a:rPr>
              <a:t>Atabek Aştı T., Karadağ A,</a:t>
            </a:r>
            <a:r>
              <a:rPr lang="tr-TR" sz="1000" dirty="0">
                <a:latin typeface="+mj-lt"/>
              </a:rPr>
              <a:t> Klinik Uygulama Becerileri ve Yöntemleri, Nobel Kitabevi, 2011. </a:t>
            </a:r>
          </a:p>
          <a:p>
            <a:r>
              <a:rPr lang="tr-TR" sz="1000" dirty="0">
                <a:latin typeface="+mj-lt"/>
              </a:rPr>
              <a:t>Bektaş H., Klinik Hemşirelik Becerileri (Çeviri: Taylor S.), Nobel Tıp Kitabevi, 2015. </a:t>
            </a:r>
          </a:p>
          <a:p>
            <a:r>
              <a:rPr lang="tr-TR" sz="1000" b="1" dirty="0" err="1">
                <a:latin typeface="+mj-lt"/>
              </a:rPr>
              <a:t>Berman</a:t>
            </a:r>
            <a:r>
              <a:rPr lang="tr-TR" sz="1000" b="1" dirty="0">
                <a:latin typeface="+mj-lt"/>
              </a:rPr>
              <a:t> A., </a:t>
            </a:r>
            <a:r>
              <a:rPr lang="tr-TR" sz="1000" b="1" dirty="0" err="1">
                <a:latin typeface="+mj-lt"/>
              </a:rPr>
              <a:t>Snyder</a:t>
            </a:r>
            <a:r>
              <a:rPr lang="tr-TR" sz="1000" b="1" dirty="0">
                <a:latin typeface="+mj-lt"/>
              </a:rPr>
              <a:t> S., </a:t>
            </a:r>
            <a:r>
              <a:rPr lang="tr-TR" sz="1000" b="1" dirty="0" err="1">
                <a:latin typeface="+mj-lt"/>
              </a:rPr>
              <a:t>Frandsen</a:t>
            </a:r>
            <a:r>
              <a:rPr lang="tr-TR" sz="1000" b="1" dirty="0">
                <a:latin typeface="+mj-lt"/>
              </a:rPr>
              <a:t> G.,</a:t>
            </a:r>
            <a:r>
              <a:rPr lang="tr-TR" sz="1000" dirty="0">
                <a:latin typeface="+mj-lt"/>
              </a:rPr>
              <a:t> </a:t>
            </a:r>
            <a:r>
              <a:rPr lang="tr-TR" sz="1000" dirty="0" err="1">
                <a:latin typeface="+mj-lt"/>
              </a:rPr>
              <a:t>Kozier&amp;Erb’s</a:t>
            </a:r>
            <a:r>
              <a:rPr lang="tr-TR" sz="1000" dirty="0">
                <a:latin typeface="+mj-lt"/>
              </a:rPr>
              <a:t> Fundamentals of </a:t>
            </a:r>
            <a:r>
              <a:rPr lang="tr-TR" sz="1000" dirty="0" err="1">
                <a:latin typeface="+mj-lt"/>
              </a:rPr>
              <a:t>Nursing</a:t>
            </a:r>
            <a:r>
              <a:rPr lang="tr-TR" sz="1000" dirty="0">
                <a:latin typeface="+mj-lt"/>
              </a:rPr>
              <a:t> </a:t>
            </a:r>
            <a:r>
              <a:rPr lang="tr-TR" sz="1000" dirty="0" err="1">
                <a:latin typeface="+mj-lt"/>
              </a:rPr>
              <a:t>Concepts</a:t>
            </a:r>
            <a:r>
              <a:rPr lang="tr-TR" sz="1000" dirty="0">
                <a:latin typeface="+mj-lt"/>
              </a:rPr>
              <a:t>, </a:t>
            </a:r>
            <a:r>
              <a:rPr lang="tr-TR" sz="1000" dirty="0" err="1">
                <a:latin typeface="+mj-lt"/>
              </a:rPr>
              <a:t>Process</a:t>
            </a:r>
            <a:r>
              <a:rPr lang="tr-TR" sz="1000" dirty="0">
                <a:latin typeface="+mj-lt"/>
              </a:rPr>
              <a:t> </a:t>
            </a:r>
            <a:r>
              <a:rPr lang="tr-TR" sz="1000" dirty="0" err="1">
                <a:latin typeface="+mj-lt"/>
              </a:rPr>
              <a:t>and</a:t>
            </a:r>
            <a:r>
              <a:rPr lang="tr-TR" sz="1000" dirty="0">
                <a:latin typeface="+mj-lt"/>
              </a:rPr>
              <a:t> </a:t>
            </a:r>
            <a:r>
              <a:rPr lang="tr-TR" sz="1000" dirty="0" err="1">
                <a:latin typeface="+mj-lt"/>
              </a:rPr>
              <a:t>Practice</a:t>
            </a:r>
            <a:r>
              <a:rPr lang="tr-TR" sz="1000" dirty="0">
                <a:latin typeface="+mj-lt"/>
              </a:rPr>
              <a:t> </a:t>
            </a:r>
            <a:r>
              <a:rPr lang="tr-TR" sz="1000" dirty="0" err="1">
                <a:latin typeface="+mj-lt"/>
              </a:rPr>
              <a:t>Tenth</a:t>
            </a:r>
            <a:r>
              <a:rPr lang="tr-TR" sz="1000" dirty="0">
                <a:latin typeface="+mj-lt"/>
              </a:rPr>
              <a:t> Edition, </a:t>
            </a:r>
            <a:r>
              <a:rPr lang="tr-TR" sz="1000" dirty="0" err="1">
                <a:latin typeface="+mj-lt"/>
              </a:rPr>
              <a:t>Pearson</a:t>
            </a:r>
            <a:r>
              <a:rPr lang="tr-TR" sz="1000" dirty="0">
                <a:latin typeface="+mj-lt"/>
              </a:rPr>
              <a:t>, 2016.</a:t>
            </a:r>
          </a:p>
          <a:p>
            <a:r>
              <a:rPr lang="tr-TR" sz="1000" b="1" dirty="0">
                <a:latin typeface="+mj-lt"/>
              </a:rPr>
              <a:t>Birol, L.</a:t>
            </a:r>
            <a:r>
              <a:rPr lang="tr-TR" sz="1000" dirty="0">
                <a:latin typeface="+mj-lt"/>
              </a:rPr>
              <a:t> Hemşirelik Süreci, 10. Baskı, İzmir, Etki Yayınları, 2011; 54-58.  </a:t>
            </a:r>
          </a:p>
          <a:p>
            <a:r>
              <a:rPr lang="tr-TR" sz="1000" b="1" dirty="0">
                <a:latin typeface="+mj-lt"/>
              </a:rPr>
              <a:t>Erkal İlhan S, </a:t>
            </a:r>
            <a:r>
              <a:rPr lang="tr-TR" sz="1000" b="1" dirty="0" err="1">
                <a:latin typeface="+mj-lt"/>
              </a:rPr>
              <a:t>Ançel</a:t>
            </a:r>
            <a:r>
              <a:rPr lang="tr-TR" sz="1000" b="1" dirty="0">
                <a:latin typeface="+mj-lt"/>
              </a:rPr>
              <a:t> G, </a:t>
            </a:r>
            <a:r>
              <a:rPr lang="tr-TR" sz="1000" b="1" dirty="0" err="1">
                <a:latin typeface="+mj-lt"/>
              </a:rPr>
              <a:t>Hakverdioğlu</a:t>
            </a:r>
            <a:r>
              <a:rPr lang="tr-TR" sz="1000" b="1" dirty="0">
                <a:latin typeface="+mj-lt"/>
              </a:rPr>
              <a:t> </a:t>
            </a:r>
            <a:r>
              <a:rPr lang="tr-TR" sz="1000" b="1" dirty="0" err="1">
                <a:latin typeface="+mj-lt"/>
              </a:rPr>
              <a:t>Yönt</a:t>
            </a:r>
            <a:r>
              <a:rPr lang="tr-TR" sz="1000" b="1" dirty="0">
                <a:latin typeface="+mj-lt"/>
              </a:rPr>
              <a:t> G. </a:t>
            </a:r>
            <a:r>
              <a:rPr lang="tr-TR" sz="1000" dirty="0">
                <a:latin typeface="+mj-lt"/>
              </a:rPr>
              <a:t>Hemşirelik Tanıları, Girişimleri, Sonuçları. 1. Baskı, Andaç Yayınları </a:t>
            </a:r>
            <a:r>
              <a:rPr lang="tr-TR" sz="1000" dirty="0" err="1">
                <a:latin typeface="+mj-lt"/>
              </a:rPr>
              <a:t>Alter</a:t>
            </a:r>
            <a:r>
              <a:rPr lang="tr-TR" sz="1000" dirty="0">
                <a:latin typeface="+mj-lt"/>
              </a:rPr>
              <a:t> Yayıncılık, Ankara, 2017. </a:t>
            </a:r>
          </a:p>
          <a:p>
            <a:r>
              <a:rPr lang="tr-TR" sz="1000" b="1" dirty="0" err="1">
                <a:latin typeface="+mj-lt"/>
              </a:rPr>
              <a:t>Kapucu</a:t>
            </a:r>
            <a:r>
              <a:rPr lang="tr-TR" sz="1000" b="1" dirty="0">
                <a:latin typeface="+mj-lt"/>
              </a:rPr>
              <a:t> S, Akyar İ, Korkmaz F.</a:t>
            </a:r>
            <a:r>
              <a:rPr lang="tr-TR" sz="1000" dirty="0">
                <a:latin typeface="+mj-lt"/>
              </a:rPr>
              <a:t> (Çeviri: </a:t>
            </a:r>
            <a:r>
              <a:rPr lang="tr-TR" sz="1000" dirty="0" err="1">
                <a:latin typeface="+mj-lt"/>
              </a:rPr>
              <a:t>Nursing</a:t>
            </a:r>
            <a:r>
              <a:rPr lang="tr-TR" sz="1000" dirty="0">
                <a:latin typeface="+mj-lt"/>
              </a:rPr>
              <a:t> </a:t>
            </a:r>
            <a:r>
              <a:rPr lang="tr-TR" sz="1000" dirty="0" err="1">
                <a:latin typeface="+mj-lt"/>
              </a:rPr>
              <a:t>Diagnosis</a:t>
            </a:r>
            <a:r>
              <a:rPr lang="tr-TR" sz="1000" dirty="0">
                <a:latin typeface="+mj-lt"/>
              </a:rPr>
              <a:t> </a:t>
            </a:r>
            <a:r>
              <a:rPr lang="tr-TR" sz="1000" dirty="0" err="1">
                <a:latin typeface="+mj-lt"/>
              </a:rPr>
              <a:t>Handbook</a:t>
            </a:r>
            <a:r>
              <a:rPr lang="tr-TR" sz="1000" dirty="0">
                <a:latin typeface="+mj-lt"/>
              </a:rPr>
              <a:t>). Hemşirelik Tanıları El Kitabı, 11. Baskı, Pelikan Yayınevi, 2018. </a:t>
            </a:r>
          </a:p>
          <a:p>
            <a:r>
              <a:rPr lang="tr-TR" sz="1000" b="1" dirty="0">
                <a:latin typeface="+mj-lt"/>
              </a:rPr>
              <a:t>Karadağ A, Atabek Aştı T.</a:t>
            </a:r>
            <a:r>
              <a:rPr lang="tr-TR" sz="1000" dirty="0">
                <a:latin typeface="+mj-lt"/>
              </a:rPr>
              <a:t> Hemşirelik Esasları Hemşirelik Bilim ve Sanatı, İstanbul, Akademi Yayıncılık, 2016.</a:t>
            </a:r>
          </a:p>
          <a:p>
            <a:r>
              <a:rPr lang="tr-TR" sz="1000" b="1" dirty="0">
                <a:latin typeface="+mj-lt"/>
              </a:rPr>
              <a:t>Potter PA, Perry AG, </a:t>
            </a:r>
            <a:r>
              <a:rPr lang="tr-TR" sz="1000" b="1" dirty="0" err="1">
                <a:latin typeface="+mj-lt"/>
              </a:rPr>
              <a:t>Stockert</a:t>
            </a:r>
            <a:r>
              <a:rPr lang="tr-TR" sz="1000" b="1" dirty="0">
                <a:latin typeface="+mj-lt"/>
              </a:rPr>
              <a:t> P, </a:t>
            </a:r>
            <a:r>
              <a:rPr lang="tr-TR" sz="1000" b="1" dirty="0" err="1">
                <a:latin typeface="+mj-lt"/>
              </a:rPr>
              <a:t>Hall</a:t>
            </a:r>
            <a:r>
              <a:rPr lang="tr-TR" sz="1000" b="1" dirty="0">
                <a:latin typeface="+mj-lt"/>
              </a:rPr>
              <a:t> A.,</a:t>
            </a:r>
            <a:r>
              <a:rPr lang="tr-TR" sz="1000" dirty="0">
                <a:latin typeface="+mj-lt"/>
              </a:rPr>
              <a:t> Fundamentals of </a:t>
            </a:r>
            <a:r>
              <a:rPr lang="tr-TR" sz="1000" dirty="0" err="1">
                <a:latin typeface="+mj-lt"/>
              </a:rPr>
              <a:t>Nursing</a:t>
            </a:r>
            <a:r>
              <a:rPr lang="tr-TR" sz="1000" dirty="0">
                <a:latin typeface="+mj-lt"/>
              </a:rPr>
              <a:t> 8th Edition, </a:t>
            </a:r>
            <a:r>
              <a:rPr lang="tr-TR" sz="1000" dirty="0" err="1">
                <a:latin typeface="+mj-lt"/>
              </a:rPr>
              <a:t>Elsevier</a:t>
            </a:r>
            <a:r>
              <a:rPr lang="tr-TR" sz="1000" dirty="0">
                <a:latin typeface="+mj-lt"/>
              </a:rPr>
              <a:t>, 2013. </a:t>
            </a:r>
          </a:p>
          <a:p>
            <a:r>
              <a:rPr lang="tr-TR" sz="1000" dirty="0" err="1">
                <a:latin typeface="+mj-lt"/>
              </a:rPr>
              <a:t>Wilkinson</a:t>
            </a:r>
            <a:r>
              <a:rPr lang="tr-TR" sz="1000" dirty="0">
                <a:latin typeface="+mj-lt"/>
              </a:rPr>
              <a:t> JM, Tras LS, </a:t>
            </a:r>
            <a:r>
              <a:rPr lang="tr-TR" sz="1000" dirty="0" err="1">
                <a:latin typeface="+mj-lt"/>
              </a:rPr>
              <a:t>Barnett</a:t>
            </a:r>
            <a:r>
              <a:rPr lang="tr-TR" sz="1000" dirty="0">
                <a:latin typeface="+mj-lt"/>
              </a:rPr>
              <a:t> KL, Smith MH, Fundamentals of </a:t>
            </a:r>
            <a:r>
              <a:rPr lang="tr-TR" sz="1000" dirty="0" err="1">
                <a:latin typeface="+mj-lt"/>
              </a:rPr>
              <a:t>Nursing</a:t>
            </a:r>
            <a:r>
              <a:rPr lang="tr-TR" sz="1000" dirty="0">
                <a:latin typeface="+mj-lt"/>
              </a:rPr>
              <a:t> (</a:t>
            </a:r>
            <a:r>
              <a:rPr lang="tr-TR" sz="1000" dirty="0" err="1">
                <a:latin typeface="+mj-lt"/>
              </a:rPr>
              <a:t>Two</a:t>
            </a:r>
            <a:r>
              <a:rPr lang="tr-TR" sz="1000" dirty="0">
                <a:latin typeface="+mj-lt"/>
              </a:rPr>
              <a:t> Volume Set) 3rd Edition, F.A. </a:t>
            </a:r>
            <a:r>
              <a:rPr lang="tr-TR" sz="1000" dirty="0" err="1">
                <a:latin typeface="+mj-lt"/>
              </a:rPr>
              <a:t>Davis</a:t>
            </a:r>
            <a:r>
              <a:rPr lang="tr-TR" sz="1000" dirty="0">
                <a:latin typeface="+mj-lt"/>
              </a:rPr>
              <a:t> </a:t>
            </a:r>
            <a:r>
              <a:rPr lang="tr-TR" sz="1000" dirty="0" err="1">
                <a:latin typeface="+mj-lt"/>
              </a:rPr>
              <a:t>Company</a:t>
            </a:r>
            <a:r>
              <a:rPr lang="tr-TR" sz="1000" dirty="0">
                <a:latin typeface="+mj-lt"/>
              </a:rPr>
              <a:t> </a:t>
            </a:r>
            <a:r>
              <a:rPr lang="tr-TR" sz="1000" dirty="0" err="1">
                <a:latin typeface="+mj-lt"/>
              </a:rPr>
              <a:t>Philadelphia</a:t>
            </a:r>
            <a:r>
              <a:rPr lang="tr-TR" sz="1000" dirty="0">
                <a:latin typeface="+mj-lt"/>
              </a:rPr>
              <a:t>, 2016. </a:t>
            </a:r>
          </a:p>
          <a:p>
            <a:r>
              <a:rPr lang="tr-TR" sz="1000" b="1" dirty="0">
                <a:latin typeface="+mj-lt"/>
              </a:rPr>
              <a:t>Sabuncu, N., Alpar, Ş.E., Özdilli, K., Batmaz, M., Bahçecik, N., İlhan, S.E., Özhan, F., Dursun, S.</a:t>
            </a:r>
            <a:r>
              <a:rPr lang="tr-TR" sz="1000" dirty="0">
                <a:latin typeface="+mj-lt"/>
              </a:rPr>
              <a:t>: Hemşirelik Bakımında İlke ve Uygulamalar. </a:t>
            </a:r>
            <a:r>
              <a:rPr lang="tr-TR" sz="1000" dirty="0" err="1">
                <a:latin typeface="+mj-lt"/>
              </a:rPr>
              <a:t>Alter</a:t>
            </a:r>
            <a:r>
              <a:rPr lang="tr-TR" sz="1000" dirty="0">
                <a:latin typeface="+mj-lt"/>
              </a:rPr>
              <a:t> Yayıncılık, Ankara 2009. </a:t>
            </a:r>
          </a:p>
          <a:p>
            <a:r>
              <a:rPr lang="tr-TR" sz="1000" b="1" dirty="0">
                <a:latin typeface="+mj-lt"/>
              </a:rPr>
              <a:t>Uysal N., Çakırcalı E.,</a:t>
            </a:r>
            <a:r>
              <a:rPr lang="tr-TR" sz="1000" dirty="0">
                <a:latin typeface="+mj-lt"/>
              </a:rPr>
              <a:t> Hemşirelik Esasları İnsan Sağlığı ve Fonksiyonları, </a:t>
            </a:r>
            <a:r>
              <a:rPr lang="tr-TR" sz="1000" dirty="0" err="1">
                <a:latin typeface="+mj-lt"/>
              </a:rPr>
              <a:t>Palme</a:t>
            </a:r>
            <a:r>
              <a:rPr lang="tr-TR" sz="1000" dirty="0">
                <a:latin typeface="+mj-lt"/>
              </a:rPr>
              <a:t> Yayıncılık, 2015. </a:t>
            </a:r>
          </a:p>
          <a:p>
            <a:r>
              <a:rPr lang="tr-TR" sz="1000" b="1" dirty="0">
                <a:latin typeface="+mj-lt"/>
              </a:rPr>
              <a:t>Taylor CR, </a:t>
            </a:r>
            <a:r>
              <a:rPr lang="tr-TR" sz="1000" b="1" dirty="0" err="1">
                <a:latin typeface="+mj-lt"/>
              </a:rPr>
              <a:t>Lillis</a:t>
            </a:r>
            <a:r>
              <a:rPr lang="tr-TR" sz="1000" b="1" dirty="0">
                <a:latin typeface="+mj-lt"/>
              </a:rPr>
              <a:t> C, </a:t>
            </a:r>
            <a:r>
              <a:rPr lang="tr-TR" sz="1000" b="1" dirty="0" err="1">
                <a:latin typeface="+mj-lt"/>
              </a:rPr>
              <a:t>LeMone</a:t>
            </a:r>
            <a:r>
              <a:rPr lang="tr-TR" sz="1000" b="1" dirty="0">
                <a:latin typeface="+mj-lt"/>
              </a:rPr>
              <a:t> P, </a:t>
            </a:r>
            <a:r>
              <a:rPr lang="tr-TR" sz="1000" b="1" dirty="0" err="1">
                <a:latin typeface="+mj-lt"/>
              </a:rPr>
              <a:t>Lynn</a:t>
            </a:r>
            <a:r>
              <a:rPr lang="tr-TR" sz="1000" b="1" dirty="0">
                <a:latin typeface="+mj-lt"/>
              </a:rPr>
              <a:t> P,</a:t>
            </a:r>
            <a:r>
              <a:rPr lang="tr-TR" sz="1000" dirty="0">
                <a:latin typeface="+mj-lt"/>
              </a:rPr>
              <a:t> Fundamentals of </a:t>
            </a:r>
            <a:r>
              <a:rPr lang="tr-TR" sz="1000" dirty="0" err="1">
                <a:latin typeface="+mj-lt"/>
              </a:rPr>
              <a:t>Nursing</a:t>
            </a:r>
            <a:r>
              <a:rPr lang="tr-TR" sz="1000" dirty="0">
                <a:latin typeface="+mj-lt"/>
              </a:rPr>
              <a:t>: </a:t>
            </a:r>
            <a:r>
              <a:rPr lang="tr-TR" sz="1000" dirty="0" err="1">
                <a:latin typeface="+mj-lt"/>
              </a:rPr>
              <a:t>The</a:t>
            </a:r>
            <a:r>
              <a:rPr lang="tr-TR" sz="1000" dirty="0">
                <a:latin typeface="+mj-lt"/>
              </a:rPr>
              <a:t> Art </a:t>
            </a:r>
            <a:r>
              <a:rPr lang="tr-TR" sz="1000" dirty="0" err="1">
                <a:latin typeface="+mj-lt"/>
              </a:rPr>
              <a:t>and</a:t>
            </a:r>
            <a:r>
              <a:rPr lang="tr-TR" sz="1000" dirty="0">
                <a:latin typeface="+mj-lt"/>
              </a:rPr>
              <a:t> </a:t>
            </a:r>
            <a:r>
              <a:rPr lang="tr-TR" sz="1000" dirty="0" err="1">
                <a:latin typeface="+mj-lt"/>
              </a:rPr>
              <a:t>Science</a:t>
            </a:r>
            <a:r>
              <a:rPr lang="tr-TR" sz="1000" dirty="0">
                <a:latin typeface="+mj-lt"/>
              </a:rPr>
              <a:t> of </a:t>
            </a:r>
            <a:r>
              <a:rPr lang="tr-TR" sz="1000" dirty="0" err="1">
                <a:latin typeface="+mj-lt"/>
              </a:rPr>
              <a:t>Nursing</a:t>
            </a:r>
            <a:r>
              <a:rPr lang="tr-TR" sz="1000" dirty="0">
                <a:latin typeface="+mj-lt"/>
              </a:rPr>
              <a:t> </a:t>
            </a:r>
            <a:r>
              <a:rPr lang="tr-TR" sz="1000" dirty="0" err="1">
                <a:latin typeface="+mj-lt"/>
              </a:rPr>
              <a:t>Care</a:t>
            </a:r>
            <a:r>
              <a:rPr lang="tr-TR" sz="1000" dirty="0">
                <a:latin typeface="+mj-lt"/>
              </a:rPr>
              <a:t> </a:t>
            </a:r>
            <a:r>
              <a:rPr lang="tr-TR" sz="1000" dirty="0" err="1">
                <a:latin typeface="+mj-lt"/>
              </a:rPr>
              <a:t>Seventh</a:t>
            </a:r>
            <a:r>
              <a:rPr lang="tr-TR" sz="1000" dirty="0">
                <a:latin typeface="+mj-lt"/>
              </a:rPr>
              <a:t>, North </a:t>
            </a:r>
            <a:r>
              <a:rPr lang="tr-TR" sz="1000" dirty="0" err="1">
                <a:latin typeface="+mj-lt"/>
              </a:rPr>
              <a:t>American</a:t>
            </a:r>
            <a:r>
              <a:rPr lang="tr-TR" sz="1000" dirty="0">
                <a:latin typeface="+mj-lt"/>
              </a:rPr>
              <a:t> Edition, </a:t>
            </a:r>
            <a:r>
              <a:rPr lang="tr-TR" sz="1000" dirty="0" err="1">
                <a:latin typeface="+mj-lt"/>
              </a:rPr>
              <a:t>Lippincott</a:t>
            </a:r>
            <a:r>
              <a:rPr lang="tr-TR" sz="1000" dirty="0">
                <a:latin typeface="+mj-lt"/>
              </a:rPr>
              <a:t> Williams &amp; </a:t>
            </a:r>
            <a:r>
              <a:rPr lang="tr-TR" sz="1000" dirty="0" err="1">
                <a:latin typeface="+mj-lt"/>
              </a:rPr>
              <a:t>Wilkins</a:t>
            </a:r>
            <a:r>
              <a:rPr lang="tr-TR" sz="1000" dirty="0">
                <a:latin typeface="+mj-lt"/>
              </a:rPr>
              <a:t>, 2011. </a:t>
            </a:r>
          </a:p>
          <a:p>
            <a:r>
              <a:rPr lang="tr-TR" sz="1000" b="1" dirty="0" err="1">
                <a:latin typeface="+mj-lt"/>
              </a:rPr>
              <a:t>Wilkinson</a:t>
            </a:r>
            <a:r>
              <a:rPr lang="tr-TR" sz="1000" b="1" dirty="0">
                <a:latin typeface="+mj-lt"/>
              </a:rPr>
              <a:t> JM, Tras LS, </a:t>
            </a:r>
            <a:r>
              <a:rPr lang="tr-TR" sz="1000" b="1" dirty="0" err="1">
                <a:latin typeface="+mj-lt"/>
              </a:rPr>
              <a:t>Barnett</a:t>
            </a:r>
            <a:r>
              <a:rPr lang="tr-TR" sz="1000" b="1" dirty="0">
                <a:latin typeface="+mj-lt"/>
              </a:rPr>
              <a:t> KL, Smith MH,</a:t>
            </a:r>
            <a:r>
              <a:rPr lang="tr-TR" sz="1000" dirty="0">
                <a:latin typeface="+mj-lt"/>
              </a:rPr>
              <a:t> Fundamentals of </a:t>
            </a:r>
            <a:r>
              <a:rPr lang="tr-TR" sz="1000" dirty="0" err="1">
                <a:latin typeface="+mj-lt"/>
              </a:rPr>
              <a:t>Nursing</a:t>
            </a:r>
            <a:r>
              <a:rPr lang="tr-TR" sz="1000" dirty="0">
                <a:latin typeface="+mj-lt"/>
              </a:rPr>
              <a:t> (</a:t>
            </a:r>
            <a:r>
              <a:rPr lang="tr-TR" sz="1000" dirty="0" err="1">
                <a:latin typeface="+mj-lt"/>
              </a:rPr>
              <a:t>Two</a:t>
            </a:r>
            <a:r>
              <a:rPr lang="tr-TR" sz="1000" dirty="0">
                <a:latin typeface="+mj-lt"/>
              </a:rPr>
              <a:t> Volume Set) 3rd Edition, F.A. </a:t>
            </a:r>
            <a:r>
              <a:rPr lang="tr-TR" sz="1000" dirty="0" err="1">
                <a:latin typeface="+mj-lt"/>
              </a:rPr>
              <a:t>Davis</a:t>
            </a:r>
            <a:r>
              <a:rPr lang="tr-TR" sz="1000" dirty="0">
                <a:latin typeface="+mj-lt"/>
              </a:rPr>
              <a:t> </a:t>
            </a:r>
            <a:r>
              <a:rPr lang="tr-TR" sz="1000" dirty="0" err="1">
                <a:latin typeface="+mj-lt"/>
              </a:rPr>
              <a:t>Company</a:t>
            </a:r>
            <a:r>
              <a:rPr lang="tr-TR" sz="1000" dirty="0">
                <a:latin typeface="+mj-lt"/>
              </a:rPr>
              <a:t> </a:t>
            </a:r>
            <a:r>
              <a:rPr lang="tr-TR" sz="1000" dirty="0" err="1">
                <a:latin typeface="+mj-lt"/>
              </a:rPr>
              <a:t>Philadelphia</a:t>
            </a:r>
            <a:r>
              <a:rPr lang="tr-TR" sz="1000" dirty="0">
                <a:latin typeface="+mj-lt"/>
              </a:rPr>
              <a:t>, 2016. </a:t>
            </a:r>
          </a:p>
          <a:p>
            <a:pPr marL="0" indent="0">
              <a:buNone/>
            </a:pPr>
            <a:r>
              <a:rPr lang="tr-TR" sz="1000" dirty="0">
                <a:latin typeface="+mj-lt"/>
              </a:rPr>
              <a:t> 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tr-TR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56041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3 Başlık">
            <a:extLst>
              <a:ext uri="{FF2B5EF4-FFF2-40B4-BE49-F238E27FC236}">
                <a16:creationId xmlns="" xmlns:a16="http://schemas.microsoft.com/office/drawing/2014/main" id="{2E333E50-8E13-4475-B6FC-ECC8BA17F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7163" y="2984500"/>
            <a:ext cx="7465317" cy="1470025"/>
          </a:xfrm>
        </p:spPr>
        <p:txBody>
          <a:bodyPr rtlCol="0"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tr-TR" b="1" dirty="0">
                <a:latin typeface="+mn-lt"/>
              </a:rPr>
              <a:t>ÜNİTE SONU</a:t>
            </a:r>
            <a:endParaRPr lang="tr-TR" altLang="tr-TR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" name="Slayt Numarası Yer Tutucusu 1">
            <a:extLst>
              <a:ext uri="{FF2B5EF4-FFF2-40B4-BE49-F238E27FC236}">
                <a16:creationId xmlns="" xmlns:a16="http://schemas.microsoft.com/office/drawing/2014/main" id="{8E458C35-3417-45B7-A433-8B4EF29B0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ACD3AD-B22B-4ABE-8CDF-75F9E337E92C}" type="slidenum">
              <a:rPr lang="tr-TR" altLang="tr-TR" smtClean="0"/>
              <a:pPr>
                <a:defRPr/>
              </a:pPr>
              <a:t>46</a:t>
            </a:fld>
            <a:endParaRPr lang="tr-TR" altLang="tr-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(5)</Template>
  <TotalTime>48</TotalTime>
  <Words>1437</Words>
  <Application>Microsoft Office PowerPoint</Application>
  <PresentationFormat>Ekran Gösterisi (4:3)</PresentationFormat>
  <Paragraphs>281</Paragraphs>
  <Slides>46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46</vt:i4>
      </vt:variant>
    </vt:vector>
  </HeadingPairs>
  <TitlesOfParts>
    <vt:vector size="48" baseType="lpstr">
      <vt:lpstr>Varsayılan Tasarım</vt:lpstr>
      <vt:lpstr>Photo Editor Photo</vt:lpstr>
      <vt:lpstr>PowerPoint Sunusu</vt:lpstr>
      <vt:lpstr>ASEPSİ-ANTİSEPSİ</vt:lpstr>
      <vt:lpstr>İÇERİK</vt:lpstr>
      <vt:lpstr>ASEPSİNİN  TANIMI </vt:lpstr>
      <vt:lpstr>PowerPoint Sunusu</vt:lpstr>
      <vt:lpstr>ASEPSİ</vt:lpstr>
      <vt:lpstr>PowerPoint Sunusu</vt:lpstr>
      <vt:lpstr>Hastane Enfeksiyonları</vt:lpstr>
      <vt:lpstr>PowerPoint Sunusu</vt:lpstr>
      <vt:lpstr>PowerPoint Sunusu</vt:lpstr>
      <vt:lpstr>Enfeksiyona Karşı Savunma</vt:lpstr>
      <vt:lpstr>PowerPoint Sunusu</vt:lpstr>
      <vt:lpstr>Hastane Enfeksiyonlarının Önlenmesi</vt:lpstr>
      <vt:lpstr>PowerPoint Sunusu</vt:lpstr>
      <vt:lpstr>Hastane Enfeksiyonlarının Önlenmesi</vt:lpstr>
      <vt:lpstr>PowerPoint Sunusu</vt:lpstr>
      <vt:lpstr>Hastane  Atıkları</vt:lpstr>
      <vt:lpstr>Tıbbi Atıklar</vt:lpstr>
      <vt:lpstr>Enfeksiyonlardan Korunması Gereken En Önemli  Alanlar</vt:lpstr>
      <vt:lpstr>Enfeksiyonların Kolayca Yayılabileceği Alanlar</vt:lpstr>
      <vt:lpstr>Orta Derecede Enfeksiyon Taşıyan Alanlar</vt:lpstr>
      <vt:lpstr>Tıbbi Aseptik Tekniklerin Etkili Olabilmesi İçin Dikkat Edilmesi Gereken Noktalar</vt:lpstr>
      <vt:lpstr>İzolasyon</vt:lpstr>
      <vt:lpstr>İzolasyon çeşitleri</vt:lpstr>
      <vt:lpstr>PowerPoint Sunusu</vt:lpstr>
      <vt:lpstr>İzolasyon Odalarında Eller </vt:lpstr>
      <vt:lpstr>CERRAHİ ASEPSİ</vt:lpstr>
      <vt:lpstr>Steril Eldiven Giyme</vt:lpstr>
      <vt:lpstr>PowerPoint Sunusu</vt:lpstr>
      <vt:lpstr> Eldiveni Kullandıktan Sonra Çıkartma</vt:lpstr>
      <vt:lpstr>PowerPoint Sunusu</vt:lpstr>
      <vt:lpstr>PowerPoint Sunusu</vt:lpstr>
      <vt:lpstr>Eldiven Kullanımında Standartlar</vt:lpstr>
      <vt:lpstr>Eldiven Kullanımında Standartları</vt:lpstr>
      <vt:lpstr>Steril Alanın Özelliği</vt:lpstr>
      <vt:lpstr>Cerrahi Asepsi</vt:lpstr>
      <vt:lpstr>Cerrahi Asepsi</vt:lpstr>
      <vt:lpstr>Cerrahi Asepsi</vt:lpstr>
      <vt:lpstr>Steril Paket Açma</vt:lpstr>
      <vt:lpstr>Dezenfeksiyonu Etkileyen Durumlar </vt:lpstr>
      <vt:lpstr>Dezenfektan Solüsyon Seçiminde Dikkat edilmesi Gereken Durumlar</vt:lpstr>
      <vt:lpstr>Sık Kullanılan Dezenfektan ve Antiseptikler </vt:lpstr>
      <vt:lpstr>STERİLİZASYON VE YÖNTEMLERİ </vt:lpstr>
      <vt:lpstr>PowerPoint Sunusu</vt:lpstr>
      <vt:lpstr>KAYNAKLAR</vt:lpstr>
      <vt:lpstr>ÜNİTE SONU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cansev bal</dc:creator>
  <cp:lastModifiedBy>TOSHIBA</cp:lastModifiedBy>
  <cp:revision>7</cp:revision>
  <cp:lastPrinted>1601-01-01T00:00:00Z</cp:lastPrinted>
  <dcterms:created xsi:type="dcterms:W3CDTF">2019-12-01T18:25:40Z</dcterms:created>
  <dcterms:modified xsi:type="dcterms:W3CDTF">2019-12-31T19:28:59Z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