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6"/>
  </p:notesMasterIdLst>
  <p:handoutMasterIdLst>
    <p:handoutMasterId r:id="rId1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89" d="100"/>
          <a:sy n="89" d="100"/>
        </p:scale>
        <p:origin x="124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1F760-48F9-4E06-A456-4D616F4AB511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F64B2-D07B-4CC5-A739-11514A2F6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426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F64B2-D07B-4CC5-A739-11514A2F6C45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9548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EBELİK BÖLÜMÜ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SAĞLIK BİLİMLERİ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EBE 101 Ebelik Esasları I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Prof. Dr. </a:t>
            </a:r>
            <a:r>
              <a:rPr lang="tr-TR" altLang="tr-TR" sz="2000" b="1" i="1">
                <a:solidFill>
                  <a:schemeClr val="bg1">
                    <a:lumMod val="50000"/>
                  </a:schemeClr>
                </a:solidFill>
              </a:rPr>
              <a:t>Zeliha KOÇ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/>
              <a:t>TEMEL EBELİK KAVRAMLARI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Hafta-2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/>
              <a:t>EBE 101 Ebelik Esasları 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Kavramlar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3</a:t>
            </a:fld>
            <a:endParaRPr lang="tr-TR" altLang="tr-TR"/>
          </a:p>
        </p:txBody>
      </p:sp>
      <p:sp>
        <p:nvSpPr>
          <p:cNvPr id="8" name="Dikdörtgen 7"/>
          <p:cNvSpPr/>
          <p:nvPr/>
        </p:nvSpPr>
        <p:spPr>
          <a:xfrm>
            <a:off x="1196525" y="1304109"/>
            <a:ext cx="683690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Kavramlar algılama, yargılama yolu ile gerçekleşir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1211092" y="2580553"/>
            <a:ext cx="6836909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Duyular aracılığı ile olgular, imajlar ve objeler algılanır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211092" y="3806693"/>
            <a:ext cx="6836909" cy="7583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Yargılanıp zihnimizde soyut bir hale getirilir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1211092" y="4996850"/>
            <a:ext cx="6836909" cy="816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İmaj içeren bu soyut düşünceye </a:t>
            </a:r>
            <a:r>
              <a:rPr lang="tr-T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kavram</a:t>
            </a:r>
            <a:r>
              <a:rPr lang="tr-TR" sz="2000" b="1" dirty="0" smtClean="0">
                <a:solidFill>
                  <a:schemeClr val="tx1"/>
                </a:solidFill>
              </a:rPr>
              <a:t> denir</a:t>
            </a:r>
            <a:endParaRPr lang="tr-T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Kavramların Özellikleri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Soyuttur</a:t>
            </a:r>
          </a:p>
          <a:p>
            <a:r>
              <a:rPr lang="tr-TR" dirty="0"/>
              <a:t>Geneldir </a:t>
            </a:r>
          </a:p>
          <a:p>
            <a:r>
              <a:rPr lang="tr-TR" dirty="0"/>
              <a:t>Ölçülebilir</a:t>
            </a:r>
          </a:p>
          <a:p>
            <a:r>
              <a:rPr lang="tr-TR" dirty="0"/>
              <a:t>Bellekte saklanarak </a:t>
            </a:r>
          </a:p>
          <a:p>
            <a:r>
              <a:rPr lang="tr-TR" dirty="0"/>
              <a:t>Gerektiğinde ortaya çıkarlar.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77202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KURAM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Yunanca’dan gelen kuram sözlükte ‘görüş’ anlamına gelir. </a:t>
            </a:r>
          </a:p>
          <a:p>
            <a:pPr algn="just"/>
            <a:r>
              <a:rPr lang="tr-TR" dirty="0"/>
              <a:t>Kuramlar varsayımlarla başlar, olayları açıklama, irdeleme ve sonuçları kontrol etmeye yarar.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44601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Kuramın Özellikleri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Kavramlar arasında ilişki sağlar.</a:t>
            </a:r>
          </a:p>
          <a:p>
            <a:pPr algn="just"/>
            <a:r>
              <a:rPr lang="tr-TR" dirty="0"/>
              <a:t>Mantıklı olmalıdır.</a:t>
            </a:r>
          </a:p>
          <a:p>
            <a:pPr algn="just"/>
            <a:r>
              <a:rPr lang="tr-TR" dirty="0"/>
              <a:t>Bilimsel bilgi içeriğinin artmasına katkıda bulunmalıdır.</a:t>
            </a:r>
          </a:p>
          <a:p>
            <a:pPr algn="just"/>
            <a:r>
              <a:rPr lang="tr-TR" dirty="0"/>
              <a:t>Uygulamayı geliştirmek için kullanılabilir olmalıdır.</a:t>
            </a:r>
          </a:p>
          <a:p>
            <a:pPr algn="just"/>
            <a:r>
              <a:rPr lang="tr-TR" dirty="0"/>
              <a:t>Diğer geçerli kuram, yasa ve ilkelerle uygunluk göstermelidir.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6674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İnsan</a:t>
            </a:r>
          </a:p>
          <a:p>
            <a:r>
              <a:rPr lang="tr-TR" dirty="0"/>
              <a:t>Sağlık-Hastalık</a:t>
            </a:r>
          </a:p>
          <a:p>
            <a:r>
              <a:rPr lang="tr-TR" dirty="0"/>
              <a:t>Toplum-Çevre</a:t>
            </a:r>
          </a:p>
          <a:p>
            <a:r>
              <a:rPr lang="tr-TR" dirty="0"/>
              <a:t>Ebelik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61230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95536"/>
          </a:xfrm>
        </p:spPr>
        <p:txBody>
          <a:bodyPr/>
          <a:lstStyle/>
          <a:p>
            <a:r>
              <a:rPr lang="tr-TR" dirty="0"/>
              <a:t>TEMEL KAVRAMLAR ARASINDA İLİŞKİLER</a:t>
            </a:r>
            <a:br>
              <a:rPr lang="tr-TR" dirty="0"/>
            </a:b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5816" y="1772816"/>
            <a:ext cx="3060457" cy="71939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441" y="2492206"/>
            <a:ext cx="2097206" cy="178018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133" y="4365104"/>
            <a:ext cx="3286029" cy="77425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9507" y="5139363"/>
            <a:ext cx="573074" cy="487722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4406" y="5627085"/>
            <a:ext cx="3286029" cy="646232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9499" y="2979928"/>
            <a:ext cx="3060457" cy="853514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971" y="3050038"/>
            <a:ext cx="2908044" cy="713294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7898" y="1919088"/>
            <a:ext cx="871804" cy="1030313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76897" y="1999594"/>
            <a:ext cx="871804" cy="944962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20303" y="4005064"/>
            <a:ext cx="1024217" cy="938865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75775" y="4238289"/>
            <a:ext cx="877900" cy="883997"/>
          </a:xfrm>
          <a:prstGeom prst="rect">
            <a:avLst/>
          </a:prstGeom>
        </p:spPr>
      </p:pic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63194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91264" cy="1368152"/>
          </a:xfrm>
        </p:spPr>
        <p:txBody>
          <a:bodyPr/>
          <a:lstStyle/>
          <a:p>
            <a:r>
              <a:rPr lang="tr-TR" dirty="0"/>
              <a:t>EBELİK EĞİTİM VE MESLEKİ UYGULAMALARINI ETKİLEYEN TEMEL KAVRAMLAR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129211"/>
          </a:xfrm>
        </p:spPr>
        <p:txBody>
          <a:bodyPr/>
          <a:lstStyle/>
          <a:p>
            <a:r>
              <a:rPr lang="tr-TR" dirty="0"/>
              <a:t>Çevre Kavramı </a:t>
            </a:r>
          </a:p>
          <a:p>
            <a:r>
              <a:rPr lang="tr-TR" dirty="0"/>
              <a:t>İnsan  Kavramı</a:t>
            </a:r>
          </a:p>
          <a:p>
            <a:r>
              <a:rPr lang="tr-TR" dirty="0"/>
              <a:t>Stres</a:t>
            </a:r>
          </a:p>
          <a:p>
            <a:r>
              <a:rPr lang="tr-TR" dirty="0"/>
              <a:t>Temel Gereksinimler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29662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Çevre Kavramı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Biyolojik Çevre</a:t>
            </a:r>
          </a:p>
          <a:p>
            <a:r>
              <a:rPr lang="tr-TR" dirty="0"/>
              <a:t>Fiziksel Çevre</a:t>
            </a:r>
          </a:p>
          <a:p>
            <a:r>
              <a:rPr lang="tr-TR" dirty="0"/>
              <a:t>Sosyal Çevre</a:t>
            </a:r>
          </a:p>
          <a:p>
            <a:r>
              <a:rPr lang="tr-TR" dirty="0"/>
              <a:t>Kültürel Çevre</a:t>
            </a:r>
          </a:p>
          <a:p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72816"/>
            <a:ext cx="3353091" cy="2231329"/>
          </a:xfrm>
          <a:prstGeom prst="rect">
            <a:avLst/>
          </a:prstGeo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93768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ÇEVRE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30692" y="846138"/>
            <a:ext cx="2566638" cy="170702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565" y="3501008"/>
            <a:ext cx="3212870" cy="92667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6395" y="2595194"/>
            <a:ext cx="1767993" cy="92667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703" y="2529429"/>
            <a:ext cx="1536325" cy="853514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9632" y="4579685"/>
            <a:ext cx="2176461" cy="883997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6779" y="4540995"/>
            <a:ext cx="2170364" cy="883997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8168" y="3437163"/>
            <a:ext cx="445047" cy="371888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9028" y="3349003"/>
            <a:ext cx="676715" cy="445047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26355" y="4249990"/>
            <a:ext cx="109738" cy="298730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1910" y="4204953"/>
            <a:ext cx="109738" cy="298730"/>
          </a:xfrm>
          <a:prstGeom prst="rect">
            <a:avLst/>
          </a:prstGeom>
        </p:spPr>
      </p:pic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60308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Fiziksel Çevre: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İklim değişiklikleri</a:t>
            </a:r>
            <a:br>
              <a:rPr lang="tr-TR" dirty="0"/>
            </a:br>
            <a:r>
              <a:rPr lang="tr-TR" dirty="0"/>
              <a:t>Radyasyon (iyonize olan ya da olmayan)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76554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Biyolojik Çevre: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Mikroorganzimalar da dahil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2420888"/>
            <a:ext cx="3359187" cy="2237426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59736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Kimyasal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pPr algn="just"/>
            <a:r>
              <a:rPr lang="tr-TR" dirty="0"/>
              <a:t>Metaller (civa, kurşun, kobalt, bakır, demir) </a:t>
            </a:r>
          </a:p>
          <a:p>
            <a:pPr algn="just"/>
            <a:r>
              <a:rPr lang="tr-TR" dirty="0"/>
              <a:t>Endüstriyel kimyasallar (</a:t>
            </a:r>
            <a:r>
              <a:rPr lang="tr-TR" dirty="0" err="1"/>
              <a:t>solvan</a:t>
            </a:r>
            <a:r>
              <a:rPr lang="tr-TR" dirty="0"/>
              <a:t>, boya maddeleri, deterjanlar, </a:t>
            </a:r>
            <a:r>
              <a:rPr lang="tr-TR" dirty="0" smtClean="0"/>
              <a:t>beyazlaştırıcı </a:t>
            </a:r>
            <a:r>
              <a:rPr lang="tr-TR" dirty="0"/>
              <a:t>ajanlar)</a:t>
            </a:r>
          </a:p>
          <a:p>
            <a:pPr algn="just"/>
            <a:r>
              <a:rPr lang="tr-TR" dirty="0"/>
              <a:t>Kozmetik ajanlar (ruj, sprey, saç boyaları)</a:t>
            </a:r>
          </a:p>
          <a:p>
            <a:pPr algn="just"/>
            <a:r>
              <a:rPr lang="tr-TR" dirty="0"/>
              <a:t>Gıda katkıları (renklendiriciler, tatlandırıcılar)</a:t>
            </a:r>
          </a:p>
          <a:p>
            <a:pPr algn="just"/>
            <a:r>
              <a:rPr lang="tr-TR" dirty="0"/>
              <a:t>Pestisitler (DDT)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26688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İNSAN NEDİR?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algn="just"/>
            <a:r>
              <a:rPr lang="tr-TR" dirty="0"/>
              <a:t>İnsan, kalıtımla getirdiği güçlerini geliştirebilen ve yeni kültürel değerler yaratabilen bir canlıdır. </a:t>
            </a:r>
          </a:p>
          <a:p>
            <a:pPr algn="just"/>
            <a:r>
              <a:rPr lang="tr-TR" dirty="0"/>
              <a:t>Antropolojide insan “doğada seçkin ve ayrı bir yeri olan varlık” olarak tanımlanmıştır. </a:t>
            </a:r>
          </a:p>
          <a:p>
            <a:pPr algn="just"/>
            <a:r>
              <a:rPr lang="tr-TR" dirty="0" err="1"/>
              <a:t>Orem’e</a:t>
            </a:r>
            <a:r>
              <a:rPr lang="tr-TR" dirty="0"/>
              <a:t> göre insan biyolojik, sembolik, toplumsal işlev gören bir birimdir.</a:t>
            </a:r>
          </a:p>
          <a:p>
            <a:pPr algn="just"/>
            <a:r>
              <a:rPr lang="tr-TR" dirty="0" err="1"/>
              <a:t>Travelbee’ye</a:t>
            </a:r>
            <a:r>
              <a:rPr lang="tr-TR" dirty="0"/>
              <a:t> göre insan </a:t>
            </a:r>
            <a:r>
              <a:rPr lang="tr-TR" dirty="0" smtClean="0"/>
              <a:t>var olan, </a:t>
            </a:r>
            <a:r>
              <a:rPr lang="tr-TR" dirty="0"/>
              <a:t>gelişen, değişen, sürekli bir süreç olan, tek ve yerine konmaz bir bireydir.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8690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5865515"/>
          </a:xfrm>
        </p:spPr>
        <p:txBody>
          <a:bodyPr/>
          <a:lstStyle/>
          <a:p>
            <a:pPr algn="just"/>
            <a:r>
              <a:rPr lang="tr-TR" dirty="0" err="1"/>
              <a:t>Abdellah</a:t>
            </a:r>
            <a:r>
              <a:rPr lang="tr-TR" dirty="0"/>
              <a:t> ise insanları fizyolojik, bedensel ve </a:t>
            </a:r>
            <a:r>
              <a:rPr lang="tr-TR" dirty="0" err="1"/>
              <a:t>emosyonel</a:t>
            </a:r>
            <a:r>
              <a:rPr lang="tr-TR" dirty="0"/>
              <a:t>, sosyal gereksinimleri olan varlıklar olarak açıklamıştır. </a:t>
            </a:r>
          </a:p>
          <a:p>
            <a:pPr algn="just"/>
            <a:r>
              <a:rPr lang="tr-TR" dirty="0" err="1"/>
              <a:t>Peplau’ya</a:t>
            </a:r>
            <a:r>
              <a:rPr lang="tr-TR" dirty="0"/>
              <a:t> göre insan ise, gereksinimlerinin doğurduğu gerilimi kendine özgün bir biçimde azaltmaya çalışan  bir organizmadır. </a:t>
            </a:r>
          </a:p>
          <a:p>
            <a:pPr algn="just"/>
            <a:r>
              <a:rPr lang="tr-TR" dirty="0" err="1"/>
              <a:t>Roy</a:t>
            </a:r>
            <a:r>
              <a:rPr lang="tr-TR" dirty="0"/>
              <a:t> ise insanı değişen çevre ile sürekli etkileşim içinde olan </a:t>
            </a:r>
            <a:r>
              <a:rPr lang="tr-TR" dirty="0" err="1"/>
              <a:t>biyopsikososyal</a:t>
            </a:r>
            <a:r>
              <a:rPr lang="tr-TR" dirty="0"/>
              <a:t> bir varlık olarak tanımlamıştır.</a:t>
            </a:r>
          </a:p>
          <a:p>
            <a:pPr algn="just"/>
            <a:r>
              <a:rPr lang="tr-TR" dirty="0" err="1"/>
              <a:t>Henderson’un</a:t>
            </a:r>
            <a:r>
              <a:rPr lang="tr-TR" dirty="0"/>
              <a:t> insan kavramı ise biyolojik, psikolojik, sosyolojik ve moral bileşenler  üzerine temellenmiştir.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085029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91264" cy="5649491"/>
          </a:xfrm>
        </p:spPr>
        <p:txBody>
          <a:bodyPr/>
          <a:lstStyle/>
          <a:p>
            <a:pPr algn="just"/>
            <a:r>
              <a:rPr lang="tr-TR" dirty="0" err="1"/>
              <a:t>Rogers’a</a:t>
            </a:r>
            <a:r>
              <a:rPr lang="tr-TR" dirty="0"/>
              <a:t> göre insan ise birleşmiş bir bütünlüğe sahiptir. Parçaların toplamından daha fazla  ve farklı özellikler gösterir. </a:t>
            </a:r>
          </a:p>
          <a:p>
            <a:pPr algn="just"/>
            <a:r>
              <a:rPr lang="tr-TR" dirty="0" err="1"/>
              <a:t>Wiedenbach</a:t>
            </a:r>
            <a:r>
              <a:rPr lang="tr-TR" dirty="0"/>
              <a:t> da her bireyin kendi içinde büyük bir potansiyele sahip olduğunu, insanın bağımsızlığını sürdürmeye çabalarken kişinin yalnızca yetenek ve potansiyelini kullanmasının  yeterli olmadığını, aynı zamanda kendi sorumluluklarını da yerine getirmesi gerektiğini belirtmiştir.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22593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/>
              <a:t>   İnsanın sahip olduğu özellikler şu şekilde sıralanabilir:</a:t>
            </a:r>
          </a:p>
          <a:p>
            <a:pPr algn="just"/>
            <a:r>
              <a:rPr lang="tr-TR" dirty="0"/>
              <a:t>Toplumsal bir varlıktır.</a:t>
            </a:r>
          </a:p>
          <a:p>
            <a:pPr algn="just"/>
            <a:r>
              <a:rPr lang="tr-TR" dirty="0"/>
              <a:t>Fizyolojik, psikolojik, sosyokültürel yönleriyle bir bütündür.</a:t>
            </a:r>
          </a:p>
          <a:p>
            <a:pPr algn="just"/>
            <a:r>
              <a:rPr lang="tr-TR" dirty="0"/>
              <a:t>Çevresel ve genetik etkiler sonucu  hastalık stresine karşı, fiziksel ve </a:t>
            </a:r>
            <a:r>
              <a:rPr lang="tr-TR" dirty="0" err="1"/>
              <a:t>psikososyal</a:t>
            </a:r>
            <a:r>
              <a:rPr lang="tr-TR" dirty="0"/>
              <a:t> olarak farklı baş etme yeteneklerine sahiptir.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32822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algn="just"/>
            <a:r>
              <a:rPr lang="tr-TR" dirty="0"/>
              <a:t>Açık bir sistemdir.</a:t>
            </a:r>
          </a:p>
          <a:p>
            <a:pPr algn="just"/>
            <a:r>
              <a:rPr lang="tr-TR" dirty="0"/>
              <a:t>Kalıtımsal özellikler yanında eğitim ve sosyal çevrenin etkisiyle farklı özelliklere sahiptir.</a:t>
            </a:r>
          </a:p>
          <a:p>
            <a:pPr algn="just"/>
            <a:r>
              <a:rPr lang="tr-TR" dirty="0"/>
              <a:t>İç dengesini sürdürebilmek için gerekli mekanizmalarla donanmıştır.</a:t>
            </a:r>
          </a:p>
          <a:p>
            <a:pPr algn="just"/>
            <a:r>
              <a:rPr lang="tr-TR" dirty="0"/>
              <a:t>Hastalık stresine karşı bir bütün olarak tepki verir.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50689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algn="just"/>
            <a:r>
              <a:rPr lang="tr-TR" dirty="0"/>
              <a:t>Her insan kendine özgü inanç, tutum, yetenek, algılama  ve değer yargısına sahiptir. </a:t>
            </a:r>
          </a:p>
          <a:p>
            <a:pPr algn="just"/>
            <a:r>
              <a:rPr lang="tr-TR" dirty="0"/>
              <a:t>Sağlık bakımı veya hastalığı sırasında otonomisini sürdürmek ister. </a:t>
            </a:r>
          </a:p>
          <a:p>
            <a:pPr algn="just"/>
            <a:r>
              <a:rPr lang="tr-TR" dirty="0"/>
              <a:t>Sağlıkta ve hastalıkta kendi bakımına katılma hakkı ve sorumluluğu vardır. </a:t>
            </a:r>
          </a:p>
          <a:p>
            <a:pPr algn="just"/>
            <a:r>
              <a:rPr lang="tr-TR" dirty="0"/>
              <a:t>Davranışları bir amaca yöneliktir.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20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08773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algn="just"/>
            <a:r>
              <a:rPr lang="tr-TR" dirty="0"/>
              <a:t>Öğrenerek davranışlarını değiştirebilme kapasitesine sahiptir.</a:t>
            </a:r>
          </a:p>
          <a:p>
            <a:pPr algn="just"/>
            <a:r>
              <a:rPr lang="tr-TR" dirty="0"/>
              <a:t>Bir bilinmeyenle karşılaştığında kaygı duyar.</a:t>
            </a:r>
          </a:p>
          <a:p>
            <a:pPr algn="just"/>
            <a:r>
              <a:rPr lang="tr-TR" dirty="0"/>
              <a:t>Dinamik bir varlıktır. Yaşamı boyunca sürekli gelişim ve değişim içindedir. </a:t>
            </a:r>
          </a:p>
          <a:p>
            <a:pPr algn="just"/>
            <a:r>
              <a:rPr lang="tr-TR" dirty="0"/>
              <a:t>İçinde yaşadığı kültürün bir parçası aynı zamanda taşıyıcısıdır.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21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74408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algn="just"/>
            <a:r>
              <a:rPr lang="tr-TR" dirty="0"/>
              <a:t>Tek başına değil, kendisi için önemli olan insanlarla birliktedir.</a:t>
            </a:r>
          </a:p>
          <a:p>
            <a:pPr algn="just"/>
            <a:r>
              <a:rPr lang="tr-TR" dirty="0"/>
              <a:t>Bir duruma geçmiş deneyimlerini temel alarak tepki verir ve yorumlama eğilimi vardır.</a:t>
            </a:r>
          </a:p>
          <a:p>
            <a:pPr algn="just"/>
            <a:r>
              <a:rPr lang="tr-TR" dirty="0"/>
              <a:t>Hayatına ve güvenliğine öncelik vererek gereksinimlerini karşılar.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22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660711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/>
              <a:t>   İnsanın kalıtımla getirdiği güçlerini aşağıda belirtildiği şekilde sınıflandırmak mümkündür:</a:t>
            </a:r>
          </a:p>
          <a:p>
            <a:pPr algn="just"/>
            <a:r>
              <a:rPr lang="tr-TR" dirty="0"/>
              <a:t>Devimsel güç: İnsanın bedeni, güç ve işleyiş yönünden onun yaşamını sürdürmesine  elverişlidir. </a:t>
            </a:r>
          </a:p>
          <a:p>
            <a:pPr algn="just"/>
            <a:r>
              <a:rPr lang="tr-TR" dirty="0"/>
              <a:t>Cinsellik: İnsanlar kendi soylarını sürdürebilecek yapıda yaratılmışlardır.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23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9036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92696"/>
            <a:ext cx="8291264" cy="5433467"/>
          </a:xfrm>
        </p:spPr>
        <p:txBody>
          <a:bodyPr/>
          <a:lstStyle/>
          <a:p>
            <a:pPr algn="just"/>
            <a:r>
              <a:rPr lang="tr-TR" dirty="0"/>
              <a:t>Bilişsel güç: İnsanlar doğa ve toplum ile etkileşimleri sonucunda sorunlarını çözebilmek için gerekli bilişsel güce sahiptirler.</a:t>
            </a:r>
          </a:p>
          <a:p>
            <a:pPr algn="just"/>
            <a:r>
              <a:rPr lang="tr-TR" dirty="0"/>
              <a:t>Duyuşsal güç: İnsanın doğa ve toplumla etkileşirken haz ve elem duymasında, onun duygulanmasını sağlayarak yaşamını güzelleştirmesinde önemli rol oynar.</a:t>
            </a:r>
          </a:p>
          <a:p>
            <a:pPr algn="just"/>
            <a:r>
              <a:rPr lang="tr-TR" dirty="0"/>
              <a:t>Toplumsallık: İnsanın toplum içinde yaşama gücünün olmasıdır.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24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79032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3697" y="1914935"/>
            <a:ext cx="1749704" cy="16094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719" y="2719676"/>
            <a:ext cx="944962" cy="865707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1914935"/>
            <a:ext cx="1755800" cy="1609483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6242" y="2689524"/>
            <a:ext cx="1268078" cy="749873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2119" y="3656155"/>
            <a:ext cx="1770431" cy="1609483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7680" y="3634153"/>
            <a:ext cx="1438781" cy="865707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6016" y="3658540"/>
            <a:ext cx="1682642" cy="1609483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2550" y="3743891"/>
            <a:ext cx="1542422" cy="646232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071" y="252604"/>
            <a:ext cx="2584928" cy="2895851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80281" y="228257"/>
            <a:ext cx="2213040" cy="1713124"/>
          </a:xfrm>
          <a:prstGeom prst="rect">
            <a:avLst/>
          </a:prstGeom>
        </p:spPr>
      </p:pic>
      <p:pic>
        <p:nvPicPr>
          <p:cNvPr id="16" name="Resim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64431" y="2625510"/>
            <a:ext cx="2444708" cy="1627773"/>
          </a:xfrm>
          <a:prstGeom prst="rect">
            <a:avLst/>
          </a:prstGeom>
        </p:spPr>
      </p:pic>
      <p:pic>
        <p:nvPicPr>
          <p:cNvPr id="17" name="Resim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98237" y="4265142"/>
            <a:ext cx="1627773" cy="2444708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3382" y="4609595"/>
            <a:ext cx="2816596" cy="1877731"/>
          </a:xfrm>
          <a:prstGeom prst="rect">
            <a:avLst/>
          </a:prstGeom>
        </p:spPr>
      </p:pic>
      <p:pic>
        <p:nvPicPr>
          <p:cNvPr id="19" name="Resim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3103264"/>
            <a:ext cx="8401016" cy="1329043"/>
          </a:xfrm>
          <a:prstGeom prst="rect">
            <a:avLst/>
          </a:prstGeom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25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074250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tr-TR" dirty="0"/>
              <a:t>FİZYOLOJİK YÖNDEN İNSAN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algn="just"/>
            <a:r>
              <a:rPr lang="tr-TR" dirty="0"/>
              <a:t>Fizyolojik bir varlık olarak insan, hücre-doku-organ ve sistemlerden oluşan bir organizmadır. </a:t>
            </a:r>
          </a:p>
          <a:p>
            <a:pPr algn="just"/>
            <a:r>
              <a:rPr lang="tr-TR" dirty="0"/>
              <a:t>Bütün sistemlerden özellikle biyolojik sistemde faaliyetlerin bozulması, dengenin kaybolması, karışıklık meydana gelmesi sonucunda sistemin faaliyetlerinin durması yönünde  bir eğilim vardır. Bu eğilime “</a:t>
            </a:r>
            <a:r>
              <a:rPr lang="tr-TR" dirty="0" err="1"/>
              <a:t>entropi</a:t>
            </a:r>
            <a:r>
              <a:rPr lang="tr-TR" dirty="0"/>
              <a:t>” denir.  İnsan  için üst düzeydeki  </a:t>
            </a:r>
            <a:r>
              <a:rPr lang="tr-TR" dirty="0" err="1"/>
              <a:t>entropi</a:t>
            </a:r>
            <a:r>
              <a:rPr lang="tr-TR" dirty="0"/>
              <a:t> ölümü ifade eder.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26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312967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err="1"/>
              <a:t>Homeostazis</a:t>
            </a:r>
            <a:r>
              <a:rPr lang="tr-TR" dirty="0"/>
              <a:t>, insan hayatını tehdit eden durumlara karşı koyma, kendini dengede tutma yeteneği olarak açıklanabilir. </a:t>
            </a:r>
            <a:r>
              <a:rPr lang="tr-TR" dirty="0" err="1"/>
              <a:t>Homeostazis</a:t>
            </a:r>
            <a:r>
              <a:rPr lang="tr-TR" dirty="0"/>
              <a:t>, dinamik bir denge durumudur. </a:t>
            </a:r>
          </a:p>
          <a:p>
            <a:pPr algn="just"/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27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750504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TOPLUMSAL YÖNDEN İNSAN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algn="just"/>
            <a:r>
              <a:rPr lang="tr-TR" dirty="0"/>
              <a:t>Sosyalleşme “bireyin kendi kümesi yada kültürü içinde yaşayanlar gibi davranmayı öğrenmesidir”.  </a:t>
            </a:r>
          </a:p>
          <a:p>
            <a:pPr algn="just"/>
            <a:r>
              <a:rPr lang="tr-TR" dirty="0"/>
              <a:t>Sosyalleşme, sosyal sistem, normlar, roller, sınırlar ve pozisyonlar arasındaki ilişkinin sonucu olarak oluşur. </a:t>
            </a:r>
          </a:p>
          <a:p>
            <a:pPr algn="just"/>
            <a:r>
              <a:rPr lang="tr-TR" dirty="0"/>
              <a:t>Normlar, belli bir duruma uygun davranış biçimlerini, roller ise belli bir durum için bireyden beklenen davranış ve tutumu belirler.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28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93453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algn="just"/>
            <a:r>
              <a:rPr lang="tr-TR" dirty="0"/>
              <a:t>Çevre, insanın duyu organları  ve sinir sistemi yolu ile, içsel ve dışsal kaynaklar aracılığıyla sürekli mesaj alışverişinde bulunduğu dinamik bir ortamdır. </a:t>
            </a:r>
          </a:p>
          <a:p>
            <a:pPr algn="just"/>
            <a:r>
              <a:rPr lang="tr-TR" dirty="0"/>
              <a:t>İç çevre bireyin fizyolojik, psikolojik ve </a:t>
            </a:r>
            <a:r>
              <a:rPr lang="tr-TR" dirty="0" err="1"/>
              <a:t>spiritual</a:t>
            </a:r>
            <a:r>
              <a:rPr lang="tr-TR" dirty="0"/>
              <a:t> fonksiyonlarını, </a:t>
            </a:r>
          </a:p>
          <a:p>
            <a:pPr algn="just"/>
            <a:r>
              <a:rPr lang="tr-TR" dirty="0"/>
              <a:t>Dış çevre ise bu fonksiyonları etkileyen dış faktörleri ve sosyal fonksiyonlarını kapsar.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29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887515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algn="just"/>
            <a:r>
              <a:rPr lang="tr-TR" dirty="0"/>
              <a:t>Biyolojik çevre, biyolojik ve fizik elemanların oluşturduğu  bir çevredir. </a:t>
            </a:r>
          </a:p>
          <a:p>
            <a:pPr algn="just"/>
            <a:r>
              <a:rPr lang="tr-TR" dirty="0"/>
              <a:t>Fiziki çevre ise yakın çevreyi tanımlayan ve koşulları doğal yolla destekleyen ve geliştiren ortamdır. </a:t>
            </a:r>
          </a:p>
          <a:p>
            <a:pPr algn="just"/>
            <a:r>
              <a:rPr lang="tr-TR" dirty="0"/>
              <a:t>Sosyal çevre ise insanın yakın  çevresi, geniş çevresi ve evrensel çevresi ile etkileşim sürecine bağlı olarak bireyin toplumsallaşma olgusunu sağlayan bir ortamdır.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30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903447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PSİKOLOJİK YÖNDEN İNSAN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/>
              <a:t>Psikolojik açıdan insan ise diğer canlılardan daha yüksek duygusal, bilişsel, devinimsel güçleri olan canlıdır. </a:t>
            </a:r>
          </a:p>
          <a:p>
            <a:pPr marL="0" indent="0" algn="just">
              <a:buNone/>
            </a:pPr>
            <a:r>
              <a:rPr lang="tr-TR" dirty="0"/>
              <a:t>Psikolojik bir varlık olarak insandaki temel öğeler:</a:t>
            </a:r>
          </a:p>
          <a:p>
            <a:pPr algn="just"/>
            <a:r>
              <a:rPr lang="tr-TR" dirty="0"/>
              <a:t>Kişiliği ve huyu, </a:t>
            </a:r>
          </a:p>
          <a:p>
            <a:pPr algn="just"/>
            <a:r>
              <a:rPr lang="tr-TR" dirty="0"/>
              <a:t>Mood ve  motivasyonu,</a:t>
            </a:r>
          </a:p>
          <a:p>
            <a:pPr algn="just"/>
            <a:r>
              <a:rPr lang="tr-TR" dirty="0"/>
              <a:t>Duygulanım,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31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042347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tr-TR" dirty="0"/>
              <a:t>Çalışma istek ve isteksizliği, </a:t>
            </a:r>
          </a:p>
          <a:p>
            <a:r>
              <a:rPr lang="tr-TR" dirty="0"/>
              <a:t>Duygusal durum ve tepkileri, </a:t>
            </a:r>
          </a:p>
          <a:p>
            <a:r>
              <a:rPr lang="tr-TR" dirty="0"/>
              <a:t>Bilgi edinme  istek ve motivasyonu, </a:t>
            </a:r>
          </a:p>
          <a:p>
            <a:r>
              <a:rPr lang="tr-TR" dirty="0"/>
              <a:t>Bireysel özellikleri, </a:t>
            </a:r>
          </a:p>
          <a:p>
            <a:r>
              <a:rPr lang="tr-TR" dirty="0"/>
              <a:t>Zekası, anlayışı ve kavrayışı olarak sıralanabilir.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32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39356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algn="just"/>
            <a:r>
              <a:rPr lang="tr-TR" dirty="0"/>
              <a:t>Freud psikoanaliz kuramını geliştirirken </a:t>
            </a:r>
            <a:r>
              <a:rPr lang="tr-TR" dirty="0" err="1"/>
              <a:t>bölmesel</a:t>
            </a:r>
            <a:r>
              <a:rPr lang="tr-TR" dirty="0"/>
              <a:t> (topografik) ve yapısal (strüktürel) varsayımlar üzerinde durmuştur. </a:t>
            </a:r>
          </a:p>
          <a:p>
            <a:pPr algn="just"/>
            <a:r>
              <a:rPr lang="tr-TR" dirty="0"/>
              <a:t>Freud topografik  kuramında bilinç, bilinç öncesi ve bilinç dışı diye adlandırılan zihinsel süreçlerin niteliğinden söz etmiştir.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33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172526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Freud yapısal kuramında ise </a:t>
            </a:r>
            <a:r>
              <a:rPr lang="tr-TR" dirty="0" err="1"/>
              <a:t>altbenlik</a:t>
            </a:r>
            <a:r>
              <a:rPr lang="tr-TR" dirty="0"/>
              <a:t> (</a:t>
            </a:r>
            <a:r>
              <a:rPr lang="tr-TR" dirty="0" err="1"/>
              <a:t>id</a:t>
            </a:r>
            <a:r>
              <a:rPr lang="tr-TR" dirty="0"/>
              <a:t>), benlik (ego) ve </a:t>
            </a:r>
            <a:r>
              <a:rPr lang="tr-TR" dirty="0" err="1"/>
              <a:t>üstbenliği</a:t>
            </a:r>
            <a:r>
              <a:rPr lang="tr-TR" dirty="0"/>
              <a:t> (süperego) açıklamıştır. </a:t>
            </a:r>
          </a:p>
          <a:p>
            <a:pPr algn="just"/>
            <a:r>
              <a:rPr lang="tr-TR" dirty="0" err="1"/>
              <a:t>Alfred</a:t>
            </a:r>
            <a:r>
              <a:rPr lang="tr-TR" dirty="0"/>
              <a:t> Adler ise bireysel psikoloji ekolünü kurmuş ve esas olarak cinsiyeti değil, güce ulaşmak dürtüsünü ele almıştır.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34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955513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algn="just"/>
            <a:r>
              <a:rPr lang="tr-TR" dirty="0"/>
              <a:t>Carl </a:t>
            </a:r>
            <a:r>
              <a:rPr lang="tr-TR" dirty="0" err="1"/>
              <a:t>Gustav</a:t>
            </a:r>
            <a:r>
              <a:rPr lang="tr-TR" dirty="0"/>
              <a:t> </a:t>
            </a:r>
            <a:r>
              <a:rPr lang="tr-TR" dirty="0" err="1"/>
              <a:t>Jung</a:t>
            </a:r>
            <a:r>
              <a:rPr lang="tr-TR" dirty="0"/>
              <a:t>, </a:t>
            </a:r>
            <a:r>
              <a:rPr lang="tr-TR" dirty="0" err="1"/>
              <a:t>kollektif</a:t>
            </a:r>
            <a:r>
              <a:rPr lang="tr-TR" dirty="0"/>
              <a:t> bilinç dışı, </a:t>
            </a:r>
            <a:r>
              <a:rPr lang="tr-TR" dirty="0" err="1"/>
              <a:t>introvert</a:t>
            </a:r>
            <a:r>
              <a:rPr lang="tr-TR" dirty="0"/>
              <a:t> (içe dönük) ve </a:t>
            </a:r>
            <a:r>
              <a:rPr lang="tr-TR" dirty="0" err="1"/>
              <a:t>extrovert</a:t>
            </a:r>
            <a:r>
              <a:rPr lang="tr-TR" dirty="0"/>
              <a:t> (dışa dönük) kişilik kavramları ve sözcük çağrışım testi üzerinde durmuştur. </a:t>
            </a:r>
          </a:p>
          <a:p>
            <a:pPr algn="just"/>
            <a:endParaRPr lang="tr-TR" dirty="0"/>
          </a:p>
          <a:p>
            <a:pPr algn="just"/>
            <a:r>
              <a:rPr lang="tr-TR" dirty="0" err="1"/>
              <a:t>Otto</a:t>
            </a:r>
            <a:r>
              <a:rPr lang="tr-TR" dirty="0"/>
              <a:t> </a:t>
            </a:r>
            <a:r>
              <a:rPr lang="tr-TR" dirty="0" err="1"/>
              <a:t>Rank‘a</a:t>
            </a:r>
            <a:r>
              <a:rPr lang="tr-TR" dirty="0"/>
              <a:t> göre çocuğun, doğumla beraber </a:t>
            </a:r>
            <a:r>
              <a:rPr lang="tr-TR" dirty="0" err="1"/>
              <a:t>intrauterin</a:t>
            </a:r>
            <a:r>
              <a:rPr lang="tr-TR" dirty="0"/>
              <a:t> yaşamın rahatlığı ve güvenliğinden yoksunluğu, ayrılık </a:t>
            </a:r>
            <a:r>
              <a:rPr lang="tr-TR" dirty="0" err="1"/>
              <a:t>anksiyetesinin</a:t>
            </a:r>
            <a:r>
              <a:rPr lang="tr-TR" dirty="0"/>
              <a:t> nedenidir.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35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6496630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algn="just"/>
            <a:r>
              <a:rPr lang="tr-TR" dirty="0"/>
              <a:t>Karen </a:t>
            </a:r>
            <a:r>
              <a:rPr lang="tr-TR" dirty="0" err="1"/>
              <a:t>Horney’e</a:t>
            </a:r>
            <a:r>
              <a:rPr lang="tr-TR" dirty="0"/>
              <a:t> göre insan doğduğu andan itibaren yabancı ve düşman bir dünya ile karşı karşıyadır. Bu dünyada insan yalnız ve yardımsızdır. Bu durum da bireyde </a:t>
            </a:r>
            <a:r>
              <a:rPr lang="tr-TR" dirty="0" err="1"/>
              <a:t>anksiyete</a:t>
            </a:r>
            <a:r>
              <a:rPr lang="tr-TR" dirty="0"/>
              <a:t> yaratır. </a:t>
            </a:r>
          </a:p>
          <a:p>
            <a:pPr algn="just"/>
            <a:r>
              <a:rPr lang="tr-TR" dirty="0" err="1"/>
              <a:t>Sullivan</a:t>
            </a:r>
            <a:r>
              <a:rPr lang="tr-TR" dirty="0"/>
              <a:t>, insanlarası ilişkilerin iç güdülerle değil kültürle belirlendiğini, kişiliğin insanlarası ilişkilerde gelişen dinamik bir süreç olduğunu ve bireyin amacının da elinden geldiğince </a:t>
            </a:r>
            <a:r>
              <a:rPr lang="tr-TR" dirty="0" err="1"/>
              <a:t>anksiyeteden</a:t>
            </a:r>
            <a:r>
              <a:rPr lang="tr-TR" dirty="0"/>
              <a:t> uzaklaşmak olduğunu ifade etmiştir.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36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506150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err="1"/>
              <a:t>Kierkegaard</a:t>
            </a:r>
            <a:r>
              <a:rPr lang="tr-TR" dirty="0"/>
              <a:t> ise insanı diğer canlılardan ayıran niteliğin irade olduğunu, insanın iradeye dayalı bireyselliği oluşturan  bir varlık olduğunu açıklamıştır.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37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6647580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KÜLTÜREL YÖNDEN İNSAN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Birey açısından “sosyalleşme” “</a:t>
            </a:r>
            <a:r>
              <a:rPr lang="tr-TR" dirty="0" err="1"/>
              <a:t>kültürleme</a:t>
            </a:r>
            <a:r>
              <a:rPr lang="tr-TR" dirty="0"/>
              <a:t>”</a:t>
            </a:r>
          </a:p>
          <a:p>
            <a:pPr marL="0" indent="0" algn="just">
              <a:buNone/>
            </a:pPr>
            <a:r>
              <a:rPr lang="tr-TR" dirty="0"/>
              <a:t>Toplum açısından da “sosyalleştirme”- “</a:t>
            </a:r>
            <a:r>
              <a:rPr lang="tr-TR" dirty="0" err="1"/>
              <a:t>kültürleme</a:t>
            </a:r>
            <a:r>
              <a:rPr lang="tr-TR" dirty="0"/>
              <a:t>” olarak adlandırılan  bu süreç aslında kapsamlı bir öğrenme ve öğretme sürecidir. </a:t>
            </a:r>
          </a:p>
          <a:p>
            <a:pPr marL="0" indent="0" algn="just">
              <a:buNone/>
            </a:pPr>
            <a:r>
              <a:rPr lang="tr-TR" dirty="0"/>
              <a:t>İnsan sosyal bir varlık olduğu kadar kültürel  bir varlıktır. </a:t>
            </a:r>
          </a:p>
          <a:p>
            <a:pPr algn="just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38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47374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algn="just"/>
            <a:r>
              <a:rPr lang="tr-TR" dirty="0"/>
              <a:t>Kültürü, toplumun bir üyesi olarak insanoğlunun kazandığı bilgi, sanat, ahlak, gelenek ve benzeri diğer yetenekleri ve alışkanlıkları kapsayan karmaşık bir bütün olarak da tanımlayabiliriz. </a:t>
            </a:r>
          </a:p>
          <a:p>
            <a:pPr algn="just"/>
            <a:r>
              <a:rPr lang="tr-TR" dirty="0"/>
              <a:t>Kültür, çevreden, toplumsal değişmelerden ve değerlerden etkilenir.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39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053423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Kültür aracılığı ile değerler, tutumlar ve roller öğrenilir ve kabul edilir.  </a:t>
            </a:r>
          </a:p>
          <a:p>
            <a:pPr marL="0" indent="0" algn="just">
              <a:buNone/>
            </a:pPr>
            <a:endParaRPr lang="tr-TR" dirty="0"/>
          </a:p>
          <a:p>
            <a:pPr algn="just"/>
            <a:r>
              <a:rPr lang="tr-TR" dirty="0"/>
              <a:t>Bireyin sağlığı algılayışı, tepkileri, uygulamaları kültürün etkisi altındadır.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40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843114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İNSAN GELİŞİMİNİN NİTELİĞİ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   Gelişim kavramı:</a:t>
            </a:r>
          </a:p>
          <a:p>
            <a:r>
              <a:rPr lang="tr-TR" dirty="0"/>
              <a:t>Büyüme, </a:t>
            </a:r>
          </a:p>
          <a:p>
            <a:r>
              <a:rPr lang="tr-TR" dirty="0"/>
              <a:t>Olgunlaşma, </a:t>
            </a:r>
          </a:p>
          <a:p>
            <a:r>
              <a:rPr lang="tr-TR" dirty="0"/>
              <a:t>Hazır bulunuşluk ve </a:t>
            </a:r>
          </a:p>
          <a:p>
            <a:r>
              <a:rPr lang="tr-TR" dirty="0"/>
              <a:t>Öğrenme kavramlarını içeren bir kavramdır.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41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914569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BÜYÜME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80728"/>
            <a:ext cx="8363272" cy="5145435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/>
              <a:t>  Büyüme ve gelişme sürecini yönlendiren  kurallar:</a:t>
            </a:r>
          </a:p>
          <a:p>
            <a:pPr algn="just"/>
            <a:r>
              <a:rPr lang="tr-TR" dirty="0"/>
              <a:t>Büyüme ve gelişme bir süreçtir.</a:t>
            </a:r>
          </a:p>
          <a:p>
            <a:pPr algn="just"/>
            <a:r>
              <a:rPr lang="tr-TR" dirty="0"/>
              <a:t>Büyüme ve gelişme sürecinde belli bir yön ve sıra düzeni vardır. </a:t>
            </a:r>
          </a:p>
          <a:p>
            <a:pPr algn="just"/>
            <a:r>
              <a:rPr lang="tr-TR" dirty="0"/>
              <a:t>Büyüme ve gelişme sürecinde organların ve sistemlerin büyüme ve gelişmelerinde farklılıklar vardır.</a:t>
            </a:r>
          </a:p>
          <a:p>
            <a:pPr algn="just"/>
            <a:r>
              <a:rPr lang="tr-TR" dirty="0"/>
              <a:t>Büyüme ve gelişme sürecinde çocuklar arasında bireysel farklılıklar vardır.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42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952546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/>
          <a:lstStyle/>
          <a:p>
            <a:r>
              <a:rPr lang="tr-TR" dirty="0"/>
              <a:t>OLGUNLAŞMA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Olgunlaşma organizmada var olan türe özgü yetilerin ortaya çıkışı </a:t>
            </a:r>
            <a:r>
              <a:rPr lang="tr-TR" dirty="0" smtClean="0"/>
              <a:t>olarak tanımlanır </a:t>
            </a:r>
            <a:r>
              <a:rPr lang="tr-TR" dirty="0"/>
              <a:t>ve üst düzeydeki işlevlere doğru  ilerlemeye olanak sağlayan niteliksel değişmeleri ifade eder.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43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0554437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ÖĞRENME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Öğrenme genel anlamıyla bireyin davranışlarında değişmeyi ifade eden bir kavramdır.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44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893471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HAZIR BULUNUŞLUK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Hazır bulunuşluk, olgunlaşma ve öğrenme sonucu </a:t>
            </a:r>
            <a:r>
              <a:rPr lang="tr-TR" dirty="0" smtClean="0"/>
              <a:t>kişinin </a:t>
            </a:r>
            <a:r>
              <a:rPr lang="tr-TR" dirty="0"/>
              <a:t>belli davranışları yapabilecek düzeye gelmesidir.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45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893273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KİŞİLİK VE GELİŞİMİ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Kişilik, bireyi başkalarından ayıran biyolojik ve psikolojik özelliklerin bütününe denir. </a:t>
            </a:r>
          </a:p>
          <a:p>
            <a:pPr algn="just"/>
            <a:endParaRPr lang="tr-TR" dirty="0"/>
          </a:p>
          <a:p>
            <a:pPr algn="just"/>
            <a:r>
              <a:rPr lang="tr-TR" dirty="0" err="1"/>
              <a:t>Allport’a</a:t>
            </a:r>
            <a:r>
              <a:rPr lang="tr-TR" dirty="0"/>
              <a:t> göre ise kişilik bireyin çevresine, kendine özgü bir biçimde uymasını sağlayan </a:t>
            </a:r>
            <a:r>
              <a:rPr lang="tr-TR" dirty="0" err="1"/>
              <a:t>psikofizik</a:t>
            </a:r>
            <a:r>
              <a:rPr lang="tr-TR" dirty="0"/>
              <a:t> güçlerin dinamik bir örüntüsüdür.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46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487787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   Kişilikle ilgili yapılan bir çok tanıma göre bireyleri birbirinden ayıran iki temel özellik vardır. Bunlar:</a:t>
            </a:r>
          </a:p>
          <a:p>
            <a:r>
              <a:rPr lang="tr-TR" dirty="0"/>
              <a:t>Biyolojik yada fiziki farklılıklar</a:t>
            </a:r>
          </a:p>
          <a:p>
            <a:r>
              <a:rPr lang="tr-TR" dirty="0"/>
              <a:t>Psikolojik farklılıktır.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47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708226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 algn="just">
              <a:buNone/>
            </a:pPr>
            <a:r>
              <a:rPr lang="tr-TR" b="1" dirty="0"/>
              <a:t>Kişilik</a:t>
            </a:r>
            <a:r>
              <a:rPr lang="tr-TR" dirty="0"/>
              <a:t>, bir insanın bütün ilgilerini, tavırlarını, niteliklerini, yeteneklerini, konuşma tarzını, çevresine uyumunu özetleyen bir kavramdır. </a:t>
            </a:r>
          </a:p>
          <a:p>
            <a:pPr marL="0" indent="0" algn="just">
              <a:buNone/>
            </a:pPr>
            <a:r>
              <a:rPr lang="tr-TR" dirty="0"/>
              <a:t>Bireyin kendisine ilişkin beslediği değer yargılarına benlik denir. </a:t>
            </a:r>
          </a:p>
          <a:p>
            <a:pPr marL="0" indent="0" algn="just">
              <a:buNone/>
            </a:pPr>
            <a:r>
              <a:rPr lang="tr-TR" b="1" dirty="0"/>
              <a:t>Güdülenme</a:t>
            </a:r>
            <a:r>
              <a:rPr lang="tr-TR" dirty="0"/>
              <a:t>, bir amaca ulaşmak  yada bir hazzı elde etmek için eyleme geçme isteğidir.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48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236591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>
              <a:buNone/>
            </a:pPr>
            <a:r>
              <a:rPr lang="tr-TR" b="1" dirty="0"/>
              <a:t>İnsanın güdüleri önemi bakımından altı ana bölüme ayrılabilir:</a:t>
            </a:r>
          </a:p>
          <a:p>
            <a:pPr marL="0" indent="0" algn="just">
              <a:buNone/>
            </a:pPr>
            <a:r>
              <a:rPr lang="tr-TR" b="1" dirty="0"/>
              <a:t>Beden güvenliğini sağlama</a:t>
            </a:r>
            <a:r>
              <a:rPr lang="tr-TR" dirty="0"/>
              <a:t>: Yaşama, dinlenme, tehlikelerden, hastalıklardan ve kazalardan korunma ve çalışma gibi gereksinimler.</a:t>
            </a:r>
          </a:p>
          <a:p>
            <a:pPr marL="0" indent="0" algn="just">
              <a:buNone/>
            </a:pPr>
            <a:r>
              <a:rPr lang="tr-TR" b="1" dirty="0"/>
              <a:t>Cinsel doyurulma</a:t>
            </a:r>
            <a:r>
              <a:rPr lang="tr-TR" dirty="0"/>
              <a:t>: Karşıt cinsin şefkatini sağlama, cinsel gerilimden kurtulma gibi gereksinimler.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49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336168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algn="just"/>
            <a:r>
              <a:rPr lang="tr-TR" b="1" dirty="0"/>
              <a:t>Sevilme ve kabul edilme</a:t>
            </a:r>
            <a:r>
              <a:rPr lang="tr-TR" dirty="0"/>
              <a:t>: Sevilme, güven içinde olma, arkadaş ve dost edinme, toplumca beğenilme, bir kümeye katılma, başkalarını memnun etme, iyilik yapma, takdir edilme gibi gereksinmeler. </a:t>
            </a:r>
          </a:p>
          <a:p>
            <a:pPr algn="just"/>
            <a:r>
              <a:rPr lang="tr-TR" b="1" dirty="0"/>
              <a:t>Toplumda yer edinme ve tanınma</a:t>
            </a:r>
            <a:r>
              <a:rPr lang="tr-TR" dirty="0"/>
              <a:t>: Mal edinme, edindiklerini koruma, önder  olma, önderi izleme, başkalarını yönetme, başkalarını koruma, saygınlık kazanma, kınanma ve ayıplanmaktan kaçınma gibi gereksinimler.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50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6232852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just"/>
            <a:r>
              <a:rPr lang="tr-TR" b="1" dirty="0"/>
              <a:t>Zihinsel yaşam ve yaratıcılık</a:t>
            </a:r>
            <a:r>
              <a:rPr lang="tr-TR" dirty="0"/>
              <a:t>: Başkaları ile aynı düşüncede olma, kendini anlatabilme, teşvik arama, düşünme, bilgi ve beceri edinme, bunları yorumlama, örgütleme, açıklama yollarını arama gibi gereksinimler. </a:t>
            </a:r>
          </a:p>
          <a:p>
            <a:pPr algn="just"/>
            <a:r>
              <a:rPr lang="tr-TR" b="1" dirty="0"/>
              <a:t>Kendini bilme ve geliştirme</a:t>
            </a:r>
            <a:r>
              <a:rPr lang="tr-TR" dirty="0"/>
              <a:t>: Gelişme, kusurlarını ve engellerini giderme, amacına ulaşma, zorlamalara karşı koyma, kendi kendini bulma gibi gereksinimler.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51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836642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r>
              <a:rPr lang="tr-TR" dirty="0"/>
              <a:t>İNSAN DAVRANIŞI VE  NEDENLERİ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Davranış ile  öğrenme arasında da yakın ilişki vardır. </a:t>
            </a:r>
          </a:p>
          <a:p>
            <a:pPr algn="just"/>
            <a:r>
              <a:rPr lang="tr-TR" dirty="0"/>
              <a:t>Organizmanın doğrudan doğruya  yada dolaylı olarak gözlenebilen  her türlü hareketine davranış denir. </a:t>
            </a:r>
          </a:p>
          <a:p>
            <a:pPr algn="just"/>
            <a:r>
              <a:rPr lang="tr-TR" b="1" dirty="0"/>
              <a:t>Öğrenme</a:t>
            </a:r>
            <a:r>
              <a:rPr lang="tr-TR" dirty="0"/>
              <a:t>, davranışta bir değişmedir. </a:t>
            </a:r>
          </a:p>
          <a:p>
            <a:pPr algn="just"/>
            <a:r>
              <a:rPr lang="tr-TR" dirty="0"/>
              <a:t>“</a:t>
            </a:r>
            <a:r>
              <a:rPr lang="tr-TR" b="1" dirty="0"/>
              <a:t>Öğrenme</a:t>
            </a:r>
            <a:r>
              <a:rPr lang="tr-TR" dirty="0"/>
              <a:t>, yaşantı ürünü ve nispeten kalıcı izli davranış değişmesi” olarak tanımlanabilir.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52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252879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algn="just"/>
            <a:r>
              <a:rPr lang="tr-TR" dirty="0"/>
              <a:t>Ayrıca her davranış değişmesi bir öğrenme değildir. </a:t>
            </a:r>
          </a:p>
          <a:p>
            <a:pPr algn="just"/>
            <a:r>
              <a:rPr lang="tr-TR" dirty="0"/>
              <a:t>Öğrenme, doğrudan gözlenmeyip davranıştaki değişim gözlenerek değerlendirilebilir. </a:t>
            </a:r>
          </a:p>
          <a:p>
            <a:pPr algn="just"/>
            <a:r>
              <a:rPr lang="tr-TR" dirty="0"/>
              <a:t>Bireyin yeni davranışları geçmişle karşılaştırıldığında bir farklılık ortaya çıkmışsa, bireyde belli bir özelliğin ve durumun oluştuğu söylenebilir.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53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209213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BİLİŞSEL GELİŞİM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algn="just"/>
            <a:r>
              <a:rPr lang="tr-TR" dirty="0"/>
              <a:t>Bilişsel gelişim, beden ve zeka arasındaki fonksiyonel ilişkiyi kapsar. </a:t>
            </a:r>
          </a:p>
          <a:p>
            <a:pPr algn="just"/>
            <a:r>
              <a:rPr lang="tr-TR" b="1" dirty="0"/>
              <a:t>Piaget</a:t>
            </a:r>
            <a:r>
              <a:rPr lang="tr-TR" dirty="0"/>
              <a:t>, insan zihninin gelişimi üzerinde çalışmış ve sistematik  bir şekilde değişik yaşlardaki çocukların düşünce biçimini incelemiştir. </a:t>
            </a:r>
          </a:p>
          <a:p>
            <a:pPr algn="just"/>
            <a:r>
              <a:rPr lang="tr-TR" b="1" dirty="0" err="1"/>
              <a:t>Piaget</a:t>
            </a:r>
            <a:r>
              <a:rPr lang="tr-TR" dirty="0" err="1"/>
              <a:t>’e</a:t>
            </a:r>
            <a:r>
              <a:rPr lang="tr-TR" dirty="0"/>
              <a:t> göre zeka bireyin çevre ile aktif etkileşimi sonucu geçekleşmektedir.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54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120129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DUYUŞSAL GELİŞİM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b="1" dirty="0"/>
              <a:t>Duygu</a:t>
            </a:r>
            <a:r>
              <a:rPr lang="tr-TR" dirty="0"/>
              <a:t>, bireyin iç ve dış dünyadan etkilenmesi sonucu genel olarak hoşlanma veya acı duyma biçiminde ortaya çıkan tepkilerdir.</a:t>
            </a:r>
          </a:p>
          <a:p>
            <a:pPr algn="just"/>
            <a:endParaRPr lang="tr-TR" dirty="0"/>
          </a:p>
          <a:p>
            <a:pPr algn="just"/>
            <a:r>
              <a:rPr lang="tr-TR" b="1" dirty="0"/>
              <a:t>Duyuşsal gelişim </a:t>
            </a:r>
            <a:r>
              <a:rPr lang="tr-TR" dirty="0"/>
              <a:t>ise, kişinin kendi ve diğerleri hakkında geliştirdiği duygularını kapsar.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55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231833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b="1" dirty="0"/>
              <a:t>Benlik kavramı</a:t>
            </a:r>
            <a:r>
              <a:rPr lang="tr-TR" dirty="0"/>
              <a:t>, arkadaş ilişkisi ve oyun gibi konular motor gelişimcilerin ilgi alanlarını oluşturmakta; gelişimsel bir temele sahip olan arkadaş ilişkisi ve oyun davranışı, bireyin sosyal etkileşim düzeyini yansıtmaktadır.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56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33083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PSİKOMOTOR GELİŞİM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b="1" dirty="0"/>
              <a:t>Psikomotor gelişim</a:t>
            </a:r>
            <a:r>
              <a:rPr lang="tr-TR" dirty="0"/>
              <a:t>, fiziksel yapıda ve sinir kas işlevlerindeki değişim süreçlerini kapsar. </a:t>
            </a:r>
          </a:p>
          <a:p>
            <a:pPr algn="just"/>
            <a:r>
              <a:rPr lang="tr-TR" b="1" dirty="0"/>
              <a:t>Psikomotor gelişim</a:t>
            </a:r>
            <a:r>
              <a:rPr lang="tr-TR" dirty="0"/>
              <a:t>, yaşam boyu devam eden bir süreç olup motor becerilerde azalma yada yeni bir becerinin kazanılması gibi tüm fiziksel değişimlerle ilgilenir.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57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992076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r>
              <a:rPr lang="tr-TR" dirty="0"/>
              <a:t>GELİŞİM ÇAĞLARI VE GÖREVLERİ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algn="just"/>
            <a:r>
              <a:rPr lang="tr-TR" b="1" dirty="0"/>
              <a:t>Gelişim görevleri</a:t>
            </a:r>
            <a:r>
              <a:rPr lang="tr-TR" dirty="0"/>
              <a:t>, insan gelişim çağlarına göre hangi gelişim düzeyinde bulunulması ve hangi alanlardaki gelişimin gerçekleştirmesi gerektiğini gösterir. </a:t>
            </a:r>
          </a:p>
          <a:p>
            <a:pPr algn="just"/>
            <a:r>
              <a:rPr lang="tr-TR" b="1" dirty="0"/>
              <a:t>Gelişim dönemleri </a:t>
            </a:r>
            <a:r>
              <a:rPr lang="tr-TR" dirty="0"/>
              <a:t>aşağıda belirtildiği şekilde gruplandırılabilir:</a:t>
            </a:r>
          </a:p>
          <a:p>
            <a:pPr marL="0" indent="0" algn="just">
              <a:buNone/>
            </a:pPr>
            <a:r>
              <a:rPr lang="tr-TR" dirty="0"/>
              <a:t>1-Doğum öncesi dönem</a:t>
            </a:r>
          </a:p>
          <a:p>
            <a:pPr marL="0" indent="0" algn="just">
              <a:buNone/>
            </a:pPr>
            <a:r>
              <a:rPr lang="tr-TR" dirty="0"/>
              <a:t>2-Doğum sonrası dönem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58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043926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DOĞUM ÖNCESİ DÖNEM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/>
              <a:t>Doğum öncesi (</a:t>
            </a:r>
            <a:r>
              <a:rPr lang="tr-TR" dirty="0" err="1"/>
              <a:t>antenatal</a:t>
            </a:r>
            <a:r>
              <a:rPr lang="tr-TR" dirty="0"/>
              <a:t>, prenatal, </a:t>
            </a:r>
            <a:r>
              <a:rPr lang="tr-TR" dirty="0" err="1"/>
              <a:t>intrauterin</a:t>
            </a:r>
            <a:r>
              <a:rPr lang="tr-TR" dirty="0"/>
              <a:t>) dönem  döllenme (</a:t>
            </a:r>
            <a:r>
              <a:rPr lang="tr-TR" dirty="0" err="1"/>
              <a:t>konsepsiyon</a:t>
            </a:r>
            <a:r>
              <a:rPr lang="tr-TR" dirty="0"/>
              <a:t>) anından başlayarak doğuma kadar geçen  gebelik (40+2 hafta veya dokuz ay 10 gün) süresini kapsar. </a:t>
            </a:r>
          </a:p>
          <a:p>
            <a:pPr marL="0" indent="0" algn="just">
              <a:buNone/>
            </a:pPr>
            <a:r>
              <a:rPr lang="tr-TR" b="1" dirty="0" err="1"/>
              <a:t>Ovum</a:t>
            </a:r>
            <a:r>
              <a:rPr lang="tr-TR" b="1" dirty="0"/>
              <a:t> ve embriyo dönemi</a:t>
            </a:r>
          </a:p>
          <a:p>
            <a:pPr marL="0" indent="0" algn="just">
              <a:buNone/>
            </a:pPr>
            <a:r>
              <a:rPr lang="tr-TR" dirty="0"/>
              <a:t>Döllenmeden ikinci hafta sonuna kadar olan süreye </a:t>
            </a:r>
            <a:r>
              <a:rPr lang="tr-TR" dirty="0" err="1"/>
              <a:t>ovum</a:t>
            </a:r>
            <a:r>
              <a:rPr lang="tr-TR" dirty="0"/>
              <a:t>, ikinci haftadan 8. hafta sonuna kadar süreye de embriyo dönemi denir.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59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6142760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Fetal</a:t>
            </a:r>
            <a:r>
              <a:rPr lang="tr-TR" dirty="0"/>
              <a:t> dönem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algn="just"/>
            <a:r>
              <a:rPr lang="tr-TR" dirty="0" err="1"/>
              <a:t>Fetal</a:t>
            </a:r>
            <a:r>
              <a:rPr lang="tr-TR" dirty="0"/>
              <a:t> dönem 8. haftadan  doğuma kadar geçen süreyi içerir. </a:t>
            </a:r>
          </a:p>
          <a:p>
            <a:pPr algn="just"/>
            <a:r>
              <a:rPr lang="tr-TR" dirty="0"/>
              <a:t>Bu dönemde çocuk hızlı bir büyüme ve gelişme gösterir. </a:t>
            </a:r>
          </a:p>
          <a:p>
            <a:pPr algn="just"/>
            <a:r>
              <a:rPr lang="tr-TR" dirty="0"/>
              <a:t>Doku (</a:t>
            </a:r>
            <a:r>
              <a:rPr lang="tr-TR" dirty="0" err="1"/>
              <a:t>histogenez</a:t>
            </a:r>
            <a:r>
              <a:rPr lang="tr-TR" dirty="0"/>
              <a:t>), organ (</a:t>
            </a:r>
            <a:r>
              <a:rPr lang="tr-TR" dirty="0" err="1"/>
              <a:t>orgonagenez</a:t>
            </a:r>
            <a:r>
              <a:rPr lang="tr-TR" dirty="0"/>
              <a:t>) ve vücut biçiminin (</a:t>
            </a:r>
            <a:r>
              <a:rPr lang="tr-TR" dirty="0" err="1"/>
              <a:t>morfogenez</a:t>
            </a:r>
            <a:r>
              <a:rPr lang="tr-TR" dirty="0"/>
              <a:t>) oluşumu belirginleşmiştir.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60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018022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DOĞUM SONRASI DÖNEM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   Bu dönem doğumla başlar ve yaklaşık 6 hafta sürer.</a:t>
            </a:r>
          </a:p>
          <a:p>
            <a:pPr marL="0" indent="0">
              <a:buNone/>
            </a:pPr>
            <a:r>
              <a:rPr lang="tr-TR" dirty="0"/>
              <a:t>   </a:t>
            </a:r>
            <a:r>
              <a:rPr lang="tr-TR" b="1" dirty="0"/>
              <a:t>Doğum sonrası dönem 6’ya ayrılır:</a:t>
            </a:r>
          </a:p>
          <a:p>
            <a:r>
              <a:rPr lang="tr-TR" dirty="0" err="1"/>
              <a:t>Yenidoğan</a:t>
            </a:r>
            <a:r>
              <a:rPr lang="tr-TR" dirty="0"/>
              <a:t> (</a:t>
            </a:r>
            <a:r>
              <a:rPr lang="tr-TR" dirty="0" err="1"/>
              <a:t>neonatal</a:t>
            </a:r>
            <a:r>
              <a:rPr lang="tr-TR" dirty="0"/>
              <a:t>) dönemi</a:t>
            </a:r>
          </a:p>
          <a:p>
            <a:r>
              <a:rPr lang="tr-TR" dirty="0"/>
              <a:t>Bebeklik veya süt çocukluğu dönemi</a:t>
            </a:r>
          </a:p>
          <a:p>
            <a:r>
              <a:rPr lang="tr-TR" dirty="0"/>
              <a:t>Oyun çocukluğu dönemi</a:t>
            </a:r>
          </a:p>
          <a:p>
            <a:r>
              <a:rPr lang="tr-TR" dirty="0"/>
              <a:t>Okul öncesi çocukluğu dönemi</a:t>
            </a:r>
          </a:p>
          <a:p>
            <a:r>
              <a:rPr lang="tr-TR" dirty="0"/>
              <a:t>Okul çocukluğu dönemi</a:t>
            </a:r>
          </a:p>
          <a:p>
            <a:r>
              <a:rPr lang="tr-TR" dirty="0"/>
              <a:t>Ergenlik (</a:t>
            </a:r>
            <a:r>
              <a:rPr lang="tr-TR" dirty="0" err="1"/>
              <a:t>Puberte</a:t>
            </a:r>
            <a:r>
              <a:rPr lang="tr-TR" dirty="0"/>
              <a:t>, </a:t>
            </a:r>
            <a:r>
              <a:rPr lang="tr-TR" dirty="0" err="1"/>
              <a:t>Adolesan</a:t>
            </a:r>
            <a:r>
              <a:rPr lang="tr-TR" dirty="0"/>
              <a:t>) dönemi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61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700811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GELİŞİM MODELLERİ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435280" cy="5073427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/>
              <a:t>Gesell olgunlaşma etkenlerine,</a:t>
            </a:r>
          </a:p>
          <a:p>
            <a:pPr marL="0" indent="0" algn="just">
              <a:buNone/>
            </a:pPr>
            <a:r>
              <a:rPr lang="tr-TR" dirty="0" err="1"/>
              <a:t>Bandura</a:t>
            </a:r>
            <a:r>
              <a:rPr lang="tr-TR" dirty="0"/>
              <a:t> çevre etkenlerine, </a:t>
            </a:r>
          </a:p>
          <a:p>
            <a:pPr marL="0" indent="0" algn="just">
              <a:buNone/>
            </a:pPr>
            <a:r>
              <a:rPr lang="tr-TR" dirty="0"/>
              <a:t>Freud, Piaget ve Havighurst gibi kuramcılarda hem olgunlaşma hem de çevre etkenlerine ağırlık vermişler ve kendilerine özgü bir kuramsal yaklaşım  kullanmışlardır. </a:t>
            </a:r>
          </a:p>
          <a:p>
            <a:pPr algn="just"/>
            <a:r>
              <a:rPr lang="tr-TR" b="1" dirty="0"/>
              <a:t>Bu gelişim modellerinin sağladığı yararlardan bazıları şunlardır: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62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9249588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algn="just"/>
            <a:r>
              <a:rPr lang="tr-TR" dirty="0"/>
              <a:t>Gelişim dönemleri ve özelliklerinin tanınması ile gelişimi önceden kestirebilmek olasıdır. </a:t>
            </a:r>
          </a:p>
          <a:p>
            <a:pPr algn="just"/>
            <a:r>
              <a:rPr lang="tr-TR" dirty="0"/>
              <a:t>Her gelişim döneminde ortaya çıkan yetenekler tanınarak eğitim planlanıp uygulanabilir. </a:t>
            </a:r>
          </a:p>
          <a:p>
            <a:pPr algn="just"/>
            <a:r>
              <a:rPr lang="tr-TR" dirty="0"/>
              <a:t>Gelişim dönemlerinin özellikleri iyi bilinirse, o dönem için normal davranışlarla normal dışı davranışlar ayırt edilebilir. </a:t>
            </a:r>
          </a:p>
          <a:p>
            <a:pPr algn="just"/>
            <a:r>
              <a:rPr lang="tr-TR" dirty="0"/>
              <a:t>Gelişim dönemleri iyi bilinirse kişiliğin oluşumu, olumlu ve olumsuz davranışların kökenleri açıklanabilir.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63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287751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PSİKOANALİTİK KURAM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err="1"/>
              <a:t>Psikoanalitik</a:t>
            </a:r>
            <a:r>
              <a:rPr lang="tr-TR" dirty="0"/>
              <a:t> kuram Sigmund Freud tarafından geliştirilmiştir. </a:t>
            </a:r>
          </a:p>
          <a:p>
            <a:pPr algn="just"/>
            <a:r>
              <a:rPr lang="tr-TR" b="1" dirty="0"/>
              <a:t>Freud</a:t>
            </a:r>
            <a:r>
              <a:rPr lang="tr-TR" dirty="0"/>
              <a:t>’a göre insan kişiliğinin üç temel birimi bulunmaktadır. </a:t>
            </a:r>
          </a:p>
          <a:p>
            <a:pPr algn="just"/>
            <a:r>
              <a:rPr lang="tr-TR" dirty="0"/>
              <a:t>Bunlar </a:t>
            </a:r>
            <a:r>
              <a:rPr lang="tr-TR" b="1" dirty="0" err="1"/>
              <a:t>id</a:t>
            </a:r>
            <a:r>
              <a:rPr lang="tr-TR" dirty="0"/>
              <a:t>, </a:t>
            </a:r>
            <a:r>
              <a:rPr lang="tr-TR" b="1" dirty="0"/>
              <a:t>ego</a:t>
            </a:r>
            <a:r>
              <a:rPr lang="tr-TR" dirty="0"/>
              <a:t> ve </a:t>
            </a:r>
            <a:r>
              <a:rPr lang="tr-TR" b="1" dirty="0"/>
              <a:t>süperego</a:t>
            </a:r>
            <a:r>
              <a:rPr lang="tr-TR" dirty="0"/>
              <a:t> olarak adlandırılmaktadır. </a:t>
            </a:r>
          </a:p>
          <a:p>
            <a:pPr algn="just"/>
            <a:r>
              <a:rPr lang="tr-TR" dirty="0"/>
              <a:t>Kişiliğimizin en ilkel kalıtımsal dürtü ve arzularını içeren beklemeyi bilmeyen ve anında doyurulmak isteyen bölümü “</a:t>
            </a:r>
            <a:r>
              <a:rPr lang="tr-TR" b="1" dirty="0" err="1"/>
              <a:t>id</a:t>
            </a:r>
            <a:r>
              <a:rPr lang="tr-TR" dirty="0" err="1"/>
              <a:t>”dir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64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337179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algn="just"/>
            <a:r>
              <a:rPr lang="tr-TR" dirty="0"/>
              <a:t>Birey çevreden kendisini ayırt etmeye başladıkça </a:t>
            </a:r>
            <a:r>
              <a:rPr lang="tr-TR" b="1" dirty="0"/>
              <a:t>ego</a:t>
            </a:r>
            <a:r>
              <a:rPr lang="tr-TR" dirty="0"/>
              <a:t> gelişir. </a:t>
            </a:r>
          </a:p>
          <a:p>
            <a:pPr algn="just"/>
            <a:r>
              <a:rPr lang="tr-TR" dirty="0" err="1"/>
              <a:t>İd’i</a:t>
            </a:r>
            <a:r>
              <a:rPr lang="tr-TR" dirty="0"/>
              <a:t> denetim altında tutmaya çalışan  ve id’in isteklerini toplum kurallarına uygun bir hale getirmeye çalışan kişilik birimi “</a:t>
            </a:r>
            <a:r>
              <a:rPr lang="tr-TR" dirty="0" err="1"/>
              <a:t>ego”dur</a:t>
            </a:r>
            <a:r>
              <a:rPr lang="tr-TR" dirty="0"/>
              <a:t>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65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020524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algn="just"/>
            <a:r>
              <a:rPr lang="tr-TR" dirty="0"/>
              <a:t>Freud, toplumun inandığı, doğru ve yanlış kararlarının kaynağını teşkil eden ve en son gelişen kişilik bölümüne “</a:t>
            </a:r>
            <a:r>
              <a:rPr lang="tr-TR" b="1" dirty="0"/>
              <a:t>süper-ego</a:t>
            </a:r>
            <a:r>
              <a:rPr lang="tr-TR" dirty="0"/>
              <a:t>” adını verir. </a:t>
            </a:r>
          </a:p>
          <a:p>
            <a:pPr algn="just"/>
            <a:r>
              <a:rPr lang="tr-TR" b="1" dirty="0"/>
              <a:t>Süper-</a:t>
            </a:r>
            <a:r>
              <a:rPr lang="tr-TR" b="1" dirty="0" err="1"/>
              <a:t>ego’nun</a:t>
            </a:r>
            <a:r>
              <a:rPr lang="tr-TR" b="1" dirty="0"/>
              <a:t> işlevleri</a:t>
            </a:r>
            <a:r>
              <a:rPr lang="tr-TR" dirty="0"/>
              <a:t>; id’in toplum tarafından kabul görmeyen cinsel ve saldırgan güdülerine ket vurmak, egoyu gerçekçi amaçlar yerine ideal amaçlara yönlendirmek ve mükemmelliğe ulaştırmaktır.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66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903231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r>
              <a:rPr lang="tr-TR" dirty="0"/>
              <a:t>PSİKOSEKSÜEL GELİŞİM KURAMI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Psikoseksüel kuram Sigmund Freud tarafından geliştirilmiştir.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Freud’un geliştirdiği bu kuramda bireyin tüm yaşamının erken yaşam deneyimlerinden etkilendiği üzerinde durulmuştur.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67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3151798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>
              <a:buNone/>
            </a:pPr>
            <a:r>
              <a:rPr lang="tr-TR" b="1" dirty="0"/>
              <a:t>Freud insanda gelişmeyi evrelere ayırarak incelemiştir. Bu evreler  şunlardır:</a:t>
            </a:r>
          </a:p>
          <a:p>
            <a:r>
              <a:rPr lang="tr-TR" dirty="0"/>
              <a:t>Oral, </a:t>
            </a:r>
          </a:p>
          <a:p>
            <a:r>
              <a:rPr lang="tr-TR" dirty="0"/>
              <a:t>Anal, </a:t>
            </a:r>
          </a:p>
          <a:p>
            <a:r>
              <a:rPr lang="tr-TR" dirty="0"/>
              <a:t>Fallik, </a:t>
            </a:r>
          </a:p>
          <a:p>
            <a:r>
              <a:rPr lang="tr-TR" dirty="0"/>
              <a:t>Latent, </a:t>
            </a:r>
          </a:p>
          <a:p>
            <a:r>
              <a:rPr lang="tr-TR" dirty="0"/>
              <a:t>Genital.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68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0200441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/>
          <a:lstStyle/>
          <a:p>
            <a:r>
              <a:rPr lang="tr-TR" dirty="0"/>
              <a:t>PSİKOSOSYAL GELİŞİM KURAMI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4929411"/>
          </a:xfrm>
        </p:spPr>
        <p:txBody>
          <a:bodyPr/>
          <a:lstStyle/>
          <a:p>
            <a:pPr algn="just"/>
            <a:r>
              <a:rPr lang="tr-TR" dirty="0"/>
              <a:t>Erik Erikson tarafından geliştirilen bu kuramda kişilik gelişimi ağırlık taşır. </a:t>
            </a:r>
          </a:p>
          <a:p>
            <a:pPr algn="just"/>
            <a:r>
              <a:rPr lang="tr-TR" dirty="0"/>
              <a:t>Erikson tüm yaşamı yaşla ilgili değişiklikler ve sorunları olan 8 evreye ayırır. </a:t>
            </a:r>
          </a:p>
          <a:p>
            <a:pPr algn="just"/>
            <a:r>
              <a:rPr lang="tr-TR" dirty="0"/>
              <a:t>Freud ile Erikson arasındaki en önemli fark, Freud gelişmeyi ilk çocukluk yılları ile sınırlarken, Erikson gelişmeyi tüm yaşam boyu devam eden bir süreç olarak görür.</a:t>
            </a:r>
          </a:p>
          <a:p>
            <a:pPr algn="just"/>
            <a:r>
              <a:rPr lang="tr-TR" dirty="0"/>
              <a:t>Erikson 0-12 ay arasını güven ve güvensizlik evresi olarak kabul eder.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69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8076898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algn="just"/>
            <a:r>
              <a:rPr lang="tr-TR" dirty="0"/>
              <a:t>1-3 yaşlarını Erikson, özerklik yada utanç, şüphe, kararsızlık evresi olarak kabul eder.</a:t>
            </a:r>
          </a:p>
          <a:p>
            <a:pPr algn="just"/>
            <a:r>
              <a:rPr lang="tr-TR" dirty="0"/>
              <a:t>3-6 yaş arasını Erikson girişkenlik ve suçluluk evresi olarak kabul eder.  </a:t>
            </a:r>
          </a:p>
          <a:p>
            <a:pPr algn="just"/>
            <a:r>
              <a:rPr lang="tr-TR" dirty="0"/>
              <a:t>6-12 yaş arasını Erikson üreticilik yada aşağılık duygusunun geliştiği bir evre olarak kabul eder.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70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091114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algn="just"/>
            <a:r>
              <a:rPr lang="tr-TR" dirty="0"/>
              <a:t>Ergenlik (</a:t>
            </a:r>
            <a:r>
              <a:rPr lang="tr-TR" dirty="0" err="1"/>
              <a:t>adolesan</a:t>
            </a:r>
            <a:r>
              <a:rPr lang="tr-TR" dirty="0"/>
              <a:t>) dönemi dediğimiz 12-18 yaşlar arasını Erikson kendini tanıma (benlik özdeşleşmesi) ya da rol karmaşası (bunalım) evresi olarak ele alır.</a:t>
            </a:r>
          </a:p>
          <a:p>
            <a:pPr algn="just"/>
            <a:r>
              <a:rPr lang="tr-TR" dirty="0"/>
              <a:t>Genç yetişkin dediğimiz 19-25 yaş arasını Erikson yakınlık ya da yalnızlık evresi olarak kabul eder.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71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936462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algn="just"/>
            <a:r>
              <a:rPr lang="tr-TR" dirty="0"/>
              <a:t>Yetişkin dediğimiz 25-40 yaş arasını Erikson, üretken (üreticilik) yada durgunluk, verimsizlik evresi olarak kabul eder.</a:t>
            </a:r>
          </a:p>
          <a:p>
            <a:pPr algn="just"/>
            <a:r>
              <a:rPr lang="tr-TR" dirty="0"/>
              <a:t>Erikson, 40 yaşından sonra  başlayan genç yetişkinlik, olgunluk veya yaşlılık dediğimiz bu evreyi; mutluluk yada umutsuzluk, bezginlik, çökkünlük olarak değerlendirir.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72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579214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BİLİŞSEL GELİŞİM KURAMI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   Jean Piaget tarafından geliştirilmiştir. </a:t>
            </a:r>
          </a:p>
          <a:p>
            <a:pPr algn="just"/>
            <a:r>
              <a:rPr lang="tr-TR" dirty="0"/>
              <a:t>Bu kuramda Piaget büyümekte olan çocuğun  içinde bulunduğu dünyaya nasıl uyum sağladığı sorununu temel alır.</a:t>
            </a:r>
          </a:p>
          <a:p>
            <a:pPr algn="just"/>
            <a:r>
              <a:rPr lang="tr-TR" dirty="0" smtClean="0"/>
              <a:t>Çocuğun </a:t>
            </a:r>
            <a:r>
              <a:rPr lang="tr-TR" dirty="0"/>
              <a:t>4 bilişsel evreden geçtiğini kabul eder.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73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345203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435280" cy="5217443"/>
          </a:xfrm>
        </p:spPr>
        <p:txBody>
          <a:bodyPr/>
          <a:lstStyle/>
          <a:p>
            <a:pPr marL="0" indent="0">
              <a:buNone/>
            </a:pPr>
            <a:r>
              <a:rPr lang="tr-TR" b="1" dirty="0"/>
              <a:t>    Piaget zihinsel gelişim dönemini  dört evreye ayırır:</a:t>
            </a:r>
          </a:p>
          <a:p>
            <a:pPr algn="just"/>
            <a:r>
              <a:rPr lang="tr-TR" dirty="0"/>
              <a:t>Duyusal hareket dönemi (0-2 yaş): Bu dönemde çocukların bilgileri duyu organları ve vücut hareketleri ile elde edilenlerle sınırlıdır. </a:t>
            </a:r>
          </a:p>
          <a:p>
            <a:pPr algn="just"/>
            <a:r>
              <a:rPr lang="tr-TR" dirty="0"/>
              <a:t>İşlemler öncesi dönem (2-7 yaş): Bu dönemde, çocuklarda henüz mantıksal düşünme  gelişmemiştir.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74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401563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Somut işlemler öncesi dönem (7-11 yaş): Bu dönemde çocuklarda düşünme mantıklı olmaya başlar.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Soyut işlemler dönemi (11-15 yaş): Bu dönemde, çocuklar mantıksal düşünme yönünden yetişkinlere erişirler.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75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846689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/>
          <a:lstStyle/>
          <a:p>
            <a:r>
              <a:rPr lang="tr-TR" dirty="0"/>
              <a:t>ROBERT HAVİGHURST’UN  GELİŞİM KURAMI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algn="just"/>
            <a:r>
              <a:rPr lang="tr-TR" b="1" dirty="0"/>
              <a:t>Havighurst</a:t>
            </a:r>
            <a:r>
              <a:rPr lang="tr-TR" dirty="0"/>
              <a:t>, gelişimin biyolojik, sosyal ve kültürel kuvvetlerin birbirleri ile etkileşimi sonucu gerçekleştiğini ileri sürer.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76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233255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/>
              <a:t>   </a:t>
            </a:r>
            <a:r>
              <a:rPr lang="tr-TR" b="1" dirty="0"/>
              <a:t>Havighurst’un önerdiği dönemler:</a:t>
            </a:r>
          </a:p>
          <a:p>
            <a:pPr algn="just"/>
            <a:r>
              <a:rPr lang="tr-TR" dirty="0"/>
              <a:t>Bebeklik ve erken çocukluk (0-5 yaş), </a:t>
            </a:r>
          </a:p>
          <a:p>
            <a:pPr algn="just"/>
            <a:r>
              <a:rPr lang="tr-TR" dirty="0"/>
              <a:t>Orta çocukluk (6-12 yaş), </a:t>
            </a:r>
          </a:p>
          <a:p>
            <a:pPr algn="just"/>
            <a:r>
              <a:rPr lang="tr-TR" dirty="0"/>
              <a:t>Ergenlik (13-18 yaş), </a:t>
            </a:r>
          </a:p>
          <a:p>
            <a:pPr algn="just"/>
            <a:r>
              <a:rPr lang="tr-TR" dirty="0"/>
              <a:t>İlk yetişkinlik (19-29 yaş), </a:t>
            </a:r>
          </a:p>
          <a:p>
            <a:pPr algn="just"/>
            <a:r>
              <a:rPr lang="tr-TR" dirty="0"/>
              <a:t>Orta yetişkinlik (30-60 yaş), </a:t>
            </a:r>
          </a:p>
          <a:p>
            <a:pPr algn="just"/>
            <a:r>
              <a:rPr lang="tr-TR" dirty="0"/>
              <a:t>İleri olgunluk (61 yaş ve üzeri) dönemleri olmak üzere 6 gelişim döneminden oluşmaktadır.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77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159186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/>
          <a:lstStyle/>
          <a:p>
            <a:r>
              <a:rPr lang="tr-TR" dirty="0"/>
              <a:t>OLGUNLAŞMA KURAMI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Gelişim psikolojisine yön veren temel kuramlardan biri olgunlaşma kuramıdır. </a:t>
            </a:r>
          </a:p>
          <a:p>
            <a:pPr algn="just"/>
            <a:r>
              <a:rPr lang="tr-TR" dirty="0"/>
              <a:t>Bu kuram Arnold Gesell tarafından geliştirilmiştir. </a:t>
            </a:r>
          </a:p>
          <a:p>
            <a:pPr algn="just"/>
            <a:r>
              <a:rPr lang="tr-TR" dirty="0" err="1"/>
              <a:t>Gesell’in</a:t>
            </a:r>
            <a:r>
              <a:rPr lang="tr-TR" dirty="0"/>
              <a:t> büyüme ve gelişme teorisi insan davranışlarının fiziksel ve motor unsurları üzerinde durmaktadır.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78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50538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/>
          <a:lstStyle/>
          <a:p>
            <a:r>
              <a:rPr lang="da-DK" dirty="0"/>
              <a:t>DAVRANIŞSAL VE TOPLUMSAL ÖĞRENME KURAMI</a:t>
            </a:r>
            <a:br>
              <a:rPr lang="da-DK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algn="just"/>
            <a:r>
              <a:rPr lang="tr-TR" b="1" dirty="0"/>
              <a:t>Davranışsal ve toplumsal öğrenme kuramında </a:t>
            </a:r>
            <a:r>
              <a:rPr lang="tr-TR" dirty="0"/>
              <a:t>çocukların gelişmesinde bireysel, zihinsel ve çevresel faktörlerin önemli olduğu ve bu faktörlerin birbirini etkilediği davranışların daha çok çevresel faktörler tarafından etkilendiği savunulmuştur.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79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8131004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Bir Rus Fizyoloğu olan İvan </a:t>
            </a:r>
            <a:r>
              <a:rPr lang="tr-TR" dirty="0" err="1"/>
              <a:t>Pavlov</a:t>
            </a:r>
            <a:r>
              <a:rPr lang="tr-TR" dirty="0"/>
              <a:t> tarafından  geliştirilen klasik koşullanma ile öğrenmede çocuk, uyarı-cevap arasında bir ilişki kurmaktadır.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80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8199828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Çocuk gelişmesi üzerindeki çalışmaların önemli isimlerinden biri de </a:t>
            </a:r>
            <a:r>
              <a:rPr lang="tr-TR" b="1" dirty="0" err="1"/>
              <a:t>Bandura</a:t>
            </a:r>
            <a:r>
              <a:rPr lang="tr-TR" dirty="0" err="1"/>
              <a:t>’dır</a:t>
            </a:r>
            <a:r>
              <a:rPr lang="tr-TR" dirty="0"/>
              <a:t>.</a:t>
            </a:r>
          </a:p>
          <a:p>
            <a:pPr algn="just"/>
            <a:r>
              <a:rPr lang="tr-TR" dirty="0"/>
              <a:t>Toplumsal öğrenme kuramının önemli bir  adı olan </a:t>
            </a:r>
            <a:r>
              <a:rPr lang="tr-TR" dirty="0" err="1"/>
              <a:t>Bandura</a:t>
            </a:r>
            <a:r>
              <a:rPr lang="tr-TR" dirty="0"/>
              <a:t>, insan yaşamında “gözlem yoluyla </a:t>
            </a:r>
            <a:r>
              <a:rPr lang="tr-TR" dirty="0" err="1"/>
              <a:t>öğrenme”nin</a:t>
            </a:r>
            <a:r>
              <a:rPr lang="tr-TR" dirty="0"/>
              <a:t> önemini savunur.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81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450398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/>
              <a:t>  </a:t>
            </a:r>
            <a:r>
              <a:rPr lang="tr-TR" b="1" dirty="0"/>
              <a:t>Gözleme dayalı öğrenmenin dört süreç içinde geliştiğini kabul eder. Bunlar:</a:t>
            </a:r>
          </a:p>
          <a:p>
            <a:pPr algn="just"/>
            <a:r>
              <a:rPr lang="tr-TR" dirty="0"/>
              <a:t>Dikkat etme</a:t>
            </a:r>
          </a:p>
          <a:p>
            <a:pPr algn="just"/>
            <a:r>
              <a:rPr lang="tr-TR" dirty="0"/>
              <a:t>Akılda tutma</a:t>
            </a:r>
          </a:p>
          <a:p>
            <a:pPr algn="just"/>
            <a:r>
              <a:rPr lang="tr-TR" dirty="0"/>
              <a:t>Davranışı tekrarlama</a:t>
            </a:r>
          </a:p>
          <a:p>
            <a:pPr algn="just"/>
            <a:r>
              <a:rPr lang="tr-TR" dirty="0"/>
              <a:t>Pekiştirme ve güdüleme’dir.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82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4753436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/>
          <a:lstStyle/>
          <a:p>
            <a:r>
              <a:rPr lang="tr-TR" dirty="0"/>
              <a:t>AHLAKİ GELİŞİM KURAMI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b="1" dirty="0"/>
              <a:t>Kohlberg</a:t>
            </a:r>
            <a:r>
              <a:rPr lang="tr-TR" dirty="0"/>
              <a:t> tarafından geliştirilmiştir. </a:t>
            </a:r>
          </a:p>
          <a:p>
            <a:pPr marL="0" indent="0" algn="just">
              <a:buNone/>
            </a:pPr>
            <a:r>
              <a:rPr lang="tr-TR" dirty="0"/>
              <a:t>Ahlaki gelişim konusunda oldukça kapsamlı araştırmalar  yapmış olan Kohlberg, </a:t>
            </a:r>
            <a:r>
              <a:rPr lang="tr-TR" dirty="0" err="1"/>
              <a:t>Piaget’nin</a:t>
            </a:r>
            <a:r>
              <a:rPr lang="tr-TR" dirty="0"/>
              <a:t> zihin ve ahlak gelişimi  alanında ortaya koyduğu dönemleri dikkate alarak ahlaki  gelişimi incelemiştir.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83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74920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Kohlberg, ahlak gelişiminde daha çok adalet kavramı üzerinde durmuş ve ahlak gelişimini üç düzeye ayırmıştır. </a:t>
            </a:r>
          </a:p>
          <a:p>
            <a:pPr algn="just"/>
            <a:endParaRPr lang="tr-TR" dirty="0"/>
          </a:p>
          <a:p>
            <a:pPr marL="0" indent="0" algn="just">
              <a:buNone/>
            </a:pPr>
            <a:r>
              <a:rPr lang="tr-TR" dirty="0"/>
              <a:t>Bu üç ana düzey de her düzeyde iki evre olmak üzere toplam altı evreye ayrılmaktadır.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84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478094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404664"/>
            <a:ext cx="8964488" cy="5721499"/>
          </a:xfrm>
        </p:spPr>
        <p:txBody>
          <a:bodyPr/>
          <a:lstStyle/>
          <a:p>
            <a:pPr marL="0" indent="0">
              <a:buNone/>
            </a:pPr>
            <a:r>
              <a:rPr lang="tr-TR" b="1" dirty="0"/>
              <a:t>I</a:t>
            </a:r>
            <a:r>
              <a:rPr lang="tr-TR" b="1" dirty="0" smtClean="0"/>
              <a:t>. Düzey</a:t>
            </a:r>
            <a:r>
              <a:rPr lang="tr-TR" dirty="0" smtClean="0"/>
              <a:t>: Gelenek </a:t>
            </a:r>
            <a:r>
              <a:rPr lang="tr-TR" dirty="0"/>
              <a:t>Öncesi Düzey</a:t>
            </a:r>
          </a:p>
          <a:p>
            <a:pPr marL="0" indent="0">
              <a:buNone/>
            </a:pPr>
            <a:r>
              <a:rPr lang="tr-TR" b="1" dirty="0"/>
              <a:t>1.Evre</a:t>
            </a:r>
            <a:r>
              <a:rPr lang="tr-TR" dirty="0" smtClean="0"/>
              <a:t>: Bağımlı </a:t>
            </a:r>
            <a:r>
              <a:rPr lang="tr-TR" dirty="0"/>
              <a:t>evre</a:t>
            </a:r>
          </a:p>
          <a:p>
            <a:pPr marL="0" indent="0">
              <a:buNone/>
            </a:pPr>
            <a:r>
              <a:rPr lang="tr-TR" b="1" dirty="0"/>
              <a:t>2.Evre</a:t>
            </a:r>
            <a:r>
              <a:rPr lang="tr-TR" dirty="0"/>
              <a:t>: Bireycilik ve çıkara dayalı alışveriş</a:t>
            </a:r>
          </a:p>
          <a:p>
            <a:pPr marL="0" indent="0">
              <a:buNone/>
            </a:pPr>
            <a:r>
              <a:rPr lang="tr-TR" b="1" dirty="0"/>
              <a:t>II</a:t>
            </a:r>
            <a:r>
              <a:rPr lang="tr-TR" b="1" dirty="0" smtClean="0"/>
              <a:t>. Düzey</a:t>
            </a:r>
            <a:r>
              <a:rPr lang="tr-TR" dirty="0" smtClean="0"/>
              <a:t>: Geleneksel </a:t>
            </a:r>
            <a:r>
              <a:rPr lang="tr-TR" dirty="0"/>
              <a:t>Düzey</a:t>
            </a:r>
          </a:p>
          <a:p>
            <a:pPr marL="0" indent="0">
              <a:buNone/>
            </a:pPr>
            <a:r>
              <a:rPr lang="tr-TR" b="1" dirty="0"/>
              <a:t>3.Evre</a:t>
            </a:r>
            <a:r>
              <a:rPr lang="tr-TR" dirty="0"/>
              <a:t>:Karşılıklı kişiler arası beklentiler, bağlılık ve kişiler arası uyum</a:t>
            </a:r>
          </a:p>
          <a:p>
            <a:pPr marL="0" indent="0">
              <a:buNone/>
            </a:pPr>
            <a:r>
              <a:rPr lang="tr-TR" b="1" dirty="0"/>
              <a:t>4.Evre</a:t>
            </a:r>
            <a:r>
              <a:rPr lang="tr-TR" dirty="0"/>
              <a:t>: Sosyal sistem ve vicdan  evresi</a:t>
            </a:r>
          </a:p>
          <a:p>
            <a:pPr marL="0" indent="0">
              <a:buNone/>
            </a:pPr>
            <a:r>
              <a:rPr lang="tr-TR" b="1" dirty="0"/>
              <a:t>III</a:t>
            </a:r>
            <a:r>
              <a:rPr lang="tr-TR" b="1" dirty="0" smtClean="0"/>
              <a:t>. Düzey</a:t>
            </a:r>
            <a:r>
              <a:rPr lang="tr-TR" dirty="0"/>
              <a:t>: Gelenek Ötesi, İlkelere Dayalı Düzey</a:t>
            </a:r>
          </a:p>
          <a:p>
            <a:pPr marL="0" indent="0">
              <a:buNone/>
            </a:pPr>
            <a:r>
              <a:rPr lang="tr-TR" b="1" dirty="0"/>
              <a:t>5.Evre</a:t>
            </a:r>
            <a:r>
              <a:rPr lang="tr-TR" dirty="0"/>
              <a:t>:Sosyal anlaşma</a:t>
            </a:r>
          </a:p>
          <a:p>
            <a:pPr marL="0" indent="0">
              <a:buNone/>
            </a:pPr>
            <a:r>
              <a:rPr lang="tr-TR" b="1" dirty="0"/>
              <a:t>6.Evre</a:t>
            </a:r>
            <a:r>
              <a:rPr lang="tr-TR" dirty="0"/>
              <a:t>: Evrensel ahlaki değerler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85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37749042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Stres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Organizmanın bedensel ve ruhsal sınırlarının tehdit edilmesi ve zorlanması ile ortaya çıkan bir durum olarak özetleyebiliriz.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86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8525663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tr-TR" sz="3200" dirty="0"/>
              <a:t>Strese uyum sağlayabilmede üç basamak bulunur: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  Genel Adaptasyon Sendromu (GAS):</a:t>
            </a:r>
          </a:p>
          <a:p>
            <a:endParaRPr lang="tr-TR" dirty="0"/>
          </a:p>
          <a:p>
            <a:r>
              <a:rPr lang="tr-TR" dirty="0"/>
              <a:t>Direnç dönemi</a:t>
            </a:r>
          </a:p>
          <a:p>
            <a:r>
              <a:rPr lang="tr-TR" dirty="0"/>
              <a:t>Alarm tepkisi </a:t>
            </a:r>
          </a:p>
          <a:p>
            <a:r>
              <a:rPr lang="tr-TR" dirty="0"/>
              <a:t>Tükenme dönemi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87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3020538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200" dirty="0"/>
              <a:t>Stresle Başa Çıkma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Birey stresle fiziksel, gelişimsel, </a:t>
            </a:r>
            <a:r>
              <a:rPr lang="tr-TR" dirty="0" err="1"/>
              <a:t>emosyonel</a:t>
            </a:r>
            <a:r>
              <a:rPr lang="tr-TR" dirty="0"/>
              <a:t>, entelektüel, sosyal ve ruhsal boyutlarındaki kaynaklarını kullanarak başa çıkar.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88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61479664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Stresle Baş Edememe Belirtileri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Karar vermede güçlük</a:t>
            </a:r>
          </a:p>
          <a:p>
            <a:pPr algn="just"/>
            <a:r>
              <a:rPr lang="tr-TR" dirty="0"/>
              <a:t>Değersizlik, yetersizlik, güvensizlik ve terk edilmişlik duyguları</a:t>
            </a:r>
          </a:p>
          <a:p>
            <a:pPr algn="just"/>
            <a:r>
              <a:rPr lang="tr-TR" dirty="0"/>
              <a:t>Davranışlarında önemli değişiklik</a:t>
            </a:r>
          </a:p>
          <a:p>
            <a:pPr algn="just"/>
            <a:r>
              <a:rPr lang="tr-TR" dirty="0"/>
              <a:t>En iyi olanı seçme değil garanti olanı yapma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89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0982696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algn="just"/>
            <a:r>
              <a:rPr lang="tr-TR" dirty="0"/>
              <a:t>Gereksiz yere ortaya çıkan “öfke”, “düşmanlık”  ve  “ kızgınlık”  duyguları</a:t>
            </a:r>
          </a:p>
          <a:p>
            <a:pPr algn="just"/>
            <a:r>
              <a:rPr lang="tr-TR" dirty="0"/>
              <a:t>Sigara ve içki kullanma eğiliminin artması</a:t>
            </a:r>
          </a:p>
          <a:p>
            <a:pPr algn="just"/>
            <a:r>
              <a:rPr lang="tr-TR" dirty="0"/>
              <a:t>Hata ve becerisizliklerini sürekli düşünme</a:t>
            </a:r>
          </a:p>
          <a:p>
            <a:pPr algn="just"/>
            <a:r>
              <a:rPr lang="tr-TR" dirty="0"/>
              <a:t>Sürekli düşünceye dalma ve aşırı hayal kurma</a:t>
            </a:r>
          </a:p>
          <a:p>
            <a:pPr algn="just"/>
            <a:r>
              <a:rPr lang="tr-TR" dirty="0"/>
              <a:t>Duygusal ve cinsel hayatta olumsuz davranışlar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90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5816622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Stresle Baş Edememe Belirtileri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Kişilere aşırı güven ya da güvensizlik</a:t>
            </a:r>
          </a:p>
          <a:p>
            <a:r>
              <a:rPr lang="tr-TR" dirty="0"/>
              <a:t>Alışılmıştan daha titiz olma</a:t>
            </a:r>
          </a:p>
          <a:p>
            <a:r>
              <a:rPr lang="tr-TR" dirty="0"/>
              <a:t>Konuşma/yazmada belirsizlik ve kopma</a:t>
            </a:r>
          </a:p>
          <a:p>
            <a:r>
              <a:rPr lang="tr-TR" dirty="0"/>
              <a:t>Önemsiz konularda aşırı endişelenme</a:t>
            </a:r>
          </a:p>
          <a:p>
            <a:r>
              <a:rPr lang="tr-TR" dirty="0"/>
              <a:t>Önemli konularda umursamazlık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91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117976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Sağlığa aşırı ilgi</a:t>
            </a:r>
          </a:p>
          <a:p>
            <a:pPr algn="just"/>
            <a:r>
              <a:rPr lang="tr-TR" dirty="0"/>
              <a:t>Kronik hastalıklar (kalp hastalıkları, migren, hipertansiyon vb.)</a:t>
            </a:r>
          </a:p>
          <a:p>
            <a:pPr algn="just"/>
            <a:r>
              <a:rPr lang="tr-TR" dirty="0"/>
              <a:t>Uyku düzensizliği</a:t>
            </a:r>
          </a:p>
          <a:p>
            <a:pPr algn="just"/>
            <a:r>
              <a:rPr lang="tr-TR" dirty="0"/>
              <a:t>Ölüm ve intihar düşüncesinin sık sık tekrarlaması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92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6688335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4400" dirty="0"/>
              <a:t>“Temel Gereksinimler Kuramı”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				     Abraham </a:t>
            </a:r>
            <a:r>
              <a:rPr lang="tr-TR" dirty="0" err="1"/>
              <a:t>Maslow</a:t>
            </a:r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93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960746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İnsan Gereksinimleri</a:t>
            </a:r>
            <a:br>
              <a:rPr lang="tr-TR" dirty="0"/>
            </a:br>
            <a:r>
              <a:rPr lang="tr-TR" dirty="0"/>
              <a:t>Abraham </a:t>
            </a:r>
            <a:r>
              <a:rPr lang="tr-TR" dirty="0" err="1"/>
              <a:t>Maslow</a:t>
            </a:r>
            <a:r>
              <a:rPr lang="tr-TR" dirty="0"/>
              <a:t> (1940)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Fizyolojik gereksinimler: (hava, su, boşaltım, uyku, dinlenme, ağrıdan kaçma, seks)</a:t>
            </a:r>
          </a:p>
          <a:p>
            <a:pPr algn="just"/>
            <a:r>
              <a:rPr lang="tr-TR" dirty="0"/>
              <a:t>Güvenlik gereksinimi: (fiziksel ve psikolojik güvenlik ve koruma)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94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6787769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algn="just"/>
            <a:r>
              <a:rPr lang="tr-TR" dirty="0"/>
              <a:t>Sosyal gereksinimler: (sevgi, kabul etme, ait olma)</a:t>
            </a:r>
          </a:p>
          <a:p>
            <a:pPr algn="just"/>
            <a:r>
              <a:rPr lang="tr-TR" dirty="0"/>
              <a:t>Takdir edilme, kişiliğine saygı göstermesi ve değer verilmesi</a:t>
            </a:r>
          </a:p>
          <a:p>
            <a:pPr algn="just"/>
            <a:r>
              <a:rPr lang="tr-TR" dirty="0"/>
              <a:t>Kendini gerçekleştirme gereksinimi</a:t>
            </a:r>
          </a:p>
          <a:p>
            <a:pPr algn="just"/>
            <a:r>
              <a:rPr lang="tr-TR" dirty="0"/>
              <a:t>Estetik gereksinimler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95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630107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xmlns="" id="{7829C0ED-660F-4134-9190-14158A4FF7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8239" y="476672"/>
            <a:ext cx="7507521" cy="4464496"/>
          </a:xfr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xmlns="" id="{F91C29E9-5BF5-43E6-BAF0-A002B730DAD0}"/>
              </a:ext>
            </a:extLst>
          </p:cNvPr>
          <p:cNvSpPr txBox="1"/>
          <p:nvPr/>
        </p:nvSpPr>
        <p:spPr>
          <a:xfrm>
            <a:off x="323528" y="4782346"/>
            <a:ext cx="8568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/>
              <a:t>Maslow'un  Temel İnsan Gereksinimleri Hiyerarşisi 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96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6518462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SAĞLIK/HASTALIK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Sağlık; iyilik hali, sağlıksızlık; hastalığın olması halidir. </a:t>
            </a:r>
          </a:p>
          <a:p>
            <a:pPr algn="just"/>
            <a:r>
              <a:rPr lang="tr-TR" dirty="0"/>
              <a:t>Biyoloji bilimine göre sağlık, hücrelerin optimum düzeyde işlev görmesi ve hücrelerarası uyumun olması olarak tanımlanır.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97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3012263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algn="just"/>
            <a:r>
              <a:rPr lang="tr-TR" dirty="0"/>
              <a:t>Psikoloji bilimine göre sağlık, bireylerin beklenmedik olaylara karşı duygularıyla gösterdiği uyum yeteneğidir.</a:t>
            </a:r>
          </a:p>
          <a:p>
            <a:pPr algn="just"/>
            <a:r>
              <a:rPr lang="tr-TR" dirty="0"/>
              <a:t>Sosyoloji bilimine göre sağlık, bireylerin değişen çevre şartlarına gösterdiği uyum davranışlarıdır. Tüm sağlık çalışanlarınca kabul edilmiş bir sağlık tanımı yoktur.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98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3859028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/>
          <a:lstStyle/>
          <a:p>
            <a:r>
              <a:rPr lang="en-US" dirty="0" err="1"/>
              <a:t>Dünya</a:t>
            </a:r>
            <a:r>
              <a:rPr lang="en-US" dirty="0"/>
              <a:t> </a:t>
            </a:r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Örgütü</a:t>
            </a:r>
            <a:r>
              <a:rPr lang="en-US" dirty="0"/>
              <a:t> (DSÖ</a:t>
            </a:r>
            <a:br>
              <a:rPr lang="en-US" dirty="0"/>
            </a:br>
            <a:r>
              <a:rPr lang="en-US" dirty="0"/>
              <a:t>World Health Organization (WHO) </a:t>
            </a:r>
            <a:r>
              <a:rPr lang="en-US" dirty="0" err="1"/>
              <a:t>sağlığı</a:t>
            </a:r>
            <a:r>
              <a:rPr lang="en-US" dirty="0"/>
              <a:t>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/>
          <a:lstStyle/>
          <a:p>
            <a:pPr algn="just"/>
            <a:r>
              <a:rPr lang="tr-TR" dirty="0"/>
              <a:t>Fiziksel, </a:t>
            </a:r>
            <a:r>
              <a:rPr lang="tr-TR" dirty="0" err="1"/>
              <a:t>mental</a:t>
            </a:r>
            <a:r>
              <a:rPr lang="tr-TR" dirty="0"/>
              <a:t> ve sosyal yönden tam bir iyilik hali, hastalık ya da güçsüzlüğün yokluğu olarak tanımlar.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99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8173751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/>
          <a:lstStyle/>
          <a:p>
            <a:r>
              <a:rPr lang="tr-TR" dirty="0"/>
              <a:t>DSÖ’ nün tanımı sağlığa daha bütüncül kavram getiren şu karakteristik özellikleri içerir: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/>
          <a:lstStyle/>
          <a:p>
            <a:pPr algn="just"/>
            <a:r>
              <a:rPr lang="tr-TR" dirty="0"/>
              <a:t>Bireyi bütün bir sistem olarak ele alır.</a:t>
            </a:r>
          </a:p>
          <a:p>
            <a:pPr algn="just"/>
            <a:r>
              <a:rPr lang="tr-TR" dirty="0"/>
              <a:t>Bireyin iç ve dış çevreden etkilendiğini kabul eder.</a:t>
            </a:r>
          </a:p>
          <a:p>
            <a:pPr algn="just"/>
            <a:r>
              <a:rPr lang="tr-TR" dirty="0"/>
              <a:t>Yaşamda bireyin rolünün önemini kabul eder.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100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2876044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b="1" dirty="0"/>
              <a:t>Subjektif olarak sağlık</a:t>
            </a:r>
            <a:r>
              <a:rPr lang="tr-TR" dirty="0"/>
              <a:t>; Bireyin fiziksel, ruhsal ve sosyal yönden kendi durumunu algılamasıdır. Buna göre birey kendini hasta olmadığı halde hasta, hasta olduğu halde sağlıklı olarak algılayabilir.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101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4302517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b="1" dirty="0"/>
              <a:t>Objektif olarak sağlık; </a:t>
            </a:r>
            <a:r>
              <a:rPr lang="tr-TR" dirty="0"/>
              <a:t>Doktor muayenesi ve tanı testleri sonuçlarına göre belirlenen veya şüphe edilen hastalığın olmayışı hâlidir.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102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591094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xmlns="" id="{6A2AF357-1831-48DA-84B8-F8C6E4172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8534" y="404664"/>
            <a:ext cx="7206931" cy="5505475"/>
          </a:xfrm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103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1725107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Sağlığın Geliştirilmesi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Sağlık düzeyini yükseltme bireyin ulaşabileceği maksimum sağlık düzeyini amaçlar. </a:t>
            </a:r>
          </a:p>
          <a:p>
            <a:pPr algn="just"/>
            <a:r>
              <a:rPr lang="tr-TR" dirty="0"/>
              <a:t>Sağlığı geliştirme çabaları hem pasif hem de aktif şekilde uygulanır.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104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71575934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Pasif olarak sağlığı geliştirme çabaları bireyden katkı beklemeden, onlar için belirli kurum ve kuruluşlar aracılığıyla yapılan çalışmalardan yaralanmaları sağlanarak yapılır.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105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2284088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Aktif olarak sağlığı geliştirme çabaları ise bireylerin doğrudan katılımıyla gerçekleşir. Bu çalışmalarda öncelikle bireyler eğitilerek problemlerin farkına varmaları sağlanır. Sonrada problemlerini çözmeleri için girişimde bulunmaya yönlendirilirler.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106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788294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tr-TR" sz="3200" b="1" dirty="0"/>
              <a:t>Sağlık düzeyinin en önemli belirleyicileri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507288" cy="5361459"/>
          </a:xfrm>
        </p:spPr>
        <p:txBody>
          <a:bodyPr/>
          <a:lstStyle/>
          <a:p>
            <a:r>
              <a:rPr lang="tr-TR" dirty="0"/>
              <a:t>Sigara içme</a:t>
            </a:r>
          </a:p>
          <a:p>
            <a:r>
              <a:rPr lang="tr-TR" dirty="0"/>
              <a:t>Beslenme</a:t>
            </a:r>
          </a:p>
          <a:p>
            <a:r>
              <a:rPr lang="tr-TR" dirty="0"/>
              <a:t>Alkol kullanımı</a:t>
            </a:r>
          </a:p>
          <a:p>
            <a:r>
              <a:rPr lang="tr-TR" dirty="0"/>
              <a:t>İlaç bağımlılığı</a:t>
            </a:r>
          </a:p>
          <a:p>
            <a:r>
              <a:rPr lang="tr-TR" dirty="0"/>
              <a:t>Araba kullanma</a:t>
            </a:r>
          </a:p>
          <a:p>
            <a:r>
              <a:rPr lang="tr-TR" dirty="0"/>
              <a:t>Cinsellik ve </a:t>
            </a:r>
            <a:r>
              <a:rPr lang="tr-TR" dirty="0" err="1"/>
              <a:t>kontraseptif</a:t>
            </a:r>
            <a:r>
              <a:rPr lang="tr-TR" dirty="0"/>
              <a:t> kullanımı</a:t>
            </a:r>
          </a:p>
          <a:p>
            <a:r>
              <a:rPr lang="tr-TR" dirty="0"/>
              <a:t>Aile ilişkileri</a:t>
            </a:r>
          </a:p>
          <a:p>
            <a:r>
              <a:rPr lang="tr-TR" dirty="0"/>
              <a:t>Risk faktör değişiklikleri</a:t>
            </a:r>
          </a:p>
          <a:p>
            <a:r>
              <a:rPr lang="tr-TR" dirty="0"/>
              <a:t>Başa çıkma ve adaptasyon</a:t>
            </a:r>
          </a:p>
          <a:p>
            <a:r>
              <a:rPr lang="tr-TR" dirty="0"/>
              <a:t>Egzersiz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107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2892593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Sağlığın Değerlendirilmesi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Bireyin biyolojik, psikolojik, sosyolojik ve kültürel açıdan sağlık düzeyi tespit edilir. </a:t>
            </a:r>
          </a:p>
          <a:p>
            <a:pPr algn="just"/>
            <a:r>
              <a:rPr lang="tr-TR" dirty="0"/>
              <a:t>Kayıtlardan, bireyin fiziksel muayenesinden birey ve yakınları ile kurulan iletişim ve gözlemlerden yararlanılır.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108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0986199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Hastalık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algn="just"/>
            <a:r>
              <a:rPr lang="tr-TR" dirty="0"/>
              <a:t>Hastalık, rahatsızlık veya sağlık durumundan sapma olarak tanımlanır. </a:t>
            </a:r>
          </a:p>
          <a:p>
            <a:pPr algn="just"/>
            <a:r>
              <a:rPr lang="tr-TR" dirty="0"/>
              <a:t>Hastalığın daha geniş bir anlamı; vücut organ veya sistemlerinin normal fonksiyonlarını yapamaması sonucu biyolojik ve fizyolojik değişikliği ifade eder.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109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3631956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Claude Bernard, hastalığın hem iç ortamdaki dengenin bozulması, hem de iç ortamla dış ortam arasındaki ilişkilerin bozulmasından kaynaklandığını ve hastalığın bu dengenin düzelmesi çabası olduğunu öne sürmüştür.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110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7672806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Cannon’a göre hastalık </a:t>
            </a:r>
            <a:r>
              <a:rPr lang="tr-TR" dirty="0" err="1"/>
              <a:t>homeostatik</a:t>
            </a:r>
            <a:r>
              <a:rPr lang="tr-TR" dirty="0"/>
              <a:t> dengenin bozulması halidir. Hastalık bireyin çevresi ile uyumu, etkileşimi, üretkenliğini, verimliliğini, kendi içindeki denge durumlarını bozar.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111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476410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Ebeliğin üç temel öğesi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xmlns="" id="{B5E77EC7-DFAD-44FB-8F2F-566AC4F70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4227" y="1417638"/>
            <a:ext cx="3255546" cy="1164437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xmlns="" id="{7314D8CE-6879-42DC-8C56-329747DFE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227" y="2849830"/>
            <a:ext cx="3255546" cy="115834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xmlns="" id="{AA4E2966-0CD5-49D6-AE59-F6B13A4C5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366" y="4365104"/>
            <a:ext cx="3743268" cy="1158340"/>
          </a:xfrm>
          <a:prstGeom prst="rect">
            <a:avLst/>
          </a:prstGeom>
        </p:spPr>
      </p:pic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112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8362826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Ebelik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xmlns="" id="{B0B9D41D-FA4A-473C-A9FE-35AAA625E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2288" y="1417638"/>
            <a:ext cx="6279424" cy="701101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xmlns="" id="{8CD11407-2E7F-4461-9B7D-9067E6A05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288" y="2213136"/>
            <a:ext cx="6279424" cy="695004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xmlns="" id="{58E8E65C-61C2-4B8C-8F79-567499EDB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288" y="3078449"/>
            <a:ext cx="6279424" cy="701101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xmlns="" id="{87800076-EF00-4ADC-B8F7-7FD1B5D16C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2288" y="3949859"/>
            <a:ext cx="6279424" cy="695004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xmlns="" id="{73B801BA-78C4-4404-A82D-6DBE32F88D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2288" y="4830752"/>
            <a:ext cx="6279424" cy="701101"/>
          </a:xfrm>
          <a:prstGeom prst="rect">
            <a:avLst/>
          </a:prstGeom>
        </p:spPr>
      </p:pic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113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897164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Ebeler;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algn="just"/>
            <a:r>
              <a:rPr lang="tr-TR" dirty="0"/>
              <a:t>Sağlıklı/hasta bireye, aileye, topluma</a:t>
            </a:r>
          </a:p>
          <a:p>
            <a:pPr algn="just"/>
            <a:r>
              <a:rPr lang="tr-TR" dirty="0"/>
              <a:t>İşverene ve ulusuna</a:t>
            </a:r>
          </a:p>
          <a:p>
            <a:pPr algn="just"/>
            <a:r>
              <a:rPr lang="tr-TR" dirty="0"/>
              <a:t>Diğer meslek üyelerine/meslektaşlarına</a:t>
            </a:r>
          </a:p>
          <a:p>
            <a:pPr algn="just"/>
            <a:r>
              <a:rPr lang="tr-TR" dirty="0"/>
              <a:t>Mesleki birlik/derneklere</a:t>
            </a:r>
          </a:p>
          <a:p>
            <a:pPr algn="just"/>
            <a:r>
              <a:rPr lang="tr-TR" dirty="0"/>
              <a:t>Tanı ve tedavi işlerinde diğer sağlık ekibi üyeleriyle karşı sorumludur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114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21014274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134</TotalTime>
  <Words>3777</Words>
  <Application>Microsoft Office PowerPoint</Application>
  <PresentationFormat>Ekran Gösterisi (4:3)</PresentationFormat>
  <Paragraphs>496</Paragraphs>
  <Slides>114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114</vt:i4>
      </vt:variant>
    </vt:vector>
  </HeadingPairs>
  <TitlesOfParts>
    <vt:vector size="117" baseType="lpstr">
      <vt:lpstr>Arial</vt:lpstr>
      <vt:lpstr>Calibri</vt:lpstr>
      <vt:lpstr>sunum_sablon</vt:lpstr>
      <vt:lpstr>PowerPoint Sunusu</vt:lpstr>
      <vt:lpstr>TEMEL EBELİK KAVRAMLARI</vt:lpstr>
      <vt:lpstr>Kavramlar</vt:lpstr>
      <vt:lpstr>Kavramların Özellikleri</vt:lpstr>
      <vt:lpstr>KURAM</vt:lpstr>
      <vt:lpstr>Kuramın Özellikleri </vt:lpstr>
      <vt:lpstr>TEMEL KAVRAMLAR</vt:lpstr>
      <vt:lpstr>TEMEL KAVRAMLAR ARASINDA İLİŞKİLER </vt:lpstr>
      <vt:lpstr>EBELİK EĞİTİM VE MESLEKİ UYGULAMALARINI ETKİLEYEN TEMEL KAVRAMLAR </vt:lpstr>
      <vt:lpstr>Çevre Kavramı </vt:lpstr>
      <vt:lpstr>ÇEVRE</vt:lpstr>
      <vt:lpstr>Fiziksel Çevre: </vt:lpstr>
      <vt:lpstr>Biyolojik Çevre:  </vt:lpstr>
      <vt:lpstr>Kimyasal</vt:lpstr>
      <vt:lpstr>İNSAN NEDİR?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FİZYOLOJİK YÖNDEN İNSAN </vt:lpstr>
      <vt:lpstr>PowerPoint Sunusu</vt:lpstr>
      <vt:lpstr>TOPLUMSAL YÖNDEN İNSAN </vt:lpstr>
      <vt:lpstr>PowerPoint Sunusu</vt:lpstr>
      <vt:lpstr>PowerPoint Sunusu</vt:lpstr>
      <vt:lpstr>PSİKOLOJİK YÖNDEN İNSAN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KÜLTÜREL YÖNDEN İNSAN </vt:lpstr>
      <vt:lpstr>PowerPoint Sunusu</vt:lpstr>
      <vt:lpstr>PowerPoint Sunusu</vt:lpstr>
      <vt:lpstr>İNSAN GELİŞİMİNİN NİTELİĞİ </vt:lpstr>
      <vt:lpstr>BÜYÜME </vt:lpstr>
      <vt:lpstr>OLGUNLAŞMA </vt:lpstr>
      <vt:lpstr>ÖĞRENME </vt:lpstr>
      <vt:lpstr>HAZIR BULUNUŞLUK </vt:lpstr>
      <vt:lpstr>KİŞİLİK VE GELİŞİMİ </vt:lpstr>
      <vt:lpstr>PowerPoint Sunusu</vt:lpstr>
      <vt:lpstr>PowerPoint Sunusu</vt:lpstr>
      <vt:lpstr>PowerPoint Sunusu</vt:lpstr>
      <vt:lpstr>PowerPoint Sunusu</vt:lpstr>
      <vt:lpstr>PowerPoint Sunusu</vt:lpstr>
      <vt:lpstr>İNSAN DAVRANIŞI VE  NEDENLERİ </vt:lpstr>
      <vt:lpstr>PowerPoint Sunusu</vt:lpstr>
      <vt:lpstr>BİLİŞSEL GELİŞİM  </vt:lpstr>
      <vt:lpstr>DUYUŞSAL GELİŞİM </vt:lpstr>
      <vt:lpstr>PowerPoint Sunusu</vt:lpstr>
      <vt:lpstr>PSİKOMOTOR GELİŞİM </vt:lpstr>
      <vt:lpstr>GELİŞİM ÇAĞLARI VE GÖREVLERİ </vt:lpstr>
      <vt:lpstr>DOĞUM ÖNCESİ DÖNEM </vt:lpstr>
      <vt:lpstr>Fetal dönem </vt:lpstr>
      <vt:lpstr>DOĞUM SONRASI DÖNEM </vt:lpstr>
      <vt:lpstr>GELİŞİM MODELLERİ </vt:lpstr>
      <vt:lpstr>PowerPoint Sunusu</vt:lpstr>
      <vt:lpstr>PSİKOANALİTİK KURAM  </vt:lpstr>
      <vt:lpstr>PowerPoint Sunusu</vt:lpstr>
      <vt:lpstr>PowerPoint Sunusu</vt:lpstr>
      <vt:lpstr>PSİKOSEKSÜEL GELİŞİM KURAMI </vt:lpstr>
      <vt:lpstr>PowerPoint Sunusu</vt:lpstr>
      <vt:lpstr>PSİKOSOSYAL GELİŞİM KURAMI </vt:lpstr>
      <vt:lpstr>PowerPoint Sunusu</vt:lpstr>
      <vt:lpstr>PowerPoint Sunusu</vt:lpstr>
      <vt:lpstr>PowerPoint Sunusu</vt:lpstr>
      <vt:lpstr>BİLİŞSEL GELİŞİM KURAMI </vt:lpstr>
      <vt:lpstr>PowerPoint Sunusu</vt:lpstr>
      <vt:lpstr>PowerPoint Sunusu</vt:lpstr>
      <vt:lpstr>ROBERT HAVİGHURST’UN  GELİŞİM KURAMI </vt:lpstr>
      <vt:lpstr>PowerPoint Sunusu</vt:lpstr>
      <vt:lpstr>OLGUNLAŞMA KURAMI </vt:lpstr>
      <vt:lpstr>DAVRANIŞSAL VE TOPLUMSAL ÖĞRENME KURAMI </vt:lpstr>
      <vt:lpstr>PowerPoint Sunusu</vt:lpstr>
      <vt:lpstr>PowerPoint Sunusu</vt:lpstr>
      <vt:lpstr>PowerPoint Sunusu</vt:lpstr>
      <vt:lpstr>AHLAKİ GELİŞİM KURAMI </vt:lpstr>
      <vt:lpstr>PowerPoint Sunusu</vt:lpstr>
      <vt:lpstr>PowerPoint Sunusu</vt:lpstr>
      <vt:lpstr>Stres</vt:lpstr>
      <vt:lpstr>Strese uyum sağlayabilmede üç basamak bulunur:</vt:lpstr>
      <vt:lpstr>Stresle Başa Çıkma</vt:lpstr>
      <vt:lpstr>Stresle Baş Edememe Belirtileri</vt:lpstr>
      <vt:lpstr>PowerPoint Sunusu</vt:lpstr>
      <vt:lpstr>Stresle Baş Edememe Belirtileri</vt:lpstr>
      <vt:lpstr>PowerPoint Sunusu</vt:lpstr>
      <vt:lpstr>PowerPoint Sunusu</vt:lpstr>
      <vt:lpstr>Temel İnsan Gereksinimleri Abraham Maslow (1940)</vt:lpstr>
      <vt:lpstr>PowerPoint Sunusu</vt:lpstr>
      <vt:lpstr>PowerPoint Sunusu</vt:lpstr>
      <vt:lpstr>SAĞLIK/HASTALIK</vt:lpstr>
      <vt:lpstr>PowerPoint Sunusu</vt:lpstr>
      <vt:lpstr>Dünya Sağlık Örgütü (DSÖ World Health Organization (WHO) sağlığı:</vt:lpstr>
      <vt:lpstr>DSÖ’ nün tanımı sağlığa daha bütüncül kavram getiren şu karakteristik özellikleri içerir:</vt:lpstr>
      <vt:lpstr>PowerPoint Sunusu</vt:lpstr>
      <vt:lpstr>PowerPoint Sunusu</vt:lpstr>
      <vt:lpstr>PowerPoint Sunusu</vt:lpstr>
      <vt:lpstr>Sağlığın Geliştirilmesi </vt:lpstr>
      <vt:lpstr>PowerPoint Sunusu</vt:lpstr>
      <vt:lpstr>PowerPoint Sunusu</vt:lpstr>
      <vt:lpstr>Sağlık düzeyinin en önemli belirleyicileri</vt:lpstr>
      <vt:lpstr>Sağlığın Değerlendirilmesi</vt:lpstr>
      <vt:lpstr>Hastalık</vt:lpstr>
      <vt:lpstr>PowerPoint Sunusu</vt:lpstr>
      <vt:lpstr>PowerPoint Sunusu</vt:lpstr>
      <vt:lpstr>Ebeliğin üç temel öğesi</vt:lpstr>
      <vt:lpstr>Ebelik</vt:lpstr>
      <vt:lpstr>Ebeler;</vt:lpstr>
    </vt:vector>
  </TitlesOfParts>
  <Company>NouS/TncTR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TOSHIBA</dc:creator>
  <cp:lastModifiedBy>Windows Kullanıcısı</cp:lastModifiedBy>
  <cp:revision>29</cp:revision>
  <cp:lastPrinted>1601-01-01T00:00:00Z</cp:lastPrinted>
  <dcterms:created xsi:type="dcterms:W3CDTF">2019-11-28T14:07:40Z</dcterms:created>
  <dcterms:modified xsi:type="dcterms:W3CDTF">2020-10-02T20:23:45Z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