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1"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3" d="100"/>
          <a:sy n="83" d="100"/>
        </p:scale>
        <p:origin x="-210" y="-1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5B27180-23CB-4EEE-86E8-637EA33C2F93}" type="datetimeFigureOut">
              <a:rPr lang="tr-TR" smtClean="0"/>
              <a:t>27.10.2020</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203961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5B27180-23CB-4EEE-86E8-637EA33C2F93}" type="datetimeFigureOut">
              <a:rPr lang="tr-TR" smtClean="0"/>
              <a:t>27.10.2020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295843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5B27180-23CB-4EEE-86E8-637EA33C2F93}" type="datetimeFigureOut">
              <a:rPr lang="tr-TR" smtClean="0"/>
              <a:t>27.10.2020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297963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5B27180-23CB-4EEE-86E8-637EA33C2F93}" type="datetimeFigureOut">
              <a:rPr lang="tr-TR" smtClean="0"/>
              <a:t>27.10.2020</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822098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5B27180-23CB-4EEE-86E8-637EA33C2F93}" type="datetimeFigureOut">
              <a:rPr lang="tr-TR" smtClean="0"/>
              <a:t>27.10.2020</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316657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5B27180-23CB-4EEE-86E8-637EA33C2F93}" type="datetimeFigureOut">
              <a:rPr lang="tr-TR" smtClean="0"/>
              <a:t>27.10.2020</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313800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27180-23CB-4EEE-86E8-637EA33C2F93}" type="datetimeFigureOut">
              <a:rPr lang="tr-TR" smtClean="0"/>
              <a:t>27.10.2020</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275533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5B27180-23CB-4EEE-86E8-637EA33C2F93}" type="datetimeFigureOut">
              <a:rPr lang="tr-TR" smtClean="0"/>
              <a:t>27.10.2020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276946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5B27180-23CB-4EEE-86E8-637EA33C2F93}" type="datetimeFigureOut">
              <a:rPr lang="tr-TR" smtClean="0"/>
              <a:t>27.10.2020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3923629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5B27180-23CB-4EEE-86E8-637EA33C2F93}" type="datetimeFigureOut">
              <a:rPr lang="tr-TR" smtClean="0"/>
              <a:t>27.10.2020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2284719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5B27180-23CB-4EEE-86E8-637EA33C2F93}" type="datetimeFigureOut">
              <a:rPr lang="tr-TR" smtClean="0"/>
              <a:t>27.10.2020</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C9E4217-4460-40B0-92CA-79C0C0066A17}"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82170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A5B27180-23CB-4EEE-86E8-637EA33C2F93}" type="datetimeFigureOut">
              <a:rPr lang="tr-TR" smtClean="0"/>
              <a:t>27.10.2020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1039359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A5B27180-23CB-4EEE-86E8-637EA33C2F93}" type="datetimeFigureOut">
              <a:rPr lang="tr-TR" smtClean="0"/>
              <a:t>27.10.2020</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C9E4217-4460-40B0-92CA-79C0C0066A17}"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19765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A5B27180-23CB-4EEE-86E8-637EA33C2F93}" type="datetimeFigureOut">
              <a:rPr lang="tr-TR" smtClean="0"/>
              <a:t>27.10.2020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1171703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5B27180-23CB-4EEE-86E8-637EA33C2F93}" type="datetimeFigureOut">
              <a:rPr lang="tr-TR" smtClean="0"/>
              <a:t>27.10.2020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29169429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5B27180-23CB-4EEE-86E8-637EA33C2F93}" type="datetimeFigureOut">
              <a:rPr lang="tr-TR" smtClean="0"/>
              <a:t>27.10.2020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C9E4217-4460-40B0-92CA-79C0C0066A17}" type="slidenum">
              <a:rPr lang="tr-TR" smtClean="0"/>
              <a:t>‹#›</a:t>
            </a:fld>
            <a:endParaRPr lang="tr-TR"/>
          </a:p>
        </p:txBody>
      </p:sp>
    </p:spTree>
    <p:extLst>
      <p:ext uri="{BB962C8B-B14F-4D97-AF65-F5344CB8AC3E}">
        <p14:creationId xmlns:p14="http://schemas.microsoft.com/office/powerpoint/2010/main" val="23689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B27180-23CB-4EEE-86E8-637EA33C2F93}" type="datetimeFigureOut">
              <a:rPr lang="tr-TR" smtClean="0"/>
              <a:t>27.10.2020</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C9E4217-4460-40B0-92CA-79C0C0066A17}" type="slidenum">
              <a:rPr lang="tr-TR" smtClean="0"/>
              <a:t>‹#›</a:t>
            </a:fld>
            <a:endParaRPr lang="tr-TR"/>
          </a:p>
        </p:txBody>
      </p:sp>
    </p:spTree>
    <p:extLst>
      <p:ext uri="{BB962C8B-B14F-4D97-AF65-F5344CB8AC3E}">
        <p14:creationId xmlns:p14="http://schemas.microsoft.com/office/powerpoint/2010/main" val="24602162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286000"/>
            <a:ext cx="85344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Başlık 2"/>
          <p:cNvSpPr>
            <a:spLocks noGrp="1"/>
          </p:cNvSpPr>
          <p:nvPr>
            <p:ph type="title"/>
          </p:nvPr>
        </p:nvSpPr>
        <p:spPr/>
        <p:txBody>
          <a:bodyPr/>
          <a:lstStyle/>
          <a:p>
            <a:r>
              <a:rPr lang="tr-TR" dirty="0"/>
              <a:t>KİŞİLİK ve BENLİK</a:t>
            </a:r>
          </a:p>
        </p:txBody>
      </p:sp>
    </p:spTree>
    <p:extLst>
      <p:ext uri="{BB962C8B-B14F-4D97-AF65-F5344CB8AC3E}">
        <p14:creationId xmlns:p14="http://schemas.microsoft.com/office/powerpoint/2010/main" val="10407891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4" name="Rectangle 2"/>
          <p:cNvSpPr txBox="1">
            <a:spLocks noGrp="1"/>
          </p:cNvSpPr>
          <p:nvPr>
            <p:ph type="title"/>
          </p:nvPr>
        </p:nvSpPr>
        <p:spPr>
          <a:xfrm>
            <a:off x="3863752" y="332657"/>
            <a:ext cx="6400801" cy="1219201"/>
          </a:xfrm>
          <a:prstGeom prst="rect">
            <a:avLst/>
          </a:prstGeom>
        </p:spPr>
        <p:txBody>
          <a:bodyPr/>
          <a:lstStyle>
            <a:lvl1pPr>
              <a:defRPr b="1">
                <a:solidFill>
                  <a:srgbClr val="808000"/>
                </a:solidFill>
                <a:latin typeface="Comic Sans MS"/>
                <a:ea typeface="Comic Sans MS"/>
                <a:cs typeface="Comic Sans MS"/>
                <a:sym typeface="Comic Sans MS"/>
              </a:defRPr>
            </a:lvl1pPr>
          </a:lstStyle>
          <a:p>
            <a:r>
              <a:t>KİŞİLİK NEDİR?</a:t>
            </a:r>
          </a:p>
        </p:txBody>
      </p:sp>
      <p:sp>
        <p:nvSpPr>
          <p:cNvPr id="2895" name="Rectangle 3"/>
          <p:cNvSpPr txBox="1">
            <a:spLocks noGrp="1"/>
          </p:cNvSpPr>
          <p:nvPr>
            <p:ph type="body" idx="1"/>
          </p:nvPr>
        </p:nvSpPr>
        <p:spPr>
          <a:prstGeom prst="rect">
            <a:avLst/>
          </a:prstGeom>
        </p:spPr>
        <p:txBody>
          <a:bodyPr/>
          <a:lstStyle/>
          <a:p>
            <a:pPr algn="ctr">
              <a:buSzTx/>
              <a:buFont typeface="Wingdings"/>
              <a:buNone/>
              <a:defRPr sz="4400" b="1"/>
            </a:pPr>
            <a:endParaRPr/>
          </a:p>
          <a:p>
            <a:pPr algn="ctr">
              <a:spcBef>
                <a:spcPts val="600"/>
              </a:spcBef>
              <a:buNone/>
              <a:defRPr sz="2800" b="1">
                <a:latin typeface="Comic Sans MS"/>
                <a:ea typeface="Comic Sans MS"/>
                <a:cs typeface="Comic Sans MS"/>
                <a:sym typeface="Comic Sans MS"/>
              </a:defRPr>
            </a:pPr>
            <a:r>
              <a:t>KİŞİLİK: PERSONALITY</a:t>
            </a:r>
          </a:p>
          <a:p>
            <a:pPr algn="ctr">
              <a:buSzTx/>
              <a:buFont typeface="Wingdings"/>
              <a:buNone/>
              <a:defRPr sz="2800" b="1">
                <a:latin typeface="Comic Sans MS"/>
                <a:ea typeface="Comic Sans MS"/>
                <a:cs typeface="Comic Sans MS"/>
                <a:sym typeface="Comic Sans MS"/>
              </a:defRPr>
            </a:pPr>
            <a:endParaRPr/>
          </a:p>
          <a:p>
            <a:pPr algn="ctr">
              <a:spcBef>
                <a:spcPts val="600"/>
              </a:spcBef>
              <a:buNone/>
              <a:defRPr sz="2800" b="1">
                <a:latin typeface="Comic Sans MS"/>
                <a:ea typeface="Comic Sans MS"/>
                <a:cs typeface="Comic Sans MS"/>
                <a:sym typeface="Comic Sans MS"/>
              </a:defRPr>
            </a:pPr>
            <a:r>
              <a:t>Latince’de tiyatro oyuncularının yüzlerine taktıkları maske anlamına gelen “persona” kökünden gelmektedir.</a:t>
            </a:r>
          </a:p>
        </p:txBody>
      </p:sp>
    </p:spTree>
    <p:extLst>
      <p:ext uri="{BB962C8B-B14F-4D97-AF65-F5344CB8AC3E}">
        <p14:creationId xmlns:p14="http://schemas.microsoft.com/office/powerpoint/2010/main" val="1477418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 name="Rectangle 2"/>
          <p:cNvSpPr txBox="1">
            <a:spLocks noGrp="1"/>
          </p:cNvSpPr>
          <p:nvPr>
            <p:ph type="title"/>
          </p:nvPr>
        </p:nvSpPr>
        <p:spPr>
          <a:xfrm>
            <a:off x="1981200" y="277814"/>
            <a:ext cx="8229600" cy="703263"/>
          </a:xfrm>
          <a:prstGeom prst="rect">
            <a:avLst/>
          </a:prstGeom>
        </p:spPr>
        <p:txBody>
          <a:bodyPr/>
          <a:lstStyle>
            <a:lvl1pPr defTabSz="795527">
              <a:defRPr sz="3480" b="1">
                <a:solidFill>
                  <a:srgbClr val="009999"/>
                </a:solidFill>
                <a:effectLst>
                  <a:outerShdw blurRad="33147" dist="33147" dir="2700000" rotWithShape="0">
                    <a:srgbClr val="000000"/>
                  </a:outerShdw>
                </a:effectLst>
                <a:latin typeface="Comic Sans MS"/>
                <a:ea typeface="Comic Sans MS"/>
                <a:cs typeface="Comic Sans MS"/>
                <a:sym typeface="Comic Sans MS"/>
              </a:defRPr>
            </a:lvl1pPr>
          </a:lstStyle>
          <a:p>
            <a:r>
              <a:t>TANIMI</a:t>
            </a:r>
          </a:p>
        </p:txBody>
      </p:sp>
      <p:sp>
        <p:nvSpPr>
          <p:cNvPr id="2898" name="Rectangle 3"/>
          <p:cNvSpPr txBox="1">
            <a:spLocks noGrp="1"/>
          </p:cNvSpPr>
          <p:nvPr>
            <p:ph type="body" idx="1"/>
          </p:nvPr>
        </p:nvSpPr>
        <p:spPr>
          <a:xfrm>
            <a:off x="1992313" y="981076"/>
            <a:ext cx="8280401" cy="5616575"/>
          </a:xfrm>
          <a:prstGeom prst="rect">
            <a:avLst/>
          </a:prstGeom>
        </p:spPr>
        <p:txBody>
          <a:bodyPr/>
          <a:lstStyle/>
          <a:p>
            <a:pPr>
              <a:defRPr sz="2400" b="1"/>
            </a:pPr>
            <a:endParaRPr/>
          </a:p>
          <a:p>
            <a:pPr>
              <a:defRPr sz="2400" b="1"/>
            </a:pPr>
            <a:endParaRPr/>
          </a:p>
          <a:p>
            <a:pPr>
              <a:spcBef>
                <a:spcPts val="500"/>
              </a:spcBef>
              <a:buNone/>
              <a:defRPr sz="2400" b="1" i="1"/>
            </a:pPr>
            <a:r>
              <a:t>Kişilik, insanın, konuşma, düşünme, hissetme, olaylara ve insanlara bakış şekilleriyle doğuştan getirdiği ve sonradan kazandığı, onu diğer insanlardan ayıran özelliklerin tümüdür.</a:t>
            </a:r>
          </a:p>
        </p:txBody>
      </p:sp>
    </p:spTree>
    <p:extLst>
      <p:ext uri="{BB962C8B-B14F-4D97-AF65-F5344CB8AC3E}">
        <p14:creationId xmlns:p14="http://schemas.microsoft.com/office/powerpoint/2010/main" val="447592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0" name="1 Başlık"/>
          <p:cNvSpPr txBox="1">
            <a:spLocks noGrp="1"/>
          </p:cNvSpPr>
          <p:nvPr>
            <p:ph type="title"/>
          </p:nvPr>
        </p:nvSpPr>
        <p:spPr>
          <a:xfrm>
            <a:off x="1981200" y="277813"/>
            <a:ext cx="8229600" cy="774924"/>
          </a:xfrm>
          <a:prstGeom prst="rect">
            <a:avLst/>
          </a:prstGeom>
        </p:spPr>
        <p:txBody>
          <a:bodyPr/>
          <a:lstStyle/>
          <a:p>
            <a:r>
              <a:t>Kişilik</a:t>
            </a:r>
          </a:p>
        </p:txBody>
      </p:sp>
      <p:sp>
        <p:nvSpPr>
          <p:cNvPr id="2901" name="2 İçerik Yer Tutucusu"/>
          <p:cNvSpPr txBox="1">
            <a:spLocks noGrp="1"/>
          </p:cNvSpPr>
          <p:nvPr>
            <p:ph type="body" idx="1"/>
          </p:nvPr>
        </p:nvSpPr>
        <p:spPr>
          <a:xfrm>
            <a:off x="1981200" y="1196751"/>
            <a:ext cx="8229600" cy="4929412"/>
          </a:xfrm>
          <a:prstGeom prst="rect">
            <a:avLst/>
          </a:prstGeom>
        </p:spPr>
        <p:txBody>
          <a:bodyPr>
            <a:normAutofit lnSpcReduction="10000"/>
          </a:bodyPr>
          <a:lstStyle/>
          <a:p>
            <a:pPr marL="325754" indent="-325754" defTabSz="868680">
              <a:defRPr sz="3040" b="1">
                <a:effectLst>
                  <a:outerShdw blurRad="36195" dist="36195" dir="2700000" rotWithShape="0">
                    <a:srgbClr val="000000"/>
                  </a:outerShdw>
                </a:effectLst>
              </a:defRPr>
            </a:pPr>
            <a:r>
              <a:t>Kişinin toplumda oynadığı roldür.</a:t>
            </a:r>
          </a:p>
          <a:p>
            <a:pPr marL="325754" indent="-325754" defTabSz="868680">
              <a:defRPr sz="3040" b="1">
                <a:effectLst>
                  <a:outerShdw blurRad="36195" dist="36195" dir="2700000" rotWithShape="0">
                    <a:srgbClr val="000000"/>
                  </a:outerShdw>
                </a:effectLst>
              </a:defRPr>
            </a:pPr>
            <a:r>
              <a:t>Bireysel farklılıkları vurgulamak için kullanılır.</a:t>
            </a:r>
          </a:p>
          <a:p>
            <a:pPr marL="325754" indent="-325754" defTabSz="868680">
              <a:defRPr sz="3040" b="1">
                <a:effectLst>
                  <a:outerShdw blurRad="36195" dist="36195" dir="2700000" rotWithShape="0">
                    <a:srgbClr val="000000"/>
                  </a:outerShdw>
                </a:effectLst>
              </a:defRPr>
            </a:pPr>
            <a:r>
              <a:t>Geçmişin, mevcut zamanın ve geleceğin oluşturduğu bir bütündür.</a:t>
            </a:r>
          </a:p>
          <a:p>
            <a:pPr marL="325754" indent="-325754" defTabSz="868680">
              <a:defRPr sz="3040" b="1">
                <a:effectLst>
                  <a:outerShdw blurRad="36195" dist="36195" dir="2700000" rotWithShape="0">
                    <a:srgbClr val="000000"/>
                  </a:outerShdw>
                </a:effectLst>
              </a:defRPr>
            </a:pPr>
            <a:r>
              <a:t>Yaşam tarzıdır.</a:t>
            </a:r>
          </a:p>
          <a:p>
            <a:pPr marL="325754" indent="-325754" defTabSz="868680">
              <a:defRPr sz="3040" b="1">
                <a:effectLst>
                  <a:outerShdw blurRad="36195" dist="36195" dir="2700000" rotWithShape="0">
                    <a:srgbClr val="000000"/>
                  </a:outerShdw>
                </a:effectLst>
              </a:defRPr>
            </a:pPr>
            <a:r>
              <a:t>İnsanın ilgi alanlarını, tutumlarını, yeteneklerini, konuşma tarzını, dış görünüşünü, çevreyle uyum biçimini kapsayan bir kavramdır.</a:t>
            </a:r>
          </a:p>
        </p:txBody>
      </p:sp>
    </p:spTree>
    <p:extLst>
      <p:ext uri="{BB962C8B-B14F-4D97-AF65-F5344CB8AC3E}">
        <p14:creationId xmlns:p14="http://schemas.microsoft.com/office/powerpoint/2010/main" val="1595667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3" name="Rectangle 2"/>
          <p:cNvSpPr txBox="1">
            <a:spLocks noGrp="1"/>
          </p:cNvSpPr>
          <p:nvPr>
            <p:ph type="title"/>
          </p:nvPr>
        </p:nvSpPr>
        <p:spPr>
          <a:xfrm>
            <a:off x="1981200" y="1"/>
            <a:ext cx="8229600" cy="836613"/>
          </a:xfrm>
          <a:prstGeom prst="rect">
            <a:avLst/>
          </a:prstGeom>
        </p:spPr>
        <p:txBody>
          <a:bodyPr/>
          <a:lstStyle/>
          <a:p>
            <a:r>
              <a:t>ÖZELLİKLERİ</a:t>
            </a:r>
          </a:p>
        </p:txBody>
      </p:sp>
      <p:sp>
        <p:nvSpPr>
          <p:cNvPr id="2904" name="Rectangle 3"/>
          <p:cNvSpPr txBox="1">
            <a:spLocks noGrp="1"/>
          </p:cNvSpPr>
          <p:nvPr>
            <p:ph type="body" idx="1"/>
          </p:nvPr>
        </p:nvSpPr>
        <p:spPr>
          <a:xfrm>
            <a:off x="1981200" y="836612"/>
            <a:ext cx="8229600" cy="5761038"/>
          </a:xfrm>
          <a:prstGeom prst="rect">
            <a:avLst/>
          </a:prstGeom>
        </p:spPr>
        <p:txBody>
          <a:bodyPr/>
          <a:lstStyle/>
          <a:p>
            <a:pPr>
              <a:lnSpc>
                <a:spcPct val="90000"/>
              </a:lnSpc>
            </a:pPr>
            <a:r>
              <a:t>Doğuştan + sonradan kazanılır. </a:t>
            </a:r>
          </a:p>
          <a:p>
            <a:pPr>
              <a:lnSpc>
                <a:spcPct val="90000"/>
              </a:lnSpc>
            </a:pPr>
            <a:r>
              <a:t>Sosyal ortam içinde sergilenen davranışların toplamıdır.</a:t>
            </a:r>
          </a:p>
          <a:p>
            <a:pPr>
              <a:lnSpc>
                <a:spcPct val="90000"/>
              </a:lnSpc>
            </a:pPr>
            <a:r>
              <a:t>Bedensel + zihinseldir</a:t>
            </a:r>
          </a:p>
          <a:p>
            <a:pPr>
              <a:lnSpc>
                <a:spcPct val="90000"/>
              </a:lnSpc>
            </a:pPr>
            <a:r>
              <a:t>Davranışların toplamından oluşur </a:t>
            </a:r>
          </a:p>
          <a:p>
            <a:pPr>
              <a:lnSpc>
                <a:spcPct val="90000"/>
              </a:lnSpc>
            </a:pPr>
            <a:r>
              <a:t>Davranışlara yön verir.</a:t>
            </a:r>
          </a:p>
          <a:p>
            <a:pPr>
              <a:lnSpc>
                <a:spcPct val="90000"/>
              </a:lnSpc>
            </a:pPr>
            <a:r>
              <a:t>Her kişilikte doğuştan getirilen bir mizaç vardır ve bu mizaç kişiliğin vazgeçilmez bir özelliğini oluşturur.</a:t>
            </a:r>
          </a:p>
          <a:p>
            <a:pPr>
              <a:lnSpc>
                <a:spcPct val="90000"/>
              </a:lnSpc>
            </a:pPr>
            <a:r>
              <a:t>Tutarlı ve süreklidir.</a:t>
            </a:r>
          </a:p>
        </p:txBody>
      </p:sp>
    </p:spTree>
    <p:extLst>
      <p:ext uri="{BB962C8B-B14F-4D97-AF65-F5344CB8AC3E}">
        <p14:creationId xmlns:p14="http://schemas.microsoft.com/office/powerpoint/2010/main" val="1712229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6" name="Line 2"/>
          <p:cNvSpPr/>
          <p:nvPr/>
        </p:nvSpPr>
        <p:spPr>
          <a:xfrm>
            <a:off x="1524000" y="533400"/>
            <a:ext cx="9144000" cy="0"/>
          </a:xfrm>
          <a:prstGeom prst="line">
            <a:avLst/>
          </a:prstGeom>
          <a:ln>
            <a:solidFill>
              <a:schemeClr val="accent3">
                <a:lumOff val="44000"/>
              </a:schemeClr>
            </a:solidFill>
          </a:ln>
        </p:spPr>
        <p:txBody>
          <a:bodyPr lIns="45719" rIns="45719"/>
          <a:lstStyle/>
          <a:p>
            <a:endParaRPr/>
          </a:p>
        </p:txBody>
      </p:sp>
      <p:sp>
        <p:nvSpPr>
          <p:cNvPr id="2907" name="Text Box 3"/>
          <p:cNvSpPr txBox="1"/>
          <p:nvPr/>
        </p:nvSpPr>
        <p:spPr>
          <a:xfrm>
            <a:off x="3000374" y="0"/>
            <a:ext cx="5883340"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2800" b="1">
                <a:solidFill>
                  <a:schemeClr val="accent3">
                    <a:lumOff val="44000"/>
                  </a:schemeClr>
                </a:solidFill>
                <a:effectLst>
                  <a:outerShdw blurRad="38100" dist="38100" dir="2700000" rotWithShape="0">
                    <a:srgbClr val="000000"/>
                  </a:outerShdw>
                </a:effectLst>
                <a:latin typeface="Times New Roman"/>
                <a:ea typeface="Times New Roman"/>
                <a:cs typeface="Times New Roman"/>
                <a:sym typeface="Times New Roman"/>
              </a:defRPr>
            </a:lvl1pPr>
          </a:lstStyle>
          <a:p>
            <a:r>
              <a:t>KİŞİLİĞİN TEMEL ÖZELLİKLERİ</a:t>
            </a:r>
          </a:p>
        </p:txBody>
      </p:sp>
      <p:sp>
        <p:nvSpPr>
          <p:cNvPr id="2908" name="Text Box 5"/>
          <p:cNvSpPr txBox="1"/>
          <p:nvPr/>
        </p:nvSpPr>
        <p:spPr>
          <a:xfrm>
            <a:off x="1775520" y="620689"/>
            <a:ext cx="8511607" cy="60648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sz="2400">
                <a:solidFill>
                  <a:schemeClr val="accent3">
                    <a:lumOff val="44000"/>
                  </a:schemeClr>
                </a:solidFill>
              </a:defRPr>
            </a:pPr>
            <a:r>
              <a:rPr sz="2400" dirty="0" err="1">
                <a:solidFill>
                  <a:schemeClr val="tx1">
                    <a:lumMod val="65000"/>
                    <a:lumOff val="35000"/>
                  </a:schemeClr>
                </a:solidFill>
              </a:rPr>
              <a:t>Niçin</a:t>
            </a:r>
            <a:r>
              <a:rPr sz="2400" dirty="0">
                <a:solidFill>
                  <a:schemeClr val="tx1">
                    <a:lumMod val="65000"/>
                    <a:lumOff val="35000"/>
                  </a:schemeClr>
                </a:solidFill>
              </a:rPr>
              <a:t> </a:t>
            </a:r>
            <a:r>
              <a:rPr sz="2400" dirty="0" err="1">
                <a:solidFill>
                  <a:schemeClr val="tx1">
                    <a:lumMod val="65000"/>
                    <a:lumOff val="35000"/>
                  </a:schemeClr>
                </a:solidFill>
              </a:rPr>
              <a:t>bazı</a:t>
            </a:r>
            <a:r>
              <a:rPr sz="2400" dirty="0">
                <a:solidFill>
                  <a:schemeClr val="tx1">
                    <a:lumMod val="65000"/>
                    <a:lumOff val="35000"/>
                  </a:schemeClr>
                </a:solidFill>
              </a:rPr>
              <a:t> </a:t>
            </a:r>
            <a:r>
              <a:rPr sz="2400" dirty="0" err="1">
                <a:solidFill>
                  <a:schemeClr val="tx1">
                    <a:lumMod val="65000"/>
                    <a:lumOff val="35000"/>
                  </a:schemeClr>
                </a:solidFill>
              </a:rPr>
              <a:t>insanları</a:t>
            </a:r>
            <a:r>
              <a:rPr sz="2400" dirty="0">
                <a:solidFill>
                  <a:schemeClr val="tx1">
                    <a:lumMod val="65000"/>
                    <a:lumOff val="35000"/>
                  </a:schemeClr>
                </a:solidFill>
              </a:rPr>
              <a:t> </a:t>
            </a:r>
            <a:r>
              <a:rPr sz="2400" dirty="0" err="1">
                <a:solidFill>
                  <a:schemeClr val="tx1">
                    <a:lumMod val="65000"/>
                    <a:lumOff val="35000"/>
                  </a:schemeClr>
                </a:solidFill>
              </a:rPr>
              <a:t>daha</a:t>
            </a:r>
            <a:r>
              <a:rPr sz="2400" dirty="0">
                <a:solidFill>
                  <a:schemeClr val="tx1">
                    <a:lumMod val="65000"/>
                    <a:lumOff val="35000"/>
                  </a:schemeClr>
                </a:solidFill>
              </a:rPr>
              <a:t> </a:t>
            </a:r>
            <a:r>
              <a:rPr sz="2400" dirty="0" err="1">
                <a:solidFill>
                  <a:schemeClr val="tx1">
                    <a:lumMod val="65000"/>
                    <a:lumOff val="35000"/>
                  </a:schemeClr>
                </a:solidFill>
              </a:rPr>
              <a:t>çok</a:t>
            </a:r>
            <a:r>
              <a:rPr sz="2400" dirty="0">
                <a:solidFill>
                  <a:schemeClr val="tx1">
                    <a:lumMod val="65000"/>
                    <a:lumOff val="35000"/>
                  </a:schemeClr>
                </a:solidFill>
              </a:rPr>
              <a:t> ve </a:t>
            </a:r>
            <a:r>
              <a:rPr sz="2400" dirty="0" err="1">
                <a:solidFill>
                  <a:schemeClr val="tx1">
                    <a:lumMod val="65000"/>
                    <a:lumOff val="35000"/>
                  </a:schemeClr>
                </a:solidFill>
              </a:rPr>
              <a:t>daha</a:t>
            </a:r>
            <a:r>
              <a:rPr sz="2400" dirty="0">
                <a:solidFill>
                  <a:schemeClr val="tx1">
                    <a:lumMod val="65000"/>
                    <a:lumOff val="35000"/>
                  </a:schemeClr>
                </a:solidFill>
              </a:rPr>
              <a:t> </a:t>
            </a:r>
            <a:r>
              <a:rPr sz="2400" dirty="0" err="1">
                <a:solidFill>
                  <a:schemeClr val="tx1">
                    <a:lumMod val="65000"/>
                    <a:lumOff val="35000"/>
                  </a:schemeClr>
                </a:solidFill>
              </a:rPr>
              <a:t>kolay</a:t>
            </a:r>
            <a:r>
              <a:rPr sz="2400" dirty="0">
                <a:solidFill>
                  <a:schemeClr val="tx1">
                    <a:lumMod val="65000"/>
                    <a:lumOff val="35000"/>
                  </a:schemeClr>
                </a:solidFill>
              </a:rPr>
              <a:t> </a:t>
            </a:r>
            <a:r>
              <a:rPr sz="2400" dirty="0" err="1">
                <a:solidFill>
                  <a:schemeClr val="tx1">
                    <a:lumMod val="65000"/>
                    <a:lumOff val="35000"/>
                  </a:schemeClr>
                </a:solidFill>
              </a:rPr>
              <a:t>severiz</a:t>
            </a:r>
            <a:r>
              <a:rPr sz="2400" dirty="0">
                <a:solidFill>
                  <a:schemeClr val="tx1">
                    <a:lumMod val="65000"/>
                    <a:lumOff val="35000"/>
                  </a:schemeClr>
                </a:solidFill>
              </a:rPr>
              <a:t>???</a:t>
            </a:r>
          </a:p>
          <a:p>
            <a:pPr algn="just">
              <a:defRPr sz="2400">
                <a:solidFill>
                  <a:schemeClr val="accent3">
                    <a:lumOff val="44000"/>
                  </a:schemeClr>
                </a:solidFill>
              </a:defRPr>
            </a:pPr>
            <a:r>
              <a:rPr sz="2400" dirty="0" err="1">
                <a:solidFill>
                  <a:schemeClr val="tx1">
                    <a:lumMod val="65000"/>
                    <a:lumOff val="35000"/>
                  </a:schemeClr>
                </a:solidFill>
              </a:rPr>
              <a:t>N.Anderson’ın</a:t>
            </a:r>
            <a:r>
              <a:rPr sz="2400" dirty="0">
                <a:solidFill>
                  <a:schemeClr val="tx1">
                    <a:lumMod val="65000"/>
                    <a:lumOff val="35000"/>
                  </a:schemeClr>
                </a:solidFill>
              </a:rPr>
              <a:t> 1960 </a:t>
            </a:r>
            <a:r>
              <a:rPr sz="2400" dirty="0" err="1">
                <a:solidFill>
                  <a:schemeClr val="tx1">
                    <a:lumMod val="65000"/>
                    <a:lumOff val="35000"/>
                  </a:schemeClr>
                </a:solidFill>
              </a:rPr>
              <a:t>yılında</a:t>
            </a:r>
            <a:r>
              <a:rPr sz="2400" dirty="0">
                <a:solidFill>
                  <a:schemeClr val="tx1">
                    <a:lumMod val="65000"/>
                    <a:lumOff val="35000"/>
                  </a:schemeClr>
                </a:solidFill>
              </a:rPr>
              <a:t> </a:t>
            </a:r>
            <a:r>
              <a:rPr sz="2400" dirty="0" err="1">
                <a:solidFill>
                  <a:schemeClr val="tx1">
                    <a:lumMod val="65000"/>
                    <a:lumOff val="35000"/>
                  </a:schemeClr>
                </a:solidFill>
              </a:rPr>
              <a:t>yaptığı</a:t>
            </a:r>
            <a:r>
              <a:rPr sz="2400" dirty="0">
                <a:solidFill>
                  <a:schemeClr val="tx1">
                    <a:lumMod val="65000"/>
                    <a:lumOff val="35000"/>
                  </a:schemeClr>
                </a:solidFill>
              </a:rPr>
              <a:t> </a:t>
            </a:r>
            <a:r>
              <a:rPr sz="2400" dirty="0" err="1">
                <a:solidFill>
                  <a:schemeClr val="tx1">
                    <a:lumMod val="65000"/>
                    <a:lumOff val="35000"/>
                  </a:schemeClr>
                </a:solidFill>
              </a:rPr>
              <a:t>araştırmaya</a:t>
            </a:r>
            <a:r>
              <a:rPr sz="2400" dirty="0">
                <a:solidFill>
                  <a:schemeClr val="tx1">
                    <a:lumMod val="65000"/>
                    <a:lumOff val="35000"/>
                  </a:schemeClr>
                </a:solidFill>
              </a:rPr>
              <a:t> </a:t>
            </a:r>
            <a:r>
              <a:rPr sz="2400" dirty="0" err="1">
                <a:solidFill>
                  <a:schemeClr val="tx1">
                    <a:lumMod val="65000"/>
                    <a:lumOff val="35000"/>
                  </a:schemeClr>
                </a:solidFill>
              </a:rPr>
              <a:t>göre</a:t>
            </a:r>
            <a:r>
              <a:rPr sz="2400" dirty="0">
                <a:solidFill>
                  <a:schemeClr val="tx1">
                    <a:lumMod val="65000"/>
                    <a:lumOff val="35000"/>
                  </a:schemeClr>
                </a:solidFill>
              </a:rPr>
              <a:t>; </a:t>
            </a:r>
            <a:r>
              <a:rPr sz="2400" dirty="0" err="1">
                <a:solidFill>
                  <a:schemeClr val="tx1">
                    <a:lumMod val="65000"/>
                    <a:lumOff val="35000"/>
                  </a:schemeClr>
                </a:solidFill>
              </a:rPr>
              <a:t>üniversite</a:t>
            </a:r>
            <a:r>
              <a:rPr sz="2400" dirty="0">
                <a:solidFill>
                  <a:schemeClr val="tx1">
                    <a:lumMod val="65000"/>
                    <a:lumOff val="35000"/>
                  </a:schemeClr>
                </a:solidFill>
              </a:rPr>
              <a:t> </a:t>
            </a:r>
            <a:r>
              <a:rPr sz="2400" dirty="0" err="1">
                <a:solidFill>
                  <a:schemeClr val="tx1">
                    <a:lumMod val="65000"/>
                    <a:lumOff val="35000"/>
                  </a:schemeClr>
                </a:solidFill>
              </a:rPr>
              <a:t>öğrencilerinin</a:t>
            </a:r>
            <a:r>
              <a:rPr sz="2400" dirty="0">
                <a:solidFill>
                  <a:schemeClr val="tx1">
                    <a:lumMod val="65000"/>
                    <a:lumOff val="35000"/>
                  </a:schemeClr>
                </a:solidFill>
              </a:rPr>
              <a:t> en </a:t>
            </a:r>
            <a:r>
              <a:rPr sz="2400" dirty="0" err="1">
                <a:solidFill>
                  <a:schemeClr val="tx1">
                    <a:lumMod val="65000"/>
                    <a:lumOff val="35000"/>
                  </a:schemeClr>
                </a:solidFill>
              </a:rPr>
              <a:t>çok</a:t>
            </a:r>
            <a:r>
              <a:rPr sz="2400" dirty="0">
                <a:solidFill>
                  <a:schemeClr val="tx1">
                    <a:lumMod val="65000"/>
                    <a:lumOff val="35000"/>
                  </a:schemeClr>
                </a:solidFill>
              </a:rPr>
              <a:t> ve en </a:t>
            </a:r>
            <a:r>
              <a:rPr sz="2400" dirty="0" err="1">
                <a:solidFill>
                  <a:schemeClr val="tx1">
                    <a:lumMod val="65000"/>
                    <a:lumOff val="35000"/>
                  </a:schemeClr>
                </a:solidFill>
              </a:rPr>
              <a:t>az</a:t>
            </a:r>
            <a:r>
              <a:rPr sz="2400" dirty="0">
                <a:solidFill>
                  <a:schemeClr val="tx1">
                    <a:lumMod val="65000"/>
                    <a:lumOff val="35000"/>
                  </a:schemeClr>
                </a:solidFill>
              </a:rPr>
              <a:t> </a:t>
            </a:r>
            <a:r>
              <a:rPr sz="2400" dirty="0" err="1">
                <a:solidFill>
                  <a:schemeClr val="tx1">
                    <a:lumMod val="65000"/>
                    <a:lumOff val="35000"/>
                  </a:schemeClr>
                </a:solidFill>
              </a:rPr>
              <a:t>değer</a:t>
            </a:r>
            <a:r>
              <a:rPr sz="2400" dirty="0">
                <a:solidFill>
                  <a:schemeClr val="tx1">
                    <a:lumMod val="65000"/>
                    <a:lumOff val="35000"/>
                  </a:schemeClr>
                </a:solidFill>
              </a:rPr>
              <a:t> </a:t>
            </a:r>
            <a:r>
              <a:rPr sz="2400" dirty="0" err="1">
                <a:solidFill>
                  <a:schemeClr val="tx1">
                    <a:lumMod val="65000"/>
                    <a:lumOff val="35000"/>
                  </a:schemeClr>
                </a:solidFill>
              </a:rPr>
              <a:t>verdikleri</a:t>
            </a:r>
            <a:r>
              <a:rPr sz="2400" dirty="0">
                <a:solidFill>
                  <a:schemeClr val="tx1">
                    <a:lumMod val="65000"/>
                    <a:lumOff val="35000"/>
                  </a:schemeClr>
                </a:solidFill>
              </a:rPr>
              <a:t> </a:t>
            </a:r>
            <a:r>
              <a:rPr sz="2400" dirty="0" err="1">
                <a:solidFill>
                  <a:schemeClr val="tx1">
                    <a:lumMod val="65000"/>
                    <a:lumOff val="35000"/>
                  </a:schemeClr>
                </a:solidFill>
              </a:rPr>
              <a:t>özellikler</a:t>
            </a:r>
            <a:r>
              <a:rPr sz="2400" dirty="0">
                <a:solidFill>
                  <a:schemeClr val="tx1">
                    <a:lumMod val="65000"/>
                    <a:lumOff val="35000"/>
                  </a:schemeClr>
                </a:solidFill>
              </a:rPr>
              <a:t> </a:t>
            </a:r>
            <a:r>
              <a:rPr sz="2400" dirty="0" err="1">
                <a:solidFill>
                  <a:schemeClr val="tx1">
                    <a:lumMod val="65000"/>
                    <a:lumOff val="35000"/>
                  </a:schemeClr>
                </a:solidFill>
              </a:rPr>
              <a:t>şunlardır</a:t>
            </a:r>
            <a:r>
              <a:rPr sz="2400" dirty="0">
                <a:solidFill>
                  <a:schemeClr val="tx1">
                    <a:lumMod val="65000"/>
                    <a:lumOff val="35000"/>
                  </a:schemeClr>
                </a:solidFill>
              </a:rPr>
              <a:t>:</a:t>
            </a:r>
          </a:p>
          <a:p>
            <a:pPr algn="just">
              <a:buSzPct val="100000"/>
              <a:buChar char="•"/>
              <a:defRPr sz="2400">
                <a:solidFill>
                  <a:schemeClr val="accent3">
                    <a:lumOff val="44000"/>
                  </a:schemeClr>
                </a:solidFill>
              </a:defRPr>
            </a:pPr>
            <a:r>
              <a:rPr sz="2400" dirty="0" err="1">
                <a:solidFill>
                  <a:schemeClr val="tx1">
                    <a:lumMod val="65000"/>
                    <a:lumOff val="35000"/>
                  </a:schemeClr>
                </a:solidFill>
              </a:rPr>
              <a:t>Samimiyet</a:t>
            </a:r>
            <a:r>
              <a:rPr sz="2400" dirty="0">
                <a:solidFill>
                  <a:schemeClr val="tx1">
                    <a:lumMod val="65000"/>
                    <a:lumOff val="35000"/>
                  </a:schemeClr>
                </a:solidFill>
              </a:rPr>
              <a:t>			</a:t>
            </a:r>
          </a:p>
          <a:p>
            <a:pPr algn="just">
              <a:buSzPct val="100000"/>
              <a:buChar char="•"/>
              <a:defRPr sz="2400">
                <a:solidFill>
                  <a:schemeClr val="accent3">
                    <a:lumOff val="44000"/>
                  </a:schemeClr>
                </a:solidFill>
              </a:defRPr>
            </a:pPr>
            <a:r>
              <a:rPr sz="2400" dirty="0" err="1">
                <a:solidFill>
                  <a:schemeClr val="tx1">
                    <a:lumMod val="65000"/>
                    <a:lumOff val="35000"/>
                  </a:schemeClr>
                </a:solidFill>
              </a:rPr>
              <a:t>Dürüstlük</a:t>
            </a:r>
            <a:r>
              <a:rPr sz="2400" dirty="0">
                <a:solidFill>
                  <a:schemeClr val="tx1">
                    <a:lumMod val="65000"/>
                    <a:lumOff val="35000"/>
                  </a:schemeClr>
                </a:solidFill>
              </a:rPr>
              <a:t>	</a:t>
            </a:r>
          </a:p>
          <a:p>
            <a:pPr algn="just">
              <a:buSzPct val="100000"/>
              <a:buChar char="•"/>
              <a:defRPr sz="2400">
                <a:solidFill>
                  <a:schemeClr val="accent3">
                    <a:lumOff val="44000"/>
                  </a:schemeClr>
                </a:solidFill>
              </a:defRPr>
            </a:pPr>
            <a:r>
              <a:rPr sz="2400" dirty="0" err="1">
                <a:solidFill>
                  <a:schemeClr val="tx1">
                    <a:lumMod val="65000"/>
                    <a:lumOff val="35000"/>
                  </a:schemeClr>
                </a:solidFill>
              </a:rPr>
              <a:t>Anlayışlı</a:t>
            </a:r>
            <a:r>
              <a:rPr sz="2400" dirty="0">
                <a:solidFill>
                  <a:schemeClr val="tx1">
                    <a:lumMod val="65000"/>
                    <a:lumOff val="35000"/>
                  </a:schemeClr>
                </a:solidFill>
              </a:rPr>
              <a:t>			</a:t>
            </a:r>
          </a:p>
          <a:p>
            <a:pPr algn="just">
              <a:buSzPct val="100000"/>
              <a:buChar char="•"/>
              <a:defRPr sz="2400">
                <a:solidFill>
                  <a:schemeClr val="accent3">
                    <a:lumOff val="44000"/>
                  </a:schemeClr>
                </a:solidFill>
              </a:defRPr>
            </a:pPr>
            <a:r>
              <a:rPr sz="2400" dirty="0" err="1">
                <a:solidFill>
                  <a:schemeClr val="tx1">
                    <a:lumMod val="65000"/>
                    <a:lumOff val="35000"/>
                  </a:schemeClr>
                </a:solidFill>
              </a:rPr>
              <a:t>Sadakat</a:t>
            </a:r>
            <a:r>
              <a:rPr sz="2400" dirty="0">
                <a:solidFill>
                  <a:schemeClr val="tx1">
                    <a:lumMod val="65000"/>
                    <a:lumOff val="35000"/>
                  </a:schemeClr>
                </a:solidFill>
              </a:rPr>
              <a:t>			</a:t>
            </a:r>
          </a:p>
          <a:p>
            <a:pPr algn="just">
              <a:buSzPct val="100000"/>
              <a:buChar char="•"/>
              <a:defRPr sz="2400">
                <a:solidFill>
                  <a:schemeClr val="accent3">
                    <a:lumOff val="44000"/>
                  </a:schemeClr>
                </a:solidFill>
              </a:defRPr>
            </a:pPr>
            <a:r>
              <a:rPr sz="2400" dirty="0" err="1">
                <a:solidFill>
                  <a:schemeClr val="tx1">
                    <a:lumMod val="65000"/>
                    <a:lumOff val="35000"/>
                  </a:schemeClr>
                </a:solidFill>
              </a:rPr>
              <a:t>Gerçekçilik</a:t>
            </a:r>
            <a:endParaRPr sz="2400" dirty="0">
              <a:solidFill>
                <a:schemeClr val="tx1">
                  <a:lumMod val="65000"/>
                  <a:lumOff val="35000"/>
                </a:schemeClr>
              </a:solidFill>
            </a:endParaRPr>
          </a:p>
          <a:p>
            <a:pPr algn="just">
              <a:buSzPct val="100000"/>
              <a:buChar char="•"/>
              <a:defRPr sz="2400">
                <a:solidFill>
                  <a:schemeClr val="accent3">
                    <a:lumOff val="44000"/>
                  </a:schemeClr>
                </a:solidFill>
              </a:defRPr>
            </a:pPr>
            <a:r>
              <a:rPr sz="2400" dirty="0" err="1">
                <a:solidFill>
                  <a:schemeClr val="tx1">
                    <a:lumMod val="65000"/>
                    <a:lumOff val="35000"/>
                  </a:schemeClr>
                </a:solidFill>
              </a:rPr>
              <a:t>Güvenilirlik</a:t>
            </a:r>
            <a:endParaRPr sz="2400" dirty="0">
              <a:solidFill>
                <a:schemeClr val="tx1">
                  <a:lumMod val="65000"/>
                  <a:lumOff val="35000"/>
                </a:schemeClr>
              </a:solidFill>
            </a:endParaRPr>
          </a:p>
          <a:p>
            <a:pPr algn="just">
              <a:buSzPct val="100000"/>
              <a:buChar char="•"/>
              <a:defRPr sz="2400">
                <a:solidFill>
                  <a:schemeClr val="accent3">
                    <a:lumOff val="44000"/>
                  </a:schemeClr>
                </a:solidFill>
              </a:defRPr>
            </a:pPr>
            <a:r>
              <a:rPr sz="2400" dirty="0" err="1">
                <a:solidFill>
                  <a:schemeClr val="tx1">
                    <a:lumMod val="65000"/>
                    <a:lumOff val="35000"/>
                  </a:schemeClr>
                </a:solidFill>
              </a:rPr>
              <a:t>Zeki</a:t>
            </a:r>
            <a:endParaRPr sz="2400" dirty="0">
              <a:solidFill>
                <a:schemeClr val="tx1">
                  <a:lumMod val="65000"/>
                  <a:lumOff val="35000"/>
                </a:schemeClr>
              </a:solidFill>
            </a:endParaRPr>
          </a:p>
          <a:p>
            <a:pPr algn="just">
              <a:buSzPct val="100000"/>
              <a:buChar char="•"/>
              <a:defRPr sz="2400">
                <a:solidFill>
                  <a:schemeClr val="accent3">
                    <a:lumOff val="44000"/>
                  </a:schemeClr>
                </a:solidFill>
              </a:defRPr>
            </a:pPr>
            <a:endParaRPr sz="2400" dirty="0">
              <a:solidFill>
                <a:schemeClr val="tx1">
                  <a:lumMod val="65000"/>
                  <a:lumOff val="35000"/>
                </a:schemeClr>
              </a:solidFill>
            </a:endParaRPr>
          </a:p>
          <a:p>
            <a:pPr algn="just">
              <a:buSzPct val="100000"/>
              <a:buChar char="•"/>
              <a:defRPr sz="2400">
                <a:solidFill>
                  <a:schemeClr val="accent3">
                    <a:lumOff val="44000"/>
                  </a:schemeClr>
                </a:solidFill>
              </a:defRPr>
            </a:pPr>
            <a:r>
              <a:rPr sz="2400" dirty="0" err="1">
                <a:solidFill>
                  <a:schemeClr val="tx1">
                    <a:lumMod val="65000"/>
                    <a:lumOff val="35000"/>
                  </a:schemeClr>
                </a:solidFill>
              </a:rPr>
              <a:t>Bağlanılabilirlik</a:t>
            </a:r>
            <a:r>
              <a:rPr sz="2400" dirty="0">
                <a:solidFill>
                  <a:schemeClr val="tx1">
                    <a:lumMod val="65000"/>
                    <a:lumOff val="35000"/>
                  </a:schemeClr>
                </a:solidFill>
              </a:rPr>
              <a:t> </a:t>
            </a:r>
          </a:p>
          <a:p>
            <a:pPr algn="just">
              <a:buSzPct val="100000"/>
              <a:buChar char="•"/>
              <a:defRPr sz="2400">
                <a:solidFill>
                  <a:schemeClr val="accent3">
                    <a:lumOff val="44000"/>
                  </a:schemeClr>
                </a:solidFill>
              </a:defRPr>
            </a:pPr>
            <a:r>
              <a:rPr sz="2400" dirty="0" err="1">
                <a:solidFill>
                  <a:schemeClr val="tx1">
                    <a:lumMod val="65000"/>
                    <a:lumOff val="35000"/>
                  </a:schemeClr>
                </a:solidFill>
              </a:rPr>
              <a:t>Yalancılık</a:t>
            </a:r>
            <a:r>
              <a:rPr sz="2400" dirty="0">
                <a:solidFill>
                  <a:schemeClr val="tx1">
                    <a:lumMod val="65000"/>
                    <a:lumOff val="35000"/>
                  </a:schemeClr>
                </a:solidFill>
              </a:rPr>
              <a:t> </a:t>
            </a:r>
          </a:p>
          <a:p>
            <a:pPr algn="just">
              <a:buSzPct val="100000"/>
              <a:buChar char="•"/>
              <a:defRPr sz="2400">
                <a:solidFill>
                  <a:schemeClr val="accent3">
                    <a:lumOff val="44000"/>
                  </a:schemeClr>
                </a:solidFill>
              </a:defRPr>
            </a:pPr>
            <a:r>
              <a:rPr sz="2400" dirty="0" err="1">
                <a:solidFill>
                  <a:schemeClr val="tx1">
                    <a:lumMod val="65000"/>
                    <a:lumOff val="35000"/>
                  </a:schemeClr>
                </a:solidFill>
              </a:rPr>
              <a:t>Sahtekarlık</a:t>
            </a:r>
            <a:r>
              <a:rPr sz="2400" dirty="0">
                <a:solidFill>
                  <a:schemeClr val="tx1">
                    <a:lumMod val="65000"/>
                    <a:lumOff val="35000"/>
                  </a:schemeClr>
                </a:solidFill>
              </a:rPr>
              <a:t> </a:t>
            </a:r>
          </a:p>
          <a:p>
            <a:pPr algn="just">
              <a:buSzPct val="100000"/>
              <a:buChar char="•"/>
              <a:defRPr sz="2400">
                <a:solidFill>
                  <a:schemeClr val="accent3">
                    <a:lumOff val="44000"/>
                  </a:schemeClr>
                </a:solidFill>
              </a:defRPr>
            </a:pPr>
            <a:r>
              <a:rPr sz="2400" dirty="0" err="1">
                <a:solidFill>
                  <a:schemeClr val="tx1">
                    <a:lumMod val="65000"/>
                    <a:lumOff val="35000"/>
                  </a:schemeClr>
                </a:solidFill>
              </a:rPr>
              <a:t>Dürüst</a:t>
            </a:r>
            <a:r>
              <a:rPr sz="2400" dirty="0">
                <a:solidFill>
                  <a:schemeClr val="tx1">
                    <a:lumMod val="65000"/>
                    <a:lumOff val="35000"/>
                  </a:schemeClr>
                </a:solidFill>
              </a:rPr>
              <a:t> </a:t>
            </a:r>
            <a:r>
              <a:rPr sz="2400" dirty="0" err="1">
                <a:solidFill>
                  <a:schemeClr val="tx1">
                    <a:lumMod val="65000"/>
                    <a:lumOff val="35000"/>
                  </a:schemeClr>
                </a:solidFill>
              </a:rPr>
              <a:t>olmama</a:t>
            </a:r>
            <a:endParaRPr sz="2400" dirty="0">
              <a:solidFill>
                <a:schemeClr val="tx1">
                  <a:lumMod val="65000"/>
                  <a:lumOff val="35000"/>
                </a:schemeClr>
              </a:solidFill>
            </a:endParaRPr>
          </a:p>
        </p:txBody>
      </p:sp>
    </p:spTree>
    <p:extLst>
      <p:ext uri="{BB962C8B-B14F-4D97-AF65-F5344CB8AC3E}">
        <p14:creationId xmlns:p14="http://schemas.microsoft.com/office/powerpoint/2010/main" val="1803246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0" name="Rectangle 2"/>
          <p:cNvSpPr txBox="1">
            <a:spLocks noGrp="1"/>
          </p:cNvSpPr>
          <p:nvPr>
            <p:ph type="title"/>
          </p:nvPr>
        </p:nvSpPr>
        <p:spPr>
          <a:xfrm>
            <a:off x="1981200" y="277814"/>
            <a:ext cx="8229600" cy="703263"/>
          </a:xfrm>
          <a:prstGeom prst="rect">
            <a:avLst/>
          </a:prstGeom>
        </p:spPr>
        <p:txBody>
          <a:bodyPr/>
          <a:lstStyle>
            <a:lvl1pPr>
              <a:defRPr sz="4000"/>
            </a:lvl1pPr>
          </a:lstStyle>
          <a:p>
            <a:r>
              <a:t>KİŞİLİĞİ OLUŞTURAN ÖGELER</a:t>
            </a:r>
          </a:p>
        </p:txBody>
      </p:sp>
      <p:sp>
        <p:nvSpPr>
          <p:cNvPr id="2911" name="Rectangle 3"/>
          <p:cNvSpPr txBox="1">
            <a:spLocks noGrp="1"/>
          </p:cNvSpPr>
          <p:nvPr>
            <p:ph type="body" idx="1"/>
          </p:nvPr>
        </p:nvSpPr>
        <p:spPr>
          <a:xfrm>
            <a:off x="1981200" y="981075"/>
            <a:ext cx="8229600" cy="5543550"/>
          </a:xfrm>
          <a:prstGeom prst="rect">
            <a:avLst/>
          </a:prstGeom>
        </p:spPr>
        <p:txBody>
          <a:bodyPr/>
          <a:lstStyle/>
          <a:p>
            <a:endParaRPr/>
          </a:p>
          <a:p>
            <a:r>
              <a:t>Kalıtımsal yapı faktörleri</a:t>
            </a:r>
          </a:p>
          <a:p>
            <a:r>
              <a:t>Kültürel faktörler</a:t>
            </a:r>
          </a:p>
          <a:p>
            <a:r>
              <a:t>Aile faktörü</a:t>
            </a:r>
          </a:p>
          <a:p>
            <a:r>
              <a:t>Sosyal yapı ve sosyal sınıf faktörü</a:t>
            </a:r>
          </a:p>
          <a:p>
            <a:r>
              <a:t>Çevre ve arkadaş faktörü</a:t>
            </a:r>
          </a:p>
          <a:p>
            <a:r>
              <a:t>Kitle iletişim araçları</a:t>
            </a:r>
          </a:p>
        </p:txBody>
      </p:sp>
    </p:spTree>
    <p:extLst>
      <p:ext uri="{BB962C8B-B14F-4D97-AF65-F5344CB8AC3E}">
        <p14:creationId xmlns:p14="http://schemas.microsoft.com/office/powerpoint/2010/main" val="100979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3" name="Text Box 5"/>
          <p:cNvSpPr txBox="1"/>
          <p:nvPr/>
        </p:nvSpPr>
        <p:spPr>
          <a:xfrm>
            <a:off x="1905000" y="-1"/>
            <a:ext cx="8583615" cy="8333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457200" indent="-457200">
              <a:defRPr sz="2400" b="1">
                <a:solidFill>
                  <a:srgbClr val="FF0066"/>
                </a:solidFill>
                <a:latin typeface="Comic Sans MS"/>
                <a:ea typeface="Comic Sans MS"/>
                <a:cs typeface="Comic Sans MS"/>
                <a:sym typeface="Comic Sans MS"/>
              </a:defRPr>
            </a:pPr>
            <a:endParaRPr sz="2400" dirty="0">
              <a:solidFill>
                <a:schemeClr val="tx1">
                  <a:lumMod val="65000"/>
                  <a:lumOff val="35000"/>
                </a:schemeClr>
              </a:solidFill>
            </a:endParaRPr>
          </a:p>
          <a:p>
            <a:pPr marL="457200" indent="-457200" algn="just">
              <a:buSzPct val="100000"/>
              <a:buAutoNum type="arabicPeriod"/>
              <a:defRPr sz="2400" b="1">
                <a:solidFill>
                  <a:schemeClr val="accent3">
                    <a:lumOff val="44000"/>
                  </a:schemeClr>
                </a:solidFill>
              </a:defRPr>
            </a:pPr>
            <a:endParaRPr sz="2400" dirty="0">
              <a:solidFill>
                <a:schemeClr val="tx1">
                  <a:lumMod val="65000"/>
                  <a:lumOff val="35000"/>
                </a:schemeClr>
              </a:solidFill>
            </a:endParaRPr>
          </a:p>
          <a:p>
            <a:pPr marL="457200" indent="-457200" algn="just">
              <a:buSzPct val="100000"/>
              <a:buAutoNum type="arabicPeriod"/>
              <a:defRPr sz="2400" b="1">
                <a:solidFill>
                  <a:schemeClr val="accent3">
                    <a:lumOff val="44000"/>
                  </a:schemeClr>
                </a:solidFill>
              </a:defRPr>
            </a:pPr>
            <a:r>
              <a:rPr sz="2400" dirty="0" err="1">
                <a:solidFill>
                  <a:schemeClr val="tx1">
                    <a:lumMod val="65000"/>
                    <a:lumOff val="35000"/>
                  </a:schemeClr>
                </a:solidFill>
              </a:rPr>
              <a:t>Kalıtımsal</a:t>
            </a:r>
            <a:r>
              <a:rPr sz="2400" dirty="0">
                <a:solidFill>
                  <a:schemeClr val="tx1">
                    <a:lumMod val="65000"/>
                    <a:lumOff val="35000"/>
                  </a:schemeClr>
                </a:solidFill>
              </a:rPr>
              <a:t> </a:t>
            </a:r>
            <a:r>
              <a:rPr sz="2400" dirty="0" err="1">
                <a:solidFill>
                  <a:schemeClr val="tx1">
                    <a:lumMod val="65000"/>
                    <a:lumOff val="35000"/>
                  </a:schemeClr>
                </a:solidFill>
              </a:rPr>
              <a:t>Yapı</a:t>
            </a:r>
            <a:r>
              <a:rPr sz="2400" dirty="0">
                <a:solidFill>
                  <a:schemeClr val="tx1">
                    <a:lumMod val="65000"/>
                    <a:lumOff val="35000"/>
                  </a:schemeClr>
                </a:solidFill>
              </a:rPr>
              <a:t> </a:t>
            </a:r>
            <a:r>
              <a:rPr sz="2400" dirty="0" err="1">
                <a:solidFill>
                  <a:schemeClr val="tx1">
                    <a:lumMod val="65000"/>
                    <a:lumOff val="35000"/>
                  </a:schemeClr>
                </a:solidFill>
              </a:rPr>
              <a:t>Faktörleri</a:t>
            </a:r>
            <a:r>
              <a:rPr sz="2400" dirty="0">
                <a:solidFill>
                  <a:schemeClr val="tx1">
                    <a:lumMod val="65000"/>
                    <a:lumOff val="35000"/>
                  </a:schemeClr>
                </a:solidFill>
              </a:rPr>
              <a:t>: </a:t>
            </a:r>
          </a:p>
          <a:p>
            <a:pPr marL="457200" indent="-457200" algn="just">
              <a:defRPr sz="2400">
                <a:solidFill>
                  <a:schemeClr val="accent3">
                    <a:lumOff val="44000"/>
                  </a:schemeClr>
                </a:solidFill>
              </a:defRPr>
            </a:pPr>
            <a:r>
              <a:rPr sz="2400" dirty="0" err="1">
                <a:solidFill>
                  <a:schemeClr val="tx1">
                    <a:lumMod val="65000"/>
                    <a:lumOff val="35000"/>
                  </a:schemeClr>
                </a:solidFill>
              </a:rPr>
              <a:t>İnsanlar</a:t>
            </a:r>
            <a:r>
              <a:rPr sz="2400" dirty="0">
                <a:solidFill>
                  <a:schemeClr val="tx1">
                    <a:lumMod val="65000"/>
                    <a:lumOff val="35000"/>
                  </a:schemeClr>
                </a:solidFill>
              </a:rPr>
              <a:t> </a:t>
            </a:r>
            <a:r>
              <a:rPr sz="2400" dirty="0" err="1">
                <a:solidFill>
                  <a:schemeClr val="tx1">
                    <a:lumMod val="65000"/>
                    <a:lumOff val="35000"/>
                  </a:schemeClr>
                </a:solidFill>
              </a:rPr>
              <a:t>kişisel</a:t>
            </a:r>
            <a:r>
              <a:rPr sz="2400" dirty="0">
                <a:solidFill>
                  <a:schemeClr val="tx1">
                    <a:lumMod val="65000"/>
                    <a:lumOff val="35000"/>
                  </a:schemeClr>
                </a:solidFill>
              </a:rPr>
              <a:t> </a:t>
            </a:r>
            <a:r>
              <a:rPr sz="2400" dirty="0" err="1">
                <a:solidFill>
                  <a:schemeClr val="tx1">
                    <a:lumMod val="65000"/>
                    <a:lumOff val="35000"/>
                  </a:schemeClr>
                </a:solidFill>
              </a:rPr>
              <a:t>özelliklerinin</a:t>
            </a:r>
            <a:r>
              <a:rPr sz="2400" dirty="0">
                <a:solidFill>
                  <a:schemeClr val="tx1">
                    <a:lumMod val="65000"/>
                    <a:lumOff val="35000"/>
                  </a:schemeClr>
                </a:solidFill>
              </a:rPr>
              <a:t> </a:t>
            </a:r>
            <a:r>
              <a:rPr sz="2400" dirty="0" err="1">
                <a:solidFill>
                  <a:schemeClr val="tx1">
                    <a:lumMod val="65000"/>
                    <a:lumOff val="35000"/>
                  </a:schemeClr>
                </a:solidFill>
              </a:rPr>
              <a:t>bir</a:t>
            </a:r>
            <a:r>
              <a:rPr sz="2400" dirty="0">
                <a:solidFill>
                  <a:schemeClr val="tx1">
                    <a:lumMod val="65000"/>
                    <a:lumOff val="35000"/>
                  </a:schemeClr>
                </a:solidFill>
              </a:rPr>
              <a:t> </a:t>
            </a:r>
            <a:r>
              <a:rPr sz="2400" dirty="0" err="1">
                <a:solidFill>
                  <a:schemeClr val="tx1">
                    <a:lumMod val="65000"/>
                    <a:lumOff val="35000"/>
                  </a:schemeClr>
                </a:solidFill>
              </a:rPr>
              <a:t>bölümü</a:t>
            </a:r>
            <a:r>
              <a:rPr sz="2400" dirty="0">
                <a:solidFill>
                  <a:schemeClr val="tx1">
                    <a:lumMod val="65000"/>
                    <a:lumOff val="35000"/>
                  </a:schemeClr>
                </a:solidFill>
              </a:rPr>
              <a:t> </a:t>
            </a:r>
            <a:r>
              <a:rPr sz="2400" dirty="0" err="1">
                <a:solidFill>
                  <a:schemeClr val="tx1">
                    <a:lumMod val="65000"/>
                    <a:lumOff val="35000"/>
                  </a:schemeClr>
                </a:solidFill>
              </a:rPr>
              <a:t>doğuştan</a:t>
            </a:r>
            <a:r>
              <a:rPr sz="2400" dirty="0">
                <a:solidFill>
                  <a:schemeClr val="tx1">
                    <a:lumMod val="65000"/>
                    <a:lumOff val="35000"/>
                  </a:schemeClr>
                </a:solidFill>
              </a:rPr>
              <a:t> </a:t>
            </a:r>
            <a:r>
              <a:rPr sz="2400" dirty="0" err="1">
                <a:solidFill>
                  <a:schemeClr val="tx1">
                    <a:lumMod val="65000"/>
                    <a:lumOff val="35000"/>
                  </a:schemeClr>
                </a:solidFill>
              </a:rPr>
              <a:t>gelir</a:t>
            </a:r>
            <a:r>
              <a:rPr sz="2400" dirty="0">
                <a:solidFill>
                  <a:schemeClr val="tx1">
                    <a:lumMod val="65000"/>
                    <a:lumOff val="35000"/>
                  </a:schemeClr>
                </a:solidFill>
              </a:rPr>
              <a:t>.</a:t>
            </a:r>
          </a:p>
          <a:p>
            <a:pPr marL="457200" indent="-457200" algn="just">
              <a:defRPr sz="2400" b="1">
                <a:solidFill>
                  <a:schemeClr val="accent3">
                    <a:lumOff val="44000"/>
                  </a:schemeClr>
                </a:solidFill>
              </a:defRPr>
            </a:pPr>
            <a:r>
              <a:rPr sz="2400" dirty="0">
                <a:solidFill>
                  <a:schemeClr val="tx1">
                    <a:lumMod val="65000"/>
                    <a:lumOff val="35000"/>
                  </a:schemeClr>
                </a:solidFill>
              </a:rPr>
              <a:t>2. </a:t>
            </a:r>
            <a:r>
              <a:rPr sz="2400" dirty="0" err="1">
                <a:solidFill>
                  <a:schemeClr val="tx1">
                    <a:lumMod val="65000"/>
                    <a:lumOff val="35000"/>
                  </a:schemeClr>
                </a:solidFill>
              </a:rPr>
              <a:t>Kültürel</a:t>
            </a:r>
            <a:r>
              <a:rPr sz="2400" dirty="0">
                <a:solidFill>
                  <a:schemeClr val="tx1">
                    <a:lumMod val="65000"/>
                    <a:lumOff val="35000"/>
                  </a:schemeClr>
                </a:solidFill>
              </a:rPr>
              <a:t> </a:t>
            </a:r>
            <a:r>
              <a:rPr sz="2400" dirty="0" err="1">
                <a:solidFill>
                  <a:schemeClr val="tx1">
                    <a:lumMod val="65000"/>
                    <a:lumOff val="35000"/>
                  </a:schemeClr>
                </a:solidFill>
              </a:rPr>
              <a:t>Faktörler</a:t>
            </a:r>
            <a:r>
              <a:rPr sz="2400" dirty="0">
                <a:solidFill>
                  <a:schemeClr val="tx1">
                    <a:lumMod val="65000"/>
                    <a:lumOff val="35000"/>
                  </a:schemeClr>
                </a:solidFill>
              </a:rPr>
              <a:t>: </a:t>
            </a:r>
          </a:p>
          <a:p>
            <a:pPr marL="457200" indent="-457200" algn="just">
              <a:defRPr sz="2400">
                <a:solidFill>
                  <a:schemeClr val="accent3">
                    <a:lumOff val="44000"/>
                  </a:schemeClr>
                </a:solidFill>
              </a:defRPr>
            </a:pPr>
            <a:r>
              <a:rPr sz="2400" dirty="0" err="1">
                <a:solidFill>
                  <a:schemeClr val="tx1">
                    <a:lumMod val="65000"/>
                    <a:lumOff val="35000"/>
                  </a:schemeClr>
                </a:solidFill>
              </a:rPr>
              <a:t>Kalıtımsal</a:t>
            </a:r>
            <a:r>
              <a:rPr sz="2400" dirty="0">
                <a:solidFill>
                  <a:schemeClr val="tx1">
                    <a:lumMod val="65000"/>
                    <a:lumOff val="35000"/>
                  </a:schemeClr>
                </a:solidFill>
              </a:rPr>
              <a:t> </a:t>
            </a:r>
            <a:r>
              <a:rPr sz="2400" dirty="0" err="1">
                <a:solidFill>
                  <a:schemeClr val="tx1">
                    <a:lumMod val="65000"/>
                    <a:lumOff val="35000"/>
                  </a:schemeClr>
                </a:solidFill>
              </a:rPr>
              <a:t>olarak</a:t>
            </a:r>
            <a:r>
              <a:rPr sz="2400" dirty="0">
                <a:solidFill>
                  <a:schemeClr val="tx1">
                    <a:lumMod val="65000"/>
                    <a:lumOff val="35000"/>
                  </a:schemeClr>
                </a:solidFill>
              </a:rPr>
              <a:t> </a:t>
            </a:r>
            <a:r>
              <a:rPr sz="2400" dirty="0" err="1">
                <a:solidFill>
                  <a:schemeClr val="tx1">
                    <a:lumMod val="65000"/>
                    <a:lumOff val="35000"/>
                  </a:schemeClr>
                </a:solidFill>
              </a:rPr>
              <a:t>sahip</a:t>
            </a:r>
            <a:r>
              <a:rPr sz="2400" dirty="0">
                <a:solidFill>
                  <a:schemeClr val="tx1">
                    <a:lumMod val="65000"/>
                    <a:lumOff val="35000"/>
                  </a:schemeClr>
                </a:solidFill>
              </a:rPr>
              <a:t> </a:t>
            </a:r>
            <a:r>
              <a:rPr sz="2400" dirty="0" err="1">
                <a:solidFill>
                  <a:schemeClr val="tx1">
                    <a:lumMod val="65000"/>
                    <a:lumOff val="35000"/>
                  </a:schemeClr>
                </a:solidFill>
              </a:rPr>
              <a:t>olunan</a:t>
            </a:r>
            <a:r>
              <a:rPr sz="2400" b="1" dirty="0">
                <a:solidFill>
                  <a:schemeClr val="tx1">
                    <a:lumMod val="65000"/>
                    <a:lumOff val="35000"/>
                  </a:schemeClr>
                </a:solidFill>
              </a:rPr>
              <a:t> </a:t>
            </a:r>
            <a:r>
              <a:rPr sz="2400" dirty="0" err="1">
                <a:solidFill>
                  <a:schemeClr val="tx1">
                    <a:lumMod val="65000"/>
                    <a:lumOff val="35000"/>
                  </a:schemeClr>
                </a:solidFill>
              </a:rPr>
              <a:t>özelliklerin</a:t>
            </a:r>
            <a:r>
              <a:rPr sz="2400" dirty="0">
                <a:solidFill>
                  <a:schemeClr val="tx1">
                    <a:lumMod val="65000"/>
                    <a:lumOff val="35000"/>
                  </a:schemeClr>
                </a:solidFill>
              </a:rPr>
              <a:t> </a:t>
            </a:r>
            <a:r>
              <a:rPr sz="2400" dirty="0" err="1">
                <a:solidFill>
                  <a:schemeClr val="tx1">
                    <a:lumMod val="65000"/>
                    <a:lumOff val="35000"/>
                  </a:schemeClr>
                </a:solidFill>
              </a:rPr>
              <a:t>toplumun</a:t>
            </a:r>
            <a:r>
              <a:rPr sz="2400" dirty="0">
                <a:solidFill>
                  <a:schemeClr val="tx1">
                    <a:lumMod val="65000"/>
                    <a:lumOff val="35000"/>
                  </a:schemeClr>
                </a:solidFill>
              </a:rPr>
              <a:t> </a:t>
            </a:r>
            <a:r>
              <a:rPr sz="2400" dirty="0" err="1">
                <a:solidFill>
                  <a:schemeClr val="tx1">
                    <a:lumMod val="65000"/>
                    <a:lumOff val="35000"/>
                  </a:schemeClr>
                </a:solidFill>
              </a:rPr>
              <a:t>şekil</a:t>
            </a:r>
            <a:r>
              <a:rPr sz="2400" dirty="0">
                <a:solidFill>
                  <a:schemeClr val="tx1">
                    <a:lumMod val="65000"/>
                    <a:lumOff val="35000"/>
                  </a:schemeClr>
                </a:solidFill>
              </a:rPr>
              <a:t> </a:t>
            </a:r>
            <a:r>
              <a:rPr sz="2400" dirty="0" err="1">
                <a:solidFill>
                  <a:schemeClr val="tx1">
                    <a:lumMod val="65000"/>
                    <a:lumOff val="35000"/>
                  </a:schemeClr>
                </a:solidFill>
              </a:rPr>
              <a:t>vermesiyle</a:t>
            </a:r>
            <a:r>
              <a:rPr sz="2400" dirty="0">
                <a:solidFill>
                  <a:schemeClr val="tx1">
                    <a:lumMod val="65000"/>
                    <a:lumOff val="35000"/>
                  </a:schemeClr>
                </a:solidFill>
              </a:rPr>
              <a:t> </a:t>
            </a:r>
            <a:r>
              <a:rPr sz="2400" dirty="0" err="1">
                <a:solidFill>
                  <a:schemeClr val="tx1">
                    <a:lumMod val="65000"/>
                    <a:lumOff val="35000"/>
                  </a:schemeClr>
                </a:solidFill>
              </a:rPr>
              <a:t>insanların</a:t>
            </a:r>
            <a:r>
              <a:rPr sz="2400" dirty="0">
                <a:solidFill>
                  <a:schemeClr val="tx1">
                    <a:lumMod val="65000"/>
                    <a:lumOff val="35000"/>
                  </a:schemeClr>
                </a:solidFill>
              </a:rPr>
              <a:t> </a:t>
            </a:r>
            <a:r>
              <a:rPr sz="2400" dirty="0" err="1">
                <a:solidFill>
                  <a:schemeClr val="tx1">
                    <a:lumMod val="65000"/>
                    <a:lumOff val="35000"/>
                  </a:schemeClr>
                </a:solidFill>
              </a:rPr>
              <a:t>kişilik</a:t>
            </a:r>
            <a:r>
              <a:rPr sz="2400" dirty="0">
                <a:solidFill>
                  <a:schemeClr val="tx1">
                    <a:lumMod val="65000"/>
                    <a:lumOff val="35000"/>
                  </a:schemeClr>
                </a:solidFill>
              </a:rPr>
              <a:t> </a:t>
            </a:r>
            <a:r>
              <a:rPr sz="2400" dirty="0" err="1">
                <a:solidFill>
                  <a:schemeClr val="tx1">
                    <a:lumMod val="65000"/>
                    <a:lumOff val="35000"/>
                  </a:schemeClr>
                </a:solidFill>
              </a:rPr>
              <a:t>yapıları</a:t>
            </a:r>
            <a:r>
              <a:rPr sz="2400" dirty="0">
                <a:solidFill>
                  <a:schemeClr val="tx1">
                    <a:lumMod val="65000"/>
                    <a:lumOff val="35000"/>
                  </a:schemeClr>
                </a:solidFill>
              </a:rPr>
              <a:t> </a:t>
            </a:r>
            <a:r>
              <a:rPr sz="2400" dirty="0" err="1">
                <a:solidFill>
                  <a:schemeClr val="tx1">
                    <a:lumMod val="65000"/>
                    <a:lumOff val="35000"/>
                  </a:schemeClr>
                </a:solidFill>
              </a:rPr>
              <a:t>oluşur</a:t>
            </a:r>
            <a:r>
              <a:rPr sz="2400" dirty="0">
                <a:solidFill>
                  <a:schemeClr val="tx1">
                    <a:lumMod val="65000"/>
                    <a:lumOff val="35000"/>
                  </a:schemeClr>
                </a:solidFill>
              </a:rPr>
              <a:t>. </a:t>
            </a:r>
            <a:r>
              <a:rPr sz="2400" dirty="0" err="1">
                <a:solidFill>
                  <a:schemeClr val="tx1">
                    <a:lumMod val="65000"/>
                    <a:lumOff val="35000"/>
                  </a:schemeClr>
                </a:solidFill>
              </a:rPr>
              <a:t>İnsanlar</a:t>
            </a:r>
            <a:r>
              <a:rPr sz="2400" dirty="0">
                <a:solidFill>
                  <a:schemeClr val="tx1">
                    <a:lumMod val="65000"/>
                    <a:lumOff val="35000"/>
                  </a:schemeClr>
                </a:solidFill>
              </a:rPr>
              <a:t> </a:t>
            </a:r>
            <a:r>
              <a:rPr sz="2400" dirty="0" err="1">
                <a:solidFill>
                  <a:schemeClr val="tx1">
                    <a:lumMod val="65000"/>
                    <a:lumOff val="35000"/>
                  </a:schemeClr>
                </a:solidFill>
              </a:rPr>
              <a:t>içinde</a:t>
            </a:r>
            <a:r>
              <a:rPr sz="2400" dirty="0">
                <a:solidFill>
                  <a:schemeClr val="tx1">
                    <a:lumMod val="65000"/>
                    <a:lumOff val="35000"/>
                  </a:schemeClr>
                </a:solidFill>
              </a:rPr>
              <a:t> </a:t>
            </a:r>
            <a:r>
              <a:rPr sz="2400" dirty="0" err="1">
                <a:solidFill>
                  <a:schemeClr val="tx1">
                    <a:lumMod val="65000"/>
                    <a:lumOff val="35000"/>
                  </a:schemeClr>
                </a:solidFill>
              </a:rPr>
              <a:t>doğup</a:t>
            </a:r>
            <a:r>
              <a:rPr sz="2400" dirty="0">
                <a:solidFill>
                  <a:schemeClr val="tx1">
                    <a:lumMod val="65000"/>
                    <a:lumOff val="35000"/>
                  </a:schemeClr>
                </a:solidFill>
              </a:rPr>
              <a:t> </a:t>
            </a:r>
            <a:r>
              <a:rPr sz="2400" dirty="0" err="1">
                <a:solidFill>
                  <a:schemeClr val="tx1">
                    <a:lumMod val="65000"/>
                    <a:lumOff val="35000"/>
                  </a:schemeClr>
                </a:solidFill>
              </a:rPr>
              <a:t>büyüdükleri</a:t>
            </a:r>
            <a:r>
              <a:rPr sz="2400" dirty="0">
                <a:solidFill>
                  <a:schemeClr val="tx1">
                    <a:lumMod val="65000"/>
                    <a:lumOff val="35000"/>
                  </a:schemeClr>
                </a:solidFill>
              </a:rPr>
              <a:t> </a:t>
            </a:r>
            <a:r>
              <a:rPr sz="2400" dirty="0" err="1">
                <a:solidFill>
                  <a:schemeClr val="tx1">
                    <a:lumMod val="65000"/>
                    <a:lumOff val="35000"/>
                  </a:schemeClr>
                </a:solidFill>
              </a:rPr>
              <a:t>toplumun</a:t>
            </a:r>
            <a:r>
              <a:rPr sz="2400" dirty="0">
                <a:solidFill>
                  <a:schemeClr val="tx1">
                    <a:lumMod val="65000"/>
                    <a:lumOff val="35000"/>
                  </a:schemeClr>
                </a:solidFill>
              </a:rPr>
              <a:t> </a:t>
            </a:r>
            <a:r>
              <a:rPr sz="2400" dirty="0" err="1">
                <a:solidFill>
                  <a:schemeClr val="tx1">
                    <a:lumMod val="65000"/>
                    <a:lumOff val="35000"/>
                  </a:schemeClr>
                </a:solidFill>
              </a:rPr>
              <a:t>kültürlerinden</a:t>
            </a:r>
            <a:r>
              <a:rPr sz="2400" dirty="0">
                <a:solidFill>
                  <a:schemeClr val="tx1">
                    <a:lumMod val="65000"/>
                    <a:lumOff val="35000"/>
                  </a:schemeClr>
                </a:solidFill>
              </a:rPr>
              <a:t> </a:t>
            </a:r>
            <a:r>
              <a:rPr sz="2400" dirty="0" err="1">
                <a:solidFill>
                  <a:schemeClr val="tx1">
                    <a:lumMod val="65000"/>
                    <a:lumOff val="35000"/>
                  </a:schemeClr>
                </a:solidFill>
              </a:rPr>
              <a:t>çok</a:t>
            </a:r>
            <a:r>
              <a:rPr sz="2400" dirty="0">
                <a:solidFill>
                  <a:schemeClr val="tx1">
                    <a:lumMod val="65000"/>
                    <a:lumOff val="35000"/>
                  </a:schemeClr>
                </a:solidFill>
              </a:rPr>
              <a:t> </a:t>
            </a:r>
            <a:r>
              <a:rPr sz="2400" dirty="0" err="1">
                <a:solidFill>
                  <a:schemeClr val="tx1">
                    <a:lumMod val="65000"/>
                    <a:lumOff val="35000"/>
                  </a:schemeClr>
                </a:solidFill>
              </a:rPr>
              <a:t>etkilenirler</a:t>
            </a:r>
            <a:r>
              <a:rPr sz="2400" dirty="0">
                <a:solidFill>
                  <a:schemeClr val="tx1">
                    <a:lumMod val="65000"/>
                    <a:lumOff val="35000"/>
                  </a:schemeClr>
                </a:solidFill>
              </a:rPr>
              <a:t> ve </a:t>
            </a:r>
            <a:r>
              <a:rPr sz="2400" dirty="0" err="1">
                <a:solidFill>
                  <a:schemeClr val="tx1">
                    <a:lumMod val="65000"/>
                    <a:lumOff val="35000"/>
                  </a:schemeClr>
                </a:solidFill>
              </a:rPr>
              <a:t>bu</a:t>
            </a:r>
            <a:r>
              <a:rPr sz="2400" dirty="0">
                <a:solidFill>
                  <a:schemeClr val="tx1">
                    <a:lumMod val="65000"/>
                    <a:lumOff val="35000"/>
                  </a:schemeClr>
                </a:solidFill>
              </a:rPr>
              <a:t> </a:t>
            </a:r>
            <a:r>
              <a:rPr sz="2400" dirty="0" err="1">
                <a:solidFill>
                  <a:schemeClr val="tx1">
                    <a:lumMod val="65000"/>
                    <a:lumOff val="35000"/>
                  </a:schemeClr>
                </a:solidFill>
              </a:rPr>
              <a:t>etkileme</a:t>
            </a:r>
            <a:r>
              <a:rPr sz="2400" dirty="0">
                <a:solidFill>
                  <a:schemeClr val="tx1">
                    <a:lumMod val="65000"/>
                    <a:lumOff val="35000"/>
                  </a:schemeClr>
                </a:solidFill>
              </a:rPr>
              <a:t> </a:t>
            </a:r>
            <a:r>
              <a:rPr sz="2400" dirty="0" err="1">
                <a:solidFill>
                  <a:schemeClr val="tx1">
                    <a:lumMod val="65000"/>
                    <a:lumOff val="35000"/>
                  </a:schemeClr>
                </a:solidFill>
              </a:rPr>
              <a:t>neticesinde</a:t>
            </a:r>
            <a:r>
              <a:rPr sz="2400" dirty="0">
                <a:solidFill>
                  <a:schemeClr val="tx1">
                    <a:lumMod val="65000"/>
                    <a:lumOff val="35000"/>
                  </a:schemeClr>
                </a:solidFill>
              </a:rPr>
              <a:t> </a:t>
            </a:r>
            <a:r>
              <a:rPr sz="2400" dirty="0" err="1">
                <a:solidFill>
                  <a:schemeClr val="tx1">
                    <a:lumMod val="65000"/>
                    <a:lumOff val="35000"/>
                  </a:schemeClr>
                </a:solidFill>
              </a:rPr>
              <a:t>standart</a:t>
            </a:r>
            <a:r>
              <a:rPr sz="2400" dirty="0">
                <a:solidFill>
                  <a:schemeClr val="tx1">
                    <a:lumMod val="65000"/>
                    <a:lumOff val="35000"/>
                  </a:schemeClr>
                </a:solidFill>
              </a:rPr>
              <a:t> </a:t>
            </a:r>
            <a:r>
              <a:rPr sz="2400" dirty="0" err="1">
                <a:solidFill>
                  <a:schemeClr val="tx1">
                    <a:lumMod val="65000"/>
                    <a:lumOff val="35000"/>
                  </a:schemeClr>
                </a:solidFill>
              </a:rPr>
              <a:t>davranışlara</a:t>
            </a:r>
            <a:r>
              <a:rPr sz="2400" dirty="0">
                <a:solidFill>
                  <a:schemeClr val="tx1">
                    <a:lumMod val="65000"/>
                    <a:lumOff val="35000"/>
                  </a:schemeClr>
                </a:solidFill>
              </a:rPr>
              <a:t> </a:t>
            </a:r>
            <a:r>
              <a:rPr sz="2400" dirty="0" err="1">
                <a:solidFill>
                  <a:schemeClr val="tx1">
                    <a:lumMod val="65000"/>
                    <a:lumOff val="35000"/>
                  </a:schemeClr>
                </a:solidFill>
              </a:rPr>
              <a:t>sahip</a:t>
            </a:r>
            <a:r>
              <a:rPr sz="2400" dirty="0">
                <a:solidFill>
                  <a:schemeClr val="tx1">
                    <a:lumMod val="65000"/>
                    <a:lumOff val="35000"/>
                  </a:schemeClr>
                </a:solidFill>
              </a:rPr>
              <a:t> </a:t>
            </a:r>
            <a:r>
              <a:rPr sz="2400" dirty="0" err="1">
                <a:solidFill>
                  <a:schemeClr val="tx1">
                    <a:lumMod val="65000"/>
                    <a:lumOff val="35000"/>
                  </a:schemeClr>
                </a:solidFill>
              </a:rPr>
              <a:t>olurlar</a:t>
            </a:r>
            <a:r>
              <a:rPr sz="2400" dirty="0">
                <a:solidFill>
                  <a:schemeClr val="tx1">
                    <a:lumMod val="65000"/>
                    <a:lumOff val="35000"/>
                  </a:schemeClr>
                </a:solidFill>
              </a:rPr>
              <a:t>. </a:t>
            </a:r>
          </a:p>
          <a:p>
            <a:pPr marL="457200" indent="-457200">
              <a:buSzPct val="100000"/>
              <a:buAutoNum type="arabicPeriod" startAt="3"/>
              <a:defRPr sz="2400" b="1">
                <a:solidFill>
                  <a:schemeClr val="accent3">
                    <a:lumOff val="44000"/>
                  </a:schemeClr>
                </a:solidFill>
              </a:defRPr>
            </a:pPr>
            <a:r>
              <a:rPr sz="2400" dirty="0">
                <a:solidFill>
                  <a:schemeClr val="tx1">
                    <a:lumMod val="65000"/>
                    <a:lumOff val="35000"/>
                  </a:schemeClr>
                </a:solidFill>
              </a:rPr>
              <a:t> </a:t>
            </a:r>
            <a:r>
              <a:rPr sz="2400" dirty="0" err="1">
                <a:solidFill>
                  <a:schemeClr val="tx1">
                    <a:lumMod val="65000"/>
                    <a:lumOff val="35000"/>
                  </a:schemeClr>
                </a:solidFill>
              </a:rPr>
              <a:t>Aile</a:t>
            </a:r>
            <a:r>
              <a:rPr sz="2400" dirty="0">
                <a:solidFill>
                  <a:schemeClr val="tx1">
                    <a:lumMod val="65000"/>
                    <a:lumOff val="35000"/>
                  </a:schemeClr>
                </a:solidFill>
              </a:rPr>
              <a:t> </a:t>
            </a:r>
            <a:r>
              <a:rPr sz="2400" dirty="0" err="1">
                <a:solidFill>
                  <a:schemeClr val="tx1">
                    <a:lumMod val="65000"/>
                    <a:lumOff val="35000"/>
                  </a:schemeClr>
                </a:solidFill>
              </a:rPr>
              <a:t>Faktörü</a:t>
            </a:r>
            <a:r>
              <a:rPr sz="2400" dirty="0">
                <a:solidFill>
                  <a:schemeClr val="tx1">
                    <a:lumMod val="65000"/>
                    <a:lumOff val="35000"/>
                  </a:schemeClr>
                </a:solidFill>
              </a:rPr>
              <a:t>: </a:t>
            </a:r>
          </a:p>
          <a:p>
            <a:pPr marL="457200" indent="-457200">
              <a:defRPr sz="2400">
                <a:solidFill>
                  <a:schemeClr val="accent3">
                    <a:lumOff val="44000"/>
                  </a:schemeClr>
                </a:solidFill>
              </a:defRPr>
            </a:pPr>
            <a:r>
              <a:rPr sz="2400" dirty="0" err="1">
                <a:solidFill>
                  <a:schemeClr val="tx1">
                    <a:lumMod val="65000"/>
                    <a:lumOff val="35000"/>
                  </a:schemeClr>
                </a:solidFill>
              </a:rPr>
              <a:t>Kişilik</a:t>
            </a:r>
            <a:r>
              <a:rPr sz="2400" dirty="0">
                <a:solidFill>
                  <a:schemeClr val="tx1">
                    <a:lumMod val="65000"/>
                    <a:lumOff val="35000"/>
                  </a:schemeClr>
                </a:solidFill>
              </a:rPr>
              <a:t> </a:t>
            </a:r>
            <a:r>
              <a:rPr sz="2400" dirty="0" err="1">
                <a:solidFill>
                  <a:schemeClr val="tx1">
                    <a:lumMod val="65000"/>
                    <a:lumOff val="35000"/>
                  </a:schemeClr>
                </a:solidFill>
              </a:rPr>
              <a:t>oluşumunda</a:t>
            </a:r>
            <a:r>
              <a:rPr sz="2400" dirty="0">
                <a:solidFill>
                  <a:schemeClr val="tx1">
                    <a:lumMod val="65000"/>
                    <a:lumOff val="35000"/>
                  </a:schemeClr>
                </a:solidFill>
              </a:rPr>
              <a:t> en </a:t>
            </a:r>
            <a:r>
              <a:rPr sz="2400" dirty="0" err="1">
                <a:solidFill>
                  <a:schemeClr val="tx1">
                    <a:lumMod val="65000"/>
                    <a:lumOff val="35000"/>
                  </a:schemeClr>
                </a:solidFill>
              </a:rPr>
              <a:t>önemli</a:t>
            </a:r>
            <a:r>
              <a:rPr sz="2400" dirty="0">
                <a:solidFill>
                  <a:schemeClr val="tx1">
                    <a:lumMod val="65000"/>
                    <a:lumOff val="35000"/>
                  </a:schemeClr>
                </a:solidFill>
              </a:rPr>
              <a:t> ve </a:t>
            </a:r>
            <a:r>
              <a:rPr sz="2400" dirty="0" err="1">
                <a:solidFill>
                  <a:schemeClr val="tx1">
                    <a:lumMod val="65000"/>
                    <a:lumOff val="35000"/>
                  </a:schemeClr>
                </a:solidFill>
              </a:rPr>
              <a:t>etkili</a:t>
            </a:r>
            <a:r>
              <a:rPr sz="2400" dirty="0">
                <a:solidFill>
                  <a:schemeClr val="tx1">
                    <a:lumMod val="65000"/>
                    <a:lumOff val="35000"/>
                  </a:schemeClr>
                </a:solidFill>
              </a:rPr>
              <a:t> </a:t>
            </a:r>
            <a:r>
              <a:rPr sz="2400" dirty="0" err="1">
                <a:solidFill>
                  <a:schemeClr val="tx1">
                    <a:lumMod val="65000"/>
                    <a:lumOff val="35000"/>
                  </a:schemeClr>
                </a:solidFill>
              </a:rPr>
              <a:t>faktör</a:t>
            </a:r>
            <a:r>
              <a:rPr sz="2400" dirty="0">
                <a:solidFill>
                  <a:schemeClr val="tx1">
                    <a:lumMod val="65000"/>
                    <a:lumOff val="35000"/>
                  </a:schemeClr>
                </a:solidFill>
              </a:rPr>
              <a:t>  </a:t>
            </a:r>
            <a:r>
              <a:rPr sz="2400" dirty="0" err="1">
                <a:solidFill>
                  <a:schemeClr val="tx1">
                    <a:lumMod val="65000"/>
                    <a:lumOff val="35000"/>
                  </a:schemeClr>
                </a:solidFill>
              </a:rPr>
              <a:t>ailedir</a:t>
            </a:r>
            <a:r>
              <a:rPr sz="2400" dirty="0">
                <a:solidFill>
                  <a:schemeClr val="tx1">
                    <a:lumMod val="65000"/>
                    <a:lumOff val="35000"/>
                  </a:schemeClr>
                </a:solidFill>
              </a:rPr>
              <a:t>. </a:t>
            </a:r>
            <a:r>
              <a:rPr sz="2400" dirty="0" err="1">
                <a:solidFill>
                  <a:schemeClr val="tx1">
                    <a:lumMod val="65000"/>
                    <a:lumOff val="35000"/>
                  </a:schemeClr>
                </a:solidFill>
              </a:rPr>
              <a:t>Aile</a:t>
            </a:r>
            <a:r>
              <a:rPr sz="2400" dirty="0">
                <a:solidFill>
                  <a:schemeClr val="tx1">
                    <a:lumMod val="65000"/>
                    <a:lumOff val="35000"/>
                  </a:schemeClr>
                </a:solidFill>
              </a:rPr>
              <a:t> </a:t>
            </a:r>
            <a:r>
              <a:rPr sz="2400" dirty="0" err="1">
                <a:solidFill>
                  <a:schemeClr val="tx1">
                    <a:lumMod val="65000"/>
                    <a:lumOff val="35000"/>
                  </a:schemeClr>
                </a:solidFill>
              </a:rPr>
              <a:t>içi</a:t>
            </a:r>
            <a:r>
              <a:rPr sz="2400" dirty="0">
                <a:solidFill>
                  <a:schemeClr val="tx1">
                    <a:lumMod val="65000"/>
                    <a:lumOff val="35000"/>
                  </a:schemeClr>
                </a:solidFill>
              </a:rPr>
              <a:t>  </a:t>
            </a:r>
            <a:r>
              <a:rPr sz="2400" dirty="0" err="1">
                <a:solidFill>
                  <a:schemeClr val="tx1">
                    <a:lumMod val="65000"/>
                    <a:lumOff val="35000"/>
                  </a:schemeClr>
                </a:solidFill>
              </a:rPr>
              <a:t>karşılıklı</a:t>
            </a:r>
            <a:r>
              <a:rPr sz="2400" dirty="0">
                <a:solidFill>
                  <a:schemeClr val="tx1">
                    <a:lumMod val="65000"/>
                    <a:lumOff val="35000"/>
                  </a:schemeClr>
                </a:solidFill>
              </a:rPr>
              <a:t> </a:t>
            </a:r>
            <a:r>
              <a:rPr sz="2400" dirty="0" err="1">
                <a:solidFill>
                  <a:schemeClr val="tx1">
                    <a:lumMod val="65000"/>
                    <a:lumOff val="35000"/>
                  </a:schemeClr>
                </a:solidFill>
              </a:rPr>
              <a:t>ilişki</a:t>
            </a:r>
            <a:r>
              <a:rPr sz="2400" dirty="0">
                <a:solidFill>
                  <a:schemeClr val="tx1">
                    <a:lumMod val="65000"/>
                    <a:lumOff val="35000"/>
                  </a:schemeClr>
                </a:solidFill>
              </a:rPr>
              <a:t> </a:t>
            </a:r>
            <a:r>
              <a:rPr sz="2400" dirty="0" err="1">
                <a:solidFill>
                  <a:schemeClr val="tx1">
                    <a:lumMod val="65000"/>
                    <a:lumOff val="35000"/>
                  </a:schemeClr>
                </a:solidFill>
              </a:rPr>
              <a:t>biçimi</a:t>
            </a:r>
            <a:r>
              <a:rPr sz="2400" dirty="0">
                <a:solidFill>
                  <a:schemeClr val="tx1">
                    <a:lumMod val="65000"/>
                    <a:lumOff val="35000"/>
                  </a:schemeClr>
                </a:solidFill>
              </a:rPr>
              <a:t> de </a:t>
            </a:r>
            <a:r>
              <a:rPr sz="2400" dirty="0" err="1">
                <a:solidFill>
                  <a:schemeClr val="tx1">
                    <a:lumMod val="65000"/>
                    <a:lumOff val="35000"/>
                  </a:schemeClr>
                </a:solidFill>
              </a:rPr>
              <a:t>kişiliğin</a:t>
            </a:r>
            <a:r>
              <a:rPr sz="2400" dirty="0">
                <a:solidFill>
                  <a:schemeClr val="tx1">
                    <a:lumMod val="65000"/>
                    <a:lumOff val="35000"/>
                  </a:schemeClr>
                </a:solidFill>
              </a:rPr>
              <a:t> </a:t>
            </a:r>
            <a:r>
              <a:rPr sz="2400" dirty="0" err="1">
                <a:solidFill>
                  <a:schemeClr val="tx1">
                    <a:lumMod val="65000"/>
                    <a:lumOff val="35000"/>
                  </a:schemeClr>
                </a:solidFill>
              </a:rPr>
              <a:t>oluşmasında</a:t>
            </a:r>
            <a:r>
              <a:rPr sz="2400" dirty="0">
                <a:solidFill>
                  <a:schemeClr val="tx1">
                    <a:lumMod val="65000"/>
                    <a:lumOff val="35000"/>
                  </a:schemeClr>
                </a:solidFill>
              </a:rPr>
              <a:t> </a:t>
            </a:r>
            <a:r>
              <a:rPr sz="2400" dirty="0" err="1">
                <a:solidFill>
                  <a:schemeClr val="tx1">
                    <a:lumMod val="65000"/>
                    <a:lumOff val="35000"/>
                  </a:schemeClr>
                </a:solidFill>
              </a:rPr>
              <a:t>önemlidir</a:t>
            </a:r>
            <a:r>
              <a:rPr sz="2400" dirty="0">
                <a:solidFill>
                  <a:schemeClr val="tx1">
                    <a:lumMod val="65000"/>
                    <a:lumOff val="35000"/>
                  </a:schemeClr>
                </a:solidFill>
              </a:rPr>
              <a:t>. Anne ve baba </a:t>
            </a:r>
            <a:r>
              <a:rPr sz="2400" dirty="0" err="1">
                <a:solidFill>
                  <a:schemeClr val="tx1">
                    <a:lumMod val="65000"/>
                    <a:lumOff val="35000"/>
                  </a:schemeClr>
                </a:solidFill>
              </a:rPr>
              <a:t>ilişkilerinde</a:t>
            </a:r>
            <a:r>
              <a:rPr sz="2400" dirty="0">
                <a:solidFill>
                  <a:schemeClr val="tx1">
                    <a:lumMod val="65000"/>
                    <a:lumOff val="35000"/>
                  </a:schemeClr>
                </a:solidFill>
              </a:rPr>
              <a:t> </a:t>
            </a:r>
            <a:r>
              <a:rPr sz="2400" dirty="0" err="1">
                <a:solidFill>
                  <a:schemeClr val="tx1">
                    <a:lumMod val="65000"/>
                    <a:lumOff val="35000"/>
                  </a:schemeClr>
                </a:solidFill>
              </a:rPr>
              <a:t>karşılıklı</a:t>
            </a:r>
            <a:r>
              <a:rPr sz="2400" dirty="0">
                <a:solidFill>
                  <a:schemeClr val="tx1">
                    <a:lumMod val="65000"/>
                    <a:lumOff val="35000"/>
                  </a:schemeClr>
                </a:solidFill>
              </a:rPr>
              <a:t> </a:t>
            </a:r>
            <a:r>
              <a:rPr sz="2400" dirty="0" err="1">
                <a:solidFill>
                  <a:schemeClr val="tx1">
                    <a:lumMod val="65000"/>
                    <a:lumOff val="35000"/>
                  </a:schemeClr>
                </a:solidFill>
              </a:rPr>
              <a:t>saygı</a:t>
            </a:r>
            <a:r>
              <a:rPr sz="2400" dirty="0">
                <a:solidFill>
                  <a:schemeClr val="tx1">
                    <a:lumMod val="65000"/>
                    <a:lumOff val="35000"/>
                  </a:schemeClr>
                </a:solidFill>
              </a:rPr>
              <a:t> ve </a:t>
            </a:r>
            <a:r>
              <a:rPr sz="2400" dirty="0" err="1">
                <a:solidFill>
                  <a:schemeClr val="tx1">
                    <a:lumMod val="65000"/>
                    <a:lumOff val="35000"/>
                  </a:schemeClr>
                </a:solidFill>
              </a:rPr>
              <a:t>sevgi</a:t>
            </a:r>
            <a:r>
              <a:rPr sz="2400" dirty="0">
                <a:solidFill>
                  <a:schemeClr val="tx1">
                    <a:lumMod val="65000"/>
                    <a:lumOff val="35000"/>
                  </a:schemeClr>
                </a:solidFill>
              </a:rPr>
              <a:t> </a:t>
            </a:r>
            <a:r>
              <a:rPr sz="2400" dirty="0" err="1">
                <a:solidFill>
                  <a:schemeClr val="tx1">
                    <a:lumMod val="65000"/>
                    <a:lumOff val="35000"/>
                  </a:schemeClr>
                </a:solidFill>
              </a:rPr>
              <a:t>ön</a:t>
            </a:r>
            <a:r>
              <a:rPr sz="2400" dirty="0">
                <a:solidFill>
                  <a:schemeClr val="tx1">
                    <a:lumMod val="65000"/>
                    <a:lumOff val="35000"/>
                  </a:schemeClr>
                </a:solidFill>
              </a:rPr>
              <a:t> </a:t>
            </a:r>
            <a:r>
              <a:rPr sz="2400" dirty="0" err="1">
                <a:solidFill>
                  <a:schemeClr val="tx1">
                    <a:lumMod val="65000"/>
                    <a:lumOff val="35000"/>
                  </a:schemeClr>
                </a:solidFill>
              </a:rPr>
              <a:t>planda</a:t>
            </a:r>
            <a:r>
              <a:rPr sz="2400" dirty="0">
                <a:solidFill>
                  <a:schemeClr val="tx1">
                    <a:lumMod val="65000"/>
                    <a:lumOff val="35000"/>
                  </a:schemeClr>
                </a:solidFill>
              </a:rPr>
              <a:t> </a:t>
            </a:r>
            <a:r>
              <a:rPr sz="2400" dirty="0" err="1">
                <a:solidFill>
                  <a:schemeClr val="tx1">
                    <a:lumMod val="65000"/>
                    <a:lumOff val="35000"/>
                  </a:schemeClr>
                </a:solidFill>
              </a:rPr>
              <a:t>ise</a:t>
            </a:r>
            <a:r>
              <a:rPr sz="2400" dirty="0">
                <a:solidFill>
                  <a:schemeClr val="tx1">
                    <a:lumMod val="65000"/>
                    <a:lumOff val="35000"/>
                  </a:schemeClr>
                </a:solidFill>
              </a:rPr>
              <a:t>, </a:t>
            </a:r>
            <a:r>
              <a:rPr sz="2400" dirty="0" err="1">
                <a:solidFill>
                  <a:schemeClr val="tx1">
                    <a:lumMod val="65000"/>
                    <a:lumOff val="35000"/>
                  </a:schemeClr>
                </a:solidFill>
              </a:rPr>
              <a:t>çocuklar</a:t>
            </a:r>
            <a:r>
              <a:rPr sz="2400" dirty="0">
                <a:solidFill>
                  <a:schemeClr val="tx1">
                    <a:lumMod val="65000"/>
                    <a:lumOff val="35000"/>
                  </a:schemeClr>
                </a:solidFill>
              </a:rPr>
              <a:t> da </a:t>
            </a:r>
            <a:r>
              <a:rPr sz="2400" dirty="0" err="1">
                <a:solidFill>
                  <a:schemeClr val="tx1">
                    <a:lumMod val="65000"/>
                    <a:lumOff val="35000"/>
                  </a:schemeClr>
                </a:solidFill>
              </a:rPr>
              <a:t>saygı</a:t>
            </a:r>
            <a:r>
              <a:rPr sz="2400" dirty="0">
                <a:solidFill>
                  <a:schemeClr val="tx1">
                    <a:lumMod val="65000"/>
                    <a:lumOff val="35000"/>
                  </a:schemeClr>
                </a:solidFill>
              </a:rPr>
              <a:t> ve </a:t>
            </a:r>
            <a:r>
              <a:rPr sz="2400" dirty="0" err="1">
                <a:solidFill>
                  <a:schemeClr val="tx1">
                    <a:lumMod val="65000"/>
                    <a:lumOff val="35000"/>
                  </a:schemeClr>
                </a:solidFill>
              </a:rPr>
              <a:t>sevgiyle</a:t>
            </a:r>
            <a:r>
              <a:rPr sz="2400" dirty="0">
                <a:solidFill>
                  <a:schemeClr val="tx1">
                    <a:lumMod val="65000"/>
                    <a:lumOff val="35000"/>
                  </a:schemeClr>
                </a:solidFill>
              </a:rPr>
              <a:t> </a:t>
            </a:r>
            <a:r>
              <a:rPr sz="2400" dirty="0" err="1">
                <a:solidFill>
                  <a:schemeClr val="tx1">
                    <a:lumMod val="65000"/>
                    <a:lumOff val="35000"/>
                  </a:schemeClr>
                </a:solidFill>
              </a:rPr>
              <a:t>hareket</a:t>
            </a:r>
            <a:r>
              <a:rPr sz="2400" dirty="0">
                <a:solidFill>
                  <a:schemeClr val="tx1">
                    <a:lumMod val="65000"/>
                    <a:lumOff val="35000"/>
                  </a:schemeClr>
                </a:solidFill>
              </a:rPr>
              <a:t> </a:t>
            </a:r>
            <a:r>
              <a:rPr sz="2400" dirty="0" err="1">
                <a:solidFill>
                  <a:schemeClr val="tx1">
                    <a:lumMod val="65000"/>
                    <a:lumOff val="35000"/>
                  </a:schemeClr>
                </a:solidFill>
              </a:rPr>
              <a:t>eder</a:t>
            </a:r>
            <a:r>
              <a:rPr sz="2400" dirty="0">
                <a:solidFill>
                  <a:schemeClr val="tx1">
                    <a:lumMod val="65000"/>
                    <a:lumOff val="35000"/>
                  </a:schemeClr>
                </a:solidFill>
              </a:rPr>
              <a:t>. Anne ve </a:t>
            </a:r>
            <a:r>
              <a:rPr sz="2400" dirty="0" err="1">
                <a:solidFill>
                  <a:schemeClr val="tx1">
                    <a:lumMod val="65000"/>
                    <a:lumOff val="35000"/>
                  </a:schemeClr>
                </a:solidFill>
              </a:rPr>
              <a:t>babası</a:t>
            </a:r>
            <a:r>
              <a:rPr sz="2400" dirty="0">
                <a:solidFill>
                  <a:schemeClr val="tx1">
                    <a:lumMod val="65000"/>
                    <a:lumOff val="35000"/>
                  </a:schemeClr>
                </a:solidFill>
              </a:rPr>
              <a:t> </a:t>
            </a:r>
            <a:r>
              <a:rPr sz="2400" dirty="0" err="1">
                <a:solidFill>
                  <a:schemeClr val="tx1">
                    <a:lumMod val="65000"/>
                    <a:lumOff val="35000"/>
                  </a:schemeClr>
                </a:solidFill>
              </a:rPr>
              <a:t>otoriter</a:t>
            </a:r>
            <a:r>
              <a:rPr sz="2400" dirty="0">
                <a:solidFill>
                  <a:schemeClr val="tx1">
                    <a:lumMod val="65000"/>
                    <a:lumOff val="35000"/>
                  </a:schemeClr>
                </a:solidFill>
              </a:rPr>
              <a:t> </a:t>
            </a:r>
            <a:r>
              <a:rPr sz="2400" dirty="0" err="1">
                <a:solidFill>
                  <a:schemeClr val="tx1">
                    <a:lumMod val="65000"/>
                    <a:lumOff val="35000"/>
                  </a:schemeClr>
                </a:solidFill>
              </a:rPr>
              <a:t>davranan</a:t>
            </a:r>
            <a:r>
              <a:rPr sz="2400" dirty="0">
                <a:solidFill>
                  <a:schemeClr val="tx1">
                    <a:lumMod val="65000"/>
                    <a:lumOff val="35000"/>
                  </a:schemeClr>
                </a:solidFill>
              </a:rPr>
              <a:t> </a:t>
            </a:r>
            <a:r>
              <a:rPr sz="2400" dirty="0" err="1">
                <a:solidFill>
                  <a:schemeClr val="tx1">
                    <a:lumMod val="65000"/>
                    <a:lumOff val="35000"/>
                  </a:schemeClr>
                </a:solidFill>
              </a:rPr>
              <a:t>çocukların</a:t>
            </a:r>
            <a:r>
              <a:rPr sz="2400" dirty="0">
                <a:solidFill>
                  <a:schemeClr val="tx1">
                    <a:lumMod val="65000"/>
                    <a:lumOff val="35000"/>
                  </a:schemeClr>
                </a:solidFill>
              </a:rPr>
              <a:t> </a:t>
            </a:r>
            <a:r>
              <a:rPr sz="2400" dirty="0" err="1">
                <a:solidFill>
                  <a:schemeClr val="tx1">
                    <a:lumMod val="65000"/>
                    <a:lumOff val="35000"/>
                  </a:schemeClr>
                </a:solidFill>
              </a:rPr>
              <a:t>insan</a:t>
            </a:r>
            <a:r>
              <a:rPr sz="2400" dirty="0">
                <a:solidFill>
                  <a:schemeClr val="tx1">
                    <a:lumMod val="65000"/>
                    <a:lumOff val="35000"/>
                  </a:schemeClr>
                </a:solidFill>
              </a:rPr>
              <a:t> </a:t>
            </a:r>
            <a:r>
              <a:rPr sz="2400" dirty="0" err="1">
                <a:solidFill>
                  <a:schemeClr val="tx1">
                    <a:lumMod val="65000"/>
                    <a:lumOff val="35000"/>
                  </a:schemeClr>
                </a:solidFill>
              </a:rPr>
              <a:t>ilişkilerinde</a:t>
            </a:r>
            <a:r>
              <a:rPr sz="2400" dirty="0">
                <a:solidFill>
                  <a:schemeClr val="tx1">
                    <a:lumMod val="65000"/>
                    <a:lumOff val="35000"/>
                  </a:schemeClr>
                </a:solidFill>
              </a:rPr>
              <a:t> </a:t>
            </a:r>
            <a:r>
              <a:rPr sz="2400" dirty="0" err="1">
                <a:solidFill>
                  <a:schemeClr val="tx1">
                    <a:lumMod val="65000"/>
                    <a:lumOff val="35000"/>
                  </a:schemeClr>
                </a:solidFill>
              </a:rPr>
              <a:t>sert</a:t>
            </a:r>
            <a:r>
              <a:rPr sz="2400" dirty="0">
                <a:solidFill>
                  <a:schemeClr val="tx1">
                    <a:lumMod val="65000"/>
                    <a:lumOff val="35000"/>
                  </a:schemeClr>
                </a:solidFill>
              </a:rPr>
              <a:t> </a:t>
            </a:r>
            <a:r>
              <a:rPr sz="2400" dirty="0" err="1">
                <a:solidFill>
                  <a:schemeClr val="tx1">
                    <a:lumMod val="65000"/>
                    <a:lumOff val="35000"/>
                  </a:schemeClr>
                </a:solidFill>
              </a:rPr>
              <a:t>davrandıkları</a:t>
            </a:r>
            <a:r>
              <a:rPr sz="2400" dirty="0">
                <a:solidFill>
                  <a:schemeClr val="tx1">
                    <a:lumMod val="65000"/>
                    <a:lumOff val="35000"/>
                  </a:schemeClr>
                </a:solidFill>
              </a:rPr>
              <a:t> </a:t>
            </a:r>
            <a:r>
              <a:rPr sz="2400" dirty="0" err="1">
                <a:solidFill>
                  <a:schemeClr val="tx1">
                    <a:lumMod val="65000"/>
                    <a:lumOff val="35000"/>
                  </a:schemeClr>
                </a:solidFill>
              </a:rPr>
              <a:t>yapılan</a:t>
            </a:r>
            <a:r>
              <a:rPr sz="2400" dirty="0">
                <a:solidFill>
                  <a:schemeClr val="tx1">
                    <a:lumMod val="65000"/>
                    <a:lumOff val="35000"/>
                  </a:schemeClr>
                </a:solidFill>
              </a:rPr>
              <a:t> </a:t>
            </a:r>
            <a:r>
              <a:rPr sz="2400" dirty="0" err="1">
                <a:solidFill>
                  <a:schemeClr val="tx1">
                    <a:lumMod val="65000"/>
                    <a:lumOff val="35000"/>
                  </a:schemeClr>
                </a:solidFill>
              </a:rPr>
              <a:t>araştırmalarla</a:t>
            </a:r>
            <a:r>
              <a:rPr sz="2400" dirty="0">
                <a:solidFill>
                  <a:schemeClr val="tx1">
                    <a:lumMod val="65000"/>
                    <a:lumOff val="35000"/>
                  </a:schemeClr>
                </a:solidFill>
              </a:rPr>
              <a:t> </a:t>
            </a:r>
            <a:r>
              <a:rPr sz="2400" dirty="0" err="1">
                <a:solidFill>
                  <a:schemeClr val="tx1">
                    <a:lumMod val="65000"/>
                    <a:lumOff val="35000"/>
                  </a:schemeClr>
                </a:solidFill>
              </a:rPr>
              <a:t>doğrulanmıştır</a:t>
            </a:r>
            <a:r>
              <a:rPr sz="2400" dirty="0">
                <a:solidFill>
                  <a:schemeClr val="tx1">
                    <a:lumMod val="65000"/>
                    <a:lumOff val="35000"/>
                  </a:schemeClr>
                </a:solidFill>
              </a:rPr>
              <a:t>.</a:t>
            </a:r>
          </a:p>
          <a:p>
            <a:pPr marL="457200" indent="-457200" algn="just">
              <a:defRPr sz="2400" b="1">
                <a:solidFill>
                  <a:schemeClr val="accent3">
                    <a:lumOff val="44000"/>
                  </a:schemeClr>
                </a:solidFill>
              </a:defRPr>
            </a:pPr>
            <a:endParaRPr sz="2400" dirty="0">
              <a:solidFill>
                <a:schemeClr val="tx1">
                  <a:lumMod val="65000"/>
                  <a:lumOff val="35000"/>
                </a:schemeClr>
              </a:solidFill>
            </a:endParaRPr>
          </a:p>
          <a:p>
            <a:pPr marL="457200" indent="-457200" algn="just">
              <a:defRPr sz="2000" b="1">
                <a:solidFill>
                  <a:schemeClr val="accent3">
                    <a:lumOff val="44000"/>
                  </a:schemeClr>
                </a:solidFill>
                <a:latin typeface="Comic Sans MS"/>
                <a:ea typeface="Comic Sans MS"/>
                <a:cs typeface="Comic Sans MS"/>
                <a:sym typeface="Comic Sans MS"/>
              </a:defRPr>
            </a:pPr>
            <a:endParaRPr sz="2000" dirty="0">
              <a:solidFill>
                <a:schemeClr val="tx1">
                  <a:lumMod val="65000"/>
                  <a:lumOff val="35000"/>
                </a:schemeClr>
              </a:solidFill>
            </a:endParaRPr>
          </a:p>
          <a:p>
            <a:pPr marL="457200" indent="-457200" algn="just">
              <a:defRPr sz="2000" b="1">
                <a:solidFill>
                  <a:schemeClr val="accent3">
                    <a:lumOff val="44000"/>
                  </a:schemeClr>
                </a:solidFill>
                <a:latin typeface="Comic Sans MS"/>
                <a:ea typeface="Comic Sans MS"/>
                <a:cs typeface="Comic Sans MS"/>
                <a:sym typeface="Comic Sans MS"/>
              </a:defRPr>
            </a:pPr>
            <a:endParaRPr sz="2000" dirty="0">
              <a:solidFill>
                <a:schemeClr val="tx1">
                  <a:lumMod val="65000"/>
                  <a:lumOff val="35000"/>
                </a:schemeClr>
              </a:solidFill>
            </a:endParaRPr>
          </a:p>
          <a:p>
            <a:pPr marL="457200" indent="-457200" algn="just">
              <a:defRPr sz="2000" b="1">
                <a:solidFill>
                  <a:schemeClr val="accent3">
                    <a:lumOff val="44000"/>
                  </a:schemeClr>
                </a:solidFill>
                <a:latin typeface="Comic Sans MS"/>
                <a:ea typeface="Comic Sans MS"/>
                <a:cs typeface="Comic Sans MS"/>
                <a:sym typeface="Comic Sans MS"/>
              </a:defRPr>
            </a:pPr>
            <a:endParaRPr sz="2000" dirty="0">
              <a:solidFill>
                <a:schemeClr val="tx1">
                  <a:lumMod val="65000"/>
                  <a:lumOff val="35000"/>
                </a:schemeClr>
              </a:solidFill>
            </a:endParaRPr>
          </a:p>
        </p:txBody>
      </p:sp>
    </p:spTree>
    <p:extLst>
      <p:ext uri="{BB962C8B-B14F-4D97-AF65-F5344CB8AC3E}">
        <p14:creationId xmlns:p14="http://schemas.microsoft.com/office/powerpoint/2010/main" val="2173579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5" name="Text Box 5"/>
          <p:cNvSpPr txBox="1"/>
          <p:nvPr/>
        </p:nvSpPr>
        <p:spPr>
          <a:xfrm>
            <a:off x="1676400" y="641349"/>
            <a:ext cx="8763000" cy="4462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sz="2000" b="1">
                <a:solidFill>
                  <a:schemeClr val="accent3">
                    <a:lumOff val="44000"/>
                  </a:schemeClr>
                </a:solidFill>
                <a:latin typeface="Comic Sans MS"/>
                <a:ea typeface="Comic Sans MS"/>
                <a:cs typeface="Comic Sans MS"/>
                <a:sym typeface="Comic Sans MS"/>
              </a:defRPr>
            </a:pPr>
            <a:endParaRPr sz="2000" dirty="0">
              <a:solidFill>
                <a:schemeClr val="tx1">
                  <a:lumMod val="65000"/>
                  <a:lumOff val="35000"/>
                </a:schemeClr>
              </a:solidFill>
            </a:endParaRPr>
          </a:p>
          <a:p>
            <a:pPr algn="just">
              <a:defRPr sz="2000" b="1">
                <a:solidFill>
                  <a:schemeClr val="accent3">
                    <a:lumOff val="44000"/>
                  </a:schemeClr>
                </a:solidFill>
              </a:defRPr>
            </a:pPr>
            <a:r>
              <a:rPr sz="2000" dirty="0">
                <a:solidFill>
                  <a:schemeClr val="tx1">
                    <a:lumMod val="65000"/>
                    <a:lumOff val="35000"/>
                  </a:schemeClr>
                </a:solidFill>
              </a:rPr>
              <a:t>4</a:t>
            </a:r>
            <a:r>
              <a:rPr sz="2400" dirty="0">
                <a:solidFill>
                  <a:schemeClr val="tx1">
                    <a:lumMod val="65000"/>
                    <a:lumOff val="35000"/>
                  </a:schemeClr>
                </a:solidFill>
              </a:rPr>
              <a:t>. </a:t>
            </a:r>
            <a:r>
              <a:rPr sz="2400" dirty="0" err="1">
                <a:solidFill>
                  <a:schemeClr val="tx1">
                    <a:lumMod val="65000"/>
                    <a:lumOff val="35000"/>
                  </a:schemeClr>
                </a:solidFill>
              </a:rPr>
              <a:t>Sosyal</a:t>
            </a:r>
            <a:r>
              <a:rPr sz="2400" dirty="0">
                <a:solidFill>
                  <a:schemeClr val="tx1">
                    <a:lumMod val="65000"/>
                    <a:lumOff val="35000"/>
                  </a:schemeClr>
                </a:solidFill>
              </a:rPr>
              <a:t> </a:t>
            </a:r>
            <a:r>
              <a:rPr sz="2400" dirty="0" err="1">
                <a:solidFill>
                  <a:schemeClr val="tx1">
                    <a:lumMod val="65000"/>
                    <a:lumOff val="35000"/>
                  </a:schemeClr>
                </a:solidFill>
              </a:rPr>
              <a:t>Yapı</a:t>
            </a:r>
            <a:r>
              <a:rPr sz="2400" dirty="0">
                <a:solidFill>
                  <a:schemeClr val="tx1">
                    <a:lumMod val="65000"/>
                    <a:lumOff val="35000"/>
                  </a:schemeClr>
                </a:solidFill>
              </a:rPr>
              <a:t> ve </a:t>
            </a:r>
            <a:r>
              <a:rPr sz="2400" dirty="0" err="1">
                <a:solidFill>
                  <a:schemeClr val="tx1">
                    <a:lumMod val="65000"/>
                    <a:lumOff val="35000"/>
                  </a:schemeClr>
                </a:solidFill>
              </a:rPr>
              <a:t>Sosyal</a:t>
            </a:r>
            <a:r>
              <a:rPr sz="2400" dirty="0">
                <a:solidFill>
                  <a:schemeClr val="tx1">
                    <a:lumMod val="65000"/>
                    <a:lumOff val="35000"/>
                  </a:schemeClr>
                </a:solidFill>
              </a:rPr>
              <a:t> </a:t>
            </a:r>
            <a:r>
              <a:rPr sz="2400" dirty="0" err="1">
                <a:solidFill>
                  <a:schemeClr val="tx1">
                    <a:lumMod val="65000"/>
                    <a:lumOff val="35000"/>
                  </a:schemeClr>
                </a:solidFill>
              </a:rPr>
              <a:t>Sınıf</a:t>
            </a:r>
            <a:r>
              <a:rPr sz="2400" dirty="0">
                <a:solidFill>
                  <a:schemeClr val="tx1">
                    <a:lumMod val="65000"/>
                    <a:lumOff val="35000"/>
                  </a:schemeClr>
                </a:solidFill>
              </a:rPr>
              <a:t> </a:t>
            </a:r>
            <a:r>
              <a:rPr sz="2400" dirty="0" err="1">
                <a:solidFill>
                  <a:schemeClr val="tx1">
                    <a:lumMod val="65000"/>
                    <a:lumOff val="35000"/>
                  </a:schemeClr>
                </a:solidFill>
              </a:rPr>
              <a:t>Faktörleri</a:t>
            </a:r>
            <a:r>
              <a:rPr sz="2400" dirty="0">
                <a:solidFill>
                  <a:schemeClr val="tx1">
                    <a:lumMod val="65000"/>
                    <a:lumOff val="35000"/>
                  </a:schemeClr>
                </a:solidFill>
              </a:rPr>
              <a:t>: </a:t>
            </a:r>
            <a:r>
              <a:rPr sz="2400" dirty="0" err="1">
                <a:solidFill>
                  <a:schemeClr val="tx1">
                    <a:lumMod val="65000"/>
                    <a:lumOff val="35000"/>
                  </a:schemeClr>
                </a:solidFill>
              </a:rPr>
              <a:t>Kişilerin</a:t>
            </a:r>
            <a:r>
              <a:rPr sz="2400" dirty="0">
                <a:solidFill>
                  <a:schemeClr val="tx1">
                    <a:lumMod val="65000"/>
                    <a:lumOff val="35000"/>
                  </a:schemeClr>
                </a:solidFill>
              </a:rPr>
              <a:t> </a:t>
            </a:r>
            <a:r>
              <a:rPr sz="2400" dirty="0" err="1">
                <a:solidFill>
                  <a:schemeClr val="tx1">
                    <a:lumMod val="65000"/>
                    <a:lumOff val="35000"/>
                  </a:schemeClr>
                </a:solidFill>
              </a:rPr>
              <a:t>gelişmesinde</a:t>
            </a:r>
            <a:r>
              <a:rPr sz="2400" dirty="0">
                <a:solidFill>
                  <a:schemeClr val="tx1">
                    <a:lumMod val="65000"/>
                    <a:lumOff val="35000"/>
                  </a:schemeClr>
                </a:solidFill>
              </a:rPr>
              <a:t> </a:t>
            </a:r>
            <a:r>
              <a:rPr sz="2400" dirty="0" err="1">
                <a:solidFill>
                  <a:schemeClr val="tx1">
                    <a:lumMod val="65000"/>
                    <a:lumOff val="35000"/>
                  </a:schemeClr>
                </a:solidFill>
              </a:rPr>
              <a:t>kişilerin</a:t>
            </a:r>
            <a:r>
              <a:rPr sz="2400" dirty="0">
                <a:solidFill>
                  <a:schemeClr val="tx1">
                    <a:lumMod val="65000"/>
                    <a:lumOff val="35000"/>
                  </a:schemeClr>
                </a:solidFill>
              </a:rPr>
              <a:t> </a:t>
            </a:r>
            <a:r>
              <a:rPr sz="2400" dirty="0" err="1">
                <a:solidFill>
                  <a:schemeClr val="tx1">
                    <a:lumMod val="65000"/>
                    <a:lumOff val="35000"/>
                  </a:schemeClr>
                </a:solidFill>
              </a:rPr>
              <a:t>ait</a:t>
            </a:r>
            <a:r>
              <a:rPr sz="2400" dirty="0">
                <a:solidFill>
                  <a:schemeClr val="tx1">
                    <a:lumMod val="65000"/>
                    <a:lumOff val="35000"/>
                  </a:schemeClr>
                </a:solidFill>
              </a:rPr>
              <a:t> </a:t>
            </a:r>
            <a:r>
              <a:rPr sz="2400" dirty="0" err="1">
                <a:solidFill>
                  <a:schemeClr val="tx1">
                    <a:lumMod val="65000"/>
                    <a:lumOff val="35000"/>
                  </a:schemeClr>
                </a:solidFill>
              </a:rPr>
              <a:t>oldukları</a:t>
            </a:r>
            <a:r>
              <a:rPr sz="2400" dirty="0">
                <a:solidFill>
                  <a:schemeClr val="tx1">
                    <a:lumMod val="65000"/>
                    <a:lumOff val="35000"/>
                  </a:schemeClr>
                </a:solidFill>
              </a:rPr>
              <a:t> </a:t>
            </a:r>
            <a:r>
              <a:rPr sz="2400" dirty="0" err="1">
                <a:solidFill>
                  <a:schemeClr val="tx1">
                    <a:lumMod val="65000"/>
                    <a:lumOff val="35000"/>
                  </a:schemeClr>
                </a:solidFill>
              </a:rPr>
              <a:t>sosyal</a:t>
            </a:r>
            <a:r>
              <a:rPr sz="2400" dirty="0">
                <a:solidFill>
                  <a:schemeClr val="tx1">
                    <a:lumMod val="65000"/>
                    <a:lumOff val="35000"/>
                  </a:schemeClr>
                </a:solidFill>
              </a:rPr>
              <a:t> </a:t>
            </a:r>
            <a:r>
              <a:rPr sz="2400" dirty="0" err="1">
                <a:solidFill>
                  <a:schemeClr val="tx1">
                    <a:lumMod val="65000"/>
                    <a:lumOff val="35000"/>
                  </a:schemeClr>
                </a:solidFill>
              </a:rPr>
              <a:t>sınıflar</a:t>
            </a:r>
            <a:r>
              <a:rPr sz="2400" dirty="0">
                <a:solidFill>
                  <a:schemeClr val="tx1">
                    <a:lumMod val="65000"/>
                    <a:lumOff val="35000"/>
                  </a:schemeClr>
                </a:solidFill>
              </a:rPr>
              <a:t> ve </a:t>
            </a:r>
            <a:r>
              <a:rPr sz="2400" dirty="0" err="1">
                <a:solidFill>
                  <a:schemeClr val="tx1">
                    <a:lumMod val="65000"/>
                    <a:lumOff val="35000"/>
                  </a:schemeClr>
                </a:solidFill>
              </a:rPr>
              <a:t>içinde</a:t>
            </a:r>
            <a:r>
              <a:rPr sz="2400" dirty="0">
                <a:solidFill>
                  <a:schemeClr val="tx1">
                    <a:lumMod val="65000"/>
                    <a:lumOff val="35000"/>
                  </a:schemeClr>
                </a:solidFill>
              </a:rPr>
              <a:t> </a:t>
            </a:r>
            <a:r>
              <a:rPr sz="2400" dirty="0" err="1">
                <a:solidFill>
                  <a:schemeClr val="tx1">
                    <a:lumMod val="65000"/>
                    <a:lumOff val="35000"/>
                  </a:schemeClr>
                </a:solidFill>
              </a:rPr>
              <a:t>bulundukları</a:t>
            </a:r>
            <a:r>
              <a:rPr sz="2400" dirty="0">
                <a:solidFill>
                  <a:schemeClr val="tx1">
                    <a:lumMod val="65000"/>
                    <a:lumOff val="35000"/>
                  </a:schemeClr>
                </a:solidFill>
              </a:rPr>
              <a:t> alt </a:t>
            </a:r>
            <a:r>
              <a:rPr sz="2400" dirty="0" err="1">
                <a:solidFill>
                  <a:schemeClr val="tx1">
                    <a:lumMod val="65000"/>
                    <a:lumOff val="35000"/>
                  </a:schemeClr>
                </a:solidFill>
              </a:rPr>
              <a:t>kültürler</a:t>
            </a:r>
            <a:r>
              <a:rPr sz="2400" dirty="0">
                <a:solidFill>
                  <a:schemeClr val="tx1">
                    <a:lumMod val="65000"/>
                    <a:lumOff val="35000"/>
                  </a:schemeClr>
                </a:solidFill>
              </a:rPr>
              <a:t> de </a:t>
            </a:r>
            <a:r>
              <a:rPr sz="2400" dirty="0" err="1">
                <a:solidFill>
                  <a:schemeClr val="tx1">
                    <a:lumMod val="65000"/>
                    <a:lumOff val="35000"/>
                  </a:schemeClr>
                </a:solidFill>
              </a:rPr>
              <a:t>etkili</a:t>
            </a:r>
            <a:r>
              <a:rPr sz="2400" dirty="0">
                <a:solidFill>
                  <a:schemeClr val="tx1">
                    <a:lumMod val="65000"/>
                    <a:lumOff val="35000"/>
                  </a:schemeClr>
                </a:solidFill>
              </a:rPr>
              <a:t> </a:t>
            </a:r>
            <a:r>
              <a:rPr sz="2400" dirty="0" err="1">
                <a:solidFill>
                  <a:schemeClr val="tx1">
                    <a:lumMod val="65000"/>
                    <a:lumOff val="35000"/>
                  </a:schemeClr>
                </a:solidFill>
              </a:rPr>
              <a:t>olmaktadır</a:t>
            </a:r>
            <a:r>
              <a:rPr sz="2400" dirty="0">
                <a:solidFill>
                  <a:schemeClr val="tx1">
                    <a:lumMod val="65000"/>
                    <a:lumOff val="35000"/>
                  </a:schemeClr>
                </a:solidFill>
              </a:rPr>
              <a:t>. Bu </a:t>
            </a:r>
            <a:r>
              <a:rPr sz="2400" dirty="0" err="1">
                <a:solidFill>
                  <a:schemeClr val="tx1">
                    <a:lumMod val="65000"/>
                    <a:lumOff val="35000"/>
                  </a:schemeClr>
                </a:solidFill>
              </a:rPr>
              <a:t>farklı</a:t>
            </a:r>
            <a:r>
              <a:rPr sz="2400" dirty="0">
                <a:solidFill>
                  <a:schemeClr val="tx1">
                    <a:lumMod val="65000"/>
                    <a:lumOff val="35000"/>
                  </a:schemeClr>
                </a:solidFill>
              </a:rPr>
              <a:t> alt </a:t>
            </a:r>
            <a:r>
              <a:rPr sz="2400" dirty="0" err="1">
                <a:solidFill>
                  <a:schemeClr val="tx1">
                    <a:lumMod val="65000"/>
                    <a:lumOff val="35000"/>
                  </a:schemeClr>
                </a:solidFill>
              </a:rPr>
              <a:t>kültürler</a:t>
            </a:r>
            <a:r>
              <a:rPr sz="2400" dirty="0">
                <a:solidFill>
                  <a:schemeClr val="tx1">
                    <a:lumMod val="65000"/>
                    <a:lumOff val="35000"/>
                  </a:schemeClr>
                </a:solidFill>
              </a:rPr>
              <a:t> </a:t>
            </a:r>
            <a:r>
              <a:rPr sz="2400" dirty="0" err="1">
                <a:solidFill>
                  <a:schemeClr val="tx1">
                    <a:lumMod val="65000"/>
                    <a:lumOff val="35000"/>
                  </a:schemeClr>
                </a:solidFill>
              </a:rPr>
              <a:t>değişik</a:t>
            </a:r>
            <a:r>
              <a:rPr sz="2400" dirty="0">
                <a:solidFill>
                  <a:schemeClr val="tx1">
                    <a:lumMod val="65000"/>
                    <a:lumOff val="35000"/>
                  </a:schemeClr>
                </a:solidFill>
              </a:rPr>
              <a:t> </a:t>
            </a:r>
            <a:r>
              <a:rPr sz="2400" dirty="0" err="1">
                <a:solidFill>
                  <a:schemeClr val="tx1">
                    <a:lumMod val="65000"/>
                    <a:lumOff val="35000"/>
                  </a:schemeClr>
                </a:solidFill>
              </a:rPr>
              <a:t>grupların</a:t>
            </a:r>
            <a:r>
              <a:rPr sz="2400" dirty="0">
                <a:solidFill>
                  <a:schemeClr val="tx1">
                    <a:lumMod val="65000"/>
                    <a:lumOff val="35000"/>
                  </a:schemeClr>
                </a:solidFill>
              </a:rPr>
              <a:t> ve </a:t>
            </a:r>
            <a:r>
              <a:rPr sz="2400" dirty="0" err="1">
                <a:solidFill>
                  <a:schemeClr val="tx1">
                    <a:lumMod val="65000"/>
                    <a:lumOff val="35000"/>
                  </a:schemeClr>
                </a:solidFill>
              </a:rPr>
              <a:t>buna</a:t>
            </a:r>
            <a:r>
              <a:rPr sz="2400" dirty="0">
                <a:solidFill>
                  <a:schemeClr val="tx1">
                    <a:lumMod val="65000"/>
                    <a:lumOff val="35000"/>
                  </a:schemeClr>
                </a:solidFill>
              </a:rPr>
              <a:t> </a:t>
            </a:r>
            <a:r>
              <a:rPr sz="2400" dirty="0" err="1">
                <a:solidFill>
                  <a:schemeClr val="tx1">
                    <a:lumMod val="65000"/>
                    <a:lumOff val="35000"/>
                  </a:schemeClr>
                </a:solidFill>
              </a:rPr>
              <a:t>bağlı</a:t>
            </a:r>
            <a:r>
              <a:rPr sz="2400" dirty="0">
                <a:solidFill>
                  <a:schemeClr val="tx1">
                    <a:lumMod val="65000"/>
                    <a:lumOff val="35000"/>
                  </a:schemeClr>
                </a:solidFill>
              </a:rPr>
              <a:t> </a:t>
            </a:r>
            <a:r>
              <a:rPr sz="2400" dirty="0" err="1">
                <a:solidFill>
                  <a:schemeClr val="tx1">
                    <a:lumMod val="65000"/>
                    <a:lumOff val="35000"/>
                  </a:schemeClr>
                </a:solidFill>
              </a:rPr>
              <a:t>olarak</a:t>
            </a:r>
            <a:r>
              <a:rPr sz="2400" dirty="0">
                <a:solidFill>
                  <a:schemeClr val="tx1">
                    <a:lumMod val="65000"/>
                    <a:lumOff val="35000"/>
                  </a:schemeClr>
                </a:solidFill>
              </a:rPr>
              <a:t> </a:t>
            </a:r>
            <a:r>
              <a:rPr sz="2400" dirty="0" err="1">
                <a:solidFill>
                  <a:schemeClr val="tx1">
                    <a:lumMod val="65000"/>
                    <a:lumOff val="35000"/>
                  </a:schemeClr>
                </a:solidFill>
              </a:rPr>
              <a:t>farklı</a:t>
            </a:r>
            <a:r>
              <a:rPr sz="2400" dirty="0">
                <a:solidFill>
                  <a:schemeClr val="tx1">
                    <a:lumMod val="65000"/>
                    <a:lumOff val="35000"/>
                  </a:schemeClr>
                </a:solidFill>
              </a:rPr>
              <a:t> </a:t>
            </a:r>
            <a:r>
              <a:rPr sz="2400" dirty="0" err="1">
                <a:solidFill>
                  <a:schemeClr val="tx1">
                    <a:lumMod val="65000"/>
                    <a:lumOff val="35000"/>
                  </a:schemeClr>
                </a:solidFill>
              </a:rPr>
              <a:t>kişilik</a:t>
            </a:r>
            <a:r>
              <a:rPr sz="2400" dirty="0">
                <a:solidFill>
                  <a:schemeClr val="tx1">
                    <a:lumMod val="65000"/>
                    <a:lumOff val="35000"/>
                  </a:schemeClr>
                </a:solidFill>
              </a:rPr>
              <a:t> </a:t>
            </a:r>
            <a:r>
              <a:rPr sz="2400" dirty="0" err="1">
                <a:solidFill>
                  <a:schemeClr val="tx1">
                    <a:lumMod val="65000"/>
                    <a:lumOff val="35000"/>
                  </a:schemeClr>
                </a:solidFill>
              </a:rPr>
              <a:t>tiplerinin</a:t>
            </a:r>
            <a:r>
              <a:rPr sz="2400" dirty="0">
                <a:solidFill>
                  <a:schemeClr val="tx1">
                    <a:lumMod val="65000"/>
                    <a:lumOff val="35000"/>
                  </a:schemeClr>
                </a:solidFill>
              </a:rPr>
              <a:t> </a:t>
            </a:r>
            <a:r>
              <a:rPr sz="2400" dirty="0" err="1">
                <a:solidFill>
                  <a:schemeClr val="tx1">
                    <a:lumMod val="65000"/>
                    <a:lumOff val="35000"/>
                  </a:schemeClr>
                </a:solidFill>
              </a:rPr>
              <a:t>oluşmasına</a:t>
            </a:r>
            <a:r>
              <a:rPr sz="2400" dirty="0">
                <a:solidFill>
                  <a:schemeClr val="tx1">
                    <a:lumMod val="65000"/>
                    <a:lumOff val="35000"/>
                  </a:schemeClr>
                </a:solidFill>
              </a:rPr>
              <a:t> </a:t>
            </a:r>
            <a:r>
              <a:rPr sz="2400" dirty="0" err="1">
                <a:solidFill>
                  <a:schemeClr val="tx1">
                    <a:lumMod val="65000"/>
                    <a:lumOff val="35000"/>
                  </a:schemeClr>
                </a:solidFill>
              </a:rPr>
              <a:t>neden</a:t>
            </a:r>
            <a:r>
              <a:rPr sz="2400" dirty="0">
                <a:solidFill>
                  <a:schemeClr val="tx1">
                    <a:lumMod val="65000"/>
                    <a:lumOff val="35000"/>
                  </a:schemeClr>
                </a:solidFill>
              </a:rPr>
              <a:t> </a:t>
            </a:r>
            <a:r>
              <a:rPr sz="2400" dirty="0" err="1">
                <a:solidFill>
                  <a:schemeClr val="tx1">
                    <a:lumMod val="65000"/>
                    <a:lumOff val="35000"/>
                  </a:schemeClr>
                </a:solidFill>
              </a:rPr>
              <a:t>olur</a:t>
            </a:r>
            <a:r>
              <a:rPr sz="2400" dirty="0">
                <a:solidFill>
                  <a:schemeClr val="tx1">
                    <a:lumMod val="65000"/>
                    <a:lumOff val="35000"/>
                  </a:schemeClr>
                </a:solidFill>
              </a:rPr>
              <a:t>.</a:t>
            </a:r>
          </a:p>
          <a:p>
            <a:pPr algn="just">
              <a:defRPr sz="2400">
                <a:solidFill>
                  <a:schemeClr val="accent3">
                    <a:lumOff val="44000"/>
                  </a:schemeClr>
                </a:solidFill>
              </a:defRPr>
            </a:pPr>
            <a:endParaRPr sz="2400" dirty="0">
              <a:solidFill>
                <a:schemeClr val="tx1">
                  <a:lumMod val="65000"/>
                  <a:lumOff val="35000"/>
                </a:schemeClr>
              </a:solidFill>
            </a:endParaRPr>
          </a:p>
          <a:p>
            <a:pPr algn="just">
              <a:defRPr sz="2400" b="1">
                <a:solidFill>
                  <a:schemeClr val="accent3">
                    <a:lumOff val="44000"/>
                  </a:schemeClr>
                </a:solidFill>
              </a:defRPr>
            </a:pPr>
            <a:r>
              <a:rPr sz="2400" dirty="0">
                <a:solidFill>
                  <a:schemeClr val="tx1">
                    <a:lumMod val="65000"/>
                    <a:lumOff val="35000"/>
                  </a:schemeClr>
                </a:solidFill>
              </a:rPr>
              <a:t>5. </a:t>
            </a:r>
            <a:r>
              <a:rPr sz="2400" dirty="0" err="1">
                <a:solidFill>
                  <a:schemeClr val="tx1">
                    <a:lumMod val="65000"/>
                    <a:lumOff val="35000"/>
                  </a:schemeClr>
                </a:solidFill>
              </a:rPr>
              <a:t>Diğer</a:t>
            </a:r>
            <a:r>
              <a:rPr sz="2400" dirty="0">
                <a:solidFill>
                  <a:schemeClr val="tx1">
                    <a:lumMod val="65000"/>
                    <a:lumOff val="35000"/>
                  </a:schemeClr>
                </a:solidFill>
              </a:rPr>
              <a:t> </a:t>
            </a:r>
            <a:r>
              <a:rPr sz="2400" dirty="0" err="1">
                <a:solidFill>
                  <a:schemeClr val="tx1">
                    <a:lumMod val="65000"/>
                    <a:lumOff val="35000"/>
                  </a:schemeClr>
                </a:solidFill>
              </a:rPr>
              <a:t>Faktörler</a:t>
            </a:r>
            <a:r>
              <a:rPr sz="2400" dirty="0">
                <a:solidFill>
                  <a:schemeClr val="tx1">
                    <a:lumMod val="65000"/>
                    <a:lumOff val="35000"/>
                  </a:schemeClr>
                </a:solidFill>
              </a:rPr>
              <a:t>: </a:t>
            </a:r>
          </a:p>
          <a:p>
            <a:pPr algn="just">
              <a:defRPr sz="2400" b="1">
                <a:solidFill>
                  <a:schemeClr val="accent3">
                    <a:lumOff val="44000"/>
                  </a:schemeClr>
                </a:solidFill>
              </a:defRPr>
            </a:pPr>
            <a:r>
              <a:rPr sz="2400" dirty="0">
                <a:solidFill>
                  <a:schemeClr val="tx1">
                    <a:lumMod val="65000"/>
                    <a:lumOff val="35000"/>
                  </a:schemeClr>
                </a:solidFill>
              </a:rPr>
              <a:t>	</a:t>
            </a:r>
            <a:r>
              <a:rPr sz="2400" dirty="0" err="1">
                <a:solidFill>
                  <a:schemeClr val="tx1">
                    <a:lumMod val="65000"/>
                    <a:lumOff val="35000"/>
                  </a:schemeClr>
                </a:solidFill>
              </a:rPr>
              <a:t>Kitle</a:t>
            </a:r>
            <a:r>
              <a:rPr sz="2400" dirty="0">
                <a:solidFill>
                  <a:schemeClr val="tx1">
                    <a:lumMod val="65000"/>
                    <a:lumOff val="35000"/>
                  </a:schemeClr>
                </a:solidFill>
              </a:rPr>
              <a:t> </a:t>
            </a:r>
            <a:r>
              <a:rPr sz="2400" dirty="0" err="1">
                <a:solidFill>
                  <a:schemeClr val="tx1">
                    <a:lumMod val="65000"/>
                    <a:lumOff val="35000"/>
                  </a:schemeClr>
                </a:solidFill>
              </a:rPr>
              <a:t>İletişim</a:t>
            </a:r>
            <a:r>
              <a:rPr sz="2400" dirty="0">
                <a:solidFill>
                  <a:schemeClr val="tx1">
                    <a:lumMod val="65000"/>
                    <a:lumOff val="35000"/>
                  </a:schemeClr>
                </a:solidFill>
              </a:rPr>
              <a:t> </a:t>
            </a:r>
            <a:r>
              <a:rPr sz="2400" dirty="0" err="1">
                <a:solidFill>
                  <a:schemeClr val="tx1">
                    <a:lumMod val="65000"/>
                    <a:lumOff val="35000"/>
                  </a:schemeClr>
                </a:solidFill>
              </a:rPr>
              <a:t>Araçları</a:t>
            </a:r>
            <a:endParaRPr sz="2400" dirty="0">
              <a:solidFill>
                <a:schemeClr val="tx1">
                  <a:lumMod val="65000"/>
                  <a:lumOff val="35000"/>
                </a:schemeClr>
              </a:solidFill>
            </a:endParaRPr>
          </a:p>
          <a:p>
            <a:pPr algn="just">
              <a:defRPr sz="2400">
                <a:solidFill>
                  <a:schemeClr val="accent3">
                    <a:lumOff val="44000"/>
                  </a:schemeClr>
                </a:solidFill>
              </a:defRPr>
            </a:pPr>
            <a:r>
              <a:rPr sz="2400" dirty="0">
                <a:solidFill>
                  <a:schemeClr val="tx1">
                    <a:lumMod val="65000"/>
                    <a:lumOff val="35000"/>
                  </a:schemeClr>
                </a:solidFill>
              </a:rPr>
              <a:t>	</a:t>
            </a:r>
            <a:r>
              <a:rPr sz="2400" dirty="0" err="1">
                <a:solidFill>
                  <a:schemeClr val="tx1">
                    <a:lumMod val="65000"/>
                    <a:lumOff val="35000"/>
                  </a:schemeClr>
                </a:solidFill>
              </a:rPr>
              <a:t>Yetişkinler</a:t>
            </a:r>
            <a:r>
              <a:rPr sz="2400" dirty="0">
                <a:solidFill>
                  <a:schemeClr val="tx1">
                    <a:lumMod val="65000"/>
                    <a:lumOff val="35000"/>
                  </a:schemeClr>
                </a:solidFill>
              </a:rPr>
              <a:t> </a:t>
            </a:r>
            <a:r>
              <a:rPr sz="2400" dirty="0" err="1">
                <a:solidFill>
                  <a:schemeClr val="tx1">
                    <a:lumMod val="65000"/>
                    <a:lumOff val="35000"/>
                  </a:schemeClr>
                </a:solidFill>
              </a:rPr>
              <a:t>Grubu</a:t>
            </a:r>
            <a:endParaRPr sz="2400" dirty="0">
              <a:solidFill>
                <a:schemeClr val="tx1">
                  <a:lumMod val="65000"/>
                  <a:lumOff val="35000"/>
                </a:schemeClr>
              </a:solidFill>
            </a:endParaRPr>
          </a:p>
          <a:p>
            <a:pPr algn="just">
              <a:defRPr sz="2400">
                <a:solidFill>
                  <a:schemeClr val="accent3">
                    <a:lumOff val="44000"/>
                  </a:schemeClr>
                </a:solidFill>
              </a:defRPr>
            </a:pPr>
            <a:r>
              <a:rPr sz="2400" dirty="0">
                <a:solidFill>
                  <a:schemeClr val="tx1">
                    <a:lumMod val="65000"/>
                    <a:lumOff val="35000"/>
                  </a:schemeClr>
                </a:solidFill>
              </a:rPr>
              <a:t>	</a:t>
            </a:r>
            <a:r>
              <a:rPr sz="2400" dirty="0" err="1">
                <a:solidFill>
                  <a:schemeClr val="tx1">
                    <a:lumMod val="65000"/>
                    <a:lumOff val="35000"/>
                  </a:schemeClr>
                </a:solidFill>
              </a:rPr>
              <a:t>Doğum</a:t>
            </a:r>
            <a:r>
              <a:rPr sz="2400" dirty="0">
                <a:solidFill>
                  <a:schemeClr val="tx1">
                    <a:lumMod val="65000"/>
                    <a:lumOff val="35000"/>
                  </a:schemeClr>
                </a:solidFill>
              </a:rPr>
              <a:t> </a:t>
            </a:r>
            <a:r>
              <a:rPr sz="2400" dirty="0" err="1">
                <a:solidFill>
                  <a:schemeClr val="tx1">
                    <a:lumMod val="65000"/>
                    <a:lumOff val="35000"/>
                  </a:schemeClr>
                </a:solidFill>
              </a:rPr>
              <a:t>Sırası</a:t>
            </a:r>
            <a:endParaRPr sz="2400" dirty="0">
              <a:solidFill>
                <a:schemeClr val="tx1">
                  <a:lumMod val="65000"/>
                  <a:lumOff val="35000"/>
                </a:schemeClr>
              </a:solidFill>
            </a:endParaRPr>
          </a:p>
          <a:p>
            <a:pPr algn="just">
              <a:defRPr sz="2400" b="1">
                <a:solidFill>
                  <a:schemeClr val="accent3">
                    <a:lumOff val="44000"/>
                  </a:schemeClr>
                </a:solidFill>
              </a:defRPr>
            </a:pPr>
            <a:endParaRPr sz="2400" dirty="0">
              <a:solidFill>
                <a:schemeClr val="tx1">
                  <a:lumMod val="65000"/>
                  <a:lumOff val="35000"/>
                </a:schemeClr>
              </a:solidFill>
            </a:endParaRPr>
          </a:p>
        </p:txBody>
      </p:sp>
    </p:spTree>
    <p:extLst>
      <p:ext uri="{BB962C8B-B14F-4D97-AF65-F5344CB8AC3E}">
        <p14:creationId xmlns:p14="http://schemas.microsoft.com/office/powerpoint/2010/main" val="25553126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7" name="Rectangle 2"/>
          <p:cNvSpPr txBox="1">
            <a:spLocks noGrp="1"/>
          </p:cNvSpPr>
          <p:nvPr>
            <p:ph type="title"/>
          </p:nvPr>
        </p:nvSpPr>
        <p:spPr>
          <a:prstGeom prst="rect">
            <a:avLst/>
          </a:prstGeom>
        </p:spPr>
        <p:txBody>
          <a:bodyPr/>
          <a:lstStyle/>
          <a:p>
            <a:r>
              <a:t>Kişilikle İlgili Kavramlar</a:t>
            </a:r>
          </a:p>
        </p:txBody>
      </p:sp>
      <p:sp>
        <p:nvSpPr>
          <p:cNvPr id="2918" name="Rectangle 3"/>
          <p:cNvSpPr txBox="1">
            <a:spLocks noGrp="1"/>
          </p:cNvSpPr>
          <p:nvPr>
            <p:ph type="body" idx="1"/>
          </p:nvPr>
        </p:nvSpPr>
        <p:spPr>
          <a:xfrm>
            <a:off x="1981200" y="1341438"/>
            <a:ext cx="8229600" cy="5327651"/>
          </a:xfrm>
          <a:prstGeom prst="rect">
            <a:avLst/>
          </a:prstGeom>
        </p:spPr>
        <p:txBody>
          <a:bodyPr/>
          <a:lstStyle/>
          <a:p>
            <a:pPr>
              <a:spcBef>
                <a:spcPts val="500"/>
              </a:spcBef>
              <a:defRPr sz="2400" b="1" u="sng"/>
            </a:pPr>
            <a:r>
              <a:t>Karakter:</a:t>
            </a:r>
            <a:r>
              <a:rPr b="0" u="none"/>
              <a:t> İnsanın içinde yaşadığı çevrede geçerli olan değer yargılarını ve ahlak kurallarını kullanış biçimidir. Bireye ait davranışların tümüdür ve bireyin etkinliğine çevrenin verdiği değerdir. </a:t>
            </a:r>
          </a:p>
          <a:p>
            <a:pPr>
              <a:spcBef>
                <a:spcPts val="500"/>
              </a:spcBef>
              <a:buNone/>
              <a:defRPr sz="2400"/>
            </a:pPr>
            <a:r>
              <a:t>	Ör: İkiyüzlü, dürüst, nankör, bencil…vb.</a:t>
            </a:r>
          </a:p>
          <a:p>
            <a:pPr>
              <a:spcBef>
                <a:spcPts val="500"/>
              </a:spcBef>
              <a:buNone/>
              <a:defRPr sz="2400"/>
            </a:pPr>
            <a:r>
              <a:t>Karakterin gelişimi: </a:t>
            </a:r>
          </a:p>
          <a:p>
            <a:pPr marL="457200" indent="-457200">
              <a:spcBef>
                <a:spcPts val="500"/>
              </a:spcBef>
              <a:buAutoNum type="arabicPeriod"/>
              <a:defRPr sz="2400"/>
            </a:pPr>
            <a:r>
              <a:t>Ceza ve ödüllendirme yöntemi</a:t>
            </a:r>
          </a:p>
          <a:p>
            <a:pPr marL="457200" indent="-457200">
              <a:spcBef>
                <a:spcPts val="500"/>
              </a:spcBef>
              <a:buAutoNum type="arabicPeriod"/>
              <a:defRPr sz="2400"/>
            </a:pPr>
            <a:r>
              <a:t>Mantıklı düşünme yöntemi</a:t>
            </a:r>
          </a:p>
          <a:p>
            <a:pPr marL="457200" indent="-457200">
              <a:spcBef>
                <a:spcPts val="500"/>
              </a:spcBef>
              <a:buAutoNum type="arabicPeriod"/>
              <a:defRPr sz="2400"/>
            </a:pPr>
            <a:r>
              <a:t>Duygusal benimsemeler ve örnek alma yöntemi</a:t>
            </a:r>
          </a:p>
        </p:txBody>
      </p:sp>
    </p:spTree>
    <p:extLst>
      <p:ext uri="{BB962C8B-B14F-4D97-AF65-F5344CB8AC3E}">
        <p14:creationId xmlns:p14="http://schemas.microsoft.com/office/powerpoint/2010/main" val="3000769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0" name="2 İçerik Yer Tutucusu"/>
          <p:cNvSpPr txBox="1">
            <a:spLocks noGrp="1"/>
          </p:cNvSpPr>
          <p:nvPr>
            <p:ph type="body" idx="1"/>
          </p:nvPr>
        </p:nvSpPr>
        <p:spPr>
          <a:xfrm>
            <a:off x="1981200" y="260648"/>
            <a:ext cx="8229600" cy="5865517"/>
          </a:xfrm>
          <a:prstGeom prst="rect">
            <a:avLst/>
          </a:prstGeom>
        </p:spPr>
        <p:txBody>
          <a:bodyPr/>
          <a:lstStyle/>
          <a:p>
            <a:r>
              <a:t>Karakter Basamakları:</a:t>
            </a:r>
          </a:p>
          <a:p>
            <a:pPr lvl="1">
              <a:spcBef>
                <a:spcPts val="600"/>
              </a:spcBef>
              <a:buClr>
                <a:srgbClr val="CCECFF"/>
              </a:buClr>
              <a:defRPr sz="2800"/>
            </a:pPr>
            <a:r>
              <a:t>Beğenilme, Taktir ve Ödüllendirilme basamağı</a:t>
            </a:r>
          </a:p>
          <a:p>
            <a:pPr lvl="1">
              <a:spcBef>
                <a:spcPts val="600"/>
              </a:spcBef>
              <a:buClr>
                <a:srgbClr val="CCECFF"/>
              </a:buClr>
              <a:defRPr sz="2800"/>
            </a:pPr>
            <a:r>
              <a:t>Gerçek İdealler Basamağı</a:t>
            </a:r>
          </a:p>
          <a:p>
            <a:r>
              <a:t>Karakter Bozuklukları</a:t>
            </a:r>
          </a:p>
          <a:p>
            <a:pPr lvl="1">
              <a:spcBef>
                <a:spcPts val="600"/>
              </a:spcBef>
              <a:buClr>
                <a:srgbClr val="CCECFF"/>
              </a:buClr>
              <a:defRPr sz="2800"/>
            </a:pPr>
            <a:r>
              <a:t>Psikopatlar, heyecan uyumsuzluğu ve çocuksu davranışlarla beraber, yargılamalarında toplumsal kurallardan farklı durumlar gösteren ve yaşanılanlardan ders almayan insanlardır. Zekaları normal hatta üstün olabilir. Kendi doğruları vardır.</a:t>
            </a:r>
          </a:p>
        </p:txBody>
      </p:sp>
    </p:spTree>
    <p:extLst>
      <p:ext uri="{BB962C8B-B14F-4D97-AF65-F5344CB8AC3E}">
        <p14:creationId xmlns:p14="http://schemas.microsoft.com/office/powerpoint/2010/main" val="4102835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2" name="1 Başlık"/>
          <p:cNvSpPr txBox="1">
            <a:spLocks noGrp="1"/>
          </p:cNvSpPr>
          <p:nvPr>
            <p:ph type="title"/>
          </p:nvPr>
        </p:nvSpPr>
        <p:spPr>
          <a:prstGeom prst="rect">
            <a:avLst/>
          </a:prstGeom>
        </p:spPr>
        <p:txBody>
          <a:bodyPr/>
          <a:lstStyle/>
          <a:p>
            <a:endParaRPr/>
          </a:p>
        </p:txBody>
      </p:sp>
      <p:sp>
        <p:nvSpPr>
          <p:cNvPr id="2923" name="2 İçerik Yer Tutucusu"/>
          <p:cNvSpPr txBox="1">
            <a:spLocks noGrp="1"/>
          </p:cNvSpPr>
          <p:nvPr>
            <p:ph type="body" idx="1"/>
          </p:nvPr>
        </p:nvSpPr>
        <p:spPr>
          <a:xfrm>
            <a:off x="1981200" y="1600201"/>
            <a:ext cx="8229600" cy="4525963"/>
          </a:xfrm>
          <a:prstGeom prst="rect">
            <a:avLst/>
          </a:prstGeom>
        </p:spPr>
        <p:txBody>
          <a:bodyPr/>
          <a:lstStyle/>
          <a:p>
            <a:pPr>
              <a:defRPr b="1" u="sng"/>
            </a:pPr>
            <a:r>
              <a:t>Mizaç (Huy):</a:t>
            </a:r>
            <a:r>
              <a:rPr b="0" u="none"/>
              <a:t> Bireyin duygusal denge durumunu ifade eden özelliklerin tümüdür.</a:t>
            </a:r>
          </a:p>
          <a:p>
            <a:pPr>
              <a:buSzTx/>
              <a:buFont typeface="Wingdings"/>
              <a:buNone/>
            </a:pPr>
            <a:r>
              <a:t>	Ör: neşeli mizaç, soğukkanlı mizaç, kızgın mizaç, melankolik mizaç…vb.</a:t>
            </a:r>
          </a:p>
          <a:p>
            <a:pPr>
              <a:buSzTx/>
              <a:buFont typeface="Wingdings"/>
              <a:buNone/>
            </a:pPr>
            <a:endParaRPr/>
          </a:p>
          <a:p>
            <a:pPr>
              <a:defRPr b="1" u="sng"/>
            </a:pPr>
            <a:r>
              <a:t>Yetenek:</a:t>
            </a:r>
            <a:r>
              <a:rPr b="0" u="none"/>
              <a:t> Bireylerin davranışlarını düzenlemede yararlandıkları zihinsel ve bedensel kapasiteleridir.</a:t>
            </a:r>
          </a:p>
        </p:txBody>
      </p:sp>
    </p:spTree>
    <p:extLst>
      <p:ext uri="{BB962C8B-B14F-4D97-AF65-F5344CB8AC3E}">
        <p14:creationId xmlns:p14="http://schemas.microsoft.com/office/powerpoint/2010/main" val="3549442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5" name="Rectangle 2"/>
          <p:cNvSpPr txBox="1">
            <a:spLocks noGrp="1"/>
          </p:cNvSpPr>
          <p:nvPr>
            <p:ph type="title"/>
          </p:nvPr>
        </p:nvSpPr>
        <p:spPr>
          <a:xfrm>
            <a:off x="2209800" y="152401"/>
            <a:ext cx="6870700" cy="828675"/>
          </a:xfrm>
          <a:prstGeom prst="rect">
            <a:avLst/>
          </a:prstGeom>
        </p:spPr>
        <p:txBody>
          <a:bodyPr/>
          <a:lstStyle>
            <a:lvl1pPr>
              <a:defRPr sz="4000" b="1"/>
            </a:lvl1pPr>
          </a:lstStyle>
          <a:p>
            <a:pPr>
              <a:defRPr>
                <a:effectLst/>
              </a:defRPr>
            </a:pPr>
            <a:r>
              <a:t>    KİŞİLİK KURAMLARI </a:t>
            </a:r>
          </a:p>
        </p:txBody>
      </p:sp>
      <p:sp>
        <p:nvSpPr>
          <p:cNvPr id="2926" name="Rectangle 3"/>
          <p:cNvSpPr txBox="1">
            <a:spLocks noGrp="1"/>
          </p:cNvSpPr>
          <p:nvPr>
            <p:ph type="body" idx="1"/>
          </p:nvPr>
        </p:nvSpPr>
        <p:spPr>
          <a:xfrm>
            <a:off x="2135188" y="1412875"/>
            <a:ext cx="8229601" cy="5111750"/>
          </a:xfrm>
          <a:prstGeom prst="rect">
            <a:avLst/>
          </a:prstGeom>
        </p:spPr>
        <p:txBody>
          <a:bodyPr/>
          <a:lstStyle/>
          <a:p>
            <a:pPr marL="332613" indent="-332613" algn="ctr" defTabSz="886968">
              <a:defRPr sz="3104" b="1">
                <a:effectLst/>
              </a:defRPr>
            </a:pPr>
            <a:r>
              <a:t>FREUDIAN TEORİ (PSİKOANALİTİK KURAM)</a:t>
            </a:r>
          </a:p>
          <a:p>
            <a:pPr marL="332613" indent="-332613" algn="ctr" defTabSz="886968">
              <a:defRPr sz="3104" b="1">
                <a:effectLst/>
              </a:defRPr>
            </a:pPr>
            <a:endParaRPr/>
          </a:p>
          <a:p>
            <a:pPr marL="332613" indent="-332613" algn="ctr" defTabSz="886968">
              <a:defRPr sz="3104" b="1">
                <a:effectLst/>
              </a:defRPr>
            </a:pPr>
            <a:r>
              <a:t>ALFRED ADLER’İN KİŞİLİK KURAMI </a:t>
            </a:r>
          </a:p>
          <a:p>
            <a:pPr marL="332613" indent="-332613" algn="ctr" defTabSz="886968">
              <a:defRPr sz="3104" b="1">
                <a:effectLst/>
              </a:defRPr>
            </a:pPr>
            <a:endParaRPr/>
          </a:p>
          <a:p>
            <a:pPr marL="332613" indent="-332613" algn="ctr" defTabSz="886968">
              <a:defRPr sz="3104" b="1">
                <a:effectLst/>
              </a:defRPr>
            </a:pPr>
            <a:r>
              <a:t>TREYT (ÖZELLİK) KURAMI</a:t>
            </a:r>
          </a:p>
          <a:p>
            <a:pPr marL="332613" indent="-332613" algn="ctr" defTabSz="886968">
              <a:buNone/>
              <a:defRPr sz="3104" b="1">
                <a:effectLst/>
              </a:defRPr>
            </a:pPr>
            <a:endParaRPr/>
          </a:p>
          <a:p>
            <a:pPr marL="332613" indent="-332613" algn="ctr" defTabSz="886968">
              <a:defRPr sz="3104" b="1">
                <a:effectLst/>
              </a:defRPr>
            </a:pPr>
            <a:r>
              <a:t>KAREN HORNEY KİŞİLİK TEORİSİ</a:t>
            </a:r>
          </a:p>
        </p:txBody>
      </p:sp>
    </p:spTree>
    <p:extLst>
      <p:ext uri="{BB962C8B-B14F-4D97-AF65-F5344CB8AC3E}">
        <p14:creationId xmlns:p14="http://schemas.microsoft.com/office/powerpoint/2010/main" val="3806777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 name="Rectangle 2"/>
          <p:cNvSpPr txBox="1">
            <a:spLocks noGrp="1"/>
          </p:cNvSpPr>
          <p:nvPr>
            <p:ph type="title"/>
          </p:nvPr>
        </p:nvSpPr>
        <p:spPr>
          <a:xfrm>
            <a:off x="2674938" y="214313"/>
            <a:ext cx="7793037" cy="1462088"/>
          </a:xfrm>
          <a:prstGeom prst="rect">
            <a:avLst/>
          </a:prstGeom>
        </p:spPr>
        <p:txBody>
          <a:bodyPr/>
          <a:lstStyle/>
          <a:p>
            <a:pPr>
              <a:defRPr>
                <a:effectLst/>
              </a:defRPr>
            </a:pPr>
            <a:r>
              <a:t>FREUDIAN TEORİ (PSİKOANALİTİK KURAM)</a:t>
            </a:r>
          </a:p>
        </p:txBody>
      </p:sp>
      <p:sp>
        <p:nvSpPr>
          <p:cNvPr id="2929" name="Rectangle 3"/>
          <p:cNvSpPr txBox="1">
            <a:spLocks noGrp="1"/>
          </p:cNvSpPr>
          <p:nvPr>
            <p:ph type="body" idx="1"/>
          </p:nvPr>
        </p:nvSpPr>
        <p:spPr>
          <a:xfrm>
            <a:off x="1992313" y="1916113"/>
            <a:ext cx="8229601" cy="4752976"/>
          </a:xfrm>
          <a:prstGeom prst="rect">
            <a:avLst/>
          </a:prstGeom>
        </p:spPr>
        <p:txBody>
          <a:bodyPr/>
          <a:lstStyle/>
          <a:p>
            <a:pPr>
              <a:buSzTx/>
              <a:buFont typeface="Wingdings"/>
              <a:buNone/>
              <a:defRPr>
                <a:effectLst/>
              </a:defRPr>
            </a:pPr>
            <a:r>
              <a:t>Bu kurama göre kişilerin bilinçli olarak fark edemedikleri bir takım bilinç altı etkiler vardır. </a:t>
            </a:r>
          </a:p>
          <a:p>
            <a:pPr algn="ctr">
              <a:buSzTx/>
              <a:buFont typeface="Wingdings"/>
              <a:buNone/>
              <a:defRPr>
                <a:solidFill>
                  <a:srgbClr val="3333CC"/>
                </a:solidFill>
                <a:effectLst/>
              </a:defRPr>
            </a:pPr>
            <a:endParaRPr/>
          </a:p>
          <a:p>
            <a:pPr algn="ctr">
              <a:buSzTx/>
              <a:buFont typeface="Wingdings"/>
              <a:buNone/>
              <a:defRPr>
                <a:solidFill>
                  <a:srgbClr val="3333CC"/>
                </a:solidFill>
                <a:effectLst/>
              </a:defRPr>
            </a:pPr>
            <a:r>
              <a:t>Kişiliğin üç temel birimi bulunmaktadır:</a:t>
            </a:r>
          </a:p>
          <a:p>
            <a:pPr>
              <a:defRPr>
                <a:solidFill>
                  <a:srgbClr val="333399"/>
                </a:solidFill>
                <a:effectLst/>
              </a:defRPr>
            </a:pPr>
            <a:r>
              <a:t>İD</a:t>
            </a:r>
          </a:p>
          <a:p>
            <a:pPr>
              <a:defRPr>
                <a:solidFill>
                  <a:srgbClr val="333399"/>
                </a:solidFill>
                <a:effectLst/>
              </a:defRPr>
            </a:pPr>
            <a:r>
              <a:t>SUPEREGO</a:t>
            </a:r>
          </a:p>
          <a:p>
            <a:pPr>
              <a:defRPr>
                <a:solidFill>
                  <a:srgbClr val="333399"/>
                </a:solidFill>
                <a:effectLst/>
              </a:defRPr>
            </a:pPr>
            <a:r>
              <a:t>EGO</a:t>
            </a:r>
          </a:p>
        </p:txBody>
      </p:sp>
    </p:spTree>
    <p:extLst>
      <p:ext uri="{BB962C8B-B14F-4D97-AF65-F5344CB8AC3E}">
        <p14:creationId xmlns:p14="http://schemas.microsoft.com/office/powerpoint/2010/main" val="998085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1" name="Rectangle 2"/>
          <p:cNvSpPr txBox="1">
            <a:spLocks noGrp="1"/>
          </p:cNvSpPr>
          <p:nvPr>
            <p:ph type="title"/>
          </p:nvPr>
        </p:nvSpPr>
        <p:spPr>
          <a:xfrm>
            <a:off x="2674938" y="214314"/>
            <a:ext cx="7793037" cy="736601"/>
          </a:xfrm>
          <a:prstGeom prst="rect">
            <a:avLst/>
          </a:prstGeom>
        </p:spPr>
        <p:txBody>
          <a:bodyPr/>
          <a:lstStyle>
            <a:lvl1pPr>
              <a:defRPr sz="4000">
                <a:solidFill>
                  <a:srgbClr val="FF0066"/>
                </a:solidFill>
              </a:defRPr>
            </a:lvl1pPr>
          </a:lstStyle>
          <a:p>
            <a:pPr>
              <a:defRPr>
                <a:effectLst/>
              </a:defRPr>
            </a:pPr>
            <a:r>
              <a:t>İD</a:t>
            </a:r>
          </a:p>
        </p:txBody>
      </p:sp>
      <p:sp>
        <p:nvSpPr>
          <p:cNvPr id="2932" name="Rectangle 3"/>
          <p:cNvSpPr txBox="1">
            <a:spLocks noGrp="1"/>
          </p:cNvSpPr>
          <p:nvPr>
            <p:ph type="body" idx="1"/>
          </p:nvPr>
        </p:nvSpPr>
        <p:spPr>
          <a:xfrm>
            <a:off x="1981200" y="836612"/>
            <a:ext cx="8229600" cy="5761038"/>
          </a:xfrm>
          <a:prstGeom prst="rect">
            <a:avLst/>
          </a:prstGeom>
        </p:spPr>
        <p:txBody>
          <a:bodyPr/>
          <a:lstStyle/>
          <a:p>
            <a:pPr>
              <a:lnSpc>
                <a:spcPct val="80000"/>
              </a:lnSpc>
              <a:defRPr sz="2400" b="1">
                <a:solidFill>
                  <a:srgbClr val="3333CC"/>
                </a:solidFill>
                <a:effectLst/>
                <a:latin typeface="Comic Sans MS"/>
                <a:ea typeface="Comic Sans MS"/>
                <a:cs typeface="Comic Sans MS"/>
                <a:sym typeface="Comic Sans MS"/>
              </a:defRPr>
            </a:pPr>
            <a:endParaRPr/>
          </a:p>
          <a:p>
            <a:pPr>
              <a:lnSpc>
                <a:spcPct val="80000"/>
              </a:lnSpc>
              <a:defRPr sz="2400" b="1">
                <a:solidFill>
                  <a:srgbClr val="3333CC"/>
                </a:solidFill>
                <a:effectLst/>
                <a:latin typeface="Comic Sans MS"/>
                <a:ea typeface="Comic Sans MS"/>
                <a:cs typeface="Comic Sans MS"/>
                <a:sym typeface="Comic Sans MS"/>
              </a:defRPr>
            </a:pPr>
            <a:endParaRPr/>
          </a:p>
          <a:p>
            <a:pPr>
              <a:lnSpc>
                <a:spcPct val="80000"/>
              </a:lnSpc>
              <a:defRPr sz="2400" b="1">
                <a:solidFill>
                  <a:srgbClr val="3333CC"/>
                </a:solidFill>
                <a:effectLst/>
                <a:latin typeface="Comic Sans MS"/>
                <a:ea typeface="Comic Sans MS"/>
                <a:cs typeface="Comic Sans MS"/>
                <a:sym typeface="Comic Sans MS"/>
              </a:defRPr>
            </a:pPr>
            <a:endParaRPr/>
          </a:p>
          <a:p>
            <a:pPr>
              <a:lnSpc>
                <a:spcPct val="80000"/>
              </a:lnSpc>
              <a:defRPr sz="2400" b="1">
                <a:solidFill>
                  <a:srgbClr val="3333CC"/>
                </a:solidFill>
                <a:effectLst/>
              </a:defRPr>
            </a:pPr>
            <a:endParaRPr/>
          </a:p>
          <a:p>
            <a:pPr>
              <a:lnSpc>
                <a:spcPct val="80000"/>
              </a:lnSpc>
              <a:spcBef>
                <a:spcPts val="600"/>
              </a:spcBef>
              <a:defRPr sz="2800" b="1">
                <a:solidFill>
                  <a:srgbClr val="3333CC"/>
                </a:solidFill>
                <a:effectLst/>
              </a:defRPr>
            </a:pPr>
            <a:r>
              <a:t>İçgüdüsel olarak ortaya çıkan bilinçsiz davranışların kaynağıdır.</a:t>
            </a:r>
            <a:r>
              <a:rPr>
                <a:solidFill>
                  <a:srgbClr val="000000"/>
                </a:solidFill>
              </a:rPr>
              <a:t> </a:t>
            </a:r>
          </a:p>
          <a:p>
            <a:pPr>
              <a:lnSpc>
                <a:spcPct val="80000"/>
              </a:lnSpc>
              <a:spcBef>
                <a:spcPts val="600"/>
              </a:spcBef>
              <a:defRPr sz="2800" b="1">
                <a:effectLst/>
              </a:defRPr>
            </a:pPr>
            <a:r>
              <a:t>Kişiliğin </a:t>
            </a:r>
            <a:r>
              <a:rPr>
                <a:solidFill>
                  <a:srgbClr val="3333CC"/>
                </a:solidFill>
              </a:rPr>
              <a:t>doğuştan gelen yönüdür</a:t>
            </a:r>
            <a:r>
              <a:t> ve bitmez tükenmez istekleri vardır.</a:t>
            </a:r>
          </a:p>
          <a:p>
            <a:pPr>
              <a:lnSpc>
                <a:spcPct val="80000"/>
              </a:lnSpc>
              <a:spcBef>
                <a:spcPts val="600"/>
              </a:spcBef>
              <a:defRPr sz="2800" b="1">
                <a:effectLst/>
              </a:defRPr>
            </a:pPr>
            <a:r>
              <a:t>İd </a:t>
            </a:r>
            <a:r>
              <a:rPr>
                <a:solidFill>
                  <a:srgbClr val="3333CC"/>
                </a:solidFill>
              </a:rPr>
              <a:t>ilkel dürtülerin</a:t>
            </a:r>
            <a:r>
              <a:t> (cinsellik ve saldırganlık dürtülerinin) </a:t>
            </a:r>
            <a:r>
              <a:rPr>
                <a:solidFill>
                  <a:srgbClr val="3333CC"/>
                </a:solidFill>
              </a:rPr>
              <a:t>kaynağıdır</a:t>
            </a:r>
            <a:r>
              <a:t> ve davranışı büyük ölçüde etkilemektedir.</a:t>
            </a:r>
          </a:p>
          <a:p>
            <a:pPr>
              <a:lnSpc>
                <a:spcPct val="80000"/>
              </a:lnSpc>
              <a:spcBef>
                <a:spcPts val="600"/>
              </a:spcBef>
              <a:defRPr sz="2800" b="1">
                <a:solidFill>
                  <a:srgbClr val="3333CC"/>
                </a:solidFill>
                <a:effectLst/>
              </a:defRPr>
            </a:pPr>
            <a:r>
              <a:t>Mantıksızdır</a:t>
            </a:r>
            <a:r>
              <a:rPr>
                <a:solidFill>
                  <a:srgbClr val="000000"/>
                </a:solidFill>
              </a:rPr>
              <a:t>. Sonuçları düşünmeden hareket eder.</a:t>
            </a:r>
          </a:p>
        </p:txBody>
      </p:sp>
    </p:spTree>
    <p:extLst>
      <p:ext uri="{BB962C8B-B14F-4D97-AF65-F5344CB8AC3E}">
        <p14:creationId xmlns:p14="http://schemas.microsoft.com/office/powerpoint/2010/main" val="882039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4" name="Rectangle 2"/>
          <p:cNvSpPr txBox="1">
            <a:spLocks noGrp="1"/>
          </p:cNvSpPr>
          <p:nvPr>
            <p:ph type="title"/>
          </p:nvPr>
        </p:nvSpPr>
        <p:spPr>
          <a:xfrm>
            <a:off x="2674938" y="214314"/>
            <a:ext cx="7793037" cy="895351"/>
          </a:xfrm>
          <a:prstGeom prst="rect">
            <a:avLst/>
          </a:prstGeom>
        </p:spPr>
        <p:txBody>
          <a:bodyPr/>
          <a:lstStyle>
            <a:lvl1pPr>
              <a:defRPr b="1">
                <a:solidFill>
                  <a:srgbClr val="FF0066"/>
                </a:solidFill>
              </a:defRPr>
            </a:lvl1pPr>
          </a:lstStyle>
          <a:p>
            <a:pPr>
              <a:defRPr>
                <a:effectLst/>
              </a:defRPr>
            </a:pPr>
            <a:r>
              <a:t>SUPEREGO</a:t>
            </a:r>
          </a:p>
        </p:txBody>
      </p:sp>
      <p:sp>
        <p:nvSpPr>
          <p:cNvPr id="2935" name="Rectangle 3"/>
          <p:cNvSpPr txBox="1">
            <a:spLocks noGrp="1"/>
          </p:cNvSpPr>
          <p:nvPr>
            <p:ph type="body" idx="1"/>
          </p:nvPr>
        </p:nvSpPr>
        <p:spPr>
          <a:xfrm>
            <a:off x="1981200" y="1600200"/>
            <a:ext cx="8229600" cy="4997450"/>
          </a:xfrm>
          <a:prstGeom prst="rect">
            <a:avLst/>
          </a:prstGeom>
        </p:spPr>
        <p:txBody>
          <a:bodyPr/>
          <a:lstStyle/>
          <a:p>
            <a:pPr>
              <a:lnSpc>
                <a:spcPct val="90000"/>
              </a:lnSpc>
              <a:defRPr sz="2800">
                <a:solidFill>
                  <a:srgbClr val="3333CC"/>
                </a:solidFill>
                <a:effectLst/>
                <a:latin typeface="Comic Sans MS"/>
                <a:ea typeface="Comic Sans MS"/>
                <a:cs typeface="Comic Sans MS"/>
                <a:sym typeface="Comic Sans MS"/>
              </a:defRPr>
            </a:pPr>
            <a:endParaRPr/>
          </a:p>
          <a:p>
            <a:pPr>
              <a:lnSpc>
                <a:spcPct val="90000"/>
              </a:lnSpc>
              <a:spcBef>
                <a:spcPts val="600"/>
              </a:spcBef>
              <a:defRPr sz="2800">
                <a:solidFill>
                  <a:srgbClr val="3333CC"/>
                </a:solidFill>
                <a:effectLst/>
              </a:defRPr>
            </a:pPr>
            <a:r>
              <a:t>İd’in karşıtıdır</a:t>
            </a:r>
            <a:r>
              <a:rPr>
                <a:solidFill>
                  <a:srgbClr val="000000"/>
                </a:solidFill>
              </a:rPr>
              <a:t>. Toplumsal ve kültürel etkilerin içinde kişinin ne yapması gerektiğini belirler, </a:t>
            </a:r>
            <a:r>
              <a:t>sansür koyar</a:t>
            </a:r>
            <a:r>
              <a:rPr>
                <a:solidFill>
                  <a:srgbClr val="000000"/>
                </a:solidFill>
              </a:rPr>
              <a:t>. Zaman içerisinde kazanılan değer yargılarının benimsenmesidir. </a:t>
            </a:r>
          </a:p>
          <a:p>
            <a:pPr>
              <a:lnSpc>
                <a:spcPct val="90000"/>
              </a:lnSpc>
              <a:spcBef>
                <a:spcPts val="600"/>
              </a:spcBef>
              <a:defRPr sz="2800">
                <a:solidFill>
                  <a:srgbClr val="FF0066"/>
                </a:solidFill>
                <a:effectLst/>
              </a:defRPr>
            </a:pPr>
            <a:r>
              <a:t>Superego</a:t>
            </a:r>
            <a:r>
              <a:rPr>
                <a:solidFill>
                  <a:srgbClr val="000000"/>
                </a:solidFill>
              </a:rPr>
              <a:t> kişinin </a:t>
            </a:r>
            <a:r>
              <a:rPr>
                <a:solidFill>
                  <a:srgbClr val="3333CC"/>
                </a:solidFill>
              </a:rPr>
              <a:t>vicdan yönüdür</a:t>
            </a:r>
            <a:r>
              <a:rPr>
                <a:solidFill>
                  <a:srgbClr val="000000"/>
                </a:solidFill>
              </a:rPr>
              <a:t> ve kişiyi ayıp, günah gibi yasaklarla sürekli engellemeye çalışır.</a:t>
            </a:r>
            <a:r>
              <a:t> </a:t>
            </a:r>
          </a:p>
          <a:p>
            <a:pPr>
              <a:lnSpc>
                <a:spcPct val="90000"/>
              </a:lnSpc>
              <a:spcBef>
                <a:spcPts val="600"/>
              </a:spcBef>
              <a:defRPr sz="2800">
                <a:solidFill>
                  <a:srgbClr val="FF0066"/>
                </a:solidFill>
                <a:effectLst/>
              </a:defRPr>
            </a:pPr>
            <a:r>
              <a:t>Superego ile id</a:t>
            </a:r>
            <a:r>
              <a:rPr>
                <a:solidFill>
                  <a:srgbClr val="000000"/>
                </a:solidFill>
              </a:rPr>
              <a:t> devamlı bir çekişme içerisindedir. </a:t>
            </a:r>
          </a:p>
        </p:txBody>
      </p:sp>
    </p:spTree>
    <p:extLst>
      <p:ext uri="{BB962C8B-B14F-4D97-AF65-F5344CB8AC3E}">
        <p14:creationId xmlns:p14="http://schemas.microsoft.com/office/powerpoint/2010/main" val="2532732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7" name="Rectangle 2"/>
          <p:cNvSpPr txBox="1">
            <a:spLocks noGrp="1"/>
          </p:cNvSpPr>
          <p:nvPr>
            <p:ph type="title"/>
          </p:nvPr>
        </p:nvSpPr>
        <p:spPr>
          <a:xfrm>
            <a:off x="2674938" y="214313"/>
            <a:ext cx="7793037" cy="1057276"/>
          </a:xfrm>
          <a:prstGeom prst="rect">
            <a:avLst/>
          </a:prstGeom>
        </p:spPr>
        <p:txBody>
          <a:bodyPr/>
          <a:lstStyle>
            <a:lvl1pPr>
              <a:defRPr>
                <a:solidFill>
                  <a:srgbClr val="FF0066"/>
                </a:solidFill>
              </a:defRPr>
            </a:lvl1pPr>
          </a:lstStyle>
          <a:p>
            <a:pPr>
              <a:defRPr>
                <a:effectLst/>
              </a:defRPr>
            </a:pPr>
            <a:r>
              <a:t>EGO</a:t>
            </a:r>
          </a:p>
        </p:txBody>
      </p:sp>
      <p:sp>
        <p:nvSpPr>
          <p:cNvPr id="2938" name="Rectangle 3"/>
          <p:cNvSpPr txBox="1">
            <a:spLocks noGrp="1"/>
          </p:cNvSpPr>
          <p:nvPr>
            <p:ph type="body" idx="1"/>
          </p:nvPr>
        </p:nvSpPr>
        <p:spPr>
          <a:xfrm>
            <a:off x="2135188" y="2060575"/>
            <a:ext cx="7772401" cy="4114800"/>
          </a:xfrm>
          <a:prstGeom prst="rect">
            <a:avLst/>
          </a:prstGeom>
        </p:spPr>
        <p:txBody>
          <a:bodyPr/>
          <a:lstStyle/>
          <a:p>
            <a:pPr>
              <a:spcBef>
                <a:spcPts val="600"/>
              </a:spcBef>
              <a:defRPr sz="2800">
                <a:effectLst/>
                <a:latin typeface="Comic Sans MS"/>
                <a:ea typeface="Comic Sans MS"/>
                <a:cs typeface="Comic Sans MS"/>
                <a:sym typeface="Comic Sans MS"/>
              </a:defRPr>
            </a:pPr>
            <a:r>
              <a:t>   </a:t>
            </a:r>
            <a:r>
              <a:rPr>
                <a:latin typeface="Tahoma"/>
                <a:ea typeface="Tahoma"/>
                <a:cs typeface="Tahoma"/>
                <a:sym typeface="Tahoma"/>
              </a:rPr>
              <a:t>İd’in koruyucusu, yöneticisi durumunda   olan </a:t>
            </a:r>
            <a:r>
              <a:rPr b="1">
                <a:solidFill>
                  <a:srgbClr val="3333CC"/>
                </a:solidFill>
                <a:latin typeface="Tahoma"/>
                <a:ea typeface="Tahoma"/>
                <a:cs typeface="Tahoma"/>
                <a:sym typeface="Tahoma"/>
              </a:rPr>
              <a:t>superego ile id arasında </a:t>
            </a:r>
            <a:r>
              <a:rPr b="1">
                <a:solidFill>
                  <a:srgbClr val="FF0066"/>
                </a:solidFill>
                <a:latin typeface="Tahoma"/>
                <a:ea typeface="Tahoma"/>
                <a:cs typeface="Tahoma"/>
                <a:sym typeface="Tahoma"/>
              </a:rPr>
              <a:t>denge</a:t>
            </a:r>
            <a:r>
              <a:rPr b="1">
                <a:solidFill>
                  <a:srgbClr val="3333CC"/>
                </a:solidFill>
                <a:latin typeface="Tahoma"/>
                <a:ea typeface="Tahoma"/>
                <a:cs typeface="Tahoma"/>
                <a:sym typeface="Tahoma"/>
              </a:rPr>
              <a:t> kurulmasına yardım eder</a:t>
            </a:r>
            <a:r>
              <a:rPr>
                <a:latin typeface="Tahoma"/>
                <a:ea typeface="Tahoma"/>
                <a:cs typeface="Tahoma"/>
                <a:sym typeface="Tahoma"/>
              </a:rPr>
              <a:t>. </a:t>
            </a:r>
          </a:p>
          <a:p>
            <a:pPr>
              <a:buSzTx/>
              <a:buFont typeface="Wingdings"/>
              <a:buNone/>
              <a:defRPr sz="2800">
                <a:effectLst/>
              </a:defRPr>
            </a:pPr>
            <a:endParaRPr>
              <a:latin typeface="Tahoma"/>
              <a:ea typeface="Tahoma"/>
              <a:cs typeface="Tahoma"/>
              <a:sym typeface="Tahoma"/>
            </a:endParaRPr>
          </a:p>
          <a:p>
            <a:pPr>
              <a:spcBef>
                <a:spcPts val="600"/>
              </a:spcBef>
              <a:defRPr sz="2800" b="1">
                <a:solidFill>
                  <a:srgbClr val="3333CC"/>
                </a:solidFill>
                <a:effectLst/>
              </a:defRPr>
            </a:pPr>
            <a:r>
              <a:t>  Ego’nun başarısız olduğu durumlarda </a:t>
            </a:r>
            <a:r>
              <a:rPr>
                <a:solidFill>
                  <a:srgbClr val="FF0066"/>
                </a:solidFill>
              </a:rPr>
              <a:t>davranış bozukluğu</a:t>
            </a:r>
            <a:r>
              <a:t> ortaya çıkar</a:t>
            </a:r>
            <a:r>
              <a:rPr b="0">
                <a:solidFill>
                  <a:srgbClr val="000000"/>
                </a:solidFill>
              </a:rPr>
              <a:t>. İd’in sonsuz istekleriyle superegonun baskıları arasında denge kurmaya çalışılır.</a:t>
            </a:r>
          </a:p>
        </p:txBody>
      </p:sp>
    </p:spTree>
    <p:extLst>
      <p:ext uri="{BB962C8B-B14F-4D97-AF65-F5344CB8AC3E}">
        <p14:creationId xmlns:p14="http://schemas.microsoft.com/office/powerpoint/2010/main" val="2224136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0" name="Rectangle 2"/>
          <p:cNvSpPr txBox="1">
            <a:spLocks noGrp="1"/>
          </p:cNvSpPr>
          <p:nvPr>
            <p:ph type="title"/>
          </p:nvPr>
        </p:nvSpPr>
        <p:spPr>
          <a:xfrm>
            <a:off x="2674938" y="214314"/>
            <a:ext cx="7793037" cy="895351"/>
          </a:xfrm>
          <a:prstGeom prst="rect">
            <a:avLst/>
          </a:prstGeom>
        </p:spPr>
        <p:txBody>
          <a:bodyPr/>
          <a:lstStyle/>
          <a:p>
            <a:pPr>
              <a:defRPr>
                <a:effectLst/>
              </a:defRPr>
            </a:pPr>
            <a:r>
              <a:t>ALFRED ADLER</a:t>
            </a:r>
          </a:p>
        </p:txBody>
      </p:sp>
      <p:sp>
        <p:nvSpPr>
          <p:cNvPr id="2941" name="Rectangle 3"/>
          <p:cNvSpPr txBox="1">
            <a:spLocks noGrp="1"/>
          </p:cNvSpPr>
          <p:nvPr>
            <p:ph type="body" idx="1"/>
          </p:nvPr>
        </p:nvSpPr>
        <p:spPr>
          <a:xfrm>
            <a:off x="1992313" y="1268412"/>
            <a:ext cx="8229601" cy="5113338"/>
          </a:xfrm>
          <a:prstGeom prst="rect">
            <a:avLst/>
          </a:prstGeom>
        </p:spPr>
        <p:txBody>
          <a:bodyPr/>
          <a:lstStyle/>
          <a:p>
            <a:pPr marL="325754" indent="-325754" defTabSz="868680">
              <a:defRPr sz="2660">
                <a:effectLst/>
                <a:latin typeface="Comic Sans MS"/>
                <a:ea typeface="Comic Sans MS"/>
                <a:cs typeface="Comic Sans MS"/>
                <a:sym typeface="Comic Sans MS"/>
              </a:defRPr>
            </a:pPr>
            <a:endParaRPr/>
          </a:p>
          <a:p>
            <a:pPr marL="325754" indent="-325754" defTabSz="868680">
              <a:defRPr sz="2660">
                <a:effectLst/>
                <a:latin typeface="Comic Sans MS"/>
                <a:ea typeface="Comic Sans MS"/>
                <a:cs typeface="Comic Sans MS"/>
                <a:sym typeface="Comic Sans MS"/>
              </a:defRPr>
            </a:pPr>
            <a:endParaRPr/>
          </a:p>
          <a:p>
            <a:pPr marL="325754" indent="-325754" defTabSz="868680">
              <a:spcBef>
                <a:spcPts val="600"/>
              </a:spcBef>
              <a:defRPr sz="2660">
                <a:effectLst/>
              </a:defRPr>
            </a:pPr>
            <a:r>
              <a:t>İnsanın </a:t>
            </a:r>
            <a:r>
              <a:rPr>
                <a:solidFill>
                  <a:srgbClr val="FF0066"/>
                </a:solidFill>
              </a:rPr>
              <a:t>temel dürtüsünün üstünlük elde etmek</a:t>
            </a:r>
            <a:r>
              <a:t> olduğuna inanır. </a:t>
            </a:r>
          </a:p>
          <a:p>
            <a:pPr marL="325754" indent="-325754" defTabSz="868680">
              <a:spcBef>
                <a:spcPts val="600"/>
              </a:spcBef>
              <a:defRPr sz="2660">
                <a:effectLst/>
              </a:defRPr>
            </a:pPr>
            <a:r>
              <a:t>Yaşamın temel amacının kişinin </a:t>
            </a:r>
            <a:r>
              <a:rPr>
                <a:solidFill>
                  <a:srgbClr val="FF0066"/>
                </a:solidFill>
              </a:rPr>
              <a:t>benliğini en mükemmel duruma getirmek</a:t>
            </a:r>
            <a:r>
              <a:t> ve çocukluğunda elde ettiği aşağılık duygusundan kurtarmak olduğunu söyler. </a:t>
            </a:r>
          </a:p>
          <a:p>
            <a:pPr marL="325754" indent="-325754" defTabSz="868680">
              <a:spcBef>
                <a:spcPts val="600"/>
              </a:spcBef>
              <a:defRPr sz="2660">
                <a:effectLst/>
              </a:defRPr>
            </a:pPr>
            <a:r>
              <a:t>Satın alınan </a:t>
            </a:r>
            <a:r>
              <a:rPr>
                <a:solidFill>
                  <a:srgbClr val="FF0066"/>
                </a:solidFill>
              </a:rPr>
              <a:t>evler, arabalar</a:t>
            </a:r>
            <a:r>
              <a:t> benliği mükemmel kılmaya ve başkalarına göre daha az aşağılık duymaya yöneliktir.</a:t>
            </a:r>
          </a:p>
        </p:txBody>
      </p:sp>
    </p:spTree>
    <p:extLst>
      <p:ext uri="{BB962C8B-B14F-4D97-AF65-F5344CB8AC3E}">
        <p14:creationId xmlns:p14="http://schemas.microsoft.com/office/powerpoint/2010/main" val="1100463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3" name="Rectangle 2"/>
          <p:cNvSpPr txBox="1">
            <a:spLocks noGrp="1"/>
          </p:cNvSpPr>
          <p:nvPr>
            <p:ph type="title"/>
          </p:nvPr>
        </p:nvSpPr>
        <p:spPr>
          <a:xfrm>
            <a:off x="2674938" y="214314"/>
            <a:ext cx="7793037" cy="977901"/>
          </a:xfrm>
          <a:prstGeom prst="rect">
            <a:avLst/>
          </a:prstGeom>
        </p:spPr>
        <p:txBody>
          <a:bodyPr/>
          <a:lstStyle/>
          <a:p>
            <a:pPr>
              <a:defRPr>
                <a:effectLst/>
              </a:defRPr>
            </a:pPr>
            <a:r>
              <a:t>TREYT (ÖZELLİK) KURAMI</a:t>
            </a:r>
          </a:p>
        </p:txBody>
      </p:sp>
      <p:sp>
        <p:nvSpPr>
          <p:cNvPr id="2944" name="Rectangle 3"/>
          <p:cNvSpPr txBox="1">
            <a:spLocks noGrp="1"/>
          </p:cNvSpPr>
          <p:nvPr>
            <p:ph type="body" idx="1"/>
          </p:nvPr>
        </p:nvSpPr>
        <p:spPr>
          <a:xfrm>
            <a:off x="2135188" y="2060575"/>
            <a:ext cx="7772401" cy="4114800"/>
          </a:xfrm>
          <a:prstGeom prst="rect">
            <a:avLst/>
          </a:prstGeom>
        </p:spPr>
        <p:txBody>
          <a:bodyPr/>
          <a:lstStyle/>
          <a:p>
            <a:pPr>
              <a:spcBef>
                <a:spcPts val="500"/>
              </a:spcBef>
              <a:defRPr sz="2400">
                <a:effectLst/>
              </a:defRPr>
            </a:pPr>
            <a:r>
              <a:t>Kişilik, kişinin sahip olduğu özelliklerin belirlediği bir yapıdadır. </a:t>
            </a:r>
          </a:p>
          <a:p>
            <a:pPr>
              <a:defRPr sz="2400">
                <a:effectLst/>
              </a:defRPr>
            </a:pPr>
            <a:endParaRPr/>
          </a:p>
          <a:p>
            <a:pPr>
              <a:spcBef>
                <a:spcPts val="500"/>
              </a:spcBef>
              <a:defRPr sz="2400">
                <a:effectLst/>
              </a:defRPr>
            </a:pPr>
            <a:r>
              <a:t>Kişinin </a:t>
            </a:r>
            <a:r>
              <a:rPr>
                <a:solidFill>
                  <a:srgbClr val="FF0066"/>
                </a:solidFill>
              </a:rPr>
              <a:t>temel özellikleri bilinirse, kişiliği de öğrenebilir</a:t>
            </a:r>
            <a:r>
              <a:t>. Bu özelliklere </a:t>
            </a:r>
            <a:r>
              <a:rPr>
                <a:solidFill>
                  <a:srgbClr val="3333CC"/>
                </a:solidFill>
              </a:rPr>
              <a:t>sevimlilik, dürüstlük, çekingenlik örnek olarak verilebilir</a:t>
            </a:r>
          </a:p>
          <a:p>
            <a:pPr>
              <a:defRPr sz="2400">
                <a:effectLst/>
              </a:defRPr>
            </a:pPr>
            <a:endParaRPr>
              <a:solidFill>
                <a:srgbClr val="3333CC"/>
              </a:solidFill>
            </a:endParaRPr>
          </a:p>
          <a:p>
            <a:pPr>
              <a:spcBef>
                <a:spcPts val="500"/>
              </a:spcBef>
              <a:defRPr sz="2400">
                <a:effectLst/>
              </a:defRPr>
            </a:pPr>
            <a:r>
              <a:t>Kişiliğin belli psikolojik özelliklere göre ölçülmesine önem verir.</a:t>
            </a:r>
          </a:p>
        </p:txBody>
      </p:sp>
    </p:spTree>
    <p:extLst>
      <p:ext uri="{BB962C8B-B14F-4D97-AF65-F5344CB8AC3E}">
        <p14:creationId xmlns:p14="http://schemas.microsoft.com/office/powerpoint/2010/main" val="1377205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6" name="Rectangle 2"/>
          <p:cNvSpPr txBox="1">
            <a:spLocks noGrp="1"/>
          </p:cNvSpPr>
          <p:nvPr>
            <p:ph type="title"/>
          </p:nvPr>
        </p:nvSpPr>
        <p:spPr>
          <a:xfrm>
            <a:off x="2874963" y="476673"/>
            <a:ext cx="7793037" cy="977901"/>
          </a:xfrm>
          <a:prstGeom prst="rect">
            <a:avLst/>
          </a:prstGeom>
        </p:spPr>
        <p:txBody>
          <a:bodyPr>
            <a:normAutofit fontScale="90000"/>
          </a:bodyPr>
          <a:lstStyle/>
          <a:p>
            <a:pPr algn="ctr" defTabSz="612648">
              <a:defRPr sz="2948">
                <a:effectLst/>
              </a:defRPr>
            </a:pPr>
            <a:r>
              <a:t>KAREN HORNEY</a:t>
            </a:r>
            <a:br/>
            <a:r>
              <a:t>KİŞİLİK TİPLERİ</a:t>
            </a:r>
          </a:p>
        </p:txBody>
      </p:sp>
      <p:sp>
        <p:nvSpPr>
          <p:cNvPr id="2947" name="Rectangle 3"/>
          <p:cNvSpPr txBox="1">
            <a:spLocks noGrp="1"/>
          </p:cNvSpPr>
          <p:nvPr>
            <p:ph type="body" idx="1"/>
          </p:nvPr>
        </p:nvSpPr>
        <p:spPr>
          <a:xfrm>
            <a:off x="2063552" y="2060849"/>
            <a:ext cx="7772401" cy="4114801"/>
          </a:xfrm>
          <a:prstGeom prst="rect">
            <a:avLst/>
          </a:prstGeom>
        </p:spPr>
        <p:txBody>
          <a:bodyPr/>
          <a:lstStyle/>
          <a:p>
            <a:pPr marL="0" indent="0" algn="just">
              <a:spcBef>
                <a:spcPts val="500"/>
              </a:spcBef>
              <a:buNone/>
              <a:defRPr sz="2400">
                <a:effectLst/>
              </a:defRPr>
            </a:pPr>
            <a:r>
              <a:t>Kişilikte sosyal ilişkilerin önemi üzerinde durmuştur.</a:t>
            </a:r>
          </a:p>
          <a:p>
            <a:pPr marL="0" indent="0" algn="just">
              <a:buNone/>
              <a:defRPr sz="2400">
                <a:effectLst/>
              </a:defRPr>
            </a:pPr>
            <a:endParaRPr/>
          </a:p>
          <a:p>
            <a:pPr>
              <a:spcBef>
                <a:spcPts val="500"/>
              </a:spcBef>
              <a:defRPr sz="2400">
                <a:effectLst/>
              </a:defRPr>
            </a:pPr>
            <a:r>
              <a:t>Sempatik-Dışa Dönük olma davranışı </a:t>
            </a:r>
          </a:p>
          <a:p>
            <a:pPr>
              <a:spcBef>
                <a:spcPts val="500"/>
              </a:spcBef>
              <a:defRPr sz="2400">
                <a:effectLst/>
              </a:defRPr>
            </a:pPr>
            <a:r>
              <a:t>Antipatik- İçe dönük olma davranışı</a:t>
            </a:r>
          </a:p>
          <a:p>
            <a:pPr>
              <a:spcBef>
                <a:spcPts val="500"/>
              </a:spcBef>
              <a:defRPr sz="2400">
                <a:effectLst/>
              </a:defRPr>
            </a:pPr>
            <a:r>
              <a:t>Saldırgan ve öfkeli olma davranışı</a:t>
            </a:r>
          </a:p>
        </p:txBody>
      </p:sp>
    </p:spTree>
    <p:extLst>
      <p:ext uri="{BB962C8B-B14F-4D97-AF65-F5344CB8AC3E}">
        <p14:creationId xmlns:p14="http://schemas.microsoft.com/office/powerpoint/2010/main" val="346583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 name="1 Başlık"/>
          <p:cNvSpPr txBox="1">
            <a:spLocks noGrp="1"/>
          </p:cNvSpPr>
          <p:nvPr>
            <p:ph type="title"/>
          </p:nvPr>
        </p:nvSpPr>
        <p:spPr>
          <a:xfrm>
            <a:off x="2674938" y="214313"/>
            <a:ext cx="7793037" cy="1462088"/>
          </a:xfrm>
          <a:prstGeom prst="rect">
            <a:avLst/>
          </a:prstGeom>
        </p:spPr>
        <p:txBody>
          <a:bodyPr/>
          <a:lstStyle/>
          <a:p>
            <a:pPr>
              <a:defRPr>
                <a:effectLst/>
              </a:defRPr>
            </a:pPr>
            <a:r>
              <a:t>Kişiliğin Ölçülmesi</a:t>
            </a:r>
          </a:p>
        </p:txBody>
      </p:sp>
      <p:sp>
        <p:nvSpPr>
          <p:cNvPr id="2950" name="2 İçerik Yer Tutucusu"/>
          <p:cNvSpPr txBox="1">
            <a:spLocks noGrp="1"/>
          </p:cNvSpPr>
          <p:nvPr>
            <p:ph type="body" idx="1"/>
          </p:nvPr>
        </p:nvSpPr>
        <p:spPr>
          <a:prstGeom prst="rect">
            <a:avLst/>
          </a:prstGeom>
        </p:spPr>
        <p:txBody>
          <a:bodyPr/>
          <a:lstStyle/>
          <a:p>
            <a:pPr>
              <a:defRPr>
                <a:effectLst/>
              </a:defRPr>
            </a:pPr>
            <a:r>
              <a:t>Görüşme</a:t>
            </a:r>
          </a:p>
          <a:p>
            <a:pPr>
              <a:defRPr>
                <a:effectLst/>
              </a:defRPr>
            </a:pPr>
            <a:r>
              <a:t>Derecelendirme</a:t>
            </a:r>
          </a:p>
          <a:p>
            <a:pPr>
              <a:defRPr>
                <a:effectLst/>
              </a:defRPr>
            </a:pPr>
            <a:r>
              <a:t>Anamnez</a:t>
            </a:r>
          </a:p>
          <a:p>
            <a:pPr>
              <a:defRPr>
                <a:effectLst/>
              </a:defRPr>
            </a:pPr>
            <a:r>
              <a:t>İlgi Testleri</a:t>
            </a:r>
          </a:p>
          <a:p>
            <a:pPr>
              <a:defRPr>
                <a:effectLst/>
              </a:defRPr>
            </a:pPr>
            <a:r>
              <a:t>Projektif testler (Rorschach, Tematik algı testi)</a:t>
            </a:r>
          </a:p>
        </p:txBody>
      </p:sp>
    </p:spTree>
    <p:extLst>
      <p:ext uri="{BB962C8B-B14F-4D97-AF65-F5344CB8AC3E}">
        <p14:creationId xmlns:p14="http://schemas.microsoft.com/office/powerpoint/2010/main" val="2667173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2" name="2 İçerik Yer Tutucusu"/>
          <p:cNvSpPr txBox="1">
            <a:spLocks noGrp="1"/>
          </p:cNvSpPr>
          <p:nvPr>
            <p:ph type="body" idx="1"/>
          </p:nvPr>
        </p:nvSpPr>
        <p:spPr>
          <a:xfrm>
            <a:off x="1919536" y="332655"/>
            <a:ext cx="8559552" cy="6192690"/>
          </a:xfrm>
          <a:prstGeom prst="rect">
            <a:avLst/>
          </a:prstGeom>
        </p:spPr>
        <p:txBody>
          <a:bodyPr/>
          <a:lstStyle/>
          <a:p>
            <a:pPr>
              <a:defRPr>
                <a:effectLst/>
              </a:defRPr>
            </a:pPr>
            <a:r>
              <a:t>Minnesota çok yönlü kişilik envanteri;</a:t>
            </a:r>
          </a:p>
          <a:p>
            <a:pPr lvl="1">
              <a:spcBef>
                <a:spcPts val="500"/>
              </a:spcBef>
              <a:buClr>
                <a:srgbClr val="FF0000"/>
              </a:buClr>
              <a:defRPr sz="2200">
                <a:effectLst/>
              </a:defRPr>
            </a:pPr>
            <a:r>
              <a:t>Hipokondri: Kendi sağlığına aşırı düşkünlük ve olayları abartma</a:t>
            </a:r>
            <a:endParaRPr sz="2800"/>
          </a:p>
          <a:p>
            <a:pPr lvl="1">
              <a:spcBef>
                <a:spcPts val="500"/>
              </a:spcBef>
              <a:buClr>
                <a:srgbClr val="FF0000"/>
              </a:buClr>
              <a:defRPr sz="2200">
                <a:effectLst/>
              </a:defRPr>
            </a:pPr>
            <a:r>
              <a:t>Depresyon: Kötümserlik, değersizlik ve umutsuzluk duygusu</a:t>
            </a:r>
            <a:endParaRPr sz="2800"/>
          </a:p>
          <a:p>
            <a:pPr lvl="1">
              <a:spcBef>
                <a:spcPts val="500"/>
              </a:spcBef>
              <a:buClr>
                <a:srgbClr val="FF0000"/>
              </a:buClr>
              <a:defRPr sz="2200">
                <a:effectLst/>
              </a:defRPr>
            </a:pPr>
            <a:r>
              <a:t>Histeri: Fizyolojik kökeni bulunmayan baş ağrıları veya felçler</a:t>
            </a:r>
            <a:endParaRPr sz="2800"/>
          </a:p>
          <a:p>
            <a:pPr lvl="1">
              <a:spcBef>
                <a:spcPts val="500"/>
              </a:spcBef>
              <a:buClr>
                <a:srgbClr val="FF0000"/>
              </a:buClr>
              <a:defRPr sz="2200">
                <a:effectLst/>
              </a:defRPr>
            </a:pPr>
            <a:r>
              <a:t>Psikopatik sapma: Ahlak dışı davranışlar</a:t>
            </a:r>
            <a:endParaRPr sz="2800"/>
          </a:p>
          <a:p>
            <a:pPr lvl="1">
              <a:spcBef>
                <a:spcPts val="500"/>
              </a:spcBef>
              <a:buClr>
                <a:srgbClr val="FF0000"/>
              </a:buClr>
              <a:defRPr sz="2200">
                <a:effectLst/>
              </a:defRPr>
            </a:pPr>
            <a:r>
              <a:t>Erkeklik-Dişilik: ilgilerin ölçümü</a:t>
            </a:r>
            <a:endParaRPr sz="2800"/>
          </a:p>
          <a:p>
            <a:pPr lvl="1">
              <a:spcBef>
                <a:spcPts val="500"/>
              </a:spcBef>
              <a:buClr>
                <a:srgbClr val="FF0000"/>
              </a:buClr>
              <a:defRPr sz="2200">
                <a:effectLst/>
              </a:defRPr>
            </a:pPr>
            <a:r>
              <a:t>Paranoya: aşırı şüphecilik</a:t>
            </a:r>
            <a:endParaRPr sz="2800"/>
          </a:p>
          <a:p>
            <a:pPr lvl="1">
              <a:spcBef>
                <a:spcPts val="500"/>
              </a:spcBef>
              <a:buClr>
                <a:srgbClr val="FF0000"/>
              </a:buClr>
              <a:defRPr sz="2200">
                <a:effectLst/>
              </a:defRPr>
            </a:pPr>
            <a:r>
              <a:t>Psikasteni: mantık dışı düşünceler ve davranışları tekrarlayarak yapma isteği</a:t>
            </a:r>
            <a:endParaRPr sz="2800"/>
          </a:p>
          <a:p>
            <a:pPr lvl="1">
              <a:spcBef>
                <a:spcPts val="500"/>
              </a:spcBef>
              <a:buClr>
                <a:srgbClr val="FF0000"/>
              </a:buClr>
              <a:defRPr sz="2200">
                <a:effectLst/>
              </a:defRPr>
            </a:pPr>
            <a:r>
              <a:t>Şizofreni:Varsanıların ve anormal davranışların eşliğinde bireyin kendi dünyasına çekilme durumu</a:t>
            </a:r>
            <a:endParaRPr sz="2800"/>
          </a:p>
          <a:p>
            <a:pPr lvl="1">
              <a:spcBef>
                <a:spcPts val="500"/>
              </a:spcBef>
              <a:buClr>
                <a:srgbClr val="FF0000"/>
              </a:buClr>
              <a:defRPr sz="2200">
                <a:effectLst/>
              </a:defRPr>
            </a:pPr>
            <a:r>
              <a:t>Hipomani: nedensiz taşkınlık ve heyecanlılık hali</a:t>
            </a:r>
            <a:endParaRPr sz="2800"/>
          </a:p>
          <a:p>
            <a:pPr lvl="1">
              <a:spcBef>
                <a:spcPts val="500"/>
              </a:spcBef>
              <a:buClr>
                <a:srgbClr val="FF0000"/>
              </a:buClr>
              <a:defRPr sz="2200">
                <a:effectLst/>
              </a:defRPr>
            </a:pPr>
            <a:r>
              <a:t>Sosyal içe dönüklük: İnsanlardan kaçınma </a:t>
            </a:r>
            <a:r>
              <a:rPr sz="2400"/>
              <a:t>  </a:t>
            </a:r>
          </a:p>
        </p:txBody>
      </p:sp>
    </p:spTree>
    <p:extLst>
      <p:ext uri="{BB962C8B-B14F-4D97-AF65-F5344CB8AC3E}">
        <p14:creationId xmlns:p14="http://schemas.microsoft.com/office/powerpoint/2010/main" val="4283695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4" name="Text Box 3"/>
          <p:cNvSpPr txBox="1"/>
          <p:nvPr/>
        </p:nvSpPr>
        <p:spPr>
          <a:xfrm>
            <a:off x="1919288" y="333376"/>
            <a:ext cx="8520112" cy="5999669"/>
          </a:xfrm>
          <a:prstGeom prst="rect">
            <a:avLst/>
          </a:prstGeom>
          <a:solidFill>
            <a:srgbClr val="00008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3200" b="1">
                <a:solidFill>
                  <a:schemeClr val="accent3">
                    <a:lumOff val="44000"/>
                  </a:schemeClr>
                </a:solidFill>
              </a:defRPr>
            </a:pPr>
            <a:r>
              <a:rPr sz="3200" dirty="0"/>
              <a:t>BENLİK</a:t>
            </a:r>
          </a:p>
          <a:p>
            <a:pPr algn="just">
              <a:defRPr sz="3200" b="1">
                <a:solidFill>
                  <a:schemeClr val="accent3">
                    <a:lumOff val="44000"/>
                  </a:schemeClr>
                </a:solidFill>
              </a:defRPr>
            </a:pPr>
            <a:endParaRPr sz="3200" dirty="0"/>
          </a:p>
          <a:p>
            <a:pPr algn="just">
              <a:buSzPct val="100000"/>
              <a:buChar char="•"/>
              <a:defRPr sz="2400" b="1">
                <a:solidFill>
                  <a:schemeClr val="accent3">
                    <a:lumOff val="44000"/>
                  </a:schemeClr>
                </a:solidFill>
              </a:defRPr>
            </a:pPr>
            <a:r>
              <a:rPr sz="2400" dirty="0" err="1"/>
              <a:t>İnsanın</a:t>
            </a:r>
            <a:r>
              <a:rPr sz="2400" dirty="0"/>
              <a:t> </a:t>
            </a:r>
            <a:r>
              <a:rPr sz="2400" dirty="0" err="1"/>
              <a:t>kendi</a:t>
            </a:r>
            <a:r>
              <a:rPr sz="2400" dirty="0"/>
              <a:t> </a:t>
            </a:r>
            <a:r>
              <a:rPr sz="2400" dirty="0" err="1"/>
              <a:t>kişiliğine</a:t>
            </a:r>
            <a:r>
              <a:rPr sz="2400" dirty="0"/>
              <a:t> </a:t>
            </a:r>
            <a:r>
              <a:rPr sz="2400" dirty="0" err="1"/>
              <a:t>ilişkin</a:t>
            </a:r>
            <a:r>
              <a:rPr sz="2400" dirty="0"/>
              <a:t> </a:t>
            </a:r>
            <a:r>
              <a:rPr sz="2400" dirty="0" err="1"/>
              <a:t>kanılarının</a:t>
            </a:r>
            <a:r>
              <a:rPr sz="2400" dirty="0"/>
              <a:t> </a:t>
            </a:r>
            <a:r>
              <a:rPr sz="2400" dirty="0" err="1"/>
              <a:t>bütünü</a:t>
            </a:r>
            <a:r>
              <a:rPr sz="2400" dirty="0"/>
              <a:t>, </a:t>
            </a:r>
            <a:r>
              <a:rPr sz="2400" dirty="0" err="1"/>
              <a:t>insanın</a:t>
            </a:r>
            <a:r>
              <a:rPr sz="2400" dirty="0"/>
              <a:t> </a:t>
            </a:r>
            <a:r>
              <a:rPr sz="2400" dirty="0" err="1"/>
              <a:t>kendisini</a:t>
            </a:r>
            <a:r>
              <a:rPr sz="2400" dirty="0"/>
              <a:t> </a:t>
            </a:r>
            <a:r>
              <a:rPr sz="2400" dirty="0" err="1"/>
              <a:t>tanıma</a:t>
            </a:r>
            <a:r>
              <a:rPr sz="2400" dirty="0"/>
              <a:t> ve </a:t>
            </a:r>
            <a:r>
              <a:rPr sz="2400" dirty="0" err="1"/>
              <a:t>değerlendirme</a:t>
            </a:r>
            <a:r>
              <a:rPr sz="2400" dirty="0"/>
              <a:t> </a:t>
            </a:r>
            <a:r>
              <a:rPr sz="2400" dirty="0" err="1"/>
              <a:t>şeklidir</a:t>
            </a:r>
            <a:r>
              <a:rPr sz="2400" dirty="0"/>
              <a:t>. </a:t>
            </a:r>
          </a:p>
          <a:p>
            <a:pPr algn="just">
              <a:buSzPct val="100000"/>
              <a:buChar char="•"/>
              <a:defRPr sz="2400">
                <a:solidFill>
                  <a:schemeClr val="accent3">
                    <a:lumOff val="44000"/>
                  </a:schemeClr>
                </a:solidFill>
              </a:defRPr>
            </a:pPr>
            <a:endParaRPr sz="2400" dirty="0"/>
          </a:p>
          <a:p>
            <a:pPr algn="just">
              <a:buSzPct val="100000"/>
              <a:buChar char="•"/>
              <a:defRPr sz="2400">
                <a:solidFill>
                  <a:schemeClr val="accent3">
                    <a:lumOff val="44000"/>
                  </a:schemeClr>
                </a:solidFill>
              </a:defRPr>
            </a:pPr>
            <a:r>
              <a:rPr sz="2400" dirty="0" err="1"/>
              <a:t>Benlik</a:t>
            </a:r>
            <a:r>
              <a:rPr sz="2400" dirty="0"/>
              <a:t>  </a:t>
            </a:r>
            <a:r>
              <a:rPr sz="2400" dirty="0" err="1"/>
              <a:t>kişiliğin</a:t>
            </a:r>
            <a:r>
              <a:rPr sz="2400" dirty="0"/>
              <a:t> </a:t>
            </a:r>
            <a:r>
              <a:rPr sz="2400" dirty="0" err="1"/>
              <a:t>öznel</a:t>
            </a:r>
            <a:r>
              <a:rPr sz="2400" dirty="0"/>
              <a:t> </a:t>
            </a:r>
            <a:r>
              <a:rPr sz="2400" dirty="0" err="1"/>
              <a:t>yanıdır</a:t>
            </a:r>
            <a:r>
              <a:rPr sz="2400" dirty="0"/>
              <a:t>. </a:t>
            </a:r>
          </a:p>
          <a:p>
            <a:pPr algn="just">
              <a:defRPr sz="2400">
                <a:solidFill>
                  <a:schemeClr val="accent3">
                    <a:lumOff val="44000"/>
                  </a:schemeClr>
                </a:solidFill>
              </a:defRPr>
            </a:pPr>
            <a:endParaRPr sz="2400" dirty="0"/>
          </a:p>
          <a:p>
            <a:pPr algn="just">
              <a:defRPr sz="2400">
                <a:solidFill>
                  <a:schemeClr val="accent3">
                    <a:lumOff val="44000"/>
                  </a:schemeClr>
                </a:solidFill>
              </a:defRPr>
            </a:pPr>
            <a:endParaRPr sz="2400" dirty="0"/>
          </a:p>
          <a:p>
            <a:pPr algn="just">
              <a:defRPr sz="2400">
                <a:solidFill>
                  <a:schemeClr val="accent3">
                    <a:lumOff val="44000"/>
                  </a:schemeClr>
                </a:solidFill>
              </a:defRPr>
            </a:pPr>
            <a:r>
              <a:rPr sz="2400" dirty="0" err="1"/>
              <a:t>Benlik</a:t>
            </a:r>
            <a:r>
              <a:rPr sz="2400" dirty="0"/>
              <a:t> </a:t>
            </a:r>
            <a:r>
              <a:rPr sz="2400" dirty="0" err="1"/>
              <a:t>kavramını</a:t>
            </a:r>
            <a:r>
              <a:rPr sz="2400" dirty="0"/>
              <a:t> </a:t>
            </a:r>
            <a:r>
              <a:rPr sz="2400" dirty="0" err="1"/>
              <a:t>daha</a:t>
            </a:r>
            <a:r>
              <a:rPr sz="2400" dirty="0"/>
              <a:t> </a:t>
            </a:r>
            <a:r>
              <a:rPr sz="2400" dirty="0" err="1"/>
              <a:t>iyi</a:t>
            </a:r>
            <a:r>
              <a:rPr sz="2400" dirty="0"/>
              <a:t> </a:t>
            </a:r>
            <a:r>
              <a:rPr sz="2400" dirty="0" err="1"/>
              <a:t>anlamak</a:t>
            </a:r>
            <a:r>
              <a:rPr sz="2400" dirty="0"/>
              <a:t> </a:t>
            </a:r>
            <a:r>
              <a:rPr sz="2400" dirty="0" err="1"/>
              <a:t>için</a:t>
            </a:r>
            <a:r>
              <a:rPr sz="2400" dirty="0"/>
              <a:t>, </a:t>
            </a:r>
            <a:r>
              <a:rPr sz="2400" dirty="0" err="1"/>
              <a:t>insanın</a:t>
            </a:r>
            <a:r>
              <a:rPr sz="2400" dirty="0"/>
              <a:t> </a:t>
            </a:r>
            <a:r>
              <a:rPr sz="2400" dirty="0" err="1"/>
              <a:t>kendisine</a:t>
            </a:r>
            <a:r>
              <a:rPr sz="2400" dirty="0"/>
              <a:t> </a:t>
            </a:r>
            <a:r>
              <a:rPr sz="2400" dirty="0" err="1"/>
              <a:t>sorduğu</a:t>
            </a:r>
            <a:r>
              <a:rPr sz="2400" dirty="0"/>
              <a:t> </a:t>
            </a:r>
            <a:r>
              <a:rPr sz="2400" dirty="0" err="1"/>
              <a:t>sorulara</a:t>
            </a:r>
            <a:r>
              <a:rPr sz="2400" dirty="0"/>
              <a:t> </a:t>
            </a:r>
            <a:r>
              <a:rPr sz="2400" dirty="0" err="1"/>
              <a:t>yine</a:t>
            </a:r>
            <a:r>
              <a:rPr sz="2400" dirty="0"/>
              <a:t> </a:t>
            </a:r>
            <a:r>
              <a:rPr sz="2400" dirty="0" err="1"/>
              <a:t>kendisinin</a:t>
            </a:r>
            <a:r>
              <a:rPr sz="2400" dirty="0"/>
              <a:t> </a:t>
            </a:r>
            <a:r>
              <a:rPr sz="2400" dirty="0" err="1"/>
              <a:t>içtenlikle</a:t>
            </a:r>
            <a:r>
              <a:rPr sz="2400" dirty="0"/>
              <a:t> </a:t>
            </a:r>
            <a:r>
              <a:rPr sz="2400" dirty="0" err="1"/>
              <a:t>cevap</a:t>
            </a:r>
            <a:r>
              <a:rPr sz="2400" dirty="0"/>
              <a:t> </a:t>
            </a:r>
            <a:r>
              <a:rPr sz="2400" dirty="0" err="1"/>
              <a:t>vermesi</a:t>
            </a:r>
            <a:r>
              <a:rPr sz="2400" dirty="0"/>
              <a:t> </a:t>
            </a:r>
            <a:r>
              <a:rPr sz="2400" dirty="0" err="1"/>
              <a:t>gerekir</a:t>
            </a:r>
            <a:r>
              <a:rPr sz="2400" dirty="0"/>
              <a:t>. </a:t>
            </a:r>
          </a:p>
          <a:p>
            <a:pPr algn="just">
              <a:defRPr sz="2400">
                <a:solidFill>
                  <a:schemeClr val="accent3">
                    <a:lumOff val="44000"/>
                  </a:schemeClr>
                </a:solidFill>
              </a:defRPr>
            </a:pPr>
            <a:endParaRPr sz="2400" dirty="0"/>
          </a:p>
          <a:p>
            <a:pPr algn="ctr">
              <a:defRPr sz="2400" b="1">
                <a:solidFill>
                  <a:schemeClr val="accent3">
                    <a:lumOff val="44000"/>
                  </a:schemeClr>
                </a:solidFill>
              </a:defRPr>
            </a:pPr>
            <a:r>
              <a:rPr sz="2400" dirty="0"/>
              <a:t>Bu </a:t>
            </a:r>
            <a:r>
              <a:rPr sz="2400" dirty="0" err="1"/>
              <a:t>sorulardan</a:t>
            </a:r>
            <a:r>
              <a:rPr sz="2400" dirty="0"/>
              <a:t> </a:t>
            </a:r>
            <a:r>
              <a:rPr sz="2400" dirty="0" err="1"/>
              <a:t>bazılarını</a:t>
            </a:r>
            <a:r>
              <a:rPr sz="2400" dirty="0"/>
              <a:t> </a:t>
            </a:r>
            <a:r>
              <a:rPr sz="2400" dirty="0" err="1"/>
              <a:t>şöyle</a:t>
            </a:r>
            <a:r>
              <a:rPr sz="2400" dirty="0"/>
              <a:t> </a:t>
            </a:r>
            <a:r>
              <a:rPr sz="2400" dirty="0" err="1"/>
              <a:t>sıralayabiliriz</a:t>
            </a:r>
            <a:r>
              <a:rPr sz="2400" dirty="0"/>
              <a:t>:</a:t>
            </a:r>
          </a:p>
          <a:p>
            <a:pPr algn="just">
              <a:defRPr sz="2400" b="1">
                <a:solidFill>
                  <a:schemeClr val="accent3">
                    <a:lumOff val="44000"/>
                  </a:schemeClr>
                </a:solidFill>
              </a:defRPr>
            </a:pPr>
            <a:endParaRPr sz="2400" dirty="0"/>
          </a:p>
          <a:p>
            <a:pPr algn="just">
              <a:defRPr sz="2400" b="1">
                <a:solidFill>
                  <a:schemeClr val="accent3">
                    <a:lumOff val="44000"/>
                  </a:schemeClr>
                </a:solidFill>
              </a:defRPr>
            </a:pPr>
            <a:endParaRPr sz="2400" dirty="0"/>
          </a:p>
        </p:txBody>
      </p:sp>
    </p:spTree>
    <p:extLst>
      <p:ext uri="{BB962C8B-B14F-4D97-AF65-F5344CB8AC3E}">
        <p14:creationId xmlns:p14="http://schemas.microsoft.com/office/powerpoint/2010/main" val="2884958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6" name="Text Box 3"/>
          <p:cNvSpPr txBox="1"/>
          <p:nvPr/>
        </p:nvSpPr>
        <p:spPr>
          <a:xfrm>
            <a:off x="1847528" y="1124743"/>
            <a:ext cx="8520112" cy="2862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000" b="1">
                <a:solidFill>
                  <a:srgbClr val="808000"/>
                </a:solidFill>
                <a:latin typeface="Comic Sans MS"/>
                <a:ea typeface="Comic Sans MS"/>
                <a:cs typeface="Comic Sans MS"/>
                <a:sym typeface="Comic Sans MS"/>
              </a:defRPr>
            </a:pPr>
            <a:endParaRPr sz="2000" dirty="0">
              <a:solidFill>
                <a:schemeClr val="tx1">
                  <a:lumMod val="65000"/>
                  <a:lumOff val="35000"/>
                </a:schemeClr>
              </a:solidFill>
            </a:endParaRPr>
          </a:p>
          <a:p>
            <a:pPr algn="just">
              <a:buSzPct val="100000"/>
              <a:buChar char="•"/>
              <a:defRPr>
                <a:solidFill>
                  <a:schemeClr val="accent3">
                    <a:lumOff val="44000"/>
                  </a:schemeClr>
                </a:solidFill>
              </a:defRPr>
            </a:pPr>
            <a:r>
              <a:rPr dirty="0">
                <a:solidFill>
                  <a:schemeClr val="tx1">
                    <a:lumMod val="65000"/>
                    <a:lumOff val="35000"/>
                  </a:schemeClr>
                </a:solidFill>
              </a:rPr>
              <a:t> </a:t>
            </a:r>
            <a:r>
              <a:rPr sz="2000" b="1" dirty="0">
                <a:solidFill>
                  <a:schemeClr val="tx1">
                    <a:lumMod val="65000"/>
                    <a:lumOff val="35000"/>
                  </a:schemeClr>
                </a:solidFill>
              </a:rPr>
              <a:t>Ben </a:t>
            </a:r>
            <a:r>
              <a:rPr sz="2000" b="1" dirty="0" err="1">
                <a:solidFill>
                  <a:schemeClr val="tx1">
                    <a:lumMod val="65000"/>
                    <a:lumOff val="35000"/>
                  </a:schemeClr>
                </a:solidFill>
              </a:rPr>
              <a:t>neyim</a:t>
            </a:r>
            <a:r>
              <a:rPr sz="2000" b="1" dirty="0">
                <a:solidFill>
                  <a:schemeClr val="tx1">
                    <a:lumMod val="65000"/>
                    <a:lumOff val="35000"/>
                  </a:schemeClr>
                </a:solidFill>
              </a:rPr>
              <a:t>?</a:t>
            </a:r>
            <a:r>
              <a:rPr sz="2000" dirty="0">
                <a:solidFill>
                  <a:schemeClr val="tx1">
                    <a:lumMod val="65000"/>
                    <a:lumOff val="35000"/>
                  </a:schemeClr>
                </a:solidFill>
              </a:rPr>
              <a:t> </a:t>
            </a:r>
          </a:p>
          <a:p>
            <a:pPr algn="ctr">
              <a:defRPr sz="2000" b="1">
                <a:solidFill>
                  <a:schemeClr val="accent3">
                    <a:lumOff val="44000"/>
                  </a:schemeClr>
                </a:solidFill>
              </a:defRPr>
            </a:pPr>
            <a:endParaRPr sz="2000" dirty="0">
              <a:solidFill>
                <a:schemeClr val="tx1">
                  <a:lumMod val="65000"/>
                  <a:lumOff val="35000"/>
                </a:schemeClr>
              </a:solidFill>
            </a:endParaRPr>
          </a:p>
          <a:p>
            <a:pPr algn="just">
              <a:buSzPct val="100000"/>
              <a:buChar char="•"/>
              <a:defRPr sz="2000" b="1">
                <a:solidFill>
                  <a:schemeClr val="accent3">
                    <a:lumOff val="44000"/>
                  </a:schemeClr>
                </a:solidFill>
              </a:defRPr>
            </a:pPr>
            <a:r>
              <a:rPr sz="2000" dirty="0" err="1">
                <a:solidFill>
                  <a:schemeClr val="tx1">
                    <a:lumMod val="65000"/>
                    <a:lumOff val="35000"/>
                  </a:schemeClr>
                </a:solidFill>
              </a:rPr>
              <a:t>Amaç</a:t>
            </a:r>
            <a:r>
              <a:rPr sz="2000" dirty="0">
                <a:solidFill>
                  <a:schemeClr val="tx1">
                    <a:lumMod val="65000"/>
                    <a:lumOff val="35000"/>
                  </a:schemeClr>
                </a:solidFill>
              </a:rPr>
              <a:t> ve </a:t>
            </a:r>
            <a:r>
              <a:rPr sz="2000" dirty="0" err="1">
                <a:solidFill>
                  <a:schemeClr val="tx1">
                    <a:lumMod val="65000"/>
                    <a:lumOff val="35000"/>
                  </a:schemeClr>
                </a:solidFill>
              </a:rPr>
              <a:t>Hedefim</a:t>
            </a:r>
            <a:r>
              <a:rPr sz="2000" dirty="0">
                <a:solidFill>
                  <a:schemeClr val="tx1">
                    <a:lumMod val="65000"/>
                    <a:lumOff val="35000"/>
                  </a:schemeClr>
                </a:solidFill>
              </a:rPr>
              <a:t> </a:t>
            </a:r>
            <a:r>
              <a:rPr sz="2000" dirty="0" err="1">
                <a:solidFill>
                  <a:schemeClr val="tx1">
                    <a:lumMod val="65000"/>
                    <a:lumOff val="35000"/>
                  </a:schemeClr>
                </a:solidFill>
              </a:rPr>
              <a:t>Nedir</a:t>
            </a:r>
            <a:r>
              <a:rPr sz="2000" dirty="0">
                <a:solidFill>
                  <a:schemeClr val="tx1">
                    <a:lumMod val="65000"/>
                    <a:lumOff val="35000"/>
                  </a:schemeClr>
                </a:solidFill>
              </a:rPr>
              <a:t>? </a:t>
            </a:r>
          </a:p>
          <a:p>
            <a:pPr algn="just">
              <a:buSzPct val="100000"/>
              <a:buChar char="•"/>
              <a:defRPr sz="2000">
                <a:solidFill>
                  <a:schemeClr val="accent3">
                    <a:lumOff val="44000"/>
                  </a:schemeClr>
                </a:solidFill>
              </a:defRPr>
            </a:pPr>
            <a:endParaRPr sz="2000" dirty="0">
              <a:solidFill>
                <a:schemeClr val="tx1">
                  <a:lumMod val="65000"/>
                  <a:lumOff val="35000"/>
                </a:schemeClr>
              </a:solidFill>
            </a:endParaRPr>
          </a:p>
          <a:p>
            <a:pPr algn="just">
              <a:buSzPct val="100000"/>
              <a:buChar char="•"/>
              <a:defRPr sz="2000" b="1">
                <a:solidFill>
                  <a:schemeClr val="accent3">
                    <a:lumOff val="44000"/>
                  </a:schemeClr>
                </a:solidFill>
              </a:defRPr>
            </a:pPr>
            <a:r>
              <a:rPr sz="2000" dirty="0">
                <a:solidFill>
                  <a:schemeClr val="tx1">
                    <a:lumMod val="65000"/>
                    <a:lumOff val="35000"/>
                  </a:schemeClr>
                </a:solidFill>
              </a:rPr>
              <a:t>Ne </a:t>
            </a:r>
            <a:r>
              <a:rPr sz="2000" dirty="0" err="1">
                <a:solidFill>
                  <a:schemeClr val="tx1">
                    <a:lumMod val="65000"/>
                    <a:lumOff val="35000"/>
                  </a:schemeClr>
                </a:solidFill>
              </a:rPr>
              <a:t>yapabilirim</a:t>
            </a:r>
            <a:r>
              <a:rPr sz="2000" dirty="0">
                <a:solidFill>
                  <a:schemeClr val="tx1">
                    <a:lumMod val="65000"/>
                    <a:lumOff val="35000"/>
                  </a:schemeClr>
                </a:solidFill>
              </a:rPr>
              <a:t>?</a:t>
            </a:r>
          </a:p>
          <a:p>
            <a:pPr algn="just">
              <a:defRPr sz="2000">
                <a:solidFill>
                  <a:schemeClr val="accent3">
                    <a:lumOff val="44000"/>
                  </a:schemeClr>
                </a:solidFill>
              </a:defRPr>
            </a:pPr>
            <a:endParaRPr sz="2000" dirty="0">
              <a:solidFill>
                <a:schemeClr val="tx1">
                  <a:lumMod val="65000"/>
                  <a:lumOff val="35000"/>
                </a:schemeClr>
              </a:solidFill>
            </a:endParaRPr>
          </a:p>
          <a:p>
            <a:pPr algn="just">
              <a:buSzPct val="100000"/>
              <a:buChar char="•"/>
              <a:defRPr sz="2000" b="1">
                <a:solidFill>
                  <a:schemeClr val="accent3">
                    <a:lumOff val="44000"/>
                  </a:schemeClr>
                </a:solidFill>
              </a:defRPr>
            </a:pPr>
            <a:r>
              <a:rPr sz="2000" dirty="0" err="1">
                <a:solidFill>
                  <a:schemeClr val="tx1">
                    <a:lumMod val="65000"/>
                    <a:lumOff val="35000"/>
                  </a:schemeClr>
                </a:solidFill>
              </a:rPr>
              <a:t>Doğru</a:t>
            </a:r>
            <a:r>
              <a:rPr sz="2000" dirty="0">
                <a:solidFill>
                  <a:schemeClr val="tx1">
                    <a:lumMod val="65000"/>
                    <a:lumOff val="35000"/>
                  </a:schemeClr>
                </a:solidFill>
              </a:rPr>
              <a:t> ve </a:t>
            </a:r>
            <a:r>
              <a:rPr sz="2000" dirty="0" err="1">
                <a:solidFill>
                  <a:schemeClr val="tx1">
                    <a:lumMod val="65000"/>
                    <a:lumOff val="35000"/>
                  </a:schemeClr>
                </a:solidFill>
              </a:rPr>
              <a:t>Yanlış</a:t>
            </a:r>
            <a:r>
              <a:rPr sz="2000" dirty="0">
                <a:solidFill>
                  <a:schemeClr val="tx1">
                    <a:lumMod val="65000"/>
                    <a:lumOff val="35000"/>
                  </a:schemeClr>
                </a:solidFill>
              </a:rPr>
              <a:t> </a:t>
            </a:r>
            <a:r>
              <a:rPr sz="2000" dirty="0" err="1">
                <a:solidFill>
                  <a:schemeClr val="tx1">
                    <a:lumMod val="65000"/>
                    <a:lumOff val="35000"/>
                  </a:schemeClr>
                </a:solidFill>
              </a:rPr>
              <a:t>Olanlar</a:t>
            </a:r>
            <a:r>
              <a:rPr sz="2000" dirty="0">
                <a:solidFill>
                  <a:schemeClr val="tx1">
                    <a:lumMod val="65000"/>
                    <a:lumOff val="35000"/>
                  </a:schemeClr>
                </a:solidFill>
              </a:rPr>
              <a:t> </a:t>
            </a:r>
            <a:r>
              <a:rPr sz="2000" dirty="0" err="1">
                <a:solidFill>
                  <a:schemeClr val="tx1">
                    <a:lumMod val="65000"/>
                    <a:lumOff val="35000"/>
                  </a:schemeClr>
                </a:solidFill>
              </a:rPr>
              <a:t>Nelerdir</a:t>
            </a:r>
            <a:r>
              <a:rPr sz="2000" dirty="0">
                <a:solidFill>
                  <a:schemeClr val="tx1">
                    <a:lumMod val="65000"/>
                    <a:lumOff val="35000"/>
                  </a:schemeClr>
                </a:solidFill>
              </a:rPr>
              <a:t>? </a:t>
            </a:r>
            <a:r>
              <a:rPr sz="2000" dirty="0" err="1">
                <a:solidFill>
                  <a:schemeClr val="tx1">
                    <a:lumMod val="65000"/>
                    <a:lumOff val="35000"/>
                  </a:schemeClr>
                </a:solidFill>
              </a:rPr>
              <a:t>Değer</a:t>
            </a:r>
            <a:r>
              <a:rPr sz="2000" dirty="0">
                <a:solidFill>
                  <a:schemeClr val="tx1">
                    <a:lumMod val="65000"/>
                    <a:lumOff val="35000"/>
                  </a:schemeClr>
                </a:solidFill>
              </a:rPr>
              <a:t> </a:t>
            </a:r>
            <a:r>
              <a:rPr sz="2000" dirty="0" err="1">
                <a:solidFill>
                  <a:schemeClr val="tx1">
                    <a:lumMod val="65000"/>
                    <a:lumOff val="35000"/>
                  </a:schemeClr>
                </a:solidFill>
              </a:rPr>
              <a:t>Yargılarım</a:t>
            </a:r>
            <a:r>
              <a:rPr sz="2000" dirty="0">
                <a:solidFill>
                  <a:schemeClr val="tx1">
                    <a:lumMod val="65000"/>
                    <a:lumOff val="35000"/>
                  </a:schemeClr>
                </a:solidFill>
              </a:rPr>
              <a:t> </a:t>
            </a:r>
            <a:r>
              <a:rPr sz="2000" dirty="0" err="1">
                <a:solidFill>
                  <a:schemeClr val="tx1">
                    <a:lumMod val="65000"/>
                    <a:lumOff val="35000"/>
                  </a:schemeClr>
                </a:solidFill>
              </a:rPr>
              <a:t>Nedir</a:t>
            </a:r>
            <a:r>
              <a:rPr sz="2000" dirty="0">
                <a:solidFill>
                  <a:schemeClr val="tx1">
                    <a:lumMod val="65000"/>
                    <a:lumOff val="35000"/>
                  </a:schemeClr>
                </a:solidFill>
              </a:rPr>
              <a:t>? </a:t>
            </a:r>
            <a:r>
              <a:rPr sz="2000" dirty="0" err="1">
                <a:solidFill>
                  <a:schemeClr val="tx1">
                    <a:lumMod val="65000"/>
                    <a:lumOff val="35000"/>
                  </a:schemeClr>
                </a:solidFill>
              </a:rPr>
              <a:t>İnançlarım</a:t>
            </a:r>
            <a:r>
              <a:rPr sz="2000" dirty="0">
                <a:solidFill>
                  <a:schemeClr val="tx1">
                    <a:lumMod val="65000"/>
                    <a:lumOff val="35000"/>
                  </a:schemeClr>
                </a:solidFill>
              </a:rPr>
              <a:t> </a:t>
            </a:r>
            <a:r>
              <a:rPr sz="2000" dirty="0" err="1">
                <a:solidFill>
                  <a:schemeClr val="tx1">
                    <a:lumMod val="65000"/>
                    <a:lumOff val="35000"/>
                  </a:schemeClr>
                </a:solidFill>
              </a:rPr>
              <a:t>Nelerdir</a:t>
            </a:r>
            <a:r>
              <a:rPr sz="2000" dirty="0">
                <a:solidFill>
                  <a:schemeClr val="tx1">
                    <a:lumMod val="65000"/>
                    <a:lumOff val="35000"/>
                  </a:schemeClr>
                </a:solidFill>
              </a:rPr>
              <a:t>? </a:t>
            </a:r>
          </a:p>
        </p:txBody>
      </p:sp>
    </p:spTree>
    <p:extLst>
      <p:ext uri="{BB962C8B-B14F-4D97-AF65-F5344CB8AC3E}">
        <p14:creationId xmlns:p14="http://schemas.microsoft.com/office/powerpoint/2010/main" val="216305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8" name="Text Box 3"/>
          <p:cNvSpPr txBox="1"/>
          <p:nvPr/>
        </p:nvSpPr>
        <p:spPr>
          <a:xfrm>
            <a:off x="1775520" y="1196751"/>
            <a:ext cx="8583612" cy="41549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400" b="1">
                <a:solidFill>
                  <a:srgbClr val="808000"/>
                </a:solidFill>
                <a:latin typeface="Comic Sans MS"/>
                <a:ea typeface="Comic Sans MS"/>
                <a:cs typeface="Comic Sans MS"/>
                <a:sym typeface="Comic Sans MS"/>
              </a:defRPr>
            </a:pPr>
            <a:endParaRPr sz="2400" dirty="0"/>
          </a:p>
          <a:p>
            <a:pPr algn="just">
              <a:defRPr sz="2400" b="1">
                <a:solidFill>
                  <a:schemeClr val="accent3">
                    <a:lumOff val="44000"/>
                  </a:schemeClr>
                </a:solidFill>
              </a:defRPr>
            </a:pPr>
            <a:r>
              <a:rPr sz="2400" dirty="0" err="1">
                <a:solidFill>
                  <a:schemeClr val="tx1">
                    <a:lumMod val="65000"/>
                    <a:lumOff val="35000"/>
                  </a:schemeClr>
                </a:solidFill>
              </a:rPr>
              <a:t>Benlik</a:t>
            </a:r>
            <a:r>
              <a:rPr sz="2400" dirty="0">
                <a:solidFill>
                  <a:schemeClr val="tx1">
                    <a:lumMod val="65000"/>
                    <a:lumOff val="35000"/>
                  </a:schemeClr>
                </a:solidFill>
              </a:rPr>
              <a:t> </a:t>
            </a:r>
            <a:r>
              <a:rPr sz="2400" dirty="0" err="1">
                <a:solidFill>
                  <a:schemeClr val="tx1">
                    <a:lumMod val="65000"/>
                    <a:lumOff val="35000"/>
                  </a:schemeClr>
                </a:solidFill>
              </a:rPr>
              <a:t>içimizde</a:t>
            </a:r>
            <a:r>
              <a:rPr sz="2400" dirty="0">
                <a:solidFill>
                  <a:schemeClr val="tx1">
                    <a:lumMod val="65000"/>
                    <a:lumOff val="35000"/>
                  </a:schemeClr>
                </a:solidFill>
              </a:rPr>
              <a:t> </a:t>
            </a:r>
            <a:r>
              <a:rPr sz="2400" dirty="0" err="1">
                <a:solidFill>
                  <a:schemeClr val="tx1">
                    <a:lumMod val="65000"/>
                    <a:lumOff val="35000"/>
                  </a:schemeClr>
                </a:solidFill>
              </a:rPr>
              <a:t>bizi</a:t>
            </a:r>
            <a:r>
              <a:rPr sz="2400" dirty="0">
                <a:solidFill>
                  <a:schemeClr val="tx1">
                    <a:lumMod val="65000"/>
                    <a:lumOff val="35000"/>
                  </a:schemeClr>
                </a:solidFill>
              </a:rPr>
              <a:t> </a:t>
            </a:r>
            <a:r>
              <a:rPr sz="2400" dirty="0" err="1">
                <a:solidFill>
                  <a:schemeClr val="tx1">
                    <a:lumMod val="65000"/>
                    <a:lumOff val="35000"/>
                  </a:schemeClr>
                </a:solidFill>
              </a:rPr>
              <a:t>denetleyen</a:t>
            </a:r>
            <a:r>
              <a:rPr sz="2400" dirty="0">
                <a:solidFill>
                  <a:schemeClr val="tx1">
                    <a:lumMod val="65000"/>
                    <a:lumOff val="35000"/>
                  </a:schemeClr>
                </a:solidFill>
              </a:rPr>
              <a:t>, </a:t>
            </a:r>
            <a:r>
              <a:rPr sz="2400" dirty="0" err="1">
                <a:solidFill>
                  <a:schemeClr val="tx1">
                    <a:lumMod val="65000"/>
                    <a:lumOff val="35000"/>
                  </a:schemeClr>
                </a:solidFill>
              </a:rPr>
              <a:t>gözetleyen</a:t>
            </a:r>
            <a:r>
              <a:rPr sz="2400" dirty="0">
                <a:solidFill>
                  <a:schemeClr val="tx1">
                    <a:lumMod val="65000"/>
                    <a:lumOff val="35000"/>
                  </a:schemeClr>
                </a:solidFill>
              </a:rPr>
              <a:t>, </a:t>
            </a:r>
            <a:r>
              <a:rPr sz="2400" dirty="0" err="1">
                <a:solidFill>
                  <a:schemeClr val="tx1">
                    <a:lumMod val="65000"/>
                    <a:lumOff val="35000"/>
                  </a:schemeClr>
                </a:solidFill>
              </a:rPr>
              <a:t>yargılayan</a:t>
            </a:r>
            <a:r>
              <a:rPr sz="2400" dirty="0">
                <a:solidFill>
                  <a:schemeClr val="tx1">
                    <a:lumMod val="65000"/>
                    <a:lumOff val="35000"/>
                  </a:schemeClr>
                </a:solidFill>
              </a:rPr>
              <a:t>, </a:t>
            </a:r>
            <a:r>
              <a:rPr sz="2400" dirty="0" err="1">
                <a:solidFill>
                  <a:schemeClr val="tx1">
                    <a:lumMod val="65000"/>
                    <a:lumOff val="35000"/>
                  </a:schemeClr>
                </a:solidFill>
              </a:rPr>
              <a:t>değerlendiren</a:t>
            </a:r>
            <a:r>
              <a:rPr sz="2400" dirty="0">
                <a:solidFill>
                  <a:schemeClr val="tx1">
                    <a:lumMod val="65000"/>
                    <a:lumOff val="35000"/>
                  </a:schemeClr>
                </a:solidFill>
              </a:rPr>
              <a:t> ve </a:t>
            </a:r>
            <a:r>
              <a:rPr sz="2400" dirty="0" err="1">
                <a:solidFill>
                  <a:schemeClr val="tx1">
                    <a:lumMod val="65000"/>
                    <a:lumOff val="35000"/>
                  </a:schemeClr>
                </a:solidFill>
              </a:rPr>
              <a:t>bunların</a:t>
            </a:r>
            <a:r>
              <a:rPr sz="2400" dirty="0">
                <a:solidFill>
                  <a:schemeClr val="tx1">
                    <a:lumMod val="65000"/>
                    <a:lumOff val="35000"/>
                  </a:schemeClr>
                </a:solidFill>
              </a:rPr>
              <a:t> </a:t>
            </a:r>
            <a:r>
              <a:rPr sz="2400" dirty="0" err="1">
                <a:solidFill>
                  <a:schemeClr val="tx1">
                    <a:lumMod val="65000"/>
                    <a:lumOff val="35000"/>
                  </a:schemeClr>
                </a:solidFill>
              </a:rPr>
              <a:t>sonucunda</a:t>
            </a:r>
            <a:r>
              <a:rPr sz="2400" dirty="0">
                <a:solidFill>
                  <a:schemeClr val="tx1">
                    <a:lumMod val="65000"/>
                    <a:lumOff val="35000"/>
                  </a:schemeClr>
                </a:solidFill>
              </a:rPr>
              <a:t> </a:t>
            </a:r>
            <a:r>
              <a:rPr sz="2400" dirty="0" err="1">
                <a:solidFill>
                  <a:schemeClr val="tx1">
                    <a:lumMod val="65000"/>
                    <a:lumOff val="35000"/>
                  </a:schemeClr>
                </a:solidFill>
              </a:rPr>
              <a:t>nasıl</a:t>
            </a:r>
            <a:r>
              <a:rPr sz="2400" dirty="0">
                <a:solidFill>
                  <a:schemeClr val="tx1">
                    <a:lumMod val="65000"/>
                    <a:lumOff val="35000"/>
                  </a:schemeClr>
                </a:solidFill>
              </a:rPr>
              <a:t> </a:t>
            </a:r>
            <a:r>
              <a:rPr sz="2400" dirty="0" err="1">
                <a:solidFill>
                  <a:schemeClr val="tx1">
                    <a:lumMod val="65000"/>
                    <a:lumOff val="35000"/>
                  </a:schemeClr>
                </a:solidFill>
              </a:rPr>
              <a:t>davranmamız</a:t>
            </a:r>
            <a:r>
              <a:rPr sz="2400" dirty="0">
                <a:solidFill>
                  <a:schemeClr val="tx1">
                    <a:lumMod val="65000"/>
                    <a:lumOff val="35000"/>
                  </a:schemeClr>
                </a:solidFill>
              </a:rPr>
              <a:t> </a:t>
            </a:r>
            <a:r>
              <a:rPr sz="2400" dirty="0" err="1">
                <a:solidFill>
                  <a:schemeClr val="tx1">
                    <a:lumMod val="65000"/>
                    <a:lumOff val="35000"/>
                  </a:schemeClr>
                </a:solidFill>
              </a:rPr>
              <a:t>gerektiğini</a:t>
            </a:r>
            <a:r>
              <a:rPr sz="2400" dirty="0">
                <a:solidFill>
                  <a:schemeClr val="tx1">
                    <a:lumMod val="65000"/>
                    <a:lumOff val="35000"/>
                  </a:schemeClr>
                </a:solidFill>
              </a:rPr>
              <a:t> </a:t>
            </a:r>
            <a:r>
              <a:rPr sz="2400" dirty="0" err="1">
                <a:solidFill>
                  <a:schemeClr val="tx1">
                    <a:lumMod val="65000"/>
                    <a:lumOff val="35000"/>
                  </a:schemeClr>
                </a:solidFill>
              </a:rPr>
              <a:t>belirleyen</a:t>
            </a:r>
            <a:r>
              <a:rPr sz="2400" dirty="0">
                <a:solidFill>
                  <a:schemeClr val="tx1">
                    <a:lumMod val="65000"/>
                    <a:lumOff val="35000"/>
                  </a:schemeClr>
                </a:solidFill>
              </a:rPr>
              <a:t> </a:t>
            </a:r>
            <a:r>
              <a:rPr sz="2400" dirty="0" err="1">
                <a:solidFill>
                  <a:schemeClr val="tx1">
                    <a:lumMod val="65000"/>
                    <a:lumOff val="35000"/>
                  </a:schemeClr>
                </a:solidFill>
              </a:rPr>
              <a:t>içsel</a:t>
            </a:r>
            <a:r>
              <a:rPr sz="2400" dirty="0">
                <a:solidFill>
                  <a:schemeClr val="tx1">
                    <a:lumMod val="65000"/>
                    <a:lumOff val="35000"/>
                  </a:schemeClr>
                </a:solidFill>
              </a:rPr>
              <a:t> </a:t>
            </a:r>
            <a:r>
              <a:rPr sz="2400" dirty="0" err="1">
                <a:solidFill>
                  <a:schemeClr val="tx1">
                    <a:lumMod val="65000"/>
                    <a:lumOff val="35000"/>
                  </a:schemeClr>
                </a:solidFill>
              </a:rPr>
              <a:t>bir</a:t>
            </a:r>
            <a:r>
              <a:rPr sz="2400" dirty="0">
                <a:solidFill>
                  <a:schemeClr val="tx1">
                    <a:lumMod val="65000"/>
                    <a:lumOff val="35000"/>
                  </a:schemeClr>
                </a:solidFill>
              </a:rPr>
              <a:t> </a:t>
            </a:r>
            <a:r>
              <a:rPr sz="2400" dirty="0" err="1">
                <a:solidFill>
                  <a:schemeClr val="tx1">
                    <a:lumMod val="65000"/>
                    <a:lumOff val="35000"/>
                  </a:schemeClr>
                </a:solidFill>
              </a:rPr>
              <a:t>güçtür</a:t>
            </a:r>
            <a:r>
              <a:rPr sz="2400" dirty="0">
                <a:solidFill>
                  <a:schemeClr val="tx1">
                    <a:lumMod val="65000"/>
                    <a:lumOff val="35000"/>
                  </a:schemeClr>
                </a:solidFill>
              </a:rPr>
              <a:t>. </a:t>
            </a:r>
          </a:p>
          <a:p>
            <a:pPr algn="just">
              <a:defRPr sz="2400">
                <a:solidFill>
                  <a:schemeClr val="accent3">
                    <a:lumOff val="44000"/>
                  </a:schemeClr>
                </a:solidFill>
              </a:defRPr>
            </a:pPr>
            <a:endParaRPr sz="2400" dirty="0">
              <a:solidFill>
                <a:schemeClr val="tx1">
                  <a:lumMod val="65000"/>
                  <a:lumOff val="35000"/>
                </a:schemeClr>
              </a:solidFill>
            </a:endParaRPr>
          </a:p>
          <a:p>
            <a:pPr algn="just">
              <a:defRPr sz="2400">
                <a:solidFill>
                  <a:schemeClr val="accent3">
                    <a:lumOff val="44000"/>
                  </a:schemeClr>
                </a:solidFill>
              </a:defRPr>
            </a:pPr>
            <a:r>
              <a:rPr sz="2400" dirty="0" err="1">
                <a:solidFill>
                  <a:schemeClr val="tx1">
                    <a:lumMod val="65000"/>
                    <a:lumOff val="35000"/>
                  </a:schemeClr>
                </a:solidFill>
              </a:rPr>
              <a:t>İnsanın</a:t>
            </a:r>
            <a:r>
              <a:rPr sz="2400" dirty="0">
                <a:solidFill>
                  <a:schemeClr val="tx1">
                    <a:lumMod val="65000"/>
                    <a:lumOff val="35000"/>
                  </a:schemeClr>
                </a:solidFill>
              </a:rPr>
              <a:t> </a:t>
            </a:r>
            <a:r>
              <a:rPr sz="2400" dirty="0" err="1">
                <a:solidFill>
                  <a:schemeClr val="tx1">
                    <a:lumMod val="65000"/>
                    <a:lumOff val="35000"/>
                  </a:schemeClr>
                </a:solidFill>
              </a:rPr>
              <a:t>ruh</a:t>
            </a:r>
            <a:r>
              <a:rPr sz="2400" dirty="0">
                <a:solidFill>
                  <a:schemeClr val="tx1">
                    <a:lumMod val="65000"/>
                    <a:lumOff val="35000"/>
                  </a:schemeClr>
                </a:solidFill>
              </a:rPr>
              <a:t> </a:t>
            </a:r>
            <a:r>
              <a:rPr sz="2400" dirty="0" err="1">
                <a:solidFill>
                  <a:schemeClr val="tx1">
                    <a:lumMod val="65000"/>
                    <a:lumOff val="35000"/>
                  </a:schemeClr>
                </a:solidFill>
              </a:rPr>
              <a:t>sağlığı</a:t>
            </a:r>
            <a:r>
              <a:rPr sz="2400" dirty="0">
                <a:solidFill>
                  <a:schemeClr val="tx1">
                    <a:lumMod val="65000"/>
                    <a:lumOff val="35000"/>
                  </a:schemeClr>
                </a:solidFill>
              </a:rPr>
              <a:t> </a:t>
            </a:r>
            <a:r>
              <a:rPr sz="2400" dirty="0" err="1">
                <a:solidFill>
                  <a:schemeClr val="tx1">
                    <a:lumMod val="65000"/>
                    <a:lumOff val="35000"/>
                  </a:schemeClr>
                </a:solidFill>
              </a:rPr>
              <a:t>için</a:t>
            </a:r>
            <a:r>
              <a:rPr sz="2400" dirty="0">
                <a:solidFill>
                  <a:schemeClr val="tx1">
                    <a:lumMod val="65000"/>
                    <a:lumOff val="35000"/>
                  </a:schemeClr>
                </a:solidFill>
              </a:rPr>
              <a:t>, </a:t>
            </a:r>
            <a:r>
              <a:rPr sz="2400" dirty="0" err="1">
                <a:solidFill>
                  <a:schemeClr val="tx1">
                    <a:lumMod val="65000"/>
                    <a:lumOff val="35000"/>
                  </a:schemeClr>
                </a:solidFill>
              </a:rPr>
              <a:t>benlik</a:t>
            </a:r>
            <a:r>
              <a:rPr sz="2400" dirty="0">
                <a:solidFill>
                  <a:schemeClr val="tx1">
                    <a:lumMod val="65000"/>
                    <a:lumOff val="35000"/>
                  </a:schemeClr>
                </a:solidFill>
              </a:rPr>
              <a:t> </a:t>
            </a:r>
            <a:r>
              <a:rPr sz="2400" dirty="0" err="1">
                <a:solidFill>
                  <a:schemeClr val="tx1">
                    <a:lumMod val="65000"/>
                    <a:lumOff val="35000"/>
                  </a:schemeClr>
                </a:solidFill>
              </a:rPr>
              <a:t>tasarımı</a:t>
            </a:r>
            <a:r>
              <a:rPr sz="2400" dirty="0">
                <a:solidFill>
                  <a:schemeClr val="tx1">
                    <a:lumMod val="65000"/>
                    <a:lumOff val="35000"/>
                  </a:schemeClr>
                </a:solidFill>
              </a:rPr>
              <a:t> (ideal </a:t>
            </a:r>
            <a:r>
              <a:rPr sz="2400" dirty="0" err="1">
                <a:solidFill>
                  <a:schemeClr val="tx1">
                    <a:lumMod val="65000"/>
                    <a:lumOff val="35000"/>
                  </a:schemeClr>
                </a:solidFill>
              </a:rPr>
              <a:t>benlik</a:t>
            </a:r>
            <a:r>
              <a:rPr sz="2400" dirty="0">
                <a:solidFill>
                  <a:schemeClr val="tx1">
                    <a:lumMod val="65000"/>
                    <a:lumOff val="35000"/>
                  </a:schemeClr>
                </a:solidFill>
              </a:rPr>
              <a:t>) </a:t>
            </a:r>
            <a:r>
              <a:rPr sz="2400" dirty="0" err="1">
                <a:solidFill>
                  <a:schemeClr val="tx1">
                    <a:lumMod val="65000"/>
                    <a:lumOff val="35000"/>
                  </a:schemeClr>
                </a:solidFill>
              </a:rPr>
              <a:t>ile</a:t>
            </a:r>
            <a:r>
              <a:rPr sz="2400" dirty="0">
                <a:solidFill>
                  <a:schemeClr val="tx1">
                    <a:lumMod val="65000"/>
                    <a:lumOff val="35000"/>
                  </a:schemeClr>
                </a:solidFill>
              </a:rPr>
              <a:t> </a:t>
            </a:r>
            <a:r>
              <a:rPr sz="2400" dirty="0" err="1">
                <a:solidFill>
                  <a:schemeClr val="tx1">
                    <a:lumMod val="65000"/>
                    <a:lumOff val="35000"/>
                  </a:schemeClr>
                </a:solidFill>
              </a:rPr>
              <a:t>gerçek</a:t>
            </a:r>
            <a:r>
              <a:rPr sz="2400" dirty="0">
                <a:solidFill>
                  <a:schemeClr val="tx1">
                    <a:lumMod val="65000"/>
                    <a:lumOff val="35000"/>
                  </a:schemeClr>
                </a:solidFill>
              </a:rPr>
              <a:t> </a:t>
            </a:r>
            <a:r>
              <a:rPr sz="2400" dirty="0" err="1">
                <a:solidFill>
                  <a:schemeClr val="tx1">
                    <a:lumMod val="65000"/>
                    <a:lumOff val="35000"/>
                  </a:schemeClr>
                </a:solidFill>
              </a:rPr>
              <a:t>yaşantılar</a:t>
            </a:r>
            <a:r>
              <a:rPr sz="2400" dirty="0">
                <a:solidFill>
                  <a:schemeClr val="tx1">
                    <a:lumMod val="65000"/>
                    <a:lumOff val="35000"/>
                  </a:schemeClr>
                </a:solidFill>
              </a:rPr>
              <a:t> </a:t>
            </a:r>
            <a:r>
              <a:rPr sz="2400" dirty="0" err="1">
                <a:solidFill>
                  <a:schemeClr val="tx1">
                    <a:lumMod val="65000"/>
                    <a:lumOff val="35000"/>
                  </a:schemeClr>
                </a:solidFill>
              </a:rPr>
              <a:t>arasında</a:t>
            </a:r>
            <a:r>
              <a:rPr sz="2400" dirty="0">
                <a:solidFill>
                  <a:schemeClr val="tx1">
                    <a:lumMod val="65000"/>
                    <a:lumOff val="35000"/>
                  </a:schemeClr>
                </a:solidFill>
              </a:rPr>
              <a:t> </a:t>
            </a:r>
            <a:r>
              <a:rPr sz="2400" dirty="0" err="1">
                <a:solidFill>
                  <a:schemeClr val="tx1">
                    <a:lumMod val="65000"/>
                    <a:lumOff val="35000"/>
                  </a:schemeClr>
                </a:solidFill>
              </a:rPr>
              <a:t>bir</a:t>
            </a:r>
            <a:r>
              <a:rPr sz="2400" dirty="0">
                <a:solidFill>
                  <a:schemeClr val="tx1">
                    <a:lumMod val="65000"/>
                    <a:lumOff val="35000"/>
                  </a:schemeClr>
                </a:solidFill>
              </a:rPr>
              <a:t> </a:t>
            </a:r>
            <a:r>
              <a:rPr sz="2400" dirty="0" err="1">
                <a:solidFill>
                  <a:schemeClr val="tx1">
                    <a:lumMod val="65000"/>
                    <a:lumOff val="35000"/>
                  </a:schemeClr>
                </a:solidFill>
              </a:rPr>
              <a:t>dengenin</a:t>
            </a:r>
            <a:r>
              <a:rPr sz="2400" dirty="0">
                <a:solidFill>
                  <a:schemeClr val="tx1">
                    <a:lumMod val="65000"/>
                    <a:lumOff val="35000"/>
                  </a:schemeClr>
                </a:solidFill>
              </a:rPr>
              <a:t> </a:t>
            </a:r>
            <a:r>
              <a:rPr sz="2400" dirty="0" err="1">
                <a:solidFill>
                  <a:schemeClr val="tx1">
                    <a:lumMod val="65000"/>
                    <a:lumOff val="35000"/>
                  </a:schemeClr>
                </a:solidFill>
              </a:rPr>
              <a:t>sağlanması</a:t>
            </a:r>
            <a:r>
              <a:rPr sz="2400" dirty="0">
                <a:solidFill>
                  <a:schemeClr val="tx1">
                    <a:lumMod val="65000"/>
                    <a:lumOff val="35000"/>
                  </a:schemeClr>
                </a:solidFill>
              </a:rPr>
              <a:t> </a:t>
            </a:r>
            <a:r>
              <a:rPr sz="2400" dirty="0" err="1">
                <a:solidFill>
                  <a:schemeClr val="tx1">
                    <a:lumMod val="65000"/>
                    <a:lumOff val="35000"/>
                  </a:schemeClr>
                </a:solidFill>
              </a:rPr>
              <a:t>gerekir</a:t>
            </a:r>
            <a:r>
              <a:rPr sz="2400" dirty="0">
                <a:solidFill>
                  <a:schemeClr val="tx1">
                    <a:lumMod val="65000"/>
                    <a:lumOff val="35000"/>
                  </a:schemeClr>
                </a:solidFill>
              </a:rPr>
              <a:t>.</a:t>
            </a:r>
          </a:p>
          <a:p>
            <a:pPr algn="just">
              <a:defRPr sz="2400">
                <a:solidFill>
                  <a:schemeClr val="accent3">
                    <a:lumOff val="44000"/>
                  </a:schemeClr>
                </a:solidFill>
              </a:defRPr>
            </a:pPr>
            <a:endParaRPr sz="2400" dirty="0">
              <a:solidFill>
                <a:schemeClr val="tx1">
                  <a:lumMod val="65000"/>
                  <a:lumOff val="35000"/>
                </a:schemeClr>
              </a:solidFill>
            </a:endParaRPr>
          </a:p>
          <a:p>
            <a:pPr algn="just">
              <a:defRPr sz="2400" b="1">
                <a:solidFill>
                  <a:schemeClr val="accent3">
                    <a:lumOff val="44000"/>
                  </a:schemeClr>
                </a:solidFill>
              </a:defRPr>
            </a:pPr>
            <a:r>
              <a:rPr sz="2400" dirty="0" err="1">
                <a:solidFill>
                  <a:schemeClr val="tx1">
                    <a:lumMod val="65000"/>
                    <a:lumOff val="35000"/>
                  </a:schemeClr>
                </a:solidFill>
              </a:rPr>
              <a:t>İnsan</a:t>
            </a:r>
            <a:r>
              <a:rPr sz="2400" dirty="0">
                <a:solidFill>
                  <a:schemeClr val="tx1">
                    <a:lumMod val="65000"/>
                    <a:lumOff val="35000"/>
                  </a:schemeClr>
                </a:solidFill>
              </a:rPr>
              <a:t> ideal </a:t>
            </a:r>
            <a:r>
              <a:rPr sz="2400" dirty="0" err="1">
                <a:solidFill>
                  <a:schemeClr val="tx1">
                    <a:lumMod val="65000"/>
                    <a:lumOff val="35000"/>
                  </a:schemeClr>
                </a:solidFill>
              </a:rPr>
              <a:t>benliğe</a:t>
            </a:r>
            <a:r>
              <a:rPr sz="2400" dirty="0">
                <a:solidFill>
                  <a:schemeClr val="tx1">
                    <a:lumMod val="65000"/>
                    <a:lumOff val="35000"/>
                  </a:schemeClr>
                </a:solidFill>
              </a:rPr>
              <a:t> ne </a:t>
            </a:r>
            <a:r>
              <a:rPr sz="2400" dirty="0" err="1">
                <a:solidFill>
                  <a:schemeClr val="tx1">
                    <a:lumMod val="65000"/>
                    <a:lumOff val="35000"/>
                  </a:schemeClr>
                </a:solidFill>
              </a:rPr>
              <a:t>kadar</a:t>
            </a:r>
            <a:r>
              <a:rPr sz="2400" dirty="0">
                <a:solidFill>
                  <a:schemeClr val="tx1">
                    <a:lumMod val="65000"/>
                    <a:lumOff val="35000"/>
                  </a:schemeClr>
                </a:solidFill>
              </a:rPr>
              <a:t> </a:t>
            </a:r>
            <a:r>
              <a:rPr sz="2400" dirty="0" err="1">
                <a:solidFill>
                  <a:schemeClr val="tx1">
                    <a:lumMod val="65000"/>
                    <a:lumOff val="35000"/>
                  </a:schemeClr>
                </a:solidFill>
              </a:rPr>
              <a:t>uygun</a:t>
            </a:r>
            <a:r>
              <a:rPr sz="2400" dirty="0">
                <a:solidFill>
                  <a:schemeClr val="tx1">
                    <a:lumMod val="65000"/>
                    <a:lumOff val="35000"/>
                  </a:schemeClr>
                </a:solidFill>
              </a:rPr>
              <a:t> </a:t>
            </a:r>
            <a:r>
              <a:rPr sz="2400" dirty="0" err="1">
                <a:solidFill>
                  <a:schemeClr val="tx1">
                    <a:lumMod val="65000"/>
                    <a:lumOff val="35000"/>
                  </a:schemeClr>
                </a:solidFill>
              </a:rPr>
              <a:t>hareket</a:t>
            </a:r>
            <a:r>
              <a:rPr sz="2400" dirty="0">
                <a:solidFill>
                  <a:schemeClr val="tx1">
                    <a:lumMod val="65000"/>
                    <a:lumOff val="35000"/>
                  </a:schemeClr>
                </a:solidFill>
              </a:rPr>
              <a:t> </a:t>
            </a:r>
            <a:r>
              <a:rPr sz="2400" dirty="0" err="1">
                <a:solidFill>
                  <a:schemeClr val="tx1">
                    <a:lumMod val="65000"/>
                    <a:lumOff val="35000"/>
                  </a:schemeClr>
                </a:solidFill>
              </a:rPr>
              <a:t>ederse</a:t>
            </a:r>
            <a:r>
              <a:rPr sz="2400" dirty="0">
                <a:solidFill>
                  <a:schemeClr val="tx1">
                    <a:lumMod val="65000"/>
                    <a:lumOff val="35000"/>
                  </a:schemeClr>
                </a:solidFill>
              </a:rPr>
              <a:t>, o </a:t>
            </a:r>
            <a:r>
              <a:rPr sz="2400" dirty="0" err="1">
                <a:solidFill>
                  <a:schemeClr val="tx1">
                    <a:lumMod val="65000"/>
                    <a:lumOff val="35000"/>
                  </a:schemeClr>
                </a:solidFill>
              </a:rPr>
              <a:t>derece</a:t>
            </a:r>
            <a:r>
              <a:rPr sz="2400" dirty="0">
                <a:solidFill>
                  <a:schemeClr val="tx1">
                    <a:lumMod val="65000"/>
                    <a:lumOff val="35000"/>
                  </a:schemeClr>
                </a:solidFill>
              </a:rPr>
              <a:t> </a:t>
            </a:r>
            <a:r>
              <a:rPr sz="2400" dirty="0" err="1">
                <a:solidFill>
                  <a:schemeClr val="tx1">
                    <a:lumMod val="65000"/>
                    <a:lumOff val="35000"/>
                  </a:schemeClr>
                </a:solidFill>
              </a:rPr>
              <a:t>sosyal</a:t>
            </a:r>
            <a:r>
              <a:rPr sz="2400" dirty="0">
                <a:solidFill>
                  <a:schemeClr val="tx1">
                    <a:lumMod val="65000"/>
                    <a:lumOff val="35000"/>
                  </a:schemeClr>
                </a:solidFill>
              </a:rPr>
              <a:t> </a:t>
            </a:r>
            <a:r>
              <a:rPr sz="2400" dirty="0" err="1">
                <a:solidFill>
                  <a:schemeClr val="tx1">
                    <a:lumMod val="65000"/>
                    <a:lumOff val="35000"/>
                  </a:schemeClr>
                </a:solidFill>
              </a:rPr>
              <a:t>yaşamında</a:t>
            </a:r>
            <a:r>
              <a:rPr sz="2400" dirty="0">
                <a:solidFill>
                  <a:schemeClr val="tx1">
                    <a:lumMod val="65000"/>
                    <a:lumOff val="35000"/>
                  </a:schemeClr>
                </a:solidFill>
              </a:rPr>
              <a:t> </a:t>
            </a:r>
            <a:r>
              <a:rPr sz="2400" dirty="0" err="1">
                <a:solidFill>
                  <a:schemeClr val="tx1">
                    <a:lumMod val="65000"/>
                    <a:lumOff val="35000"/>
                  </a:schemeClr>
                </a:solidFill>
              </a:rPr>
              <a:t>huzurlu</a:t>
            </a:r>
            <a:r>
              <a:rPr sz="2400" dirty="0">
                <a:solidFill>
                  <a:schemeClr val="tx1">
                    <a:lumMod val="65000"/>
                    <a:lumOff val="35000"/>
                  </a:schemeClr>
                </a:solidFill>
              </a:rPr>
              <a:t> </a:t>
            </a:r>
            <a:r>
              <a:rPr sz="2400" dirty="0" err="1">
                <a:solidFill>
                  <a:schemeClr val="tx1">
                    <a:lumMod val="65000"/>
                    <a:lumOff val="35000"/>
                  </a:schemeClr>
                </a:solidFill>
              </a:rPr>
              <a:t>olacaktır</a:t>
            </a:r>
            <a:r>
              <a:rPr sz="2400" dirty="0">
                <a:solidFill>
                  <a:schemeClr val="tx1">
                    <a:lumMod val="65000"/>
                    <a:lumOff val="35000"/>
                  </a:schemeClr>
                </a:solidFill>
              </a:rPr>
              <a:t>. </a:t>
            </a:r>
          </a:p>
        </p:txBody>
      </p:sp>
    </p:spTree>
    <p:extLst>
      <p:ext uri="{BB962C8B-B14F-4D97-AF65-F5344CB8AC3E}">
        <p14:creationId xmlns:p14="http://schemas.microsoft.com/office/powerpoint/2010/main" val="52648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0" name="Rectangle 2"/>
          <p:cNvSpPr txBox="1">
            <a:spLocks noGrp="1"/>
          </p:cNvSpPr>
          <p:nvPr>
            <p:ph type="title"/>
          </p:nvPr>
        </p:nvSpPr>
        <p:spPr>
          <a:xfrm>
            <a:off x="1981200" y="277814"/>
            <a:ext cx="8229600" cy="950913"/>
          </a:xfrm>
          <a:prstGeom prst="rect">
            <a:avLst/>
          </a:prstGeom>
        </p:spPr>
        <p:txBody>
          <a:bodyPr/>
          <a:lstStyle/>
          <a:p>
            <a:r>
              <a:t>BENLİK</a:t>
            </a:r>
          </a:p>
        </p:txBody>
      </p:sp>
      <p:sp>
        <p:nvSpPr>
          <p:cNvPr id="2961" name="Rectangle 3"/>
          <p:cNvSpPr txBox="1">
            <a:spLocks noGrp="1"/>
          </p:cNvSpPr>
          <p:nvPr>
            <p:ph type="body" idx="1"/>
          </p:nvPr>
        </p:nvSpPr>
        <p:spPr>
          <a:xfrm>
            <a:off x="1992313" y="1341438"/>
            <a:ext cx="8229601" cy="4456113"/>
          </a:xfrm>
          <a:prstGeom prst="rect">
            <a:avLst/>
          </a:prstGeom>
        </p:spPr>
        <p:txBody>
          <a:bodyPr/>
          <a:lstStyle/>
          <a:p>
            <a:pPr>
              <a:lnSpc>
                <a:spcPct val="90000"/>
              </a:lnSpc>
              <a:buBlip>
                <a:blip r:embed="rId2"/>
              </a:buBlip>
              <a:defRPr sz="2400" b="1">
                <a:latin typeface="Comic Sans MS"/>
                <a:ea typeface="Comic Sans MS"/>
                <a:cs typeface="Comic Sans MS"/>
                <a:sym typeface="Comic Sans MS"/>
              </a:defRPr>
            </a:pPr>
            <a:endParaRPr/>
          </a:p>
          <a:p>
            <a:pPr>
              <a:lnSpc>
                <a:spcPct val="90000"/>
              </a:lnSpc>
              <a:buBlip>
                <a:blip r:embed="rId2"/>
              </a:buBlip>
              <a:defRPr sz="2400" b="1">
                <a:latin typeface="Comic Sans MS"/>
                <a:ea typeface="Comic Sans MS"/>
                <a:cs typeface="Comic Sans MS"/>
                <a:sym typeface="Comic Sans MS"/>
              </a:defRPr>
            </a:pPr>
            <a:endParaRPr/>
          </a:p>
          <a:p>
            <a:pPr>
              <a:lnSpc>
                <a:spcPct val="90000"/>
              </a:lnSpc>
              <a:spcBef>
                <a:spcPts val="600"/>
              </a:spcBef>
              <a:buBlip>
                <a:blip r:embed="rId2"/>
              </a:buBlip>
              <a:defRPr sz="2800" b="1"/>
            </a:pPr>
            <a:r>
              <a:t>Algılanan benlik,</a:t>
            </a:r>
          </a:p>
          <a:p>
            <a:pPr>
              <a:lnSpc>
                <a:spcPct val="90000"/>
              </a:lnSpc>
              <a:buBlip>
                <a:blip r:embed="rId2"/>
              </a:buBlip>
              <a:defRPr sz="2800" b="1"/>
            </a:pPr>
            <a:endParaRPr/>
          </a:p>
          <a:p>
            <a:pPr>
              <a:lnSpc>
                <a:spcPct val="90000"/>
              </a:lnSpc>
              <a:spcBef>
                <a:spcPts val="600"/>
              </a:spcBef>
              <a:buBlip>
                <a:blip r:embed="rId2"/>
              </a:buBlip>
              <a:defRPr sz="2800" b="1"/>
            </a:pPr>
            <a:r>
              <a:t>İdeal benlik, </a:t>
            </a:r>
          </a:p>
          <a:p>
            <a:pPr>
              <a:lnSpc>
                <a:spcPct val="90000"/>
              </a:lnSpc>
              <a:buBlip>
                <a:blip r:embed="rId2"/>
              </a:buBlip>
              <a:defRPr sz="2800" b="1"/>
            </a:pPr>
            <a:endParaRPr/>
          </a:p>
          <a:p>
            <a:pPr>
              <a:lnSpc>
                <a:spcPct val="90000"/>
              </a:lnSpc>
              <a:spcBef>
                <a:spcPts val="600"/>
              </a:spcBef>
              <a:buBlip>
                <a:blip r:embed="rId2"/>
              </a:buBlip>
              <a:defRPr sz="2800" b="1"/>
            </a:pPr>
            <a:r>
              <a:t>Özdeğer,  </a:t>
            </a:r>
          </a:p>
          <a:p>
            <a:pPr>
              <a:lnSpc>
                <a:spcPct val="90000"/>
              </a:lnSpc>
              <a:buBlip>
                <a:blip r:embed="rId2"/>
              </a:buBlip>
              <a:defRPr sz="2800" b="1"/>
            </a:pPr>
            <a:endParaRPr/>
          </a:p>
          <a:p>
            <a:pPr>
              <a:lnSpc>
                <a:spcPct val="90000"/>
              </a:lnSpc>
              <a:spcBef>
                <a:spcPts val="600"/>
              </a:spcBef>
              <a:buBlip>
                <a:blip r:embed="rId2"/>
              </a:buBlip>
              <a:defRPr sz="2800" b="1"/>
            </a:pPr>
            <a:r>
              <a:t>Sosyal kimlikler</a:t>
            </a:r>
            <a:r>
              <a:rPr b="0"/>
              <a:t>.</a:t>
            </a:r>
          </a:p>
        </p:txBody>
      </p:sp>
    </p:spTree>
    <p:extLst>
      <p:ext uri="{BB962C8B-B14F-4D97-AF65-F5344CB8AC3E}">
        <p14:creationId xmlns:p14="http://schemas.microsoft.com/office/powerpoint/2010/main" val="1402765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3" name="Rectangle 2"/>
          <p:cNvSpPr txBox="1">
            <a:spLocks noGrp="1"/>
          </p:cNvSpPr>
          <p:nvPr>
            <p:ph type="title"/>
          </p:nvPr>
        </p:nvSpPr>
        <p:spPr>
          <a:xfrm>
            <a:off x="1981200" y="277814"/>
            <a:ext cx="8229600" cy="698501"/>
          </a:xfrm>
          <a:prstGeom prst="rect">
            <a:avLst/>
          </a:prstGeom>
        </p:spPr>
        <p:txBody>
          <a:bodyPr>
            <a:normAutofit fontScale="90000"/>
          </a:bodyPr>
          <a:lstStyle>
            <a:lvl1pPr>
              <a:defRPr sz="4000" b="1"/>
            </a:lvl1pPr>
          </a:lstStyle>
          <a:p>
            <a:r>
              <a:t>Algılanan Benlik</a:t>
            </a:r>
          </a:p>
        </p:txBody>
      </p:sp>
      <p:sp>
        <p:nvSpPr>
          <p:cNvPr id="2964" name="Rectangle 3"/>
          <p:cNvSpPr txBox="1">
            <a:spLocks noGrp="1"/>
          </p:cNvSpPr>
          <p:nvPr>
            <p:ph type="body" idx="1"/>
          </p:nvPr>
        </p:nvSpPr>
        <p:spPr>
          <a:xfrm>
            <a:off x="1992313" y="1268412"/>
            <a:ext cx="8229601" cy="5032376"/>
          </a:xfrm>
          <a:prstGeom prst="rect">
            <a:avLst/>
          </a:prstGeom>
        </p:spPr>
        <p:txBody>
          <a:bodyPr/>
          <a:lstStyle/>
          <a:p>
            <a:pPr>
              <a:lnSpc>
                <a:spcPct val="80000"/>
              </a:lnSpc>
              <a:spcBef>
                <a:spcPts val="500"/>
              </a:spcBef>
              <a:buNone/>
              <a:defRPr sz="2400" b="1"/>
            </a:pPr>
            <a:r>
              <a:t>1. </a:t>
            </a:r>
            <a:r>
              <a:rPr>
                <a:solidFill>
                  <a:srgbClr val="FF0066"/>
                </a:solidFill>
              </a:rPr>
              <a:t>Algılanan Benlik</a:t>
            </a:r>
            <a:r>
              <a:t>:</a:t>
            </a:r>
            <a:r>
              <a:rPr b="0"/>
              <a:t> Bireyin kendisini nasıl gördüğü, onun benlik kavramının çok önemli bir boyutunu oluşturur. Algılanan benliğin de üç bileşeni vardır:</a:t>
            </a:r>
          </a:p>
          <a:p>
            <a:pPr>
              <a:lnSpc>
                <a:spcPct val="80000"/>
              </a:lnSpc>
              <a:defRPr sz="2400" b="1"/>
            </a:pPr>
            <a:endParaRPr b="0"/>
          </a:p>
          <a:p>
            <a:pPr>
              <a:lnSpc>
                <a:spcPct val="80000"/>
              </a:lnSpc>
              <a:spcBef>
                <a:spcPts val="500"/>
              </a:spcBef>
              <a:buNone/>
              <a:defRPr sz="2400" b="1"/>
            </a:pPr>
            <a:r>
              <a:t>a) </a:t>
            </a:r>
            <a:r>
              <a:rPr>
                <a:solidFill>
                  <a:srgbClr val="FFC000"/>
                </a:solidFill>
              </a:rPr>
              <a:t>Kişilik özellikleri:</a:t>
            </a:r>
            <a:r>
              <a:rPr b="0">
                <a:solidFill>
                  <a:srgbClr val="FFC000"/>
                </a:solidFill>
              </a:rPr>
              <a:t> </a:t>
            </a:r>
            <a:r>
              <a:rPr b="0"/>
              <a:t>Birey benzer durumlarda benzer şekilde davrandığı zaman, hem dışardan bakanlar, hem de kişinin kendisi o davranışla kişilik özellikleri arasında bağ kurar: “Çabuk kızan biriyim; böyle durumlara gelemem.” </a:t>
            </a:r>
          </a:p>
          <a:p>
            <a:pPr>
              <a:lnSpc>
                <a:spcPct val="80000"/>
              </a:lnSpc>
              <a:spcBef>
                <a:spcPts val="500"/>
              </a:spcBef>
              <a:buNone/>
              <a:defRPr sz="2400" b="1"/>
            </a:pPr>
            <a:r>
              <a:t>b) </a:t>
            </a:r>
            <a:r>
              <a:rPr>
                <a:solidFill>
                  <a:srgbClr val="FFC000"/>
                </a:solidFill>
              </a:rPr>
              <a:t>Yetkinlikler:</a:t>
            </a:r>
            <a:r>
              <a:rPr b="0"/>
              <a:t> Herkes sahip olduğu yetenek, beceri, yeti ve bilgi düzeyi hakkında bir algıya sahiptir: “Kriz durumlarında çözüm üretmekte başarılıyımdır.”</a:t>
            </a:r>
          </a:p>
          <a:p>
            <a:pPr>
              <a:lnSpc>
                <a:spcPct val="80000"/>
              </a:lnSpc>
              <a:spcBef>
                <a:spcPts val="500"/>
              </a:spcBef>
              <a:buNone/>
              <a:defRPr sz="2400" b="1"/>
            </a:pPr>
            <a:r>
              <a:t>c) </a:t>
            </a:r>
            <a:r>
              <a:rPr>
                <a:solidFill>
                  <a:srgbClr val="FFC000"/>
                </a:solidFill>
              </a:rPr>
              <a:t>Değerler:</a:t>
            </a:r>
            <a:r>
              <a:rPr b="0"/>
              <a:t> Birey kararlarını ve eylemlerini değerlerinin yönlendirdiğine inanır ve kendisini bu çerçevede algılar: “Haksızlığa tahammül edemem.”</a:t>
            </a:r>
          </a:p>
        </p:txBody>
      </p:sp>
    </p:spTree>
    <p:extLst>
      <p:ext uri="{BB962C8B-B14F-4D97-AF65-F5344CB8AC3E}">
        <p14:creationId xmlns:p14="http://schemas.microsoft.com/office/powerpoint/2010/main" val="2119039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6" name="Rectangle 2"/>
          <p:cNvSpPr txBox="1">
            <a:spLocks noGrp="1"/>
          </p:cNvSpPr>
          <p:nvPr>
            <p:ph type="title"/>
          </p:nvPr>
        </p:nvSpPr>
        <p:spPr>
          <a:prstGeom prst="rect">
            <a:avLst/>
          </a:prstGeom>
        </p:spPr>
        <p:txBody>
          <a:bodyPr/>
          <a:lstStyle>
            <a:lvl1pPr>
              <a:defRPr b="1"/>
            </a:lvl1pPr>
          </a:lstStyle>
          <a:p>
            <a:r>
              <a:t>İdeal Benlik</a:t>
            </a:r>
          </a:p>
        </p:txBody>
      </p:sp>
      <p:sp>
        <p:nvSpPr>
          <p:cNvPr id="2967" name="Rectangle 3"/>
          <p:cNvSpPr txBox="1">
            <a:spLocks noGrp="1"/>
          </p:cNvSpPr>
          <p:nvPr>
            <p:ph type="body" idx="1"/>
          </p:nvPr>
        </p:nvSpPr>
        <p:spPr>
          <a:xfrm>
            <a:off x="1981200" y="1600201"/>
            <a:ext cx="8229600" cy="4525963"/>
          </a:xfrm>
          <a:prstGeom prst="rect">
            <a:avLst/>
          </a:prstGeom>
        </p:spPr>
        <p:txBody>
          <a:bodyPr/>
          <a:lstStyle/>
          <a:p>
            <a:pPr>
              <a:buSzTx/>
              <a:buFont typeface="Wingdings"/>
              <a:buNone/>
              <a:defRPr b="1"/>
            </a:pPr>
            <a:endParaRPr/>
          </a:p>
          <a:p>
            <a:pPr>
              <a:buSzTx/>
              <a:buFont typeface="Wingdings"/>
              <a:buNone/>
              <a:defRPr b="1"/>
            </a:pPr>
            <a:r>
              <a:t>2. </a:t>
            </a:r>
            <a:r>
              <a:rPr>
                <a:solidFill>
                  <a:srgbClr val="FF0066"/>
                </a:solidFill>
              </a:rPr>
              <a:t>İdeal Benlik</a:t>
            </a:r>
            <a:r>
              <a:t>:</a:t>
            </a:r>
            <a:r>
              <a:rPr b="0"/>
              <a:t> Her bireyin sahip olmak istediği özellikler, yetkinlikler ve değerler vardır. Kişi bu özelliklere gerçekten sahip olduğuna inanmak ve başkalarını da inandırmak ister. </a:t>
            </a:r>
          </a:p>
        </p:txBody>
      </p:sp>
    </p:spTree>
    <p:extLst>
      <p:ext uri="{BB962C8B-B14F-4D97-AF65-F5344CB8AC3E}">
        <p14:creationId xmlns:p14="http://schemas.microsoft.com/office/powerpoint/2010/main" val="899063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 name="Rectangle 2"/>
          <p:cNvSpPr txBox="1">
            <a:spLocks noGrp="1"/>
          </p:cNvSpPr>
          <p:nvPr>
            <p:ph type="title"/>
          </p:nvPr>
        </p:nvSpPr>
        <p:spPr>
          <a:prstGeom prst="rect">
            <a:avLst/>
          </a:prstGeom>
        </p:spPr>
        <p:txBody>
          <a:bodyPr/>
          <a:lstStyle>
            <a:lvl1pPr>
              <a:defRPr b="1"/>
            </a:lvl1pPr>
          </a:lstStyle>
          <a:p>
            <a:r>
              <a:t>Sosyal Kimlikler</a:t>
            </a:r>
          </a:p>
        </p:txBody>
      </p:sp>
      <p:sp>
        <p:nvSpPr>
          <p:cNvPr id="2970" name="Rectangle 3"/>
          <p:cNvSpPr txBox="1">
            <a:spLocks noGrp="1"/>
          </p:cNvSpPr>
          <p:nvPr>
            <p:ph type="body" idx="1"/>
          </p:nvPr>
        </p:nvSpPr>
        <p:spPr>
          <a:xfrm>
            <a:off x="2135188" y="1916113"/>
            <a:ext cx="8229601" cy="4530726"/>
          </a:xfrm>
          <a:prstGeom prst="rect">
            <a:avLst/>
          </a:prstGeom>
        </p:spPr>
        <p:txBody>
          <a:bodyPr/>
          <a:lstStyle/>
          <a:p>
            <a:pPr>
              <a:lnSpc>
                <a:spcPct val="90000"/>
              </a:lnSpc>
              <a:buSzTx/>
              <a:buFont typeface="Wingdings"/>
              <a:buNone/>
              <a:defRPr b="1"/>
            </a:pPr>
            <a:r>
              <a:t>3. </a:t>
            </a:r>
            <a:r>
              <a:rPr>
                <a:solidFill>
                  <a:srgbClr val="FF0066"/>
                </a:solidFill>
              </a:rPr>
              <a:t>Sosyal Kimlikler:</a:t>
            </a:r>
            <a:r>
              <a:t> </a:t>
            </a:r>
            <a:r>
              <a:rPr b="0"/>
              <a:t>İnsanlar ait oldukları ve değer verdikleri gruplar içinde kurdukları sosyal etkileşimler sonucunda sosyal kimlikler geliştirirler. Kişi, arkadaş grubunda başka, spor yaptığı klüpte farklı, çalıştığı dernekte farklı, iş yerinde farklı roller üstlenir; farklı rollerin gerektirdiği sosyal kimliğe uygun davranışları sergiler.</a:t>
            </a:r>
          </a:p>
        </p:txBody>
      </p:sp>
    </p:spTree>
    <p:extLst>
      <p:ext uri="{BB962C8B-B14F-4D97-AF65-F5344CB8AC3E}">
        <p14:creationId xmlns:p14="http://schemas.microsoft.com/office/powerpoint/2010/main" val="1430774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2" name="Rectangle 2"/>
          <p:cNvSpPr txBox="1">
            <a:spLocks noGrp="1"/>
          </p:cNvSpPr>
          <p:nvPr>
            <p:ph type="title"/>
          </p:nvPr>
        </p:nvSpPr>
        <p:spPr>
          <a:prstGeom prst="rect">
            <a:avLst/>
          </a:prstGeom>
        </p:spPr>
        <p:txBody>
          <a:bodyPr/>
          <a:lstStyle>
            <a:lvl1pPr>
              <a:defRPr b="1"/>
            </a:lvl1pPr>
          </a:lstStyle>
          <a:p>
            <a:r>
              <a:t>Özdeğer</a:t>
            </a:r>
          </a:p>
        </p:txBody>
      </p:sp>
      <p:sp>
        <p:nvSpPr>
          <p:cNvPr id="2973" name="Rectangle 3"/>
          <p:cNvSpPr txBox="1">
            <a:spLocks noGrp="1"/>
          </p:cNvSpPr>
          <p:nvPr>
            <p:ph type="body" idx="1"/>
          </p:nvPr>
        </p:nvSpPr>
        <p:spPr>
          <a:xfrm>
            <a:off x="1992313" y="1844676"/>
            <a:ext cx="8229601" cy="4456113"/>
          </a:xfrm>
          <a:prstGeom prst="rect">
            <a:avLst/>
          </a:prstGeom>
        </p:spPr>
        <p:txBody>
          <a:bodyPr/>
          <a:lstStyle/>
          <a:p>
            <a:pPr>
              <a:spcBef>
                <a:spcPts val="600"/>
              </a:spcBef>
              <a:buNone/>
              <a:defRPr sz="2800" b="1"/>
            </a:pPr>
            <a:r>
              <a:t>4. </a:t>
            </a:r>
            <a:r>
              <a:rPr>
                <a:solidFill>
                  <a:srgbClr val="FF0066"/>
                </a:solidFill>
              </a:rPr>
              <a:t>Özdeğer</a:t>
            </a:r>
            <a:r>
              <a:t>:</a:t>
            </a:r>
            <a:r>
              <a:rPr b="0"/>
              <a:t> Özdeğer, ideal benlikle algılanan benlik arasındaki farktır. Algılanan benlik ideal benlikle eşleştiği zaman, özdeğer oldukça yüksektir. Ancak ideal benlikle algılanan benlik arasındaki fark, yapılan işe ve elde edilen sosyal geribildirime bağlı olarak sürekli değişir. Bu nedenle özdeğer, benlik kavramının dinamik bir bileşenidir ve sürekli değişim ve gelişim içindedir.</a:t>
            </a:r>
          </a:p>
        </p:txBody>
      </p:sp>
    </p:spTree>
    <p:extLst>
      <p:ext uri="{BB962C8B-B14F-4D97-AF65-F5344CB8AC3E}">
        <p14:creationId xmlns:p14="http://schemas.microsoft.com/office/powerpoint/2010/main" val="328302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5" name="Rectangle 2"/>
          <p:cNvSpPr txBox="1">
            <a:spLocks noGrp="1"/>
          </p:cNvSpPr>
          <p:nvPr>
            <p:ph type="title"/>
          </p:nvPr>
        </p:nvSpPr>
        <p:spPr>
          <a:prstGeom prst="rect">
            <a:avLst/>
          </a:prstGeom>
        </p:spPr>
        <p:txBody>
          <a:bodyPr/>
          <a:lstStyle>
            <a:lvl1pPr>
              <a:defRPr b="1"/>
            </a:lvl1pPr>
          </a:lstStyle>
          <a:p>
            <a:r>
              <a:t>Benlik algısı</a:t>
            </a:r>
          </a:p>
        </p:txBody>
      </p:sp>
      <p:sp>
        <p:nvSpPr>
          <p:cNvPr id="2976" name="Rectangle 3"/>
          <p:cNvSpPr txBox="1">
            <a:spLocks noGrp="1"/>
          </p:cNvSpPr>
          <p:nvPr>
            <p:ph type="body" idx="1"/>
          </p:nvPr>
        </p:nvSpPr>
        <p:spPr>
          <a:xfrm>
            <a:off x="1992313" y="1916114"/>
            <a:ext cx="8229601" cy="4456113"/>
          </a:xfrm>
          <a:prstGeom prst="rect">
            <a:avLst/>
          </a:prstGeom>
        </p:spPr>
        <p:txBody>
          <a:bodyPr/>
          <a:lstStyle/>
          <a:p>
            <a:pPr>
              <a:buSzTx/>
              <a:buFont typeface="Wingdings"/>
              <a:buNone/>
              <a:defRPr b="1"/>
            </a:pPr>
            <a:r>
              <a:t>Benlik algısı bireyin çevresiyle etkileşimi sonucunda</a:t>
            </a:r>
            <a:r>
              <a:rPr b="0"/>
              <a:t> oluşur. Çevreden alınan tepkiler açık seçik ve tutarlı olduğu zaman </a:t>
            </a:r>
            <a:r>
              <a:t>güçlü bir benlik algısı </a:t>
            </a:r>
            <a:r>
              <a:rPr b="0"/>
              <a:t>oluşur. Bulanık, eksik ve tutarsız tepkiler ise </a:t>
            </a:r>
            <a:r>
              <a:t>zayıf benlik algısına</a:t>
            </a:r>
            <a:r>
              <a:rPr b="0"/>
              <a:t> neden olur.</a:t>
            </a:r>
          </a:p>
        </p:txBody>
      </p:sp>
    </p:spTree>
    <p:extLst>
      <p:ext uri="{BB962C8B-B14F-4D97-AF65-F5344CB8AC3E}">
        <p14:creationId xmlns:p14="http://schemas.microsoft.com/office/powerpoint/2010/main" val="3411681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8" name="Text Box 3"/>
          <p:cNvSpPr txBox="1"/>
          <p:nvPr/>
        </p:nvSpPr>
        <p:spPr>
          <a:xfrm>
            <a:off x="1676400" y="188913"/>
            <a:ext cx="8763000" cy="6494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400" b="1">
                <a:solidFill>
                  <a:srgbClr val="808000"/>
                </a:solidFill>
                <a:latin typeface="Comic Sans MS"/>
                <a:ea typeface="Comic Sans MS"/>
                <a:cs typeface="Comic Sans MS"/>
                <a:sym typeface="Comic Sans MS"/>
              </a:defRPr>
            </a:pPr>
            <a:endParaRPr sz="2400" dirty="0">
              <a:solidFill>
                <a:schemeClr val="tx1">
                  <a:lumMod val="65000"/>
                  <a:lumOff val="35000"/>
                </a:schemeClr>
              </a:solidFill>
            </a:endParaRPr>
          </a:p>
          <a:p>
            <a:pPr algn="ctr">
              <a:defRPr sz="2800" b="1">
                <a:solidFill>
                  <a:schemeClr val="accent3">
                    <a:lumOff val="44000"/>
                  </a:schemeClr>
                </a:solidFill>
              </a:defRPr>
            </a:pPr>
            <a:r>
              <a:rPr sz="2800" dirty="0">
                <a:solidFill>
                  <a:schemeClr val="tx1">
                    <a:lumMod val="65000"/>
                    <a:lumOff val="35000"/>
                  </a:schemeClr>
                </a:solidFill>
              </a:rPr>
              <a:t>BENLİĞİN GELİŞMESİ</a:t>
            </a:r>
          </a:p>
          <a:p>
            <a:pPr algn="ctr">
              <a:defRPr sz="2800" b="1">
                <a:solidFill>
                  <a:srgbClr val="808000"/>
                </a:solidFill>
              </a:defRPr>
            </a:pPr>
            <a:endParaRPr sz="2800" dirty="0">
              <a:solidFill>
                <a:schemeClr val="tx1">
                  <a:lumMod val="65000"/>
                  <a:lumOff val="35000"/>
                </a:schemeClr>
              </a:solidFill>
            </a:endParaRPr>
          </a:p>
          <a:p>
            <a:pPr algn="just">
              <a:buSzPct val="100000"/>
              <a:buChar char="•"/>
              <a:defRPr sz="2400">
                <a:solidFill>
                  <a:schemeClr val="accent3">
                    <a:lumOff val="44000"/>
                  </a:schemeClr>
                </a:solidFill>
              </a:defRPr>
            </a:pPr>
            <a:r>
              <a:rPr sz="2400" dirty="0" err="1">
                <a:solidFill>
                  <a:schemeClr val="tx1">
                    <a:lumMod val="65000"/>
                    <a:lumOff val="35000"/>
                  </a:schemeClr>
                </a:solidFill>
              </a:rPr>
              <a:t>Benlik</a:t>
            </a:r>
            <a:r>
              <a:rPr sz="2400" dirty="0">
                <a:solidFill>
                  <a:schemeClr val="tx1">
                    <a:lumMod val="65000"/>
                    <a:lumOff val="35000"/>
                  </a:schemeClr>
                </a:solidFill>
              </a:rPr>
              <a:t> </a:t>
            </a:r>
            <a:r>
              <a:rPr sz="2400" dirty="0" err="1">
                <a:solidFill>
                  <a:schemeClr val="tx1">
                    <a:lumMod val="65000"/>
                    <a:lumOff val="35000"/>
                  </a:schemeClr>
                </a:solidFill>
              </a:rPr>
              <a:t>toplumsal</a:t>
            </a:r>
            <a:r>
              <a:rPr sz="2400" dirty="0">
                <a:solidFill>
                  <a:schemeClr val="tx1">
                    <a:lumMod val="65000"/>
                    <a:lumOff val="35000"/>
                  </a:schemeClr>
                </a:solidFill>
              </a:rPr>
              <a:t> </a:t>
            </a:r>
            <a:r>
              <a:rPr sz="2400" dirty="0" err="1">
                <a:solidFill>
                  <a:schemeClr val="tx1">
                    <a:lumMod val="65000"/>
                    <a:lumOff val="35000"/>
                  </a:schemeClr>
                </a:solidFill>
              </a:rPr>
              <a:t>yaşantı</a:t>
            </a:r>
            <a:r>
              <a:rPr sz="2400" dirty="0">
                <a:solidFill>
                  <a:schemeClr val="tx1">
                    <a:lumMod val="65000"/>
                    <a:lumOff val="35000"/>
                  </a:schemeClr>
                </a:solidFill>
              </a:rPr>
              <a:t> </a:t>
            </a:r>
            <a:r>
              <a:rPr sz="2400" dirty="0" err="1">
                <a:solidFill>
                  <a:schemeClr val="tx1">
                    <a:lumMod val="65000"/>
                    <a:lumOff val="35000"/>
                  </a:schemeClr>
                </a:solidFill>
              </a:rPr>
              <a:t>sonucunda</a:t>
            </a:r>
            <a:r>
              <a:rPr sz="2400" dirty="0">
                <a:solidFill>
                  <a:schemeClr val="tx1">
                    <a:lumMod val="65000"/>
                    <a:lumOff val="35000"/>
                  </a:schemeClr>
                </a:solidFill>
              </a:rPr>
              <a:t> </a:t>
            </a:r>
            <a:r>
              <a:rPr sz="2400" dirty="0" err="1">
                <a:solidFill>
                  <a:schemeClr val="tx1">
                    <a:lumMod val="65000"/>
                    <a:lumOff val="35000"/>
                  </a:schemeClr>
                </a:solidFill>
              </a:rPr>
              <a:t>kazanılan</a:t>
            </a:r>
            <a:r>
              <a:rPr sz="2400" dirty="0">
                <a:solidFill>
                  <a:schemeClr val="tx1">
                    <a:lumMod val="65000"/>
                    <a:lumOff val="35000"/>
                  </a:schemeClr>
                </a:solidFill>
              </a:rPr>
              <a:t> </a:t>
            </a:r>
            <a:r>
              <a:rPr sz="2400" dirty="0" err="1">
                <a:solidFill>
                  <a:schemeClr val="tx1">
                    <a:lumMod val="65000"/>
                    <a:lumOff val="35000"/>
                  </a:schemeClr>
                </a:solidFill>
              </a:rPr>
              <a:t>bir</a:t>
            </a:r>
            <a:r>
              <a:rPr sz="2400" dirty="0">
                <a:solidFill>
                  <a:schemeClr val="tx1">
                    <a:lumMod val="65000"/>
                    <a:lumOff val="35000"/>
                  </a:schemeClr>
                </a:solidFill>
              </a:rPr>
              <a:t> </a:t>
            </a:r>
            <a:r>
              <a:rPr sz="2400" dirty="0" err="1">
                <a:solidFill>
                  <a:schemeClr val="tx1">
                    <a:lumMod val="65000"/>
                    <a:lumOff val="35000"/>
                  </a:schemeClr>
                </a:solidFill>
              </a:rPr>
              <a:t>oluşumdur</a:t>
            </a:r>
            <a:r>
              <a:rPr sz="2400" dirty="0">
                <a:solidFill>
                  <a:schemeClr val="tx1">
                    <a:lumMod val="65000"/>
                    <a:lumOff val="35000"/>
                  </a:schemeClr>
                </a:solidFill>
              </a:rPr>
              <a:t>. </a:t>
            </a:r>
            <a:r>
              <a:rPr sz="2400" dirty="0" err="1">
                <a:solidFill>
                  <a:schemeClr val="tx1">
                    <a:lumMod val="65000"/>
                    <a:lumOff val="35000"/>
                  </a:schemeClr>
                </a:solidFill>
              </a:rPr>
              <a:t>Çünkü</a:t>
            </a:r>
            <a:r>
              <a:rPr sz="2400" dirty="0">
                <a:solidFill>
                  <a:schemeClr val="tx1">
                    <a:lumMod val="65000"/>
                    <a:lumOff val="35000"/>
                  </a:schemeClr>
                </a:solidFill>
              </a:rPr>
              <a:t> </a:t>
            </a:r>
            <a:r>
              <a:rPr sz="2400" dirty="0" err="1">
                <a:solidFill>
                  <a:schemeClr val="tx1">
                    <a:lumMod val="65000"/>
                    <a:lumOff val="35000"/>
                  </a:schemeClr>
                </a:solidFill>
              </a:rPr>
              <a:t>çocuklar</a:t>
            </a:r>
            <a:r>
              <a:rPr sz="2400" dirty="0">
                <a:solidFill>
                  <a:schemeClr val="tx1">
                    <a:lumMod val="65000"/>
                    <a:lumOff val="35000"/>
                  </a:schemeClr>
                </a:solidFill>
              </a:rPr>
              <a:t> </a:t>
            </a:r>
            <a:r>
              <a:rPr sz="2400" dirty="0" err="1">
                <a:solidFill>
                  <a:schemeClr val="tx1">
                    <a:lumMod val="65000"/>
                    <a:lumOff val="35000"/>
                  </a:schemeClr>
                </a:solidFill>
              </a:rPr>
              <a:t>kendi</a:t>
            </a:r>
            <a:r>
              <a:rPr sz="2400" dirty="0">
                <a:solidFill>
                  <a:schemeClr val="tx1">
                    <a:lumMod val="65000"/>
                    <a:lumOff val="35000"/>
                  </a:schemeClr>
                </a:solidFill>
              </a:rPr>
              <a:t> </a:t>
            </a:r>
            <a:r>
              <a:rPr sz="2400" dirty="0" err="1">
                <a:solidFill>
                  <a:schemeClr val="tx1">
                    <a:lumMod val="65000"/>
                    <a:lumOff val="35000"/>
                  </a:schemeClr>
                </a:solidFill>
              </a:rPr>
              <a:t>varlıklarının</a:t>
            </a:r>
            <a:r>
              <a:rPr sz="2400" dirty="0">
                <a:solidFill>
                  <a:schemeClr val="tx1">
                    <a:lumMod val="65000"/>
                    <a:lumOff val="35000"/>
                  </a:schemeClr>
                </a:solidFill>
              </a:rPr>
              <a:t> tam </a:t>
            </a:r>
            <a:r>
              <a:rPr sz="2400" dirty="0" err="1">
                <a:solidFill>
                  <a:schemeClr val="tx1">
                    <a:lumMod val="65000"/>
                    <a:lumOff val="35000"/>
                  </a:schemeClr>
                </a:solidFill>
              </a:rPr>
              <a:t>olarak</a:t>
            </a:r>
            <a:r>
              <a:rPr sz="2400" dirty="0">
                <a:solidFill>
                  <a:schemeClr val="tx1">
                    <a:lumMod val="65000"/>
                    <a:lumOff val="35000"/>
                  </a:schemeClr>
                </a:solidFill>
              </a:rPr>
              <a:t> </a:t>
            </a:r>
            <a:r>
              <a:rPr sz="2400" dirty="0" err="1">
                <a:solidFill>
                  <a:schemeClr val="tx1">
                    <a:lumMod val="65000"/>
                    <a:lumOff val="35000"/>
                  </a:schemeClr>
                </a:solidFill>
              </a:rPr>
              <a:t>farkında</a:t>
            </a:r>
            <a:r>
              <a:rPr sz="2400" dirty="0">
                <a:solidFill>
                  <a:schemeClr val="tx1">
                    <a:lumMod val="65000"/>
                    <a:lumOff val="35000"/>
                  </a:schemeClr>
                </a:solidFill>
              </a:rPr>
              <a:t> </a:t>
            </a:r>
            <a:r>
              <a:rPr sz="2400" dirty="0" err="1">
                <a:solidFill>
                  <a:schemeClr val="tx1">
                    <a:lumMod val="65000"/>
                    <a:lumOff val="35000"/>
                  </a:schemeClr>
                </a:solidFill>
              </a:rPr>
              <a:t>değildirler</a:t>
            </a:r>
            <a:r>
              <a:rPr sz="2400" dirty="0">
                <a:solidFill>
                  <a:schemeClr val="tx1">
                    <a:lumMod val="65000"/>
                    <a:lumOff val="35000"/>
                  </a:schemeClr>
                </a:solidFill>
              </a:rPr>
              <a:t>. </a:t>
            </a:r>
            <a:r>
              <a:rPr sz="2400" dirty="0" err="1">
                <a:solidFill>
                  <a:schemeClr val="tx1">
                    <a:lumMod val="65000"/>
                    <a:lumOff val="35000"/>
                  </a:schemeClr>
                </a:solidFill>
              </a:rPr>
              <a:t>Ancak</a:t>
            </a:r>
            <a:r>
              <a:rPr sz="2400" dirty="0">
                <a:solidFill>
                  <a:schemeClr val="tx1">
                    <a:lumMod val="65000"/>
                    <a:lumOff val="35000"/>
                  </a:schemeClr>
                </a:solidFill>
              </a:rPr>
              <a:t> </a:t>
            </a:r>
            <a:r>
              <a:rPr sz="2400" dirty="0" err="1">
                <a:solidFill>
                  <a:schemeClr val="tx1">
                    <a:lumMod val="65000"/>
                    <a:lumOff val="35000"/>
                  </a:schemeClr>
                </a:solidFill>
              </a:rPr>
              <a:t>sosyalleşme</a:t>
            </a:r>
            <a:r>
              <a:rPr sz="2400" dirty="0">
                <a:solidFill>
                  <a:schemeClr val="tx1">
                    <a:lumMod val="65000"/>
                    <a:lumOff val="35000"/>
                  </a:schemeClr>
                </a:solidFill>
              </a:rPr>
              <a:t> </a:t>
            </a:r>
            <a:r>
              <a:rPr sz="2400" dirty="0" err="1">
                <a:solidFill>
                  <a:schemeClr val="tx1">
                    <a:lumMod val="65000"/>
                    <a:lumOff val="35000"/>
                  </a:schemeClr>
                </a:solidFill>
              </a:rPr>
              <a:t>süreci</a:t>
            </a:r>
            <a:r>
              <a:rPr sz="2400" dirty="0">
                <a:solidFill>
                  <a:schemeClr val="tx1">
                    <a:lumMod val="65000"/>
                    <a:lumOff val="35000"/>
                  </a:schemeClr>
                </a:solidFill>
              </a:rPr>
              <a:t> </a:t>
            </a:r>
            <a:r>
              <a:rPr sz="2400" dirty="0" err="1">
                <a:solidFill>
                  <a:schemeClr val="tx1">
                    <a:lumMod val="65000"/>
                    <a:lumOff val="35000"/>
                  </a:schemeClr>
                </a:solidFill>
              </a:rPr>
              <a:t>sonucunda</a:t>
            </a:r>
            <a:r>
              <a:rPr sz="2400" dirty="0">
                <a:solidFill>
                  <a:schemeClr val="tx1">
                    <a:lumMod val="65000"/>
                    <a:lumOff val="35000"/>
                  </a:schemeClr>
                </a:solidFill>
              </a:rPr>
              <a:t> </a:t>
            </a:r>
            <a:r>
              <a:rPr sz="2400" dirty="0" err="1">
                <a:solidFill>
                  <a:schemeClr val="tx1">
                    <a:lumMod val="65000"/>
                    <a:lumOff val="35000"/>
                  </a:schemeClr>
                </a:solidFill>
              </a:rPr>
              <a:t>kendilerini</a:t>
            </a:r>
            <a:r>
              <a:rPr sz="2400" dirty="0">
                <a:solidFill>
                  <a:schemeClr val="tx1">
                    <a:lumMod val="65000"/>
                    <a:lumOff val="35000"/>
                  </a:schemeClr>
                </a:solidFill>
              </a:rPr>
              <a:t> </a:t>
            </a:r>
            <a:r>
              <a:rPr sz="2400" dirty="0" err="1">
                <a:solidFill>
                  <a:schemeClr val="tx1">
                    <a:lumMod val="65000"/>
                    <a:lumOff val="35000"/>
                  </a:schemeClr>
                </a:solidFill>
              </a:rPr>
              <a:t>tanımaya</a:t>
            </a:r>
            <a:r>
              <a:rPr sz="2400" dirty="0">
                <a:solidFill>
                  <a:schemeClr val="tx1">
                    <a:lumMod val="65000"/>
                    <a:lumOff val="35000"/>
                  </a:schemeClr>
                </a:solidFill>
              </a:rPr>
              <a:t> </a:t>
            </a:r>
            <a:r>
              <a:rPr sz="2400" dirty="0" err="1">
                <a:solidFill>
                  <a:schemeClr val="tx1">
                    <a:lumMod val="65000"/>
                    <a:lumOff val="35000"/>
                  </a:schemeClr>
                </a:solidFill>
              </a:rPr>
              <a:t>başlarlar</a:t>
            </a:r>
            <a:r>
              <a:rPr sz="2400" dirty="0">
                <a:solidFill>
                  <a:schemeClr val="tx1">
                    <a:lumMod val="65000"/>
                    <a:lumOff val="35000"/>
                  </a:schemeClr>
                </a:solidFill>
              </a:rPr>
              <a:t>. </a:t>
            </a:r>
            <a:r>
              <a:rPr sz="2400" dirty="0" err="1">
                <a:solidFill>
                  <a:schemeClr val="tx1">
                    <a:lumMod val="65000"/>
                    <a:lumOff val="35000"/>
                  </a:schemeClr>
                </a:solidFill>
              </a:rPr>
              <a:t>Çocukluk</a:t>
            </a:r>
            <a:r>
              <a:rPr sz="2400" dirty="0">
                <a:solidFill>
                  <a:schemeClr val="tx1">
                    <a:lumMod val="65000"/>
                    <a:lumOff val="35000"/>
                  </a:schemeClr>
                </a:solidFill>
              </a:rPr>
              <a:t> </a:t>
            </a:r>
            <a:r>
              <a:rPr sz="2400" dirty="0" err="1">
                <a:solidFill>
                  <a:schemeClr val="tx1">
                    <a:lumMod val="65000"/>
                    <a:lumOff val="35000"/>
                  </a:schemeClr>
                </a:solidFill>
              </a:rPr>
              <a:t>döneminde</a:t>
            </a:r>
            <a:r>
              <a:rPr sz="2400" dirty="0">
                <a:solidFill>
                  <a:schemeClr val="tx1">
                    <a:lumMod val="65000"/>
                    <a:lumOff val="35000"/>
                  </a:schemeClr>
                </a:solidFill>
              </a:rPr>
              <a:t> </a:t>
            </a:r>
            <a:r>
              <a:rPr sz="2400" dirty="0" err="1">
                <a:solidFill>
                  <a:schemeClr val="tx1">
                    <a:lumMod val="65000"/>
                    <a:lumOff val="35000"/>
                  </a:schemeClr>
                </a:solidFill>
              </a:rPr>
              <a:t>önemli</a:t>
            </a:r>
            <a:r>
              <a:rPr sz="2400" dirty="0">
                <a:solidFill>
                  <a:schemeClr val="tx1">
                    <a:lumMod val="65000"/>
                    <a:lumOff val="35000"/>
                  </a:schemeClr>
                </a:solidFill>
              </a:rPr>
              <a:t> </a:t>
            </a:r>
            <a:r>
              <a:rPr sz="2400" dirty="0" err="1">
                <a:solidFill>
                  <a:schemeClr val="tx1">
                    <a:lumMod val="65000"/>
                    <a:lumOff val="35000"/>
                  </a:schemeClr>
                </a:solidFill>
              </a:rPr>
              <a:t>olan</a:t>
            </a:r>
            <a:r>
              <a:rPr sz="2400" dirty="0">
                <a:solidFill>
                  <a:schemeClr val="tx1">
                    <a:lumMod val="65000"/>
                    <a:lumOff val="35000"/>
                  </a:schemeClr>
                </a:solidFill>
              </a:rPr>
              <a:t> </a:t>
            </a:r>
            <a:r>
              <a:rPr sz="2400" dirty="0" err="1">
                <a:solidFill>
                  <a:schemeClr val="tx1">
                    <a:lumMod val="65000"/>
                    <a:lumOff val="35000"/>
                  </a:schemeClr>
                </a:solidFill>
              </a:rPr>
              <a:t>bedensel</a:t>
            </a:r>
            <a:r>
              <a:rPr sz="2400" dirty="0">
                <a:solidFill>
                  <a:schemeClr val="tx1">
                    <a:lumMod val="65000"/>
                    <a:lumOff val="35000"/>
                  </a:schemeClr>
                </a:solidFill>
              </a:rPr>
              <a:t> </a:t>
            </a:r>
            <a:r>
              <a:rPr sz="2400" dirty="0" err="1">
                <a:solidFill>
                  <a:schemeClr val="tx1">
                    <a:lumMod val="65000"/>
                    <a:lumOff val="35000"/>
                  </a:schemeClr>
                </a:solidFill>
              </a:rPr>
              <a:t>ihtiyaçlardır</a:t>
            </a:r>
            <a:r>
              <a:rPr sz="2400" dirty="0">
                <a:solidFill>
                  <a:schemeClr val="tx1">
                    <a:lumMod val="65000"/>
                    <a:lumOff val="35000"/>
                  </a:schemeClr>
                </a:solidFill>
              </a:rPr>
              <a:t>.</a:t>
            </a:r>
          </a:p>
          <a:p>
            <a:pPr algn="just">
              <a:defRPr sz="2400">
                <a:solidFill>
                  <a:schemeClr val="accent3">
                    <a:lumOff val="44000"/>
                  </a:schemeClr>
                </a:solidFill>
              </a:defRPr>
            </a:pPr>
            <a:endParaRPr sz="2400" dirty="0">
              <a:solidFill>
                <a:schemeClr val="tx1">
                  <a:lumMod val="65000"/>
                  <a:lumOff val="35000"/>
                </a:schemeClr>
              </a:solidFill>
            </a:endParaRPr>
          </a:p>
          <a:p>
            <a:pPr algn="just">
              <a:buSzPct val="100000"/>
              <a:buChar char="•"/>
              <a:defRPr sz="2400">
                <a:solidFill>
                  <a:schemeClr val="accent3">
                    <a:lumOff val="44000"/>
                  </a:schemeClr>
                </a:solidFill>
              </a:defRPr>
            </a:pPr>
            <a:r>
              <a:rPr sz="2400" dirty="0" err="1">
                <a:solidFill>
                  <a:schemeClr val="tx1">
                    <a:lumMod val="65000"/>
                    <a:lumOff val="35000"/>
                  </a:schemeClr>
                </a:solidFill>
              </a:rPr>
              <a:t>Çocukluktan</a:t>
            </a:r>
            <a:r>
              <a:rPr sz="2400" dirty="0">
                <a:solidFill>
                  <a:schemeClr val="tx1">
                    <a:lumMod val="65000"/>
                    <a:lumOff val="35000"/>
                  </a:schemeClr>
                </a:solidFill>
              </a:rPr>
              <a:t> </a:t>
            </a:r>
            <a:r>
              <a:rPr sz="2400" dirty="0" err="1">
                <a:solidFill>
                  <a:schemeClr val="tx1">
                    <a:lumMod val="65000"/>
                    <a:lumOff val="35000"/>
                  </a:schemeClr>
                </a:solidFill>
              </a:rPr>
              <a:t>itibaren</a:t>
            </a:r>
            <a:r>
              <a:rPr sz="2400" dirty="0">
                <a:solidFill>
                  <a:schemeClr val="tx1">
                    <a:lumMod val="65000"/>
                    <a:lumOff val="35000"/>
                  </a:schemeClr>
                </a:solidFill>
              </a:rPr>
              <a:t> </a:t>
            </a:r>
            <a:r>
              <a:rPr sz="2400" dirty="0" err="1">
                <a:solidFill>
                  <a:schemeClr val="tx1">
                    <a:lumMod val="65000"/>
                    <a:lumOff val="35000"/>
                  </a:schemeClr>
                </a:solidFill>
              </a:rPr>
              <a:t>insanın</a:t>
            </a:r>
            <a:r>
              <a:rPr sz="2400" dirty="0">
                <a:solidFill>
                  <a:schemeClr val="tx1">
                    <a:lumMod val="65000"/>
                    <a:lumOff val="35000"/>
                  </a:schemeClr>
                </a:solidFill>
              </a:rPr>
              <a:t> </a:t>
            </a:r>
            <a:r>
              <a:rPr sz="2400" dirty="0" err="1">
                <a:solidFill>
                  <a:schemeClr val="tx1">
                    <a:lumMod val="65000"/>
                    <a:lumOff val="35000"/>
                  </a:schemeClr>
                </a:solidFill>
              </a:rPr>
              <a:t>yaşadığı</a:t>
            </a:r>
            <a:r>
              <a:rPr sz="2400" dirty="0">
                <a:solidFill>
                  <a:schemeClr val="tx1">
                    <a:lumMod val="65000"/>
                    <a:lumOff val="35000"/>
                  </a:schemeClr>
                </a:solidFill>
              </a:rPr>
              <a:t> </a:t>
            </a:r>
            <a:r>
              <a:rPr sz="2400" dirty="0" err="1">
                <a:solidFill>
                  <a:schemeClr val="tx1">
                    <a:lumMod val="65000"/>
                    <a:lumOff val="35000"/>
                  </a:schemeClr>
                </a:solidFill>
              </a:rPr>
              <a:t>sayısız</a:t>
            </a:r>
            <a:r>
              <a:rPr sz="2400" dirty="0">
                <a:solidFill>
                  <a:schemeClr val="tx1">
                    <a:lumMod val="65000"/>
                    <a:lumOff val="35000"/>
                  </a:schemeClr>
                </a:solidFill>
              </a:rPr>
              <a:t> </a:t>
            </a:r>
            <a:r>
              <a:rPr sz="2400" dirty="0" err="1">
                <a:solidFill>
                  <a:schemeClr val="tx1">
                    <a:lumMod val="65000"/>
                    <a:lumOff val="35000"/>
                  </a:schemeClr>
                </a:solidFill>
              </a:rPr>
              <a:t>olaylarla</a:t>
            </a:r>
            <a:r>
              <a:rPr sz="2400" dirty="0">
                <a:solidFill>
                  <a:schemeClr val="tx1">
                    <a:lumMod val="65000"/>
                    <a:lumOff val="35000"/>
                  </a:schemeClr>
                </a:solidFill>
              </a:rPr>
              <a:t> </a:t>
            </a:r>
            <a:r>
              <a:rPr sz="2400" dirty="0" err="1">
                <a:solidFill>
                  <a:schemeClr val="tx1">
                    <a:lumMod val="65000"/>
                    <a:lumOff val="35000"/>
                  </a:schemeClr>
                </a:solidFill>
              </a:rPr>
              <a:t>beraber</a:t>
            </a:r>
            <a:r>
              <a:rPr sz="2400" dirty="0">
                <a:solidFill>
                  <a:schemeClr val="tx1">
                    <a:lumMod val="65000"/>
                    <a:lumOff val="35000"/>
                  </a:schemeClr>
                </a:solidFill>
              </a:rPr>
              <a:t> </a:t>
            </a:r>
            <a:r>
              <a:rPr sz="2400" dirty="0" err="1">
                <a:solidFill>
                  <a:schemeClr val="tx1">
                    <a:lumMod val="65000"/>
                    <a:lumOff val="35000"/>
                  </a:schemeClr>
                </a:solidFill>
              </a:rPr>
              <a:t>benlik</a:t>
            </a:r>
            <a:r>
              <a:rPr sz="2400" dirty="0">
                <a:solidFill>
                  <a:schemeClr val="tx1">
                    <a:lumMod val="65000"/>
                    <a:lumOff val="35000"/>
                  </a:schemeClr>
                </a:solidFill>
              </a:rPr>
              <a:t> de </a:t>
            </a:r>
            <a:r>
              <a:rPr sz="2400" dirty="0" err="1">
                <a:solidFill>
                  <a:schemeClr val="tx1">
                    <a:lumMod val="65000"/>
                    <a:lumOff val="35000"/>
                  </a:schemeClr>
                </a:solidFill>
              </a:rPr>
              <a:t>oluşmaya</a:t>
            </a:r>
            <a:r>
              <a:rPr sz="2400" dirty="0">
                <a:solidFill>
                  <a:schemeClr val="tx1">
                    <a:lumMod val="65000"/>
                    <a:lumOff val="35000"/>
                  </a:schemeClr>
                </a:solidFill>
              </a:rPr>
              <a:t> </a:t>
            </a:r>
            <a:r>
              <a:rPr sz="2400" dirty="0" err="1">
                <a:solidFill>
                  <a:schemeClr val="tx1">
                    <a:lumMod val="65000"/>
                    <a:lumOff val="35000"/>
                  </a:schemeClr>
                </a:solidFill>
              </a:rPr>
              <a:t>başlar</a:t>
            </a:r>
            <a:r>
              <a:rPr sz="2400" dirty="0">
                <a:solidFill>
                  <a:schemeClr val="tx1">
                    <a:lumMod val="65000"/>
                    <a:lumOff val="35000"/>
                  </a:schemeClr>
                </a:solidFill>
              </a:rPr>
              <a:t>. </a:t>
            </a:r>
            <a:r>
              <a:rPr sz="2400" dirty="0" err="1">
                <a:solidFill>
                  <a:schemeClr val="tx1">
                    <a:lumMod val="65000"/>
                    <a:lumOff val="35000"/>
                  </a:schemeClr>
                </a:solidFill>
              </a:rPr>
              <a:t>Çocuk</a:t>
            </a:r>
            <a:r>
              <a:rPr sz="2400" dirty="0">
                <a:solidFill>
                  <a:schemeClr val="tx1">
                    <a:lumMod val="65000"/>
                    <a:lumOff val="35000"/>
                  </a:schemeClr>
                </a:solidFill>
              </a:rPr>
              <a:t> </a:t>
            </a:r>
            <a:r>
              <a:rPr sz="2400" dirty="0" err="1">
                <a:solidFill>
                  <a:schemeClr val="tx1">
                    <a:lumMod val="65000"/>
                    <a:lumOff val="35000"/>
                  </a:schemeClr>
                </a:solidFill>
              </a:rPr>
              <a:t>öncelikle</a:t>
            </a:r>
            <a:r>
              <a:rPr sz="2400" dirty="0">
                <a:solidFill>
                  <a:schemeClr val="tx1">
                    <a:lumMod val="65000"/>
                    <a:lumOff val="35000"/>
                  </a:schemeClr>
                </a:solidFill>
              </a:rPr>
              <a:t> </a:t>
            </a:r>
            <a:r>
              <a:rPr sz="2400" dirty="0" err="1">
                <a:solidFill>
                  <a:schemeClr val="tx1">
                    <a:lumMod val="65000"/>
                    <a:lumOff val="35000"/>
                  </a:schemeClr>
                </a:solidFill>
              </a:rPr>
              <a:t>çevresindekileri</a:t>
            </a:r>
            <a:r>
              <a:rPr sz="2400" dirty="0">
                <a:solidFill>
                  <a:schemeClr val="tx1">
                    <a:lumMod val="65000"/>
                    <a:lumOff val="35000"/>
                  </a:schemeClr>
                </a:solidFill>
              </a:rPr>
              <a:t> </a:t>
            </a:r>
            <a:r>
              <a:rPr sz="2400" dirty="0" err="1">
                <a:solidFill>
                  <a:schemeClr val="tx1">
                    <a:lumMod val="65000"/>
                    <a:lumOff val="35000"/>
                  </a:schemeClr>
                </a:solidFill>
              </a:rPr>
              <a:t>ayırt</a:t>
            </a:r>
            <a:r>
              <a:rPr sz="2400" dirty="0">
                <a:solidFill>
                  <a:schemeClr val="tx1">
                    <a:lumMod val="65000"/>
                    <a:lumOff val="35000"/>
                  </a:schemeClr>
                </a:solidFill>
              </a:rPr>
              <a:t> </a:t>
            </a:r>
            <a:r>
              <a:rPr sz="2400" dirty="0" err="1">
                <a:solidFill>
                  <a:schemeClr val="tx1">
                    <a:lumMod val="65000"/>
                    <a:lumOff val="35000"/>
                  </a:schemeClr>
                </a:solidFill>
              </a:rPr>
              <a:t>etmeye</a:t>
            </a:r>
            <a:r>
              <a:rPr sz="2400" dirty="0">
                <a:solidFill>
                  <a:schemeClr val="tx1">
                    <a:lumMod val="65000"/>
                    <a:lumOff val="35000"/>
                  </a:schemeClr>
                </a:solidFill>
              </a:rPr>
              <a:t> </a:t>
            </a:r>
            <a:r>
              <a:rPr sz="2400" dirty="0" err="1">
                <a:solidFill>
                  <a:schemeClr val="tx1">
                    <a:lumMod val="65000"/>
                    <a:lumOff val="35000"/>
                  </a:schemeClr>
                </a:solidFill>
              </a:rPr>
              <a:t>başlar</a:t>
            </a:r>
            <a:r>
              <a:rPr sz="2400" dirty="0">
                <a:solidFill>
                  <a:schemeClr val="tx1">
                    <a:lumMod val="65000"/>
                    <a:lumOff val="35000"/>
                  </a:schemeClr>
                </a:solidFill>
              </a:rPr>
              <a:t>, </a:t>
            </a:r>
            <a:r>
              <a:rPr sz="2400" dirty="0" err="1">
                <a:solidFill>
                  <a:schemeClr val="tx1">
                    <a:lumMod val="65000"/>
                    <a:lumOff val="35000"/>
                  </a:schemeClr>
                </a:solidFill>
              </a:rPr>
              <a:t>zamanla</a:t>
            </a:r>
            <a:r>
              <a:rPr sz="2400" dirty="0">
                <a:solidFill>
                  <a:schemeClr val="tx1">
                    <a:lumMod val="65000"/>
                    <a:lumOff val="35000"/>
                  </a:schemeClr>
                </a:solidFill>
              </a:rPr>
              <a:t> </a:t>
            </a:r>
            <a:r>
              <a:rPr sz="2400" dirty="0" err="1">
                <a:solidFill>
                  <a:schemeClr val="tx1">
                    <a:lumMod val="65000"/>
                    <a:lumOff val="35000"/>
                  </a:schemeClr>
                </a:solidFill>
              </a:rPr>
              <a:t>akranları</a:t>
            </a:r>
            <a:r>
              <a:rPr sz="2400" dirty="0">
                <a:solidFill>
                  <a:schemeClr val="tx1">
                    <a:lumMod val="65000"/>
                    <a:lumOff val="35000"/>
                  </a:schemeClr>
                </a:solidFill>
              </a:rPr>
              <a:t> ve </a:t>
            </a:r>
            <a:r>
              <a:rPr sz="2400" dirty="0" err="1">
                <a:solidFill>
                  <a:schemeClr val="tx1">
                    <a:lumMod val="65000"/>
                    <a:lumOff val="35000"/>
                  </a:schemeClr>
                </a:solidFill>
              </a:rPr>
              <a:t>onların</a:t>
            </a:r>
            <a:r>
              <a:rPr sz="2400" dirty="0">
                <a:solidFill>
                  <a:schemeClr val="tx1">
                    <a:lumMod val="65000"/>
                    <a:lumOff val="35000"/>
                  </a:schemeClr>
                </a:solidFill>
              </a:rPr>
              <a:t> </a:t>
            </a:r>
            <a:r>
              <a:rPr sz="2400" dirty="0" err="1">
                <a:solidFill>
                  <a:schemeClr val="tx1">
                    <a:lumMod val="65000"/>
                    <a:lumOff val="35000"/>
                  </a:schemeClr>
                </a:solidFill>
              </a:rPr>
              <a:t>dünyalarını</a:t>
            </a:r>
            <a:r>
              <a:rPr sz="2400" dirty="0">
                <a:solidFill>
                  <a:schemeClr val="tx1">
                    <a:lumMod val="65000"/>
                    <a:lumOff val="35000"/>
                  </a:schemeClr>
                </a:solidFill>
              </a:rPr>
              <a:t> </a:t>
            </a:r>
            <a:r>
              <a:rPr sz="2400" dirty="0" err="1">
                <a:solidFill>
                  <a:schemeClr val="tx1">
                    <a:lumMod val="65000"/>
                    <a:lumOff val="35000"/>
                  </a:schemeClr>
                </a:solidFill>
              </a:rPr>
              <a:t>keşfeder</a:t>
            </a:r>
            <a:r>
              <a:rPr sz="2400" dirty="0">
                <a:solidFill>
                  <a:schemeClr val="tx1">
                    <a:lumMod val="65000"/>
                    <a:lumOff val="35000"/>
                  </a:schemeClr>
                </a:solidFill>
              </a:rPr>
              <a:t>, </a:t>
            </a:r>
            <a:r>
              <a:rPr sz="2400" dirty="0" err="1">
                <a:solidFill>
                  <a:schemeClr val="tx1">
                    <a:lumMod val="65000"/>
                    <a:lumOff val="35000"/>
                  </a:schemeClr>
                </a:solidFill>
              </a:rPr>
              <a:t>daha</a:t>
            </a:r>
            <a:r>
              <a:rPr sz="2400" dirty="0">
                <a:solidFill>
                  <a:schemeClr val="tx1">
                    <a:lumMod val="65000"/>
                    <a:lumOff val="35000"/>
                  </a:schemeClr>
                </a:solidFill>
              </a:rPr>
              <a:t> </a:t>
            </a:r>
            <a:r>
              <a:rPr sz="2400" dirty="0" err="1">
                <a:solidFill>
                  <a:schemeClr val="tx1">
                    <a:lumMod val="65000"/>
                    <a:lumOff val="35000"/>
                  </a:schemeClr>
                </a:solidFill>
              </a:rPr>
              <a:t>sonra</a:t>
            </a:r>
            <a:r>
              <a:rPr sz="2400" dirty="0">
                <a:solidFill>
                  <a:schemeClr val="tx1">
                    <a:lumMod val="65000"/>
                    <a:lumOff val="35000"/>
                  </a:schemeClr>
                </a:solidFill>
              </a:rPr>
              <a:t> </a:t>
            </a:r>
            <a:r>
              <a:rPr sz="2400" dirty="0" err="1">
                <a:solidFill>
                  <a:schemeClr val="tx1">
                    <a:lumMod val="65000"/>
                    <a:lumOff val="35000"/>
                  </a:schemeClr>
                </a:solidFill>
              </a:rPr>
              <a:t>mahallesini</a:t>
            </a:r>
            <a:r>
              <a:rPr sz="2400" dirty="0">
                <a:solidFill>
                  <a:schemeClr val="tx1">
                    <a:lumMod val="65000"/>
                    <a:lumOff val="35000"/>
                  </a:schemeClr>
                </a:solidFill>
              </a:rPr>
              <a:t>, </a:t>
            </a:r>
            <a:r>
              <a:rPr sz="2400" dirty="0" err="1">
                <a:solidFill>
                  <a:schemeClr val="tx1">
                    <a:lumMod val="65000"/>
                    <a:lumOff val="35000"/>
                  </a:schemeClr>
                </a:solidFill>
              </a:rPr>
              <a:t>okulunu</a:t>
            </a:r>
            <a:r>
              <a:rPr sz="2400" dirty="0">
                <a:solidFill>
                  <a:schemeClr val="tx1">
                    <a:lumMod val="65000"/>
                    <a:lumOff val="35000"/>
                  </a:schemeClr>
                </a:solidFill>
              </a:rPr>
              <a:t> ve </a:t>
            </a:r>
            <a:r>
              <a:rPr sz="2400" dirty="0" err="1">
                <a:solidFill>
                  <a:schemeClr val="tx1">
                    <a:lumMod val="65000"/>
                    <a:lumOff val="35000"/>
                  </a:schemeClr>
                </a:solidFill>
              </a:rPr>
              <a:t>diğer</a:t>
            </a:r>
            <a:r>
              <a:rPr sz="2400" dirty="0">
                <a:solidFill>
                  <a:schemeClr val="tx1">
                    <a:lumMod val="65000"/>
                    <a:lumOff val="35000"/>
                  </a:schemeClr>
                </a:solidFill>
              </a:rPr>
              <a:t> </a:t>
            </a:r>
            <a:r>
              <a:rPr sz="2400" dirty="0" err="1">
                <a:solidFill>
                  <a:schemeClr val="tx1">
                    <a:lumMod val="65000"/>
                    <a:lumOff val="35000"/>
                  </a:schemeClr>
                </a:solidFill>
              </a:rPr>
              <a:t>çevresini</a:t>
            </a:r>
            <a:r>
              <a:rPr sz="2400" dirty="0">
                <a:solidFill>
                  <a:schemeClr val="tx1">
                    <a:lumMod val="65000"/>
                    <a:lumOff val="35000"/>
                  </a:schemeClr>
                </a:solidFill>
              </a:rPr>
              <a:t> </a:t>
            </a:r>
            <a:r>
              <a:rPr sz="2400" dirty="0" err="1">
                <a:solidFill>
                  <a:schemeClr val="tx1">
                    <a:lumMod val="65000"/>
                    <a:lumOff val="35000"/>
                  </a:schemeClr>
                </a:solidFill>
              </a:rPr>
              <a:t>tanır</a:t>
            </a:r>
            <a:r>
              <a:rPr sz="2400" dirty="0">
                <a:solidFill>
                  <a:schemeClr val="tx1">
                    <a:lumMod val="65000"/>
                    <a:lumOff val="35000"/>
                  </a:schemeClr>
                </a:solidFill>
              </a:rPr>
              <a:t> ve </a:t>
            </a:r>
            <a:r>
              <a:rPr sz="2400" dirty="0" err="1">
                <a:solidFill>
                  <a:schemeClr val="tx1">
                    <a:lumMod val="65000"/>
                    <a:lumOff val="35000"/>
                  </a:schemeClr>
                </a:solidFill>
              </a:rPr>
              <a:t>ona</a:t>
            </a:r>
            <a:r>
              <a:rPr sz="2400" dirty="0">
                <a:solidFill>
                  <a:schemeClr val="tx1">
                    <a:lumMod val="65000"/>
                    <a:lumOff val="35000"/>
                  </a:schemeClr>
                </a:solidFill>
              </a:rPr>
              <a:t> </a:t>
            </a:r>
            <a:r>
              <a:rPr sz="2400" dirty="0" err="1">
                <a:solidFill>
                  <a:schemeClr val="tx1">
                    <a:lumMod val="65000"/>
                    <a:lumOff val="35000"/>
                  </a:schemeClr>
                </a:solidFill>
              </a:rPr>
              <a:t>göre</a:t>
            </a:r>
            <a:r>
              <a:rPr sz="2400" dirty="0">
                <a:solidFill>
                  <a:schemeClr val="tx1">
                    <a:lumMod val="65000"/>
                    <a:lumOff val="35000"/>
                  </a:schemeClr>
                </a:solidFill>
              </a:rPr>
              <a:t> </a:t>
            </a:r>
            <a:r>
              <a:rPr sz="2400" dirty="0" err="1">
                <a:solidFill>
                  <a:schemeClr val="tx1">
                    <a:lumMod val="65000"/>
                    <a:lumOff val="35000"/>
                  </a:schemeClr>
                </a:solidFill>
              </a:rPr>
              <a:t>davranışlar</a:t>
            </a:r>
            <a:r>
              <a:rPr sz="2400" dirty="0">
                <a:solidFill>
                  <a:schemeClr val="tx1">
                    <a:lumMod val="65000"/>
                    <a:lumOff val="35000"/>
                  </a:schemeClr>
                </a:solidFill>
              </a:rPr>
              <a:t> </a:t>
            </a:r>
            <a:r>
              <a:rPr sz="2400" dirty="0" err="1">
                <a:solidFill>
                  <a:schemeClr val="tx1">
                    <a:lumMod val="65000"/>
                    <a:lumOff val="35000"/>
                  </a:schemeClr>
                </a:solidFill>
              </a:rPr>
              <a:t>sergiler</a:t>
            </a:r>
            <a:r>
              <a:rPr sz="2400" dirty="0">
                <a:solidFill>
                  <a:schemeClr val="tx1">
                    <a:lumMod val="65000"/>
                    <a:lumOff val="35000"/>
                  </a:schemeClr>
                </a:solidFill>
              </a:rPr>
              <a:t>. </a:t>
            </a:r>
          </a:p>
          <a:p>
            <a:pPr algn="just">
              <a:defRPr sz="2400">
                <a:solidFill>
                  <a:schemeClr val="accent3">
                    <a:lumOff val="44000"/>
                  </a:schemeClr>
                </a:solidFill>
              </a:defRPr>
            </a:pPr>
            <a:endParaRPr sz="2400" dirty="0">
              <a:solidFill>
                <a:schemeClr val="tx1">
                  <a:lumMod val="65000"/>
                  <a:lumOff val="35000"/>
                </a:schemeClr>
              </a:solidFill>
            </a:endParaRPr>
          </a:p>
          <a:p>
            <a:pPr algn="just">
              <a:buSzPct val="100000"/>
              <a:buChar char="•"/>
              <a:defRPr sz="2400">
                <a:solidFill>
                  <a:schemeClr val="accent3">
                    <a:lumOff val="44000"/>
                  </a:schemeClr>
                </a:solidFill>
              </a:defRPr>
            </a:pPr>
            <a:r>
              <a:rPr sz="2400" dirty="0" err="1">
                <a:solidFill>
                  <a:schemeClr val="tx1">
                    <a:lumMod val="65000"/>
                    <a:lumOff val="35000"/>
                  </a:schemeClr>
                </a:solidFill>
              </a:rPr>
              <a:t>İnsanın</a:t>
            </a:r>
            <a:r>
              <a:rPr sz="2400" dirty="0">
                <a:solidFill>
                  <a:schemeClr val="tx1">
                    <a:lumMod val="65000"/>
                    <a:lumOff val="35000"/>
                  </a:schemeClr>
                </a:solidFill>
              </a:rPr>
              <a:t> </a:t>
            </a:r>
            <a:r>
              <a:rPr sz="2400" dirty="0" err="1">
                <a:solidFill>
                  <a:schemeClr val="tx1">
                    <a:lumMod val="65000"/>
                    <a:lumOff val="35000"/>
                  </a:schemeClr>
                </a:solidFill>
              </a:rPr>
              <a:t>benliği</a:t>
            </a:r>
            <a:r>
              <a:rPr sz="2400" dirty="0">
                <a:solidFill>
                  <a:schemeClr val="tx1">
                    <a:lumMod val="65000"/>
                    <a:lumOff val="35000"/>
                  </a:schemeClr>
                </a:solidFill>
              </a:rPr>
              <a:t> </a:t>
            </a:r>
            <a:r>
              <a:rPr sz="2400" dirty="0" err="1">
                <a:solidFill>
                  <a:schemeClr val="tx1">
                    <a:lumMod val="65000"/>
                    <a:lumOff val="35000"/>
                  </a:schemeClr>
                </a:solidFill>
              </a:rPr>
              <a:t>aşağıdaki</a:t>
            </a:r>
            <a:r>
              <a:rPr sz="2400" dirty="0">
                <a:solidFill>
                  <a:schemeClr val="tx1">
                    <a:lumMod val="65000"/>
                    <a:lumOff val="35000"/>
                  </a:schemeClr>
                </a:solidFill>
              </a:rPr>
              <a:t> </a:t>
            </a:r>
            <a:r>
              <a:rPr sz="2400" dirty="0" err="1">
                <a:solidFill>
                  <a:schemeClr val="tx1">
                    <a:lumMod val="65000"/>
                    <a:lumOff val="35000"/>
                  </a:schemeClr>
                </a:solidFill>
              </a:rPr>
              <a:t>yollarla</a:t>
            </a:r>
            <a:r>
              <a:rPr sz="2400" dirty="0">
                <a:solidFill>
                  <a:schemeClr val="tx1">
                    <a:lumMod val="65000"/>
                    <a:lumOff val="35000"/>
                  </a:schemeClr>
                </a:solidFill>
              </a:rPr>
              <a:t> </a:t>
            </a:r>
            <a:r>
              <a:rPr sz="2400" dirty="0" err="1">
                <a:solidFill>
                  <a:schemeClr val="tx1">
                    <a:lumMod val="65000"/>
                    <a:lumOff val="35000"/>
                  </a:schemeClr>
                </a:solidFill>
              </a:rPr>
              <a:t>gelişim</a:t>
            </a:r>
            <a:r>
              <a:rPr sz="2400" dirty="0">
                <a:solidFill>
                  <a:schemeClr val="tx1">
                    <a:lumMod val="65000"/>
                    <a:lumOff val="35000"/>
                  </a:schemeClr>
                </a:solidFill>
              </a:rPr>
              <a:t> </a:t>
            </a:r>
            <a:r>
              <a:rPr sz="2400" dirty="0" err="1">
                <a:solidFill>
                  <a:schemeClr val="tx1">
                    <a:lumMod val="65000"/>
                    <a:lumOff val="35000"/>
                  </a:schemeClr>
                </a:solidFill>
              </a:rPr>
              <a:t>kaydeder</a:t>
            </a:r>
            <a:r>
              <a:rPr sz="2400" dirty="0">
                <a:solidFill>
                  <a:schemeClr val="tx1">
                    <a:lumMod val="65000"/>
                    <a:lumOff val="35000"/>
                  </a:schemeClr>
                </a:solidFill>
              </a:rPr>
              <a:t>:</a:t>
            </a:r>
          </a:p>
        </p:txBody>
      </p:sp>
    </p:spTree>
    <p:extLst>
      <p:ext uri="{BB962C8B-B14F-4D97-AF65-F5344CB8AC3E}">
        <p14:creationId xmlns:p14="http://schemas.microsoft.com/office/powerpoint/2010/main" val="590418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0" name="Text Box 3"/>
          <p:cNvSpPr txBox="1"/>
          <p:nvPr/>
        </p:nvSpPr>
        <p:spPr>
          <a:xfrm>
            <a:off x="1524000" y="0"/>
            <a:ext cx="9144000" cy="6309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000" b="1">
                <a:solidFill>
                  <a:srgbClr val="FF0066"/>
                </a:solidFill>
                <a:latin typeface="Comic Sans MS"/>
                <a:ea typeface="Comic Sans MS"/>
                <a:cs typeface="Comic Sans MS"/>
                <a:sym typeface="Comic Sans MS"/>
              </a:defRPr>
            </a:pPr>
            <a:endParaRPr sz="2000" dirty="0"/>
          </a:p>
          <a:p>
            <a:pPr algn="just">
              <a:defRPr sz="2400" b="1">
                <a:solidFill>
                  <a:schemeClr val="accent3">
                    <a:lumOff val="44000"/>
                  </a:schemeClr>
                </a:solidFill>
              </a:defRPr>
            </a:pPr>
            <a:r>
              <a:rPr sz="2400" dirty="0">
                <a:solidFill>
                  <a:schemeClr val="tx1">
                    <a:lumMod val="65000"/>
                    <a:lumOff val="35000"/>
                  </a:schemeClr>
                </a:solidFill>
              </a:rPr>
              <a:t>1.Başkalarının </a:t>
            </a:r>
            <a:r>
              <a:rPr sz="2400" dirty="0" err="1">
                <a:solidFill>
                  <a:schemeClr val="tx1">
                    <a:lumMod val="65000"/>
                    <a:lumOff val="35000"/>
                  </a:schemeClr>
                </a:solidFill>
              </a:rPr>
              <a:t>Bizi</a:t>
            </a:r>
            <a:r>
              <a:rPr sz="2400" dirty="0">
                <a:solidFill>
                  <a:schemeClr val="tx1">
                    <a:lumMod val="65000"/>
                    <a:lumOff val="35000"/>
                  </a:schemeClr>
                </a:solidFill>
              </a:rPr>
              <a:t> </a:t>
            </a:r>
            <a:r>
              <a:rPr sz="2400" dirty="0" err="1">
                <a:solidFill>
                  <a:schemeClr val="tx1">
                    <a:lumMod val="65000"/>
                    <a:lumOff val="35000"/>
                  </a:schemeClr>
                </a:solidFill>
              </a:rPr>
              <a:t>Değerlendirmesi</a:t>
            </a:r>
            <a:r>
              <a:rPr sz="2400" dirty="0">
                <a:solidFill>
                  <a:schemeClr val="tx1">
                    <a:lumMod val="65000"/>
                    <a:lumOff val="35000"/>
                  </a:schemeClr>
                </a:solidFill>
              </a:rPr>
              <a:t> (</a:t>
            </a:r>
            <a:r>
              <a:rPr sz="2400" dirty="0" err="1">
                <a:solidFill>
                  <a:schemeClr val="tx1">
                    <a:lumMod val="65000"/>
                    <a:lumOff val="35000"/>
                  </a:schemeClr>
                </a:solidFill>
              </a:rPr>
              <a:t>Ayna</a:t>
            </a:r>
            <a:r>
              <a:rPr sz="2400" dirty="0">
                <a:solidFill>
                  <a:schemeClr val="tx1">
                    <a:lumMod val="65000"/>
                    <a:lumOff val="35000"/>
                  </a:schemeClr>
                </a:solidFill>
              </a:rPr>
              <a:t> </a:t>
            </a:r>
            <a:r>
              <a:rPr sz="2400" dirty="0" err="1">
                <a:solidFill>
                  <a:schemeClr val="tx1">
                    <a:lumMod val="65000"/>
                    <a:lumOff val="35000"/>
                  </a:schemeClr>
                </a:solidFill>
              </a:rPr>
              <a:t>Benlik</a:t>
            </a:r>
            <a:r>
              <a:rPr sz="2400" dirty="0">
                <a:solidFill>
                  <a:schemeClr val="tx1">
                    <a:lumMod val="65000"/>
                    <a:lumOff val="35000"/>
                  </a:schemeClr>
                </a:solidFill>
              </a:rPr>
              <a:t>): </a:t>
            </a:r>
          </a:p>
          <a:p>
            <a:pPr algn="just">
              <a:defRPr sz="2400">
                <a:solidFill>
                  <a:schemeClr val="accent3">
                    <a:lumOff val="44000"/>
                  </a:schemeClr>
                </a:solidFill>
              </a:defRPr>
            </a:pPr>
            <a:endParaRPr sz="2400" dirty="0">
              <a:solidFill>
                <a:schemeClr val="tx1">
                  <a:lumMod val="65000"/>
                  <a:lumOff val="35000"/>
                </a:schemeClr>
              </a:solidFill>
            </a:endParaRPr>
          </a:p>
          <a:p>
            <a:pPr algn="just">
              <a:defRPr sz="2400">
                <a:solidFill>
                  <a:schemeClr val="accent3">
                    <a:lumOff val="44000"/>
                  </a:schemeClr>
                </a:solidFill>
              </a:defRPr>
            </a:pPr>
            <a:r>
              <a:rPr sz="2400" dirty="0">
                <a:solidFill>
                  <a:schemeClr val="tx1">
                    <a:lumMod val="65000"/>
                    <a:lumOff val="35000"/>
                  </a:schemeClr>
                </a:solidFill>
              </a:rPr>
              <a:t>	</a:t>
            </a:r>
            <a:r>
              <a:rPr sz="2400" dirty="0" err="1">
                <a:solidFill>
                  <a:schemeClr val="tx1">
                    <a:lumMod val="65000"/>
                    <a:lumOff val="35000"/>
                  </a:schemeClr>
                </a:solidFill>
              </a:rPr>
              <a:t>Kişinin</a:t>
            </a:r>
            <a:r>
              <a:rPr sz="2400" dirty="0">
                <a:solidFill>
                  <a:schemeClr val="tx1">
                    <a:lumMod val="65000"/>
                    <a:lumOff val="35000"/>
                  </a:schemeClr>
                </a:solidFill>
              </a:rPr>
              <a:t>, </a:t>
            </a:r>
            <a:r>
              <a:rPr sz="2400" dirty="0" err="1">
                <a:solidFill>
                  <a:schemeClr val="tx1">
                    <a:lumMod val="65000"/>
                    <a:lumOff val="35000"/>
                  </a:schemeClr>
                </a:solidFill>
              </a:rPr>
              <a:t>başkalarının</a:t>
            </a:r>
            <a:r>
              <a:rPr sz="2400" dirty="0">
                <a:solidFill>
                  <a:schemeClr val="tx1">
                    <a:lumMod val="65000"/>
                    <a:lumOff val="35000"/>
                  </a:schemeClr>
                </a:solidFill>
              </a:rPr>
              <a:t> </a:t>
            </a:r>
            <a:r>
              <a:rPr sz="2400" dirty="0" err="1">
                <a:solidFill>
                  <a:schemeClr val="tx1">
                    <a:lumMod val="65000"/>
                    <a:lumOff val="35000"/>
                  </a:schemeClr>
                </a:solidFill>
              </a:rPr>
              <a:t>kendisine</a:t>
            </a:r>
            <a:r>
              <a:rPr sz="2400" dirty="0">
                <a:solidFill>
                  <a:schemeClr val="tx1">
                    <a:lumMod val="65000"/>
                    <a:lumOff val="35000"/>
                  </a:schemeClr>
                </a:solidFill>
              </a:rPr>
              <a:t> </a:t>
            </a:r>
            <a:r>
              <a:rPr sz="2400" dirty="0" err="1">
                <a:solidFill>
                  <a:schemeClr val="tx1">
                    <a:lumMod val="65000"/>
                    <a:lumOff val="35000"/>
                  </a:schemeClr>
                </a:solidFill>
              </a:rPr>
              <a:t>karşı</a:t>
            </a:r>
            <a:r>
              <a:rPr sz="2400" dirty="0">
                <a:solidFill>
                  <a:schemeClr val="tx1">
                    <a:lumMod val="65000"/>
                    <a:lumOff val="35000"/>
                  </a:schemeClr>
                </a:solidFill>
              </a:rPr>
              <a:t> </a:t>
            </a:r>
            <a:r>
              <a:rPr sz="2400" dirty="0" err="1">
                <a:solidFill>
                  <a:schemeClr val="tx1">
                    <a:lumMod val="65000"/>
                    <a:lumOff val="35000"/>
                  </a:schemeClr>
                </a:solidFill>
              </a:rPr>
              <a:t>dışa</a:t>
            </a:r>
            <a:r>
              <a:rPr sz="2400" dirty="0">
                <a:solidFill>
                  <a:schemeClr val="tx1">
                    <a:lumMod val="65000"/>
                    <a:lumOff val="35000"/>
                  </a:schemeClr>
                </a:solidFill>
              </a:rPr>
              <a:t> </a:t>
            </a:r>
            <a:r>
              <a:rPr sz="2400" dirty="0" err="1">
                <a:solidFill>
                  <a:schemeClr val="tx1">
                    <a:lumMod val="65000"/>
                    <a:lumOff val="35000"/>
                  </a:schemeClr>
                </a:solidFill>
              </a:rPr>
              <a:t>vurulmuş</a:t>
            </a:r>
            <a:r>
              <a:rPr sz="2400" dirty="0">
                <a:solidFill>
                  <a:schemeClr val="tx1">
                    <a:lumMod val="65000"/>
                    <a:lumOff val="35000"/>
                  </a:schemeClr>
                </a:solidFill>
              </a:rPr>
              <a:t> </a:t>
            </a:r>
            <a:r>
              <a:rPr sz="2400" dirty="0" err="1">
                <a:solidFill>
                  <a:schemeClr val="tx1">
                    <a:lumMod val="65000"/>
                    <a:lumOff val="35000"/>
                  </a:schemeClr>
                </a:solidFill>
              </a:rPr>
              <a:t>tutumlarına</a:t>
            </a:r>
            <a:r>
              <a:rPr sz="2400" dirty="0">
                <a:solidFill>
                  <a:schemeClr val="tx1">
                    <a:lumMod val="65000"/>
                    <a:lumOff val="35000"/>
                  </a:schemeClr>
                </a:solidFill>
              </a:rPr>
              <a:t> </a:t>
            </a:r>
            <a:r>
              <a:rPr sz="2400" dirty="0" err="1">
                <a:solidFill>
                  <a:schemeClr val="tx1">
                    <a:lumMod val="65000"/>
                    <a:lumOff val="35000"/>
                  </a:schemeClr>
                </a:solidFill>
              </a:rPr>
              <a:t>dayalı</a:t>
            </a:r>
            <a:r>
              <a:rPr sz="2400" dirty="0">
                <a:solidFill>
                  <a:schemeClr val="tx1">
                    <a:lumMod val="65000"/>
                    <a:lumOff val="35000"/>
                  </a:schemeClr>
                </a:solidFill>
              </a:rPr>
              <a:t> </a:t>
            </a:r>
            <a:r>
              <a:rPr sz="2400" dirty="0" err="1">
                <a:solidFill>
                  <a:schemeClr val="tx1">
                    <a:lumMod val="65000"/>
                    <a:lumOff val="35000"/>
                  </a:schemeClr>
                </a:solidFill>
              </a:rPr>
              <a:t>olarak</a:t>
            </a:r>
            <a:r>
              <a:rPr sz="2400" dirty="0">
                <a:solidFill>
                  <a:schemeClr val="tx1">
                    <a:lumMod val="65000"/>
                    <a:lumOff val="35000"/>
                  </a:schemeClr>
                </a:solidFill>
              </a:rPr>
              <a:t> </a:t>
            </a:r>
            <a:r>
              <a:rPr sz="2400" dirty="0" err="1">
                <a:solidFill>
                  <a:schemeClr val="tx1">
                    <a:lumMod val="65000"/>
                    <a:lumOff val="35000"/>
                  </a:schemeClr>
                </a:solidFill>
              </a:rPr>
              <a:t>oluşturduğu</a:t>
            </a:r>
            <a:r>
              <a:rPr sz="2400" dirty="0">
                <a:solidFill>
                  <a:schemeClr val="tx1">
                    <a:lumMod val="65000"/>
                    <a:lumOff val="35000"/>
                  </a:schemeClr>
                </a:solidFill>
              </a:rPr>
              <a:t>, </a:t>
            </a:r>
            <a:r>
              <a:rPr sz="2400" dirty="0" err="1">
                <a:solidFill>
                  <a:schemeClr val="tx1">
                    <a:lumMod val="65000"/>
                    <a:lumOff val="35000"/>
                  </a:schemeClr>
                </a:solidFill>
              </a:rPr>
              <a:t>kendi</a:t>
            </a:r>
            <a:r>
              <a:rPr sz="2400" dirty="0">
                <a:solidFill>
                  <a:schemeClr val="tx1">
                    <a:lumMod val="65000"/>
                    <a:lumOff val="35000"/>
                  </a:schemeClr>
                </a:solidFill>
              </a:rPr>
              <a:t> </a:t>
            </a:r>
            <a:r>
              <a:rPr sz="2400" dirty="0" err="1">
                <a:solidFill>
                  <a:schemeClr val="tx1">
                    <a:lumMod val="65000"/>
                    <a:lumOff val="35000"/>
                  </a:schemeClr>
                </a:solidFill>
              </a:rPr>
              <a:t>kendisine</a:t>
            </a:r>
            <a:r>
              <a:rPr sz="2400" dirty="0">
                <a:solidFill>
                  <a:schemeClr val="tx1">
                    <a:lumMod val="65000"/>
                    <a:lumOff val="35000"/>
                  </a:schemeClr>
                </a:solidFill>
              </a:rPr>
              <a:t> </a:t>
            </a:r>
            <a:r>
              <a:rPr sz="2400" dirty="0" err="1">
                <a:solidFill>
                  <a:schemeClr val="tx1">
                    <a:lumMod val="65000"/>
                    <a:lumOff val="35000"/>
                  </a:schemeClr>
                </a:solidFill>
              </a:rPr>
              <a:t>ilişkin</a:t>
            </a:r>
            <a:r>
              <a:rPr sz="2400" dirty="0">
                <a:solidFill>
                  <a:schemeClr val="tx1">
                    <a:lumMod val="65000"/>
                    <a:lumOff val="35000"/>
                  </a:schemeClr>
                </a:solidFill>
              </a:rPr>
              <a:t> </a:t>
            </a:r>
            <a:r>
              <a:rPr sz="2400" dirty="0" err="1">
                <a:solidFill>
                  <a:schemeClr val="tx1">
                    <a:lumMod val="65000"/>
                    <a:lumOff val="35000"/>
                  </a:schemeClr>
                </a:solidFill>
              </a:rPr>
              <a:t>yargılarının</a:t>
            </a:r>
            <a:r>
              <a:rPr sz="2400" dirty="0">
                <a:solidFill>
                  <a:schemeClr val="tx1">
                    <a:lumMod val="65000"/>
                    <a:lumOff val="35000"/>
                  </a:schemeClr>
                </a:solidFill>
              </a:rPr>
              <a:t> </a:t>
            </a:r>
            <a:r>
              <a:rPr sz="2400" dirty="0" err="1">
                <a:solidFill>
                  <a:schemeClr val="tx1">
                    <a:lumMod val="65000"/>
                    <a:lumOff val="35000"/>
                  </a:schemeClr>
                </a:solidFill>
              </a:rPr>
              <a:t>toplamıdır</a:t>
            </a:r>
            <a:r>
              <a:rPr sz="2400" dirty="0">
                <a:solidFill>
                  <a:schemeClr val="tx1">
                    <a:lumMod val="65000"/>
                    <a:lumOff val="35000"/>
                  </a:schemeClr>
                </a:solidFill>
              </a:rPr>
              <a:t>. </a:t>
            </a:r>
          </a:p>
          <a:p>
            <a:pPr algn="just">
              <a:defRPr sz="2400">
                <a:solidFill>
                  <a:schemeClr val="accent3">
                    <a:lumOff val="44000"/>
                  </a:schemeClr>
                </a:solidFill>
              </a:defRPr>
            </a:pPr>
            <a:endParaRPr sz="2400" dirty="0">
              <a:solidFill>
                <a:schemeClr val="tx1">
                  <a:lumMod val="65000"/>
                  <a:lumOff val="35000"/>
                </a:schemeClr>
              </a:solidFill>
            </a:endParaRPr>
          </a:p>
          <a:p>
            <a:pPr algn="just">
              <a:defRPr sz="2400" b="1">
                <a:solidFill>
                  <a:schemeClr val="accent3">
                    <a:lumOff val="44000"/>
                  </a:schemeClr>
                </a:solidFill>
              </a:defRPr>
            </a:pPr>
            <a:r>
              <a:rPr sz="2400" dirty="0">
                <a:solidFill>
                  <a:schemeClr val="tx1">
                    <a:lumMod val="65000"/>
                    <a:lumOff val="35000"/>
                  </a:schemeClr>
                </a:solidFill>
              </a:rPr>
              <a:t>2. </a:t>
            </a:r>
            <a:r>
              <a:rPr sz="2400" dirty="0" err="1">
                <a:solidFill>
                  <a:schemeClr val="tx1">
                    <a:lumMod val="65000"/>
                    <a:lumOff val="35000"/>
                  </a:schemeClr>
                </a:solidFill>
              </a:rPr>
              <a:t>Çeşitli</a:t>
            </a:r>
            <a:r>
              <a:rPr sz="2400" dirty="0">
                <a:solidFill>
                  <a:schemeClr val="tx1">
                    <a:lumMod val="65000"/>
                    <a:lumOff val="35000"/>
                  </a:schemeClr>
                </a:solidFill>
              </a:rPr>
              <a:t> </a:t>
            </a:r>
            <a:r>
              <a:rPr sz="2400" dirty="0" err="1">
                <a:solidFill>
                  <a:schemeClr val="tx1">
                    <a:lumMod val="65000"/>
                    <a:lumOff val="35000"/>
                  </a:schemeClr>
                </a:solidFill>
              </a:rPr>
              <a:t>Sosyal</a:t>
            </a:r>
            <a:r>
              <a:rPr sz="2400" dirty="0">
                <a:solidFill>
                  <a:schemeClr val="tx1">
                    <a:lumMod val="65000"/>
                    <a:lumOff val="35000"/>
                  </a:schemeClr>
                </a:solidFill>
              </a:rPr>
              <a:t> Roller </a:t>
            </a:r>
            <a:r>
              <a:rPr sz="2400" dirty="0" err="1">
                <a:solidFill>
                  <a:schemeClr val="tx1">
                    <a:lumMod val="65000"/>
                    <a:lumOff val="35000"/>
                  </a:schemeClr>
                </a:solidFill>
              </a:rPr>
              <a:t>Üstlenme</a:t>
            </a:r>
            <a:r>
              <a:rPr sz="2400" dirty="0">
                <a:solidFill>
                  <a:schemeClr val="tx1">
                    <a:lumMod val="65000"/>
                    <a:lumOff val="35000"/>
                  </a:schemeClr>
                </a:solidFill>
              </a:rPr>
              <a:t>: </a:t>
            </a:r>
          </a:p>
          <a:p>
            <a:pPr algn="just">
              <a:defRPr sz="2400">
                <a:solidFill>
                  <a:schemeClr val="accent3">
                    <a:lumOff val="44000"/>
                  </a:schemeClr>
                </a:solidFill>
              </a:defRPr>
            </a:pPr>
            <a:r>
              <a:rPr sz="2400" dirty="0">
                <a:solidFill>
                  <a:schemeClr val="tx1">
                    <a:lumMod val="65000"/>
                    <a:lumOff val="35000"/>
                  </a:schemeClr>
                </a:solidFill>
              </a:rPr>
              <a:t>	</a:t>
            </a:r>
            <a:r>
              <a:rPr sz="2400" dirty="0" err="1">
                <a:solidFill>
                  <a:schemeClr val="tx1">
                    <a:lumMod val="65000"/>
                    <a:lumOff val="35000"/>
                  </a:schemeClr>
                </a:solidFill>
              </a:rPr>
              <a:t>Sosyal</a:t>
            </a:r>
            <a:r>
              <a:rPr sz="2400" dirty="0">
                <a:solidFill>
                  <a:schemeClr val="tx1">
                    <a:lumMod val="65000"/>
                    <a:lumOff val="35000"/>
                  </a:schemeClr>
                </a:solidFill>
              </a:rPr>
              <a:t> </a:t>
            </a:r>
            <a:r>
              <a:rPr sz="2400" dirty="0" err="1">
                <a:solidFill>
                  <a:schemeClr val="tx1">
                    <a:lumMod val="65000"/>
                    <a:lumOff val="35000"/>
                  </a:schemeClr>
                </a:solidFill>
              </a:rPr>
              <a:t>hayatta</a:t>
            </a:r>
            <a:r>
              <a:rPr sz="2400" dirty="0">
                <a:solidFill>
                  <a:schemeClr val="tx1">
                    <a:lumMod val="65000"/>
                    <a:lumOff val="35000"/>
                  </a:schemeClr>
                </a:solidFill>
              </a:rPr>
              <a:t> </a:t>
            </a:r>
            <a:r>
              <a:rPr sz="2400" dirty="0" err="1">
                <a:solidFill>
                  <a:schemeClr val="tx1">
                    <a:lumMod val="65000"/>
                    <a:lumOff val="35000"/>
                  </a:schemeClr>
                </a:solidFill>
              </a:rPr>
              <a:t>insanların</a:t>
            </a:r>
            <a:r>
              <a:rPr sz="2400" dirty="0">
                <a:solidFill>
                  <a:schemeClr val="tx1">
                    <a:lumMod val="65000"/>
                    <a:lumOff val="35000"/>
                  </a:schemeClr>
                </a:solidFill>
              </a:rPr>
              <a:t> </a:t>
            </a:r>
            <a:r>
              <a:rPr sz="2400" dirty="0" err="1">
                <a:solidFill>
                  <a:schemeClr val="tx1">
                    <a:lumMod val="65000"/>
                    <a:lumOff val="35000"/>
                  </a:schemeClr>
                </a:solidFill>
              </a:rPr>
              <a:t>birden</a:t>
            </a:r>
            <a:r>
              <a:rPr sz="2400" dirty="0">
                <a:solidFill>
                  <a:schemeClr val="tx1">
                    <a:lumMod val="65000"/>
                    <a:lumOff val="35000"/>
                  </a:schemeClr>
                </a:solidFill>
              </a:rPr>
              <a:t> </a:t>
            </a:r>
            <a:r>
              <a:rPr sz="2400" dirty="0" err="1">
                <a:solidFill>
                  <a:schemeClr val="tx1">
                    <a:lumMod val="65000"/>
                    <a:lumOff val="35000"/>
                  </a:schemeClr>
                </a:solidFill>
              </a:rPr>
              <a:t>fazla</a:t>
            </a:r>
            <a:r>
              <a:rPr sz="2400" dirty="0">
                <a:solidFill>
                  <a:schemeClr val="tx1">
                    <a:lumMod val="65000"/>
                    <a:lumOff val="35000"/>
                  </a:schemeClr>
                </a:solidFill>
              </a:rPr>
              <a:t> </a:t>
            </a:r>
            <a:r>
              <a:rPr sz="2400" dirty="0" err="1">
                <a:solidFill>
                  <a:schemeClr val="tx1">
                    <a:lumMod val="65000"/>
                    <a:lumOff val="35000"/>
                  </a:schemeClr>
                </a:solidFill>
              </a:rPr>
              <a:t>statüsü</a:t>
            </a:r>
            <a:r>
              <a:rPr sz="2400" dirty="0">
                <a:solidFill>
                  <a:schemeClr val="tx1">
                    <a:lumMod val="65000"/>
                    <a:lumOff val="35000"/>
                  </a:schemeClr>
                </a:solidFill>
              </a:rPr>
              <a:t> </a:t>
            </a:r>
            <a:r>
              <a:rPr sz="2400" dirty="0" err="1">
                <a:solidFill>
                  <a:schemeClr val="tx1">
                    <a:lumMod val="65000"/>
                    <a:lumOff val="35000"/>
                  </a:schemeClr>
                </a:solidFill>
              </a:rPr>
              <a:t>vardır</a:t>
            </a:r>
            <a:r>
              <a:rPr sz="2400" dirty="0">
                <a:solidFill>
                  <a:schemeClr val="tx1">
                    <a:lumMod val="65000"/>
                    <a:lumOff val="35000"/>
                  </a:schemeClr>
                </a:solidFill>
              </a:rPr>
              <a:t>. </a:t>
            </a:r>
            <a:r>
              <a:rPr sz="2400" dirty="0" err="1">
                <a:solidFill>
                  <a:schemeClr val="tx1">
                    <a:lumMod val="65000"/>
                    <a:lumOff val="35000"/>
                  </a:schemeClr>
                </a:solidFill>
              </a:rPr>
              <a:t>Ör</a:t>
            </a:r>
            <a:r>
              <a:rPr sz="2400" dirty="0">
                <a:solidFill>
                  <a:schemeClr val="tx1">
                    <a:lumMod val="65000"/>
                    <a:lumOff val="35000"/>
                  </a:schemeClr>
                </a:solidFill>
              </a:rPr>
              <a:t>: </a:t>
            </a:r>
            <a:r>
              <a:rPr sz="2400" dirty="0" err="1">
                <a:solidFill>
                  <a:schemeClr val="tx1">
                    <a:lumMod val="65000"/>
                    <a:lumOff val="35000"/>
                  </a:schemeClr>
                </a:solidFill>
              </a:rPr>
              <a:t>evde</a:t>
            </a:r>
            <a:r>
              <a:rPr sz="2400" dirty="0">
                <a:solidFill>
                  <a:schemeClr val="tx1">
                    <a:lumMod val="65000"/>
                    <a:lumOff val="35000"/>
                  </a:schemeClr>
                </a:solidFill>
              </a:rPr>
              <a:t> </a:t>
            </a:r>
            <a:r>
              <a:rPr sz="2400" dirty="0" err="1">
                <a:solidFill>
                  <a:schemeClr val="tx1">
                    <a:lumMod val="65000"/>
                    <a:lumOff val="35000"/>
                  </a:schemeClr>
                </a:solidFill>
              </a:rPr>
              <a:t>anne</a:t>
            </a:r>
            <a:r>
              <a:rPr sz="2400" dirty="0">
                <a:solidFill>
                  <a:schemeClr val="tx1">
                    <a:lumMod val="65000"/>
                    <a:lumOff val="35000"/>
                  </a:schemeClr>
                </a:solidFill>
              </a:rPr>
              <a:t>-baba-</a:t>
            </a:r>
            <a:r>
              <a:rPr sz="2400" dirty="0" err="1">
                <a:solidFill>
                  <a:schemeClr val="tx1">
                    <a:lumMod val="65000"/>
                    <a:lumOff val="35000"/>
                  </a:schemeClr>
                </a:solidFill>
              </a:rPr>
              <a:t>çocuk</a:t>
            </a:r>
            <a:r>
              <a:rPr sz="2400" dirty="0">
                <a:solidFill>
                  <a:schemeClr val="tx1">
                    <a:lumMod val="65000"/>
                    <a:lumOff val="35000"/>
                  </a:schemeClr>
                </a:solidFill>
              </a:rPr>
              <a:t>, </a:t>
            </a:r>
            <a:r>
              <a:rPr sz="2400" dirty="0" err="1">
                <a:solidFill>
                  <a:schemeClr val="tx1">
                    <a:lumMod val="65000"/>
                    <a:lumOff val="35000"/>
                  </a:schemeClr>
                </a:solidFill>
              </a:rPr>
              <a:t>iş</a:t>
            </a:r>
            <a:r>
              <a:rPr sz="2400" dirty="0">
                <a:solidFill>
                  <a:schemeClr val="tx1">
                    <a:lumMod val="65000"/>
                    <a:lumOff val="35000"/>
                  </a:schemeClr>
                </a:solidFill>
              </a:rPr>
              <a:t> </a:t>
            </a:r>
            <a:r>
              <a:rPr sz="2400" dirty="0" err="1">
                <a:solidFill>
                  <a:schemeClr val="tx1">
                    <a:lumMod val="65000"/>
                    <a:lumOff val="35000"/>
                  </a:schemeClr>
                </a:solidFill>
              </a:rPr>
              <a:t>ortamında</a:t>
            </a:r>
            <a:r>
              <a:rPr sz="2400" dirty="0">
                <a:solidFill>
                  <a:schemeClr val="tx1">
                    <a:lumMod val="65000"/>
                    <a:lumOff val="35000"/>
                  </a:schemeClr>
                </a:solidFill>
              </a:rPr>
              <a:t> </a:t>
            </a:r>
            <a:r>
              <a:rPr sz="2400" dirty="0" err="1">
                <a:solidFill>
                  <a:schemeClr val="tx1">
                    <a:lumMod val="65000"/>
                    <a:lumOff val="35000"/>
                  </a:schemeClr>
                </a:solidFill>
              </a:rPr>
              <a:t>işveren-işçi</a:t>
            </a:r>
            <a:r>
              <a:rPr sz="2400" dirty="0">
                <a:solidFill>
                  <a:schemeClr val="tx1">
                    <a:lumMod val="65000"/>
                    <a:lumOff val="35000"/>
                  </a:schemeClr>
                </a:solidFill>
              </a:rPr>
              <a:t>, </a:t>
            </a:r>
            <a:r>
              <a:rPr sz="2400" dirty="0" err="1">
                <a:solidFill>
                  <a:schemeClr val="tx1">
                    <a:lumMod val="65000"/>
                    <a:lumOff val="35000"/>
                  </a:schemeClr>
                </a:solidFill>
              </a:rPr>
              <a:t>okulda</a:t>
            </a:r>
            <a:r>
              <a:rPr sz="2400" dirty="0">
                <a:solidFill>
                  <a:schemeClr val="tx1">
                    <a:lumMod val="65000"/>
                    <a:lumOff val="35000"/>
                  </a:schemeClr>
                </a:solidFill>
              </a:rPr>
              <a:t> </a:t>
            </a:r>
            <a:r>
              <a:rPr sz="2400" dirty="0" err="1">
                <a:solidFill>
                  <a:schemeClr val="tx1">
                    <a:lumMod val="65000"/>
                    <a:lumOff val="35000"/>
                  </a:schemeClr>
                </a:solidFill>
              </a:rPr>
              <a:t>öğrenci</a:t>
            </a:r>
            <a:r>
              <a:rPr sz="2400" dirty="0">
                <a:solidFill>
                  <a:schemeClr val="tx1">
                    <a:lumMod val="65000"/>
                    <a:lumOff val="35000"/>
                  </a:schemeClr>
                </a:solidFill>
              </a:rPr>
              <a:t> vb. Bu </a:t>
            </a:r>
            <a:r>
              <a:rPr sz="2400" dirty="0" err="1">
                <a:solidFill>
                  <a:schemeClr val="tx1">
                    <a:lumMod val="65000"/>
                    <a:lumOff val="35000"/>
                  </a:schemeClr>
                </a:solidFill>
              </a:rPr>
              <a:t>statülerin</a:t>
            </a:r>
            <a:r>
              <a:rPr sz="2400" dirty="0">
                <a:solidFill>
                  <a:schemeClr val="tx1">
                    <a:lumMod val="65000"/>
                    <a:lumOff val="35000"/>
                  </a:schemeClr>
                </a:solidFill>
              </a:rPr>
              <a:t> </a:t>
            </a:r>
            <a:r>
              <a:rPr sz="2400" dirty="0" err="1">
                <a:solidFill>
                  <a:schemeClr val="tx1">
                    <a:lumMod val="65000"/>
                    <a:lumOff val="35000"/>
                  </a:schemeClr>
                </a:solidFill>
              </a:rPr>
              <a:t>gereği</a:t>
            </a:r>
            <a:r>
              <a:rPr sz="2400" dirty="0">
                <a:solidFill>
                  <a:schemeClr val="tx1">
                    <a:lumMod val="65000"/>
                    <a:lumOff val="35000"/>
                  </a:schemeClr>
                </a:solidFill>
              </a:rPr>
              <a:t> </a:t>
            </a:r>
            <a:r>
              <a:rPr sz="2400" dirty="0" err="1">
                <a:solidFill>
                  <a:schemeClr val="tx1">
                    <a:lumMod val="65000"/>
                    <a:lumOff val="35000"/>
                  </a:schemeClr>
                </a:solidFill>
              </a:rPr>
              <a:t>olan</a:t>
            </a:r>
            <a:r>
              <a:rPr sz="2400" dirty="0">
                <a:solidFill>
                  <a:schemeClr val="tx1">
                    <a:lumMod val="65000"/>
                    <a:lumOff val="35000"/>
                  </a:schemeClr>
                </a:solidFill>
              </a:rPr>
              <a:t> </a:t>
            </a:r>
            <a:r>
              <a:rPr sz="2400" dirty="0" err="1">
                <a:solidFill>
                  <a:schemeClr val="tx1">
                    <a:lumMod val="65000"/>
                    <a:lumOff val="35000"/>
                  </a:schemeClr>
                </a:solidFill>
              </a:rPr>
              <a:t>davranışları</a:t>
            </a:r>
            <a:r>
              <a:rPr sz="2400" dirty="0">
                <a:solidFill>
                  <a:schemeClr val="tx1">
                    <a:lumMod val="65000"/>
                    <a:lumOff val="35000"/>
                  </a:schemeClr>
                </a:solidFill>
              </a:rPr>
              <a:t> </a:t>
            </a:r>
            <a:r>
              <a:rPr sz="2400" dirty="0" err="1">
                <a:solidFill>
                  <a:schemeClr val="tx1">
                    <a:lumMod val="65000"/>
                    <a:lumOff val="35000"/>
                  </a:schemeClr>
                </a:solidFill>
              </a:rPr>
              <a:t>sergilediğimizde</a:t>
            </a:r>
            <a:r>
              <a:rPr sz="2400" dirty="0">
                <a:solidFill>
                  <a:schemeClr val="tx1">
                    <a:lumMod val="65000"/>
                    <a:lumOff val="35000"/>
                  </a:schemeClr>
                </a:solidFill>
              </a:rPr>
              <a:t> de </a:t>
            </a:r>
            <a:r>
              <a:rPr sz="2400" dirty="0" err="1">
                <a:solidFill>
                  <a:schemeClr val="tx1">
                    <a:lumMod val="65000"/>
                    <a:lumOff val="35000"/>
                  </a:schemeClr>
                </a:solidFill>
              </a:rPr>
              <a:t>rollerimizi</a:t>
            </a:r>
            <a:r>
              <a:rPr sz="2400" dirty="0">
                <a:solidFill>
                  <a:schemeClr val="tx1">
                    <a:lumMod val="65000"/>
                    <a:lumOff val="35000"/>
                  </a:schemeClr>
                </a:solidFill>
              </a:rPr>
              <a:t> </a:t>
            </a:r>
            <a:r>
              <a:rPr sz="2400" dirty="0" err="1">
                <a:solidFill>
                  <a:schemeClr val="tx1">
                    <a:lumMod val="65000"/>
                    <a:lumOff val="35000"/>
                  </a:schemeClr>
                </a:solidFill>
              </a:rPr>
              <a:t>gerçekleştirmiş</a:t>
            </a:r>
            <a:r>
              <a:rPr sz="2400" dirty="0">
                <a:solidFill>
                  <a:schemeClr val="tx1">
                    <a:lumMod val="65000"/>
                    <a:lumOff val="35000"/>
                  </a:schemeClr>
                </a:solidFill>
              </a:rPr>
              <a:t> </a:t>
            </a:r>
            <a:r>
              <a:rPr sz="2400" dirty="0" err="1">
                <a:solidFill>
                  <a:schemeClr val="tx1">
                    <a:lumMod val="65000"/>
                    <a:lumOff val="35000"/>
                  </a:schemeClr>
                </a:solidFill>
              </a:rPr>
              <a:t>oluruz</a:t>
            </a:r>
            <a:r>
              <a:rPr sz="2400" dirty="0">
                <a:solidFill>
                  <a:schemeClr val="tx1">
                    <a:lumMod val="65000"/>
                    <a:lumOff val="35000"/>
                  </a:schemeClr>
                </a:solidFill>
              </a:rPr>
              <a:t>. Bu </a:t>
            </a:r>
            <a:r>
              <a:rPr sz="2400" dirty="0" err="1">
                <a:solidFill>
                  <a:schemeClr val="tx1">
                    <a:lumMod val="65000"/>
                    <a:lumOff val="35000"/>
                  </a:schemeClr>
                </a:solidFill>
              </a:rPr>
              <a:t>rollerimizi</a:t>
            </a:r>
            <a:r>
              <a:rPr sz="2400" dirty="0">
                <a:solidFill>
                  <a:schemeClr val="tx1">
                    <a:lumMod val="65000"/>
                    <a:lumOff val="35000"/>
                  </a:schemeClr>
                </a:solidFill>
              </a:rPr>
              <a:t> </a:t>
            </a:r>
            <a:r>
              <a:rPr sz="2400" dirty="0" err="1">
                <a:solidFill>
                  <a:schemeClr val="tx1">
                    <a:lumMod val="65000"/>
                    <a:lumOff val="35000"/>
                  </a:schemeClr>
                </a:solidFill>
              </a:rPr>
              <a:t>yerine</a:t>
            </a:r>
            <a:r>
              <a:rPr sz="2400" dirty="0">
                <a:solidFill>
                  <a:schemeClr val="tx1">
                    <a:lumMod val="65000"/>
                    <a:lumOff val="35000"/>
                  </a:schemeClr>
                </a:solidFill>
              </a:rPr>
              <a:t> </a:t>
            </a:r>
            <a:r>
              <a:rPr sz="2400" dirty="0" err="1">
                <a:solidFill>
                  <a:schemeClr val="tx1">
                    <a:lumMod val="65000"/>
                    <a:lumOff val="35000"/>
                  </a:schemeClr>
                </a:solidFill>
              </a:rPr>
              <a:t>getirirken</a:t>
            </a:r>
            <a:r>
              <a:rPr sz="2400" dirty="0">
                <a:solidFill>
                  <a:schemeClr val="tx1">
                    <a:lumMod val="65000"/>
                    <a:lumOff val="35000"/>
                  </a:schemeClr>
                </a:solidFill>
              </a:rPr>
              <a:t> </a:t>
            </a:r>
            <a:r>
              <a:rPr sz="2400" dirty="0" err="1">
                <a:solidFill>
                  <a:schemeClr val="tx1">
                    <a:lumMod val="65000"/>
                    <a:lumOff val="35000"/>
                  </a:schemeClr>
                </a:solidFill>
              </a:rPr>
              <a:t>birçok</a:t>
            </a:r>
            <a:r>
              <a:rPr sz="2400" dirty="0">
                <a:solidFill>
                  <a:schemeClr val="tx1">
                    <a:lumMod val="65000"/>
                    <a:lumOff val="35000"/>
                  </a:schemeClr>
                </a:solidFill>
              </a:rPr>
              <a:t> </a:t>
            </a:r>
            <a:r>
              <a:rPr sz="2400" dirty="0" err="1">
                <a:solidFill>
                  <a:schemeClr val="tx1">
                    <a:lumMod val="65000"/>
                    <a:lumOff val="35000"/>
                  </a:schemeClr>
                </a:solidFill>
              </a:rPr>
              <a:t>insanla</a:t>
            </a:r>
            <a:r>
              <a:rPr sz="2400" dirty="0">
                <a:solidFill>
                  <a:schemeClr val="tx1">
                    <a:lumMod val="65000"/>
                    <a:lumOff val="35000"/>
                  </a:schemeClr>
                </a:solidFill>
              </a:rPr>
              <a:t> </a:t>
            </a:r>
            <a:r>
              <a:rPr sz="2400" dirty="0" err="1">
                <a:solidFill>
                  <a:schemeClr val="tx1">
                    <a:lumMod val="65000"/>
                    <a:lumOff val="35000"/>
                  </a:schemeClr>
                </a:solidFill>
              </a:rPr>
              <a:t>sosyal</a:t>
            </a:r>
            <a:r>
              <a:rPr sz="2400" dirty="0">
                <a:solidFill>
                  <a:schemeClr val="tx1">
                    <a:lumMod val="65000"/>
                    <a:lumOff val="35000"/>
                  </a:schemeClr>
                </a:solidFill>
              </a:rPr>
              <a:t> </a:t>
            </a:r>
            <a:r>
              <a:rPr sz="2400" dirty="0" err="1">
                <a:solidFill>
                  <a:schemeClr val="tx1">
                    <a:lumMod val="65000"/>
                    <a:lumOff val="35000"/>
                  </a:schemeClr>
                </a:solidFill>
              </a:rPr>
              <a:t>ilişki</a:t>
            </a:r>
            <a:r>
              <a:rPr sz="2400" dirty="0">
                <a:solidFill>
                  <a:schemeClr val="tx1">
                    <a:lumMod val="65000"/>
                    <a:lumOff val="35000"/>
                  </a:schemeClr>
                </a:solidFill>
              </a:rPr>
              <a:t> </a:t>
            </a:r>
            <a:r>
              <a:rPr sz="2400" dirty="0" err="1">
                <a:solidFill>
                  <a:schemeClr val="tx1">
                    <a:lumMod val="65000"/>
                    <a:lumOff val="35000"/>
                  </a:schemeClr>
                </a:solidFill>
              </a:rPr>
              <a:t>içinde</a:t>
            </a:r>
            <a:r>
              <a:rPr sz="2400" dirty="0">
                <a:solidFill>
                  <a:schemeClr val="tx1">
                    <a:lumMod val="65000"/>
                    <a:lumOff val="35000"/>
                  </a:schemeClr>
                </a:solidFill>
              </a:rPr>
              <a:t> </a:t>
            </a:r>
            <a:r>
              <a:rPr sz="2400" dirty="0" err="1">
                <a:solidFill>
                  <a:schemeClr val="tx1">
                    <a:lumMod val="65000"/>
                    <a:lumOff val="35000"/>
                  </a:schemeClr>
                </a:solidFill>
              </a:rPr>
              <a:t>oluruz</a:t>
            </a:r>
            <a:r>
              <a:rPr sz="2400" dirty="0">
                <a:solidFill>
                  <a:schemeClr val="tx1">
                    <a:lumMod val="65000"/>
                    <a:lumOff val="35000"/>
                  </a:schemeClr>
                </a:solidFill>
              </a:rPr>
              <a:t> ve </a:t>
            </a:r>
            <a:r>
              <a:rPr sz="2400" dirty="0" err="1">
                <a:solidFill>
                  <a:schemeClr val="tx1">
                    <a:lumMod val="65000"/>
                    <a:lumOff val="35000"/>
                  </a:schemeClr>
                </a:solidFill>
              </a:rPr>
              <a:t>burada</a:t>
            </a:r>
            <a:r>
              <a:rPr sz="2400" dirty="0">
                <a:solidFill>
                  <a:schemeClr val="tx1">
                    <a:lumMod val="65000"/>
                    <a:lumOff val="35000"/>
                  </a:schemeClr>
                </a:solidFill>
              </a:rPr>
              <a:t> en </a:t>
            </a:r>
            <a:r>
              <a:rPr sz="2400" dirty="0" err="1">
                <a:solidFill>
                  <a:schemeClr val="tx1">
                    <a:lumMod val="65000"/>
                    <a:lumOff val="35000"/>
                  </a:schemeClr>
                </a:solidFill>
              </a:rPr>
              <a:t>iyi</a:t>
            </a:r>
            <a:r>
              <a:rPr sz="2400" dirty="0">
                <a:solidFill>
                  <a:schemeClr val="tx1">
                    <a:lumMod val="65000"/>
                    <a:lumOff val="35000"/>
                  </a:schemeClr>
                </a:solidFill>
              </a:rPr>
              <a:t> </a:t>
            </a:r>
            <a:r>
              <a:rPr sz="2400" dirty="0" err="1">
                <a:solidFill>
                  <a:schemeClr val="tx1">
                    <a:lumMod val="65000"/>
                    <a:lumOff val="35000"/>
                  </a:schemeClr>
                </a:solidFill>
              </a:rPr>
              <a:t>özelliklerimizi</a:t>
            </a:r>
            <a:r>
              <a:rPr sz="2400" dirty="0">
                <a:solidFill>
                  <a:schemeClr val="tx1">
                    <a:lumMod val="65000"/>
                    <a:lumOff val="35000"/>
                  </a:schemeClr>
                </a:solidFill>
              </a:rPr>
              <a:t> </a:t>
            </a:r>
            <a:r>
              <a:rPr sz="2400" dirty="0" err="1">
                <a:solidFill>
                  <a:schemeClr val="tx1">
                    <a:lumMod val="65000"/>
                    <a:lumOff val="35000"/>
                  </a:schemeClr>
                </a:solidFill>
              </a:rPr>
              <a:t>göstermeye</a:t>
            </a:r>
            <a:r>
              <a:rPr sz="2400" dirty="0">
                <a:solidFill>
                  <a:schemeClr val="tx1">
                    <a:lumMod val="65000"/>
                    <a:lumOff val="35000"/>
                  </a:schemeClr>
                </a:solidFill>
              </a:rPr>
              <a:t> </a:t>
            </a:r>
            <a:r>
              <a:rPr sz="2400" dirty="0" err="1">
                <a:solidFill>
                  <a:schemeClr val="tx1">
                    <a:lumMod val="65000"/>
                    <a:lumOff val="35000"/>
                  </a:schemeClr>
                </a:solidFill>
              </a:rPr>
              <a:t>çalışırız</a:t>
            </a:r>
            <a:r>
              <a:rPr sz="2400" dirty="0">
                <a:solidFill>
                  <a:schemeClr val="tx1">
                    <a:lumMod val="65000"/>
                    <a:lumOff val="35000"/>
                  </a:schemeClr>
                </a:solidFill>
              </a:rPr>
              <a:t>. Bu </a:t>
            </a:r>
            <a:r>
              <a:rPr sz="2400" dirty="0" err="1">
                <a:solidFill>
                  <a:schemeClr val="tx1">
                    <a:lumMod val="65000"/>
                    <a:lumOff val="35000"/>
                  </a:schemeClr>
                </a:solidFill>
              </a:rPr>
              <a:t>şekilde</a:t>
            </a:r>
            <a:r>
              <a:rPr sz="2400" dirty="0">
                <a:solidFill>
                  <a:schemeClr val="tx1">
                    <a:lumMod val="65000"/>
                    <a:lumOff val="35000"/>
                  </a:schemeClr>
                </a:solidFill>
              </a:rPr>
              <a:t> </a:t>
            </a:r>
            <a:r>
              <a:rPr sz="2400" dirty="0" err="1">
                <a:solidFill>
                  <a:schemeClr val="tx1">
                    <a:lumMod val="65000"/>
                    <a:lumOff val="35000"/>
                  </a:schemeClr>
                </a:solidFill>
              </a:rPr>
              <a:t>hareket</a:t>
            </a:r>
            <a:r>
              <a:rPr sz="2400" dirty="0">
                <a:solidFill>
                  <a:schemeClr val="tx1">
                    <a:lumMod val="65000"/>
                    <a:lumOff val="35000"/>
                  </a:schemeClr>
                </a:solidFill>
              </a:rPr>
              <a:t> </a:t>
            </a:r>
            <a:r>
              <a:rPr sz="2400" dirty="0" err="1">
                <a:solidFill>
                  <a:schemeClr val="tx1">
                    <a:lumMod val="65000"/>
                    <a:lumOff val="35000"/>
                  </a:schemeClr>
                </a:solidFill>
              </a:rPr>
              <a:t>ederken</a:t>
            </a:r>
            <a:r>
              <a:rPr sz="2400" dirty="0">
                <a:solidFill>
                  <a:schemeClr val="tx1">
                    <a:lumMod val="65000"/>
                    <a:lumOff val="35000"/>
                  </a:schemeClr>
                </a:solidFill>
              </a:rPr>
              <a:t> bile </a:t>
            </a:r>
            <a:r>
              <a:rPr sz="2400" dirty="0" err="1">
                <a:solidFill>
                  <a:schemeClr val="tx1">
                    <a:lumMod val="65000"/>
                    <a:lumOff val="35000"/>
                  </a:schemeClr>
                </a:solidFill>
              </a:rPr>
              <a:t>gerçek</a:t>
            </a:r>
            <a:r>
              <a:rPr sz="2400" dirty="0">
                <a:solidFill>
                  <a:schemeClr val="tx1">
                    <a:lumMod val="65000"/>
                    <a:lumOff val="35000"/>
                  </a:schemeClr>
                </a:solidFill>
              </a:rPr>
              <a:t> </a:t>
            </a:r>
            <a:r>
              <a:rPr sz="2400" dirty="0" err="1">
                <a:solidFill>
                  <a:schemeClr val="tx1">
                    <a:lumMod val="65000"/>
                    <a:lumOff val="35000"/>
                  </a:schemeClr>
                </a:solidFill>
              </a:rPr>
              <a:t>benliğimize</a:t>
            </a:r>
            <a:r>
              <a:rPr sz="2400" dirty="0">
                <a:solidFill>
                  <a:schemeClr val="tx1">
                    <a:lumMod val="65000"/>
                    <a:lumOff val="35000"/>
                  </a:schemeClr>
                </a:solidFill>
              </a:rPr>
              <a:t> </a:t>
            </a:r>
            <a:r>
              <a:rPr sz="2400" dirty="0" err="1">
                <a:solidFill>
                  <a:schemeClr val="tx1">
                    <a:lumMod val="65000"/>
                    <a:lumOff val="35000"/>
                  </a:schemeClr>
                </a:solidFill>
              </a:rPr>
              <a:t>ters</a:t>
            </a:r>
            <a:r>
              <a:rPr sz="2400" dirty="0">
                <a:solidFill>
                  <a:schemeClr val="tx1">
                    <a:lumMod val="65000"/>
                    <a:lumOff val="35000"/>
                  </a:schemeClr>
                </a:solidFill>
              </a:rPr>
              <a:t> </a:t>
            </a:r>
            <a:r>
              <a:rPr sz="2400" dirty="0" err="1">
                <a:solidFill>
                  <a:schemeClr val="tx1">
                    <a:lumMod val="65000"/>
                    <a:lumOff val="35000"/>
                  </a:schemeClr>
                </a:solidFill>
              </a:rPr>
              <a:t>davranmış</a:t>
            </a:r>
            <a:r>
              <a:rPr sz="2400" dirty="0">
                <a:solidFill>
                  <a:schemeClr val="tx1">
                    <a:lumMod val="65000"/>
                    <a:lumOff val="35000"/>
                  </a:schemeClr>
                </a:solidFill>
              </a:rPr>
              <a:t> </a:t>
            </a:r>
            <a:r>
              <a:rPr sz="2400" dirty="0" err="1">
                <a:solidFill>
                  <a:schemeClr val="tx1">
                    <a:lumMod val="65000"/>
                    <a:lumOff val="35000"/>
                  </a:schemeClr>
                </a:solidFill>
              </a:rPr>
              <a:t>olmayız</a:t>
            </a:r>
            <a:r>
              <a:rPr sz="2400" dirty="0">
                <a:solidFill>
                  <a:schemeClr val="tx1">
                    <a:lumMod val="65000"/>
                    <a:lumOff val="35000"/>
                  </a:schemeClr>
                </a:solidFill>
              </a:rPr>
              <a:t>. </a:t>
            </a:r>
            <a:r>
              <a:rPr sz="2400" dirty="0" err="1">
                <a:solidFill>
                  <a:schemeClr val="tx1">
                    <a:lumMod val="65000"/>
                    <a:lumOff val="35000"/>
                  </a:schemeClr>
                </a:solidFill>
              </a:rPr>
              <a:t>Çünkü</a:t>
            </a:r>
            <a:r>
              <a:rPr sz="2400" dirty="0">
                <a:solidFill>
                  <a:schemeClr val="tx1">
                    <a:lumMod val="65000"/>
                    <a:lumOff val="35000"/>
                  </a:schemeClr>
                </a:solidFill>
              </a:rPr>
              <a:t> </a:t>
            </a:r>
            <a:r>
              <a:rPr sz="2400" dirty="0" err="1">
                <a:solidFill>
                  <a:schemeClr val="tx1">
                    <a:lumMod val="65000"/>
                    <a:lumOff val="35000"/>
                  </a:schemeClr>
                </a:solidFill>
              </a:rPr>
              <a:t>iyi</a:t>
            </a:r>
            <a:r>
              <a:rPr sz="2400" dirty="0">
                <a:solidFill>
                  <a:schemeClr val="tx1">
                    <a:lumMod val="65000"/>
                    <a:lumOff val="35000"/>
                  </a:schemeClr>
                </a:solidFill>
              </a:rPr>
              <a:t> </a:t>
            </a:r>
            <a:r>
              <a:rPr sz="2400" dirty="0" err="1">
                <a:solidFill>
                  <a:schemeClr val="tx1">
                    <a:lumMod val="65000"/>
                    <a:lumOff val="35000"/>
                  </a:schemeClr>
                </a:solidFill>
              </a:rPr>
              <a:t>yönlerimizi</a:t>
            </a:r>
            <a:r>
              <a:rPr sz="2400" dirty="0">
                <a:solidFill>
                  <a:schemeClr val="tx1">
                    <a:lumMod val="65000"/>
                    <a:lumOff val="35000"/>
                  </a:schemeClr>
                </a:solidFill>
              </a:rPr>
              <a:t> </a:t>
            </a:r>
            <a:r>
              <a:rPr sz="2400" dirty="0" err="1">
                <a:solidFill>
                  <a:schemeClr val="tx1">
                    <a:lumMod val="65000"/>
                    <a:lumOff val="35000"/>
                  </a:schemeClr>
                </a:solidFill>
              </a:rPr>
              <a:t>gösterirken</a:t>
            </a:r>
            <a:r>
              <a:rPr sz="2400" dirty="0">
                <a:solidFill>
                  <a:schemeClr val="tx1">
                    <a:lumMod val="65000"/>
                    <a:lumOff val="35000"/>
                  </a:schemeClr>
                </a:solidFill>
              </a:rPr>
              <a:t> </a:t>
            </a:r>
            <a:r>
              <a:rPr sz="2400" dirty="0" err="1">
                <a:solidFill>
                  <a:schemeClr val="tx1">
                    <a:lumMod val="65000"/>
                    <a:lumOff val="35000"/>
                  </a:schemeClr>
                </a:solidFill>
              </a:rPr>
              <a:t>zamanla</a:t>
            </a:r>
            <a:r>
              <a:rPr sz="2400" dirty="0">
                <a:solidFill>
                  <a:schemeClr val="tx1">
                    <a:lumMod val="65000"/>
                    <a:lumOff val="35000"/>
                  </a:schemeClr>
                </a:solidFill>
              </a:rPr>
              <a:t> </a:t>
            </a:r>
            <a:r>
              <a:rPr sz="2400" dirty="0" err="1">
                <a:solidFill>
                  <a:schemeClr val="tx1">
                    <a:lumMod val="65000"/>
                    <a:lumOff val="35000"/>
                  </a:schemeClr>
                </a:solidFill>
              </a:rPr>
              <a:t>bunlar</a:t>
            </a:r>
            <a:r>
              <a:rPr sz="2400" dirty="0">
                <a:solidFill>
                  <a:schemeClr val="tx1">
                    <a:lumMod val="65000"/>
                    <a:lumOff val="35000"/>
                  </a:schemeClr>
                </a:solidFill>
              </a:rPr>
              <a:t> </a:t>
            </a:r>
            <a:r>
              <a:rPr sz="2400" dirty="0" err="1">
                <a:solidFill>
                  <a:schemeClr val="tx1">
                    <a:lumMod val="65000"/>
                    <a:lumOff val="35000"/>
                  </a:schemeClr>
                </a:solidFill>
              </a:rPr>
              <a:t>benliğimizin</a:t>
            </a:r>
            <a:r>
              <a:rPr sz="2400" dirty="0">
                <a:solidFill>
                  <a:schemeClr val="tx1">
                    <a:lumMod val="65000"/>
                    <a:lumOff val="35000"/>
                  </a:schemeClr>
                </a:solidFill>
              </a:rPr>
              <a:t> </a:t>
            </a:r>
            <a:r>
              <a:rPr sz="2400" dirty="0" err="1">
                <a:solidFill>
                  <a:schemeClr val="tx1">
                    <a:lumMod val="65000"/>
                    <a:lumOff val="35000"/>
                  </a:schemeClr>
                </a:solidFill>
              </a:rPr>
              <a:t>bir</a:t>
            </a:r>
            <a:r>
              <a:rPr sz="2400" dirty="0">
                <a:solidFill>
                  <a:schemeClr val="tx1">
                    <a:lumMod val="65000"/>
                    <a:lumOff val="35000"/>
                  </a:schemeClr>
                </a:solidFill>
              </a:rPr>
              <a:t> </a:t>
            </a:r>
            <a:r>
              <a:rPr sz="2400" dirty="0" err="1">
                <a:solidFill>
                  <a:schemeClr val="tx1">
                    <a:lumMod val="65000"/>
                    <a:lumOff val="35000"/>
                  </a:schemeClr>
                </a:solidFill>
              </a:rPr>
              <a:t>parçası</a:t>
            </a:r>
            <a:r>
              <a:rPr sz="2400" dirty="0">
                <a:solidFill>
                  <a:schemeClr val="tx1">
                    <a:lumMod val="65000"/>
                    <a:lumOff val="35000"/>
                  </a:schemeClr>
                </a:solidFill>
              </a:rPr>
              <a:t> </a:t>
            </a:r>
            <a:r>
              <a:rPr sz="2400" dirty="0" err="1">
                <a:solidFill>
                  <a:schemeClr val="tx1">
                    <a:lumMod val="65000"/>
                    <a:lumOff val="35000"/>
                  </a:schemeClr>
                </a:solidFill>
              </a:rPr>
              <a:t>olur</a:t>
            </a:r>
            <a:r>
              <a:rPr sz="2400" dirty="0">
                <a:solidFill>
                  <a:schemeClr val="tx1">
                    <a:lumMod val="65000"/>
                    <a:lumOff val="35000"/>
                  </a:schemeClr>
                </a:solidFill>
              </a:rPr>
              <a:t>.</a:t>
            </a:r>
          </a:p>
        </p:txBody>
      </p:sp>
    </p:spTree>
    <p:extLst>
      <p:ext uri="{BB962C8B-B14F-4D97-AF65-F5344CB8AC3E}">
        <p14:creationId xmlns:p14="http://schemas.microsoft.com/office/powerpoint/2010/main" val="2134822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2" name="Text Box 3"/>
          <p:cNvSpPr txBox="1"/>
          <p:nvPr/>
        </p:nvSpPr>
        <p:spPr>
          <a:xfrm>
            <a:off x="1774826" y="692151"/>
            <a:ext cx="8569325" cy="4348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sz="2000" b="1">
                <a:solidFill>
                  <a:srgbClr val="FF0066"/>
                </a:solidFill>
                <a:latin typeface="Comic Sans MS"/>
                <a:ea typeface="Comic Sans MS"/>
                <a:cs typeface="Comic Sans MS"/>
                <a:sym typeface="Comic Sans MS"/>
              </a:defRPr>
            </a:pPr>
            <a:endParaRPr sz="2000" dirty="0"/>
          </a:p>
          <a:p>
            <a:pPr algn="just">
              <a:defRPr sz="2000" b="1">
                <a:solidFill>
                  <a:srgbClr val="808000"/>
                </a:solidFill>
                <a:latin typeface="Comic Sans MS"/>
                <a:ea typeface="Comic Sans MS"/>
                <a:cs typeface="Comic Sans MS"/>
                <a:sym typeface="Comic Sans MS"/>
              </a:defRPr>
            </a:pPr>
            <a:endParaRPr sz="2000" dirty="0"/>
          </a:p>
          <a:p>
            <a:pPr algn="just">
              <a:defRPr sz="2000" b="1">
                <a:solidFill>
                  <a:srgbClr val="808000"/>
                </a:solidFill>
                <a:latin typeface="Comic Sans MS"/>
                <a:ea typeface="Comic Sans MS"/>
                <a:cs typeface="Comic Sans MS"/>
                <a:sym typeface="Comic Sans MS"/>
              </a:defRPr>
            </a:pPr>
            <a:endParaRPr sz="2000" dirty="0"/>
          </a:p>
          <a:p>
            <a:pPr algn="just">
              <a:defRPr sz="2400" b="1">
                <a:solidFill>
                  <a:schemeClr val="accent3">
                    <a:lumOff val="44000"/>
                  </a:schemeClr>
                </a:solidFill>
              </a:defRPr>
            </a:pPr>
            <a:r>
              <a:rPr sz="2400" dirty="0">
                <a:solidFill>
                  <a:schemeClr val="tx1">
                    <a:lumMod val="65000"/>
                    <a:lumOff val="35000"/>
                  </a:schemeClr>
                </a:solidFill>
              </a:rPr>
              <a:t>3. </a:t>
            </a:r>
            <a:r>
              <a:rPr sz="2400" dirty="0" err="1">
                <a:solidFill>
                  <a:schemeClr val="tx1">
                    <a:lumMod val="65000"/>
                    <a:lumOff val="35000"/>
                  </a:schemeClr>
                </a:solidFill>
              </a:rPr>
              <a:t>Diğer</a:t>
            </a:r>
            <a:r>
              <a:rPr sz="2400" dirty="0">
                <a:solidFill>
                  <a:schemeClr val="tx1">
                    <a:lumMod val="65000"/>
                    <a:lumOff val="35000"/>
                  </a:schemeClr>
                </a:solidFill>
              </a:rPr>
              <a:t> </a:t>
            </a:r>
            <a:r>
              <a:rPr sz="2400" dirty="0" err="1">
                <a:solidFill>
                  <a:schemeClr val="tx1">
                    <a:lumMod val="65000"/>
                    <a:lumOff val="35000"/>
                  </a:schemeClr>
                </a:solidFill>
              </a:rPr>
              <a:t>İnsanlarla</a:t>
            </a:r>
            <a:r>
              <a:rPr sz="2400" dirty="0">
                <a:solidFill>
                  <a:schemeClr val="tx1">
                    <a:lumMod val="65000"/>
                    <a:lumOff val="35000"/>
                  </a:schemeClr>
                </a:solidFill>
              </a:rPr>
              <a:t> </a:t>
            </a:r>
            <a:r>
              <a:rPr sz="2400" dirty="0" err="1">
                <a:solidFill>
                  <a:schemeClr val="tx1">
                    <a:lumMod val="65000"/>
                    <a:lumOff val="35000"/>
                  </a:schemeClr>
                </a:solidFill>
              </a:rPr>
              <a:t>Kıyaslama</a:t>
            </a:r>
            <a:r>
              <a:rPr sz="2400" dirty="0">
                <a:solidFill>
                  <a:schemeClr val="tx1">
                    <a:lumMod val="65000"/>
                    <a:lumOff val="35000"/>
                  </a:schemeClr>
                </a:solidFill>
              </a:rPr>
              <a:t> </a:t>
            </a:r>
            <a:r>
              <a:rPr sz="2400" dirty="0" err="1">
                <a:solidFill>
                  <a:schemeClr val="tx1">
                    <a:lumMod val="65000"/>
                    <a:lumOff val="35000"/>
                  </a:schemeClr>
                </a:solidFill>
              </a:rPr>
              <a:t>Yapma</a:t>
            </a:r>
            <a:r>
              <a:rPr sz="2400" dirty="0">
                <a:solidFill>
                  <a:schemeClr val="tx1">
                    <a:lumMod val="65000"/>
                    <a:lumOff val="35000"/>
                  </a:schemeClr>
                </a:solidFill>
              </a:rPr>
              <a:t>:</a:t>
            </a:r>
          </a:p>
          <a:p>
            <a:pPr algn="just">
              <a:defRPr sz="2400" b="1">
                <a:solidFill>
                  <a:schemeClr val="accent3">
                    <a:lumOff val="44000"/>
                  </a:schemeClr>
                </a:solidFill>
              </a:defRPr>
            </a:pPr>
            <a:endParaRPr sz="2400" dirty="0">
              <a:solidFill>
                <a:schemeClr val="tx1">
                  <a:lumMod val="65000"/>
                  <a:lumOff val="35000"/>
                </a:schemeClr>
              </a:solidFill>
            </a:endParaRPr>
          </a:p>
          <a:p>
            <a:pPr algn="just">
              <a:defRPr sz="2400">
                <a:solidFill>
                  <a:schemeClr val="accent3">
                    <a:lumOff val="44000"/>
                  </a:schemeClr>
                </a:solidFill>
              </a:defRPr>
            </a:pPr>
            <a:r>
              <a:rPr sz="2400" dirty="0">
                <a:solidFill>
                  <a:schemeClr val="tx1">
                    <a:lumMod val="65000"/>
                    <a:lumOff val="35000"/>
                  </a:schemeClr>
                </a:solidFill>
              </a:rPr>
              <a:t> 	</a:t>
            </a:r>
            <a:r>
              <a:rPr sz="2400" dirty="0" err="1">
                <a:solidFill>
                  <a:schemeClr val="tx1">
                    <a:lumMod val="65000"/>
                    <a:lumOff val="35000"/>
                  </a:schemeClr>
                </a:solidFill>
              </a:rPr>
              <a:t>Benliğimizin</a:t>
            </a:r>
            <a:r>
              <a:rPr sz="2400" dirty="0">
                <a:solidFill>
                  <a:schemeClr val="tx1">
                    <a:lumMod val="65000"/>
                    <a:lumOff val="35000"/>
                  </a:schemeClr>
                </a:solidFill>
              </a:rPr>
              <a:t> </a:t>
            </a:r>
            <a:r>
              <a:rPr sz="2400" dirty="0" err="1">
                <a:solidFill>
                  <a:schemeClr val="tx1">
                    <a:lumMod val="65000"/>
                    <a:lumOff val="35000"/>
                  </a:schemeClr>
                </a:solidFill>
              </a:rPr>
              <a:t>oluşmasında</a:t>
            </a:r>
            <a:r>
              <a:rPr sz="2400" dirty="0">
                <a:solidFill>
                  <a:schemeClr val="tx1">
                    <a:lumMod val="65000"/>
                    <a:lumOff val="35000"/>
                  </a:schemeClr>
                </a:solidFill>
              </a:rPr>
              <a:t> ve </a:t>
            </a:r>
            <a:r>
              <a:rPr sz="2400" dirty="0" err="1">
                <a:solidFill>
                  <a:schemeClr val="tx1">
                    <a:lumMod val="65000"/>
                    <a:lumOff val="35000"/>
                  </a:schemeClr>
                </a:solidFill>
              </a:rPr>
              <a:t>gelişmesinde</a:t>
            </a:r>
            <a:r>
              <a:rPr sz="2400" dirty="0">
                <a:solidFill>
                  <a:schemeClr val="tx1">
                    <a:lumMod val="65000"/>
                    <a:lumOff val="35000"/>
                  </a:schemeClr>
                </a:solidFill>
              </a:rPr>
              <a:t>, </a:t>
            </a:r>
            <a:r>
              <a:rPr sz="2400" dirty="0" err="1">
                <a:solidFill>
                  <a:schemeClr val="tx1">
                    <a:lumMod val="65000"/>
                    <a:lumOff val="35000"/>
                  </a:schemeClr>
                </a:solidFill>
              </a:rPr>
              <a:t>kendimizi</a:t>
            </a:r>
            <a:r>
              <a:rPr sz="2400" dirty="0">
                <a:solidFill>
                  <a:schemeClr val="tx1">
                    <a:lumMod val="65000"/>
                    <a:lumOff val="35000"/>
                  </a:schemeClr>
                </a:solidFill>
              </a:rPr>
              <a:t> </a:t>
            </a:r>
            <a:r>
              <a:rPr sz="2400" dirty="0" err="1">
                <a:solidFill>
                  <a:schemeClr val="tx1">
                    <a:lumMod val="65000"/>
                    <a:lumOff val="35000"/>
                  </a:schemeClr>
                </a:solidFill>
              </a:rPr>
              <a:t>başka</a:t>
            </a:r>
            <a:r>
              <a:rPr sz="2400" dirty="0">
                <a:solidFill>
                  <a:schemeClr val="tx1">
                    <a:lumMod val="65000"/>
                    <a:lumOff val="35000"/>
                  </a:schemeClr>
                </a:solidFill>
              </a:rPr>
              <a:t> </a:t>
            </a:r>
            <a:r>
              <a:rPr sz="2400" dirty="0" err="1">
                <a:solidFill>
                  <a:schemeClr val="tx1">
                    <a:lumMod val="65000"/>
                    <a:lumOff val="35000"/>
                  </a:schemeClr>
                </a:solidFill>
              </a:rPr>
              <a:t>insanlarla</a:t>
            </a:r>
            <a:r>
              <a:rPr sz="2400" dirty="0">
                <a:solidFill>
                  <a:schemeClr val="tx1">
                    <a:lumMod val="65000"/>
                    <a:lumOff val="35000"/>
                  </a:schemeClr>
                </a:solidFill>
              </a:rPr>
              <a:t> </a:t>
            </a:r>
            <a:r>
              <a:rPr sz="2400" dirty="0" err="1">
                <a:solidFill>
                  <a:schemeClr val="tx1">
                    <a:lumMod val="65000"/>
                    <a:lumOff val="35000"/>
                  </a:schemeClr>
                </a:solidFill>
              </a:rPr>
              <a:t>kıyaslamanın</a:t>
            </a:r>
            <a:r>
              <a:rPr sz="2400" dirty="0">
                <a:solidFill>
                  <a:schemeClr val="tx1">
                    <a:lumMod val="65000"/>
                    <a:lumOff val="35000"/>
                  </a:schemeClr>
                </a:solidFill>
              </a:rPr>
              <a:t> da </a:t>
            </a:r>
            <a:r>
              <a:rPr sz="2400" dirty="0" err="1">
                <a:solidFill>
                  <a:schemeClr val="tx1">
                    <a:lumMod val="65000"/>
                    <a:lumOff val="35000"/>
                  </a:schemeClr>
                </a:solidFill>
              </a:rPr>
              <a:t>rolü</a:t>
            </a:r>
            <a:r>
              <a:rPr sz="2400" dirty="0">
                <a:solidFill>
                  <a:schemeClr val="tx1">
                    <a:lumMod val="65000"/>
                    <a:lumOff val="35000"/>
                  </a:schemeClr>
                </a:solidFill>
              </a:rPr>
              <a:t> </a:t>
            </a:r>
            <a:r>
              <a:rPr sz="2400" dirty="0" err="1">
                <a:solidFill>
                  <a:schemeClr val="tx1">
                    <a:lumMod val="65000"/>
                    <a:lumOff val="35000"/>
                  </a:schemeClr>
                </a:solidFill>
              </a:rPr>
              <a:t>vardır</a:t>
            </a:r>
            <a:r>
              <a:rPr sz="2400" dirty="0">
                <a:solidFill>
                  <a:schemeClr val="tx1">
                    <a:lumMod val="65000"/>
                    <a:lumOff val="35000"/>
                  </a:schemeClr>
                </a:solidFill>
              </a:rPr>
              <a:t>. Bu </a:t>
            </a:r>
            <a:r>
              <a:rPr sz="2400" dirty="0" err="1">
                <a:solidFill>
                  <a:schemeClr val="tx1">
                    <a:lumMod val="65000"/>
                    <a:lumOff val="35000"/>
                  </a:schemeClr>
                </a:solidFill>
              </a:rPr>
              <a:t>karşılaştırmayı</a:t>
            </a:r>
            <a:r>
              <a:rPr sz="2400" dirty="0">
                <a:solidFill>
                  <a:schemeClr val="tx1">
                    <a:lumMod val="65000"/>
                    <a:lumOff val="35000"/>
                  </a:schemeClr>
                </a:solidFill>
              </a:rPr>
              <a:t> </a:t>
            </a:r>
            <a:r>
              <a:rPr sz="2400" dirty="0" err="1">
                <a:solidFill>
                  <a:schemeClr val="tx1">
                    <a:lumMod val="65000"/>
                    <a:lumOff val="35000"/>
                  </a:schemeClr>
                </a:solidFill>
              </a:rPr>
              <a:t>genellikle</a:t>
            </a:r>
            <a:r>
              <a:rPr sz="2400" dirty="0">
                <a:solidFill>
                  <a:schemeClr val="tx1">
                    <a:lumMod val="65000"/>
                    <a:lumOff val="35000"/>
                  </a:schemeClr>
                </a:solidFill>
              </a:rPr>
              <a:t> </a:t>
            </a:r>
            <a:r>
              <a:rPr sz="2400" dirty="0" err="1">
                <a:solidFill>
                  <a:schemeClr val="tx1">
                    <a:lumMod val="65000"/>
                    <a:lumOff val="35000"/>
                  </a:schemeClr>
                </a:solidFill>
              </a:rPr>
              <a:t>kendimize</a:t>
            </a:r>
            <a:r>
              <a:rPr sz="2400" dirty="0">
                <a:solidFill>
                  <a:schemeClr val="tx1">
                    <a:lumMod val="65000"/>
                    <a:lumOff val="35000"/>
                  </a:schemeClr>
                </a:solidFill>
              </a:rPr>
              <a:t> </a:t>
            </a:r>
            <a:r>
              <a:rPr sz="2400" dirty="0" err="1">
                <a:solidFill>
                  <a:schemeClr val="tx1">
                    <a:lumMod val="65000"/>
                    <a:lumOff val="35000"/>
                  </a:schemeClr>
                </a:solidFill>
              </a:rPr>
              <a:t>denk</a:t>
            </a:r>
            <a:r>
              <a:rPr sz="2400" dirty="0">
                <a:solidFill>
                  <a:schemeClr val="tx1">
                    <a:lumMod val="65000"/>
                    <a:lumOff val="35000"/>
                  </a:schemeClr>
                </a:solidFill>
              </a:rPr>
              <a:t> </a:t>
            </a:r>
            <a:r>
              <a:rPr sz="2400" dirty="0" err="1">
                <a:solidFill>
                  <a:schemeClr val="tx1">
                    <a:lumMod val="65000"/>
                    <a:lumOff val="35000"/>
                  </a:schemeClr>
                </a:solidFill>
              </a:rPr>
              <a:t>olarak</a:t>
            </a:r>
            <a:r>
              <a:rPr sz="2400" dirty="0">
                <a:solidFill>
                  <a:schemeClr val="tx1">
                    <a:lumMod val="65000"/>
                    <a:lumOff val="35000"/>
                  </a:schemeClr>
                </a:solidFill>
              </a:rPr>
              <a:t> </a:t>
            </a:r>
            <a:r>
              <a:rPr sz="2400" dirty="0" err="1">
                <a:solidFill>
                  <a:schemeClr val="tx1">
                    <a:lumMod val="65000"/>
                    <a:lumOff val="35000"/>
                  </a:schemeClr>
                </a:solidFill>
              </a:rPr>
              <a:t>gördüğümüz</a:t>
            </a:r>
            <a:r>
              <a:rPr sz="2400" dirty="0">
                <a:solidFill>
                  <a:schemeClr val="tx1">
                    <a:lumMod val="65000"/>
                    <a:lumOff val="35000"/>
                  </a:schemeClr>
                </a:solidFill>
              </a:rPr>
              <a:t> </a:t>
            </a:r>
            <a:r>
              <a:rPr sz="2400" dirty="0" err="1">
                <a:solidFill>
                  <a:schemeClr val="tx1">
                    <a:lumMod val="65000"/>
                    <a:lumOff val="35000"/>
                  </a:schemeClr>
                </a:solidFill>
              </a:rPr>
              <a:t>kişilerle</a:t>
            </a:r>
            <a:r>
              <a:rPr sz="2400" dirty="0">
                <a:solidFill>
                  <a:schemeClr val="tx1">
                    <a:lumMod val="65000"/>
                    <a:lumOff val="35000"/>
                  </a:schemeClr>
                </a:solidFill>
              </a:rPr>
              <a:t> </a:t>
            </a:r>
            <a:r>
              <a:rPr sz="2400" dirty="0" err="1">
                <a:solidFill>
                  <a:schemeClr val="tx1">
                    <a:lumMod val="65000"/>
                    <a:lumOff val="35000"/>
                  </a:schemeClr>
                </a:solidFill>
              </a:rPr>
              <a:t>yaparız</a:t>
            </a:r>
            <a:r>
              <a:rPr sz="2400" dirty="0">
                <a:solidFill>
                  <a:schemeClr val="tx1">
                    <a:lumMod val="65000"/>
                    <a:lumOff val="35000"/>
                  </a:schemeClr>
                </a:solidFill>
              </a:rPr>
              <a:t>. </a:t>
            </a:r>
            <a:r>
              <a:rPr sz="2400" dirty="0" err="1">
                <a:solidFill>
                  <a:schemeClr val="tx1">
                    <a:lumMod val="65000"/>
                    <a:lumOff val="35000"/>
                  </a:schemeClr>
                </a:solidFill>
              </a:rPr>
              <a:t>Kıyaslama</a:t>
            </a:r>
            <a:r>
              <a:rPr sz="2400" dirty="0">
                <a:solidFill>
                  <a:schemeClr val="tx1">
                    <a:lumMod val="65000"/>
                    <a:lumOff val="35000"/>
                  </a:schemeClr>
                </a:solidFill>
              </a:rPr>
              <a:t> </a:t>
            </a:r>
            <a:r>
              <a:rPr sz="2400" dirty="0" err="1">
                <a:solidFill>
                  <a:schemeClr val="tx1">
                    <a:lumMod val="65000"/>
                    <a:lumOff val="35000"/>
                  </a:schemeClr>
                </a:solidFill>
              </a:rPr>
              <a:t>kendimizi</a:t>
            </a:r>
            <a:r>
              <a:rPr sz="2400" dirty="0">
                <a:solidFill>
                  <a:schemeClr val="tx1">
                    <a:lumMod val="65000"/>
                    <a:lumOff val="35000"/>
                  </a:schemeClr>
                </a:solidFill>
              </a:rPr>
              <a:t> </a:t>
            </a:r>
            <a:r>
              <a:rPr sz="2400" dirty="0" err="1">
                <a:solidFill>
                  <a:schemeClr val="tx1">
                    <a:lumMod val="65000"/>
                    <a:lumOff val="35000"/>
                  </a:schemeClr>
                </a:solidFill>
              </a:rPr>
              <a:t>değerlendirmede</a:t>
            </a:r>
            <a:r>
              <a:rPr sz="2400" dirty="0">
                <a:solidFill>
                  <a:schemeClr val="tx1">
                    <a:lumMod val="65000"/>
                    <a:lumOff val="35000"/>
                  </a:schemeClr>
                </a:solidFill>
              </a:rPr>
              <a:t> </a:t>
            </a:r>
            <a:r>
              <a:rPr sz="2400" dirty="0" err="1">
                <a:solidFill>
                  <a:schemeClr val="tx1">
                    <a:lumMod val="65000"/>
                    <a:lumOff val="35000"/>
                  </a:schemeClr>
                </a:solidFill>
              </a:rPr>
              <a:t>bize</a:t>
            </a:r>
            <a:r>
              <a:rPr sz="2400" dirty="0">
                <a:solidFill>
                  <a:schemeClr val="tx1">
                    <a:lumMod val="65000"/>
                    <a:lumOff val="35000"/>
                  </a:schemeClr>
                </a:solidFill>
              </a:rPr>
              <a:t> </a:t>
            </a:r>
            <a:r>
              <a:rPr sz="2400" dirty="0" err="1">
                <a:solidFill>
                  <a:schemeClr val="tx1">
                    <a:lumMod val="65000"/>
                    <a:lumOff val="35000"/>
                  </a:schemeClr>
                </a:solidFill>
              </a:rPr>
              <a:t>önemli</a:t>
            </a:r>
            <a:r>
              <a:rPr sz="2400" dirty="0">
                <a:solidFill>
                  <a:schemeClr val="tx1">
                    <a:lumMod val="65000"/>
                    <a:lumOff val="35000"/>
                  </a:schemeClr>
                </a:solidFill>
              </a:rPr>
              <a:t> </a:t>
            </a:r>
            <a:r>
              <a:rPr sz="2400" dirty="0" err="1">
                <a:solidFill>
                  <a:schemeClr val="tx1">
                    <a:lumMod val="65000"/>
                    <a:lumOff val="35000"/>
                  </a:schemeClr>
                </a:solidFill>
              </a:rPr>
              <a:t>kolaylıklar</a:t>
            </a:r>
            <a:r>
              <a:rPr sz="2400" dirty="0">
                <a:solidFill>
                  <a:schemeClr val="tx1">
                    <a:lumMod val="65000"/>
                    <a:lumOff val="35000"/>
                  </a:schemeClr>
                </a:solidFill>
              </a:rPr>
              <a:t> </a:t>
            </a:r>
            <a:r>
              <a:rPr sz="2400" dirty="0" err="1">
                <a:solidFill>
                  <a:schemeClr val="tx1">
                    <a:lumMod val="65000"/>
                    <a:lumOff val="35000"/>
                  </a:schemeClr>
                </a:solidFill>
              </a:rPr>
              <a:t>sağlar</a:t>
            </a:r>
            <a:r>
              <a:rPr sz="2400" dirty="0">
                <a:solidFill>
                  <a:schemeClr val="tx1">
                    <a:lumMod val="65000"/>
                    <a:lumOff val="35000"/>
                  </a:schemeClr>
                </a:solidFill>
              </a:rPr>
              <a:t>. </a:t>
            </a:r>
            <a:r>
              <a:rPr sz="2400" dirty="0" err="1">
                <a:solidFill>
                  <a:schemeClr val="tx1">
                    <a:lumMod val="65000"/>
                    <a:lumOff val="35000"/>
                  </a:schemeClr>
                </a:solidFill>
              </a:rPr>
              <a:t>Kıyaslamaya</a:t>
            </a:r>
            <a:r>
              <a:rPr sz="2400" dirty="0">
                <a:solidFill>
                  <a:schemeClr val="tx1">
                    <a:lumMod val="65000"/>
                    <a:lumOff val="35000"/>
                  </a:schemeClr>
                </a:solidFill>
              </a:rPr>
              <a:t> </a:t>
            </a:r>
            <a:r>
              <a:rPr sz="2400" dirty="0" err="1">
                <a:solidFill>
                  <a:schemeClr val="tx1">
                    <a:lumMod val="65000"/>
                    <a:lumOff val="35000"/>
                  </a:schemeClr>
                </a:solidFill>
              </a:rPr>
              <a:t>göre</a:t>
            </a:r>
            <a:r>
              <a:rPr sz="2400" dirty="0">
                <a:solidFill>
                  <a:schemeClr val="tx1">
                    <a:lumMod val="65000"/>
                    <a:lumOff val="35000"/>
                  </a:schemeClr>
                </a:solidFill>
              </a:rPr>
              <a:t> </a:t>
            </a:r>
            <a:r>
              <a:rPr sz="2400" dirty="0" err="1">
                <a:solidFill>
                  <a:schemeClr val="tx1">
                    <a:lumMod val="65000"/>
                    <a:lumOff val="35000"/>
                  </a:schemeClr>
                </a:solidFill>
              </a:rPr>
              <a:t>belirlediğimiz</a:t>
            </a:r>
            <a:r>
              <a:rPr sz="2400" dirty="0">
                <a:solidFill>
                  <a:schemeClr val="tx1">
                    <a:lumMod val="65000"/>
                    <a:lumOff val="35000"/>
                  </a:schemeClr>
                </a:solidFill>
              </a:rPr>
              <a:t> </a:t>
            </a:r>
            <a:r>
              <a:rPr sz="2400" dirty="0" err="1">
                <a:solidFill>
                  <a:schemeClr val="tx1">
                    <a:lumMod val="65000"/>
                    <a:lumOff val="35000"/>
                  </a:schemeClr>
                </a:solidFill>
              </a:rPr>
              <a:t>amaç</a:t>
            </a:r>
            <a:r>
              <a:rPr sz="2400" dirty="0">
                <a:solidFill>
                  <a:schemeClr val="tx1">
                    <a:lumMod val="65000"/>
                    <a:lumOff val="35000"/>
                  </a:schemeClr>
                </a:solidFill>
              </a:rPr>
              <a:t> ve </a:t>
            </a:r>
            <a:r>
              <a:rPr sz="2400" dirty="0" err="1">
                <a:solidFill>
                  <a:schemeClr val="tx1">
                    <a:lumMod val="65000"/>
                    <a:lumOff val="35000"/>
                  </a:schemeClr>
                </a:solidFill>
              </a:rPr>
              <a:t>hedeflerimizi</a:t>
            </a:r>
            <a:r>
              <a:rPr sz="2400" dirty="0">
                <a:solidFill>
                  <a:schemeClr val="tx1">
                    <a:lumMod val="65000"/>
                    <a:lumOff val="35000"/>
                  </a:schemeClr>
                </a:solidFill>
              </a:rPr>
              <a:t> </a:t>
            </a:r>
            <a:r>
              <a:rPr sz="2400" dirty="0" err="1">
                <a:solidFill>
                  <a:schemeClr val="tx1">
                    <a:lumMod val="65000"/>
                    <a:lumOff val="35000"/>
                  </a:schemeClr>
                </a:solidFill>
              </a:rPr>
              <a:t>değiştirebiliriz</a:t>
            </a:r>
            <a:r>
              <a:rPr sz="2400" dirty="0">
                <a:solidFill>
                  <a:schemeClr val="tx1">
                    <a:lumMod val="65000"/>
                    <a:lumOff val="35000"/>
                  </a:schemeClr>
                </a:solidFill>
              </a:rPr>
              <a:t>.</a:t>
            </a:r>
          </a:p>
        </p:txBody>
      </p:sp>
    </p:spTree>
    <p:extLst>
      <p:ext uri="{BB962C8B-B14F-4D97-AF65-F5344CB8AC3E}">
        <p14:creationId xmlns:p14="http://schemas.microsoft.com/office/powerpoint/2010/main" val="1006042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443</TotalTime>
  <Words>1357</Words>
  <Application>Microsoft Office PowerPoint</Application>
  <PresentationFormat>Özel</PresentationFormat>
  <Paragraphs>218</Paragraphs>
  <Slides>34</Slides>
  <Notes>0</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Duman</vt:lpstr>
      <vt:lpstr>KİŞİLİK ve BENLİK</vt:lpstr>
      <vt:lpstr>KİŞİLİK NEDİR?</vt:lpstr>
      <vt:lpstr>TANIMI</vt:lpstr>
      <vt:lpstr>Kişilik</vt:lpstr>
      <vt:lpstr>ÖZELLİKLERİ</vt:lpstr>
      <vt:lpstr>PowerPoint Sunusu</vt:lpstr>
      <vt:lpstr>KİŞİLİĞİ OLUŞTURAN ÖGELER</vt:lpstr>
      <vt:lpstr>PowerPoint Sunusu</vt:lpstr>
      <vt:lpstr>PowerPoint Sunusu</vt:lpstr>
      <vt:lpstr>Kişilikle İlgili Kavramlar</vt:lpstr>
      <vt:lpstr>PowerPoint Sunusu</vt:lpstr>
      <vt:lpstr>PowerPoint Sunusu</vt:lpstr>
      <vt:lpstr>    KİŞİLİK KURAMLARI </vt:lpstr>
      <vt:lpstr>FREUDIAN TEORİ (PSİKOANALİTİK KURAM)</vt:lpstr>
      <vt:lpstr>İD</vt:lpstr>
      <vt:lpstr>SUPEREGO</vt:lpstr>
      <vt:lpstr>EGO</vt:lpstr>
      <vt:lpstr>ALFRED ADLER</vt:lpstr>
      <vt:lpstr>TREYT (ÖZELLİK) KURAMI</vt:lpstr>
      <vt:lpstr>KAREN HORNEY KİŞİLİK TİPLERİ</vt:lpstr>
      <vt:lpstr>Kişiliğin Ölçülmesi</vt:lpstr>
      <vt:lpstr>PowerPoint Sunusu</vt:lpstr>
      <vt:lpstr>PowerPoint Sunusu</vt:lpstr>
      <vt:lpstr>PowerPoint Sunusu</vt:lpstr>
      <vt:lpstr>PowerPoint Sunusu</vt:lpstr>
      <vt:lpstr>BENLİK</vt:lpstr>
      <vt:lpstr>Algılanan Benlik</vt:lpstr>
      <vt:lpstr>İdeal Benlik</vt:lpstr>
      <vt:lpstr>Sosyal Kimlikler</vt:lpstr>
      <vt:lpstr>Özdeğer</vt:lpstr>
      <vt:lpstr>Benlik algısı</vt:lpstr>
      <vt:lpstr>PowerPoint Sunusu</vt:lpstr>
      <vt:lpstr>PowerPoint Sunusu</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KİŞİLİK ve BENLİK</dc:title>
  <dc:creator>Windows User</dc:creator>
  <cp:lastModifiedBy>Lenovo</cp:lastModifiedBy>
  <cp:revision>4</cp:revision>
  <dcterms:created xsi:type="dcterms:W3CDTF">2020-01-10T13:04:14Z</dcterms:created>
  <dcterms:modified xsi:type="dcterms:W3CDTF">2020-10-27T13:32:30Z</dcterms:modified>
</cp:coreProperties>
</file>