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>
        <p:scale>
          <a:sx n="81" d="100"/>
          <a:sy n="81" d="100"/>
        </p:scale>
        <p:origin x="-103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14.01.2020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r>
              <a:rPr lang="tr-TR" sz="2800" b="1" dirty="0"/>
              <a:t>ULAŞTIRMA HİZMETLERİ BÖLÜM/POSTA HİZMETLERİ </a:t>
            </a:r>
            <a:r>
              <a:rPr lang="tr-TR" sz="2800" b="1" dirty="0" smtClean="0"/>
              <a:t>PROGRAMI</a:t>
            </a:r>
          </a:p>
          <a:p>
            <a:endParaRPr 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792" y="1216269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ALAÇAM </a:t>
            </a:r>
            <a:r>
              <a:rPr lang="tr-TR" altLang="tr-TR" sz="3200" b="1" dirty="0" err="1" smtClean="0"/>
              <a:t>MYO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963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POS </a:t>
            </a:r>
            <a:r>
              <a:rPr lang="tr-TR" altLang="tr-TR" b="1" i="1" dirty="0" smtClean="0"/>
              <a:t>207</a:t>
            </a:r>
            <a:r>
              <a:rPr lang="tr-TR" altLang="tr-TR" b="1" i="1" dirty="0" smtClean="0"/>
              <a:t>-PARASAL POSTA HİZMETLERİ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Öğr.Gör.Dr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Zümral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 GÜLTEKİN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es-ES" sz="2800" dirty="0"/>
              <a:t>GELEN POSTA VE DAĞITIM </a:t>
            </a:r>
            <a:r>
              <a:rPr lang="es-ES" sz="2800" dirty="0" smtClean="0"/>
              <a:t>H</a:t>
            </a:r>
            <a:r>
              <a:rPr lang="tr-TR" sz="2800" dirty="0" smtClean="0"/>
              <a:t>İ</a:t>
            </a:r>
            <a:r>
              <a:rPr lang="es-ES" sz="2800" dirty="0" smtClean="0"/>
              <a:t>ZMETLER</a:t>
            </a:r>
            <a:r>
              <a:rPr lang="tr-TR" sz="2800" dirty="0"/>
              <a:t>İ</a:t>
            </a:r>
            <a:endParaRPr lang="tr-TR" altLang="tr-TR" sz="28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Hafta-1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2957729"/>
            <a:ext cx="7344816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POS 207-PARASAL POSTA HİZMETLERİ</a:t>
            </a:r>
            <a:endParaRPr lang="tr-TR" altLang="tr-TR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000" b="1" dirty="0">
                <a:solidFill>
                  <a:srgbClr val="FF0000"/>
                </a:solidFill>
              </a:rPr>
              <a:t>Giriş ve Yurt İçi Havale İşlemleri </a:t>
            </a:r>
            <a:endParaRPr lang="tr-TR" sz="20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b="1" dirty="0" err="1"/>
              <a:t>1.1.Parasal</a:t>
            </a:r>
            <a:r>
              <a:rPr lang="tr-TR" sz="2000" b="1" dirty="0"/>
              <a:t> Posta Nedir? </a:t>
            </a:r>
            <a:endParaRPr lang="tr-TR" sz="2000" dirty="0"/>
          </a:p>
          <a:p>
            <a:r>
              <a:rPr lang="tr-TR" sz="2000" dirty="0"/>
              <a:t>Parasal Posta Hizmetleri PTT.’</a:t>
            </a:r>
            <a:r>
              <a:rPr lang="tr-TR" sz="2000" dirty="0" err="1"/>
              <a:t>ninPTTBank</a:t>
            </a:r>
            <a:r>
              <a:rPr lang="tr-TR" sz="2000" dirty="0"/>
              <a:t> hizmetlerinin gerçekleştirildiği hizmettir. Parasal posta hizmetlerinde aşağıdaki işlemler yapılmaktadır.</a:t>
            </a:r>
          </a:p>
          <a:p>
            <a:pPr lvl="0"/>
            <a:r>
              <a:rPr lang="tr-TR" sz="2000" dirty="0"/>
              <a:t>Yurtiçi Havale İşlemleri</a:t>
            </a:r>
          </a:p>
          <a:p>
            <a:pPr lvl="0"/>
            <a:r>
              <a:rPr lang="tr-TR" sz="2000" dirty="0"/>
              <a:t>Yurtdışı Havale İşlemleri</a:t>
            </a:r>
          </a:p>
          <a:p>
            <a:pPr marL="0" indent="0">
              <a:buNone/>
            </a:pPr>
            <a:r>
              <a:rPr lang="tr-TR" sz="2000" b="1" dirty="0"/>
              <a:t/>
            </a:r>
            <a:br>
              <a:rPr lang="tr-TR" sz="2000" b="1" dirty="0"/>
            </a:b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827723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000" b="1" dirty="0">
                <a:solidFill>
                  <a:srgbClr val="FF0000"/>
                </a:solidFill>
              </a:rPr>
              <a:t>Giriş ve Yurt İçi Havale İşlemleri </a:t>
            </a:r>
            <a:endParaRPr lang="tr-TR" sz="20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b="1" dirty="0"/>
              <a:t>1.1</a:t>
            </a:r>
            <a:r>
              <a:rPr lang="tr-TR" sz="2000" b="1" dirty="0" smtClean="0"/>
              <a:t>. Parasal </a:t>
            </a:r>
            <a:r>
              <a:rPr lang="tr-TR" sz="2000" b="1" dirty="0"/>
              <a:t>Posta Nedir</a:t>
            </a:r>
            <a:r>
              <a:rPr lang="tr-TR" sz="2000" b="1" dirty="0" smtClean="0"/>
              <a:t>?</a:t>
            </a:r>
          </a:p>
          <a:p>
            <a:pPr marL="0" indent="0">
              <a:buNone/>
            </a:pPr>
            <a:r>
              <a:rPr lang="tr-TR" sz="2000" b="1" dirty="0" smtClean="0"/>
              <a:t> </a:t>
            </a:r>
            <a:endParaRPr lang="tr-TR" sz="2000" dirty="0"/>
          </a:p>
          <a:p>
            <a:pPr lvl="0"/>
            <a:r>
              <a:rPr lang="tr-TR" sz="2000" dirty="0" smtClean="0"/>
              <a:t>Western </a:t>
            </a:r>
            <a:r>
              <a:rPr lang="tr-TR" sz="2000" dirty="0" err="1"/>
              <a:t>Union</a:t>
            </a:r>
            <a:r>
              <a:rPr lang="tr-TR" sz="2000" dirty="0"/>
              <a:t> </a:t>
            </a:r>
            <a:r>
              <a:rPr lang="tr-TR" sz="2000" dirty="0" smtClean="0"/>
              <a:t>İşlemleri</a:t>
            </a:r>
          </a:p>
          <a:p>
            <a:pPr marL="0" lvl="0" indent="0">
              <a:buNone/>
            </a:pPr>
            <a:endParaRPr lang="tr-TR" sz="2000" dirty="0"/>
          </a:p>
          <a:p>
            <a:pPr lvl="0"/>
            <a:r>
              <a:rPr lang="tr-TR" sz="2000" dirty="0"/>
              <a:t>Posta Çeki </a:t>
            </a:r>
            <a:r>
              <a:rPr lang="tr-TR" sz="2000" dirty="0" smtClean="0"/>
              <a:t>İşlemleri</a:t>
            </a:r>
          </a:p>
          <a:p>
            <a:pPr marL="0" lvl="0" indent="0">
              <a:buNone/>
            </a:pPr>
            <a:endParaRPr lang="tr-TR" sz="2000" dirty="0"/>
          </a:p>
          <a:p>
            <a:pPr lvl="0"/>
            <a:r>
              <a:rPr lang="tr-TR" sz="2000" dirty="0"/>
              <a:t>Efektif </a:t>
            </a:r>
            <a:r>
              <a:rPr lang="tr-TR" sz="2000" dirty="0" smtClean="0"/>
              <a:t>İşlemleri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217125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000" b="1" dirty="0">
                <a:solidFill>
                  <a:srgbClr val="FF0000"/>
                </a:solidFill>
              </a:rPr>
              <a:t>Giriş ve Yurt İçi Havale İşlemleri </a:t>
            </a:r>
            <a:endParaRPr lang="tr-TR" sz="20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b="1" dirty="0" err="1"/>
              <a:t>1.1.Parasal</a:t>
            </a:r>
            <a:r>
              <a:rPr lang="tr-TR" sz="2000" b="1" dirty="0"/>
              <a:t> Posta Nedir? </a:t>
            </a:r>
            <a:endParaRPr lang="tr-TR" sz="2000" dirty="0"/>
          </a:p>
          <a:p>
            <a:pPr lvl="0"/>
            <a:r>
              <a:rPr lang="tr-TR" sz="2000" dirty="0"/>
              <a:t>Ödeme </a:t>
            </a:r>
            <a:r>
              <a:rPr lang="tr-TR" sz="2000" dirty="0" smtClean="0"/>
              <a:t>İşlemleri</a:t>
            </a:r>
          </a:p>
          <a:p>
            <a:pPr lvl="0"/>
            <a:endParaRPr lang="tr-TR" sz="2000" dirty="0"/>
          </a:p>
          <a:p>
            <a:pPr lvl="0"/>
            <a:r>
              <a:rPr lang="tr-TR" sz="2000" dirty="0"/>
              <a:t>(</a:t>
            </a:r>
            <a:r>
              <a:rPr lang="tr-TR" sz="2000" dirty="0" err="1"/>
              <a:t>İPÇ</a:t>
            </a:r>
            <a:r>
              <a:rPr lang="tr-TR" sz="2000" dirty="0"/>
              <a:t>)İnteraktif Posta Çeki </a:t>
            </a:r>
            <a:r>
              <a:rPr lang="tr-TR" sz="2000" dirty="0" smtClean="0"/>
              <a:t>İşlemleri</a:t>
            </a:r>
          </a:p>
          <a:p>
            <a:pPr marL="0" lvl="0" indent="0">
              <a:buNone/>
            </a:pPr>
            <a:endParaRPr lang="tr-TR" sz="2000" dirty="0"/>
          </a:p>
          <a:p>
            <a:pPr lvl="0"/>
            <a:r>
              <a:rPr lang="tr-TR" sz="2000" dirty="0"/>
              <a:t>Fatura ödemeleri trafik cezaları gibi işlemlerde yapılmaktadır.</a:t>
            </a:r>
          </a:p>
          <a:p>
            <a:pPr marL="0" indent="0">
              <a:buNone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217125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000" b="1" dirty="0">
                <a:solidFill>
                  <a:srgbClr val="FF0000"/>
                </a:solidFill>
              </a:rPr>
              <a:t>Giriş ve Yurt İçi Havale İşlemleri </a:t>
            </a:r>
            <a:endParaRPr lang="tr-TR" sz="20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b="1" dirty="0"/>
              <a:t>Havale İşlemleri </a:t>
            </a:r>
            <a:endParaRPr lang="tr-TR" sz="2000" dirty="0"/>
          </a:p>
          <a:p>
            <a:r>
              <a:rPr lang="tr-TR" sz="2000" b="1" u="sng" dirty="0"/>
              <a:t>Havale: </a:t>
            </a:r>
            <a:endParaRPr lang="tr-TR" sz="2000" dirty="0"/>
          </a:p>
          <a:p>
            <a:r>
              <a:rPr lang="tr-TR" sz="2000" dirty="0"/>
              <a:t>Özel veya tüzel kişilerce belirli bir miktar paranın PTT aracılığı ile yine özel veya tüzel kişilere gönderilmesi için verilen yazılı emirdir. </a:t>
            </a:r>
          </a:p>
          <a:p>
            <a:r>
              <a:rPr lang="tr-TR" sz="2000" dirty="0"/>
              <a:t>Havaleler TL, USD VE EURO olarak kabul edilir. </a:t>
            </a:r>
          </a:p>
        </p:txBody>
      </p:sp>
    </p:spTree>
    <p:extLst>
      <p:ext uri="{BB962C8B-B14F-4D97-AF65-F5344CB8AC3E}">
        <p14:creationId xmlns:p14="http://schemas.microsoft.com/office/powerpoint/2010/main" val="4040689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000" b="1" dirty="0">
                <a:solidFill>
                  <a:srgbClr val="FF0000"/>
                </a:solidFill>
              </a:rPr>
              <a:t>Giriş ve Yurt İçi Havale İşlemleri </a:t>
            </a:r>
            <a:endParaRPr lang="tr-TR" sz="20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b="1" dirty="0"/>
              <a:t>Havale İşlemleri </a:t>
            </a:r>
            <a:endParaRPr lang="tr-TR" sz="2000" dirty="0"/>
          </a:p>
          <a:p>
            <a:r>
              <a:rPr lang="tr-TR" sz="2000" b="1" u="sng" dirty="0"/>
              <a:t>Havale: </a:t>
            </a:r>
            <a:endParaRPr lang="tr-TR" sz="2000" dirty="0"/>
          </a:p>
          <a:p>
            <a:r>
              <a:rPr lang="tr-TR" sz="2000" dirty="0" smtClean="0"/>
              <a:t>Bir </a:t>
            </a:r>
            <a:r>
              <a:rPr lang="tr-TR" sz="2000" dirty="0"/>
              <a:t>havale ile gönderilecek miktarın üst limitini </a:t>
            </a:r>
            <a:r>
              <a:rPr lang="tr-TR" sz="2000" dirty="0" err="1"/>
              <a:t>Ptt</a:t>
            </a:r>
            <a:r>
              <a:rPr lang="tr-TR" sz="2000" dirty="0"/>
              <a:t> belirlemektedir</a:t>
            </a:r>
            <a:r>
              <a:rPr lang="tr-TR" sz="2000" dirty="0" smtClean="0"/>
              <a:t>.</a:t>
            </a:r>
          </a:p>
          <a:p>
            <a:r>
              <a:rPr lang="tr-TR" sz="2000" dirty="0" smtClean="0"/>
              <a:t>Bugün için limit </a:t>
            </a:r>
            <a:r>
              <a:rPr lang="tr-TR" sz="2000" u="sng" dirty="0" smtClean="0"/>
              <a:t>20.000 TL. </a:t>
            </a:r>
            <a:r>
              <a:rPr lang="tr-TR" sz="2000" dirty="0" smtClean="0"/>
              <a:t>, </a:t>
            </a:r>
            <a:r>
              <a:rPr lang="tr-TR" sz="2000" u="sng" dirty="0" smtClean="0"/>
              <a:t>3.000 </a:t>
            </a:r>
            <a:r>
              <a:rPr lang="tr-TR" sz="2000" dirty="0" smtClean="0"/>
              <a:t>EURO Ve </a:t>
            </a:r>
            <a:r>
              <a:rPr lang="tr-TR" sz="2000" u="sng" dirty="0" err="1" smtClean="0"/>
              <a:t>3.000</a:t>
            </a:r>
            <a:r>
              <a:rPr lang="tr-TR" sz="2000" dirty="0" err="1" smtClean="0"/>
              <a:t>USD’dir</a:t>
            </a:r>
            <a:r>
              <a:rPr lang="tr-TR" sz="2000" dirty="0" smtClean="0"/>
              <a:t>.</a:t>
            </a:r>
          </a:p>
          <a:p>
            <a:r>
              <a:rPr lang="tr-TR" sz="2000" dirty="0" smtClean="0"/>
              <a:t>Havale işlemleri için </a:t>
            </a:r>
            <a:r>
              <a:rPr lang="tr-TR" sz="2000" dirty="0" err="1" smtClean="0"/>
              <a:t>Ptt’ce</a:t>
            </a:r>
            <a:r>
              <a:rPr lang="tr-TR" sz="2000" dirty="0" smtClean="0"/>
              <a:t> öngörülen belli şekil ve kapsamdaki basılı formüller kullanılır.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597656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000" b="1" dirty="0">
                <a:solidFill>
                  <a:srgbClr val="FF0000"/>
                </a:solidFill>
              </a:rPr>
              <a:t>Giriş ve Yurt İçi Havale İşlemleri </a:t>
            </a:r>
            <a:endParaRPr lang="tr-TR" sz="20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b="1" dirty="0"/>
              <a:t>Havale Formüllerinin Doldurulması </a:t>
            </a:r>
            <a:endParaRPr lang="tr-TR" sz="2000" dirty="0"/>
          </a:p>
          <a:p>
            <a:pPr lvl="0"/>
            <a:r>
              <a:rPr lang="tr-TR" sz="2000" dirty="0"/>
              <a:t>Gönderici tarafından basılı metne uygun biçimde, mürekkepli veya tükenmez kalem, mürekkepli klişe, matbaa yahut yazı makinesiyle tek nüsha olarak doldurulması,</a:t>
            </a:r>
          </a:p>
          <a:p>
            <a:pPr lvl="0"/>
            <a:r>
              <a:rPr lang="tr-TR" sz="2000" dirty="0"/>
              <a:t>Alıcı ve gönderici isimlerinin kesinlikle yazılması,</a:t>
            </a:r>
          </a:p>
          <a:p>
            <a:pPr lvl="0"/>
            <a:r>
              <a:rPr lang="tr-TR" sz="2000" dirty="0"/>
              <a:t>Alıcı ve gönderici ad ve adresiyle posta kod numaralarının alıcı veya göndericinin kolayca bulunmasına elverecek kapsam ve açıklıkta gösterilmesi, kişi ve yer isimlerinde kısaltmalardan kaçınılması, </a:t>
            </a:r>
          </a:p>
        </p:txBody>
      </p:sp>
    </p:spTree>
    <p:extLst>
      <p:ext uri="{BB962C8B-B14F-4D97-AF65-F5344CB8AC3E}">
        <p14:creationId xmlns:p14="http://schemas.microsoft.com/office/powerpoint/2010/main" val="2082581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000" b="1" dirty="0"/>
              <a:t>Havale Formüllerinin Doldurulması </a:t>
            </a:r>
            <a:endParaRPr lang="tr-TR" sz="2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z="2000" dirty="0" smtClean="0"/>
              <a:t>Gönderici </a:t>
            </a:r>
            <a:r>
              <a:rPr lang="tr-TR" sz="2000" dirty="0"/>
              <a:t>tarafından basılı metne uygun biçimde, mürekkepli veya tükenmez kalem, mürekkepli klişe, matbaa yahut yazı makinesiyle tek nüsha olarak doldurulması,</a:t>
            </a:r>
          </a:p>
          <a:p>
            <a:pPr lvl="0"/>
            <a:r>
              <a:rPr lang="tr-TR" sz="2000" dirty="0"/>
              <a:t>Alıcı ve gönderici isimlerinin kesinlikle yazılması,</a:t>
            </a:r>
          </a:p>
          <a:p>
            <a:pPr lvl="0"/>
            <a:r>
              <a:rPr lang="tr-TR" sz="2000" dirty="0"/>
              <a:t>Alıcı ve gönderici ad ve adresiyle posta kod numaralarının alıcı veya göndericinin kolayca bulunmasına elverecek kapsam ve açıklıkta gösterilmesi, kişi ve yer isimlerinde kısaltmalardan kaçınılması, </a:t>
            </a:r>
          </a:p>
        </p:txBody>
      </p:sp>
    </p:spTree>
    <p:extLst>
      <p:ext uri="{BB962C8B-B14F-4D97-AF65-F5344CB8AC3E}">
        <p14:creationId xmlns:p14="http://schemas.microsoft.com/office/powerpoint/2010/main" val="178880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000" b="1" dirty="0"/>
              <a:t>Havale Türleri</a:t>
            </a:r>
            <a:endParaRPr lang="tr-TR" sz="2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000" dirty="0" smtClean="0"/>
              <a:t>Yurt </a:t>
            </a:r>
            <a:r>
              <a:rPr lang="tr-TR" sz="2000" dirty="0"/>
              <a:t>içi havaleler 2 türdür.</a:t>
            </a:r>
          </a:p>
          <a:p>
            <a:pPr marL="0" indent="0">
              <a:buNone/>
            </a:pPr>
            <a:r>
              <a:rPr lang="tr-TR" sz="2000" b="1" dirty="0"/>
              <a:t>1. Online Havale:</a:t>
            </a:r>
            <a:r>
              <a:rPr lang="tr-TR" sz="2000" dirty="0"/>
              <a:t> Kabul edildiği an ödemeye hazır havaledir                        </a:t>
            </a:r>
          </a:p>
          <a:p>
            <a:pPr marL="0" indent="0">
              <a:buNone/>
            </a:pPr>
            <a:r>
              <a:rPr lang="tr-TR" sz="2000" b="1" dirty="0" err="1"/>
              <a:t>2.Offline</a:t>
            </a:r>
            <a:r>
              <a:rPr lang="tr-TR" sz="2000" b="1" dirty="0"/>
              <a:t> </a:t>
            </a:r>
            <a:r>
              <a:rPr lang="tr-TR" sz="2000" b="1" dirty="0" err="1"/>
              <a:t>Havale:</a:t>
            </a:r>
            <a:r>
              <a:rPr lang="tr-TR" sz="2000" dirty="0" err="1"/>
              <a:t>Varış</a:t>
            </a:r>
            <a:r>
              <a:rPr lang="tr-TR" sz="2000" dirty="0"/>
              <a:t> merkezince dökümü alındıktan sonra ödemeye hazır  hale gelen havaledir.</a:t>
            </a:r>
          </a:p>
          <a:p>
            <a:pPr marL="0" indent="0">
              <a:buNone/>
            </a:pPr>
            <a:r>
              <a:rPr lang="tr-TR" sz="2000" b="1" dirty="0" err="1"/>
              <a:t>NOT:</a:t>
            </a:r>
            <a:r>
              <a:rPr lang="tr-TR" sz="2000" u="sng" dirty="0" err="1"/>
              <a:t>Yurtiçi</a:t>
            </a:r>
            <a:r>
              <a:rPr lang="tr-TR" sz="2000" u="sng" dirty="0"/>
              <a:t> Döviz Havaleleri On-</a:t>
            </a:r>
            <a:r>
              <a:rPr lang="tr-TR" sz="2000" u="sng" dirty="0" err="1"/>
              <a:t>line</a:t>
            </a:r>
            <a:r>
              <a:rPr lang="tr-TR" sz="2000" u="sng" dirty="0"/>
              <a:t> Olmak Zorundadır</a:t>
            </a:r>
            <a:r>
              <a:rPr lang="tr-TR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67632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b="1" u="sng" dirty="0"/>
              <a:t>Ek Hizmetler</a:t>
            </a:r>
            <a:endParaRPr lang="tr-TR" sz="2000" dirty="0"/>
          </a:p>
          <a:p>
            <a:pPr marL="0" indent="0">
              <a:buNone/>
            </a:pPr>
            <a:r>
              <a:rPr lang="tr-TR" sz="2000" b="1" dirty="0"/>
              <a:t>Konutta Teslim: </a:t>
            </a:r>
            <a:r>
              <a:rPr lang="tr-TR" sz="2000" dirty="0"/>
              <a:t>Gönderici tarafından yatırılan paranın normal dağıtım saati içerisinde alıcı adresinde ödenmesidir</a:t>
            </a:r>
            <a:r>
              <a:rPr lang="tr-TR" sz="2000" dirty="0" smtClean="0"/>
              <a:t>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043915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b="1" u="sng" dirty="0"/>
              <a:t>Ek Hizmetler</a:t>
            </a:r>
            <a:endParaRPr lang="tr-TR" sz="2000" dirty="0"/>
          </a:p>
          <a:p>
            <a:pPr marL="0" indent="0">
              <a:buNone/>
            </a:pPr>
            <a:r>
              <a:rPr lang="tr-TR" sz="2000" b="1" dirty="0" smtClean="0"/>
              <a:t>Postrestant</a:t>
            </a:r>
            <a:r>
              <a:rPr lang="tr-TR" sz="2000" b="1" dirty="0"/>
              <a:t>: </a:t>
            </a:r>
            <a:r>
              <a:rPr lang="tr-TR" sz="2000" dirty="0"/>
              <a:t>Geçici adrestir</a:t>
            </a:r>
            <a:r>
              <a:rPr lang="tr-TR" sz="2000" dirty="0" smtClean="0"/>
              <a:t>. Havale </a:t>
            </a:r>
            <a:r>
              <a:rPr lang="tr-TR" sz="2000" dirty="0"/>
              <a:t>formülü üzerindeki alıcı adresi bölümüne postrestant yazılarak kabul edilir. alıcının müracaatı üzerine </a:t>
            </a:r>
            <a:r>
              <a:rPr lang="tr-TR" sz="2000" dirty="0" err="1"/>
              <a:t>ptt</a:t>
            </a:r>
            <a:r>
              <a:rPr lang="tr-TR" sz="2000" dirty="0"/>
              <a:t> gişesinde ödemesi yapılır. </a:t>
            </a:r>
          </a:p>
        </p:txBody>
      </p:sp>
    </p:spTree>
    <p:extLst>
      <p:ext uri="{BB962C8B-B14F-4D97-AF65-F5344CB8AC3E}">
        <p14:creationId xmlns:p14="http://schemas.microsoft.com/office/powerpoint/2010/main" val="3409918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b="1" u="sng" dirty="0"/>
              <a:t>Ek Hizmetler</a:t>
            </a:r>
            <a:endParaRPr lang="tr-TR" sz="2000" dirty="0"/>
          </a:p>
          <a:p>
            <a:pPr marL="0" indent="0">
              <a:buNone/>
            </a:pPr>
            <a:r>
              <a:rPr lang="tr-TR" sz="2000" b="1" dirty="0" smtClean="0"/>
              <a:t>Telefonla </a:t>
            </a:r>
            <a:r>
              <a:rPr lang="tr-TR" sz="2000" b="1" dirty="0"/>
              <a:t>Haber Verme: </a:t>
            </a:r>
            <a:r>
              <a:rPr lang="tr-TR" sz="2000" dirty="0"/>
              <a:t>Ödeme merkezi tarafından alıcıya telefonla haber verme hizmetidir. kabul esnasında alıcının adresinin yazılması zorunluluğu vardır. </a:t>
            </a:r>
          </a:p>
        </p:txBody>
      </p:sp>
    </p:spTree>
    <p:extLst>
      <p:ext uri="{BB962C8B-B14F-4D97-AF65-F5344CB8AC3E}">
        <p14:creationId xmlns:p14="http://schemas.microsoft.com/office/powerpoint/2010/main" val="3409918645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49</TotalTime>
  <Words>426</Words>
  <Application>Microsoft Office PowerPoint</Application>
  <PresentationFormat>Ekran Gösterisi (4:3)</PresentationFormat>
  <Paragraphs>59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4" baseType="lpstr">
      <vt:lpstr>sunum_sablon</vt:lpstr>
      <vt:lpstr>PowerPoint Sunusu</vt:lpstr>
      <vt:lpstr>GELEN POSTA VE DAĞITIM HİZMETLERİ</vt:lpstr>
      <vt:lpstr>Giriş ve Yurt İçi Havale İşlemleri </vt:lpstr>
      <vt:lpstr>Giriş ve Yurt İçi Havale İşlemleri </vt:lpstr>
      <vt:lpstr>Giriş ve Yurt İçi Havale İşlemleri </vt:lpstr>
      <vt:lpstr>Giriş ve Yurt İçi Havale İşlemleri </vt:lpstr>
      <vt:lpstr>Giriş ve Yurt İçi Havale İşlemleri </vt:lpstr>
      <vt:lpstr>Giriş ve Yurt İçi Havale İşlemleri </vt:lpstr>
      <vt:lpstr>Havale Formüllerinin Doldurulması </vt:lpstr>
      <vt:lpstr>Havale Türleri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casper</dc:creator>
  <cp:lastModifiedBy>casper</cp:lastModifiedBy>
  <cp:revision>5</cp:revision>
  <cp:lastPrinted>1601-01-01T00:00:00Z</cp:lastPrinted>
  <dcterms:created xsi:type="dcterms:W3CDTF">2020-01-14T07:45:55Z</dcterms:created>
  <dcterms:modified xsi:type="dcterms:W3CDTF">2020-01-15T07:19:36Z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