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303" r:id="rId20"/>
    <p:sldId id="276" r:id="rId21"/>
    <p:sldId id="277" r:id="rId22"/>
    <p:sldId id="278" r:id="rId23"/>
    <p:sldId id="302" r:id="rId24"/>
    <p:sldId id="287" r:id="rId25"/>
    <p:sldId id="288" r:id="rId26"/>
    <p:sldId id="289" r:id="rId27"/>
    <p:sldId id="290" r:id="rId28"/>
    <p:sldId id="291" r:id="rId29"/>
    <p:sldId id="304" r:id="rId30"/>
    <p:sldId id="305" r:id="rId31"/>
    <p:sldId id="292" r:id="rId32"/>
    <p:sldId id="293" r:id="rId33"/>
    <p:sldId id="294" r:id="rId34"/>
    <p:sldId id="295" r:id="rId35"/>
    <p:sldId id="297" r:id="rId36"/>
    <p:sldId id="298" r:id="rId37"/>
    <p:sldId id="296" r:id="rId38"/>
    <p:sldId id="299" r:id="rId39"/>
    <p:sldId id="300" r:id="rId40"/>
    <p:sldId id="301" r:id="rId41"/>
    <p:sldId id="280" r:id="rId42"/>
    <p:sldId id="281" r:id="rId43"/>
    <p:sldId id="282" r:id="rId44"/>
    <p:sldId id="283" r:id="rId45"/>
    <p:sldId id="284" r:id="rId46"/>
    <p:sldId id="285" r:id="rId47"/>
    <p:sldId id="286" r:id="rId4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2D9A7-B224-472A-B336-895F6B745C88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172C1-F4C8-486E-95C4-83A44CFBEAD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380590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1357C6-8A0A-4213-B3EB-D0036C0A03BB}" type="slidenum">
              <a:rPr lang="tr-TR" altLang="tr-TR" smtClean="0"/>
              <a:pPr>
                <a:spcBef>
                  <a:spcPct val="0"/>
                </a:spcBef>
              </a:pPr>
              <a:t>2</a:t>
            </a:fld>
            <a:endParaRPr lang="tr-TR" altLang="tr-TR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7799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5021B6-BE3F-4075-9E42-6003337D111F}" type="slidenum">
              <a:rPr lang="tr-TR" altLang="tr-TR" smtClean="0"/>
              <a:pPr>
                <a:spcBef>
                  <a:spcPct val="0"/>
                </a:spcBef>
              </a:pPr>
              <a:t>3</a:t>
            </a:fld>
            <a:endParaRPr lang="tr-TR" altLang="tr-TR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6654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EC80DE-8EC3-45FF-ACF3-722C52017DE5}" type="slidenum">
              <a:rPr lang="tr-TR" altLang="tr-TR" smtClean="0"/>
              <a:pPr>
                <a:spcBef>
                  <a:spcPct val="0"/>
                </a:spcBef>
              </a:pPr>
              <a:t>4</a:t>
            </a:fld>
            <a:endParaRPr lang="tr-TR" altLang="tr-TR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885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1FACE7-73DC-4E6B-9D35-9781A5233711}" type="slidenum">
              <a:rPr lang="tr-TR" altLang="tr-TR" smtClean="0"/>
              <a:pPr>
                <a:spcBef>
                  <a:spcPct val="0"/>
                </a:spcBef>
              </a:pPr>
              <a:t>5</a:t>
            </a:fld>
            <a:endParaRPr lang="tr-TR" altLang="tr-TR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8279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6EE36D-32EB-4569-9066-B2B3C9A3177F}" type="slidenum">
              <a:rPr lang="tr-TR" altLang="tr-TR" smtClean="0"/>
              <a:pPr>
                <a:spcBef>
                  <a:spcPct val="0"/>
                </a:spcBef>
              </a:pPr>
              <a:t>11</a:t>
            </a:fld>
            <a:endParaRPr lang="tr-TR" altLang="tr-TR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07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E000B3-AB9F-4973-9DB2-5D0EE9594983}" type="slidenum">
              <a:rPr lang="tr-TR" altLang="tr-TR" smtClean="0"/>
              <a:pPr>
                <a:spcBef>
                  <a:spcPct val="0"/>
                </a:spcBef>
              </a:pPr>
              <a:t>16</a:t>
            </a:fld>
            <a:endParaRPr lang="tr-TR" altLang="tr-TR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5271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096F1F-D668-4EDE-B2B0-CFD40F6B10C7}" type="slidenum">
              <a:rPr lang="tr-TR" altLang="tr-TR" smtClean="0"/>
              <a:pPr>
                <a:spcBef>
                  <a:spcPct val="0"/>
                </a:spcBef>
              </a:pPr>
              <a:t>39</a:t>
            </a:fld>
            <a:endParaRPr lang="tr-TR" altLang="tr-TR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9088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0080AE-1DD0-4337-B758-C275453E00ED}" type="slidenum">
              <a:rPr lang="tr-TR" altLang="tr-TR" smtClean="0"/>
              <a:pPr>
                <a:spcBef>
                  <a:spcPct val="0"/>
                </a:spcBef>
              </a:pPr>
              <a:t>41</a:t>
            </a:fld>
            <a:endParaRPr lang="tr-TR" altLang="tr-TR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074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4E2924-8454-4EBB-B7EF-345707594B5F}" type="slidenum">
              <a:rPr lang="tr-TR" altLang="tr-TR" smtClean="0"/>
              <a:pPr>
                <a:spcBef>
                  <a:spcPct val="0"/>
                </a:spcBef>
              </a:pPr>
              <a:t>44</a:t>
            </a:fld>
            <a:endParaRPr lang="tr-TR" altLang="tr-TR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689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5010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911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0808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0254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9531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04068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4728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284090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794285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09499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52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95915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60768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686937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424637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2649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CB542-058D-4A4C-8806-3477491F68DF}" type="datetimeFigureOut">
              <a:rPr lang="tr-TR" smtClean="0"/>
              <a:pPr/>
              <a:t>30.09.2020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3CAD3A-9B99-4BC5-B119-443C04FEC05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0498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5790" y="633291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tr-TR" sz="4800" b="1" dirty="0">
                <a:latin typeface="Comic Sans MS" pitchFamily="66" charset="0"/>
              </a:rPr>
              <a:t>BÖLÜM-2</a:t>
            </a:r>
            <a:br>
              <a:rPr lang="tr-TR" sz="4800" b="1" dirty="0">
                <a:latin typeface="Comic Sans MS" pitchFamily="66" charset="0"/>
              </a:rPr>
            </a:br>
            <a:endParaRPr lang="tr-TR" sz="4800" b="1" dirty="0">
              <a:latin typeface="Comic Sans MS" pitchFamily="66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1916114"/>
            <a:ext cx="6400800" cy="3722687"/>
          </a:xfrm>
        </p:spPr>
        <p:txBody>
          <a:bodyPr/>
          <a:lstStyle/>
          <a:p>
            <a:pPr eaLnBrk="1" hangingPunct="1">
              <a:defRPr/>
            </a:pPr>
            <a:endParaRPr lang="tr-TR" b="1" dirty="0" smtClean="0">
              <a:latin typeface="Arial" charset="0"/>
            </a:endParaRPr>
          </a:p>
          <a:p>
            <a:pPr eaLnBrk="1" hangingPunct="1">
              <a:defRPr/>
            </a:pPr>
            <a:r>
              <a:rPr lang="tr-TR" sz="5000" b="1" dirty="0" err="1">
                <a:solidFill>
                  <a:schemeClr val="tx1"/>
                </a:solidFill>
                <a:latin typeface="Comic Sans MS" pitchFamily="66" charset="0"/>
              </a:rPr>
              <a:t>Virusların</a:t>
            </a:r>
            <a:r>
              <a:rPr lang="tr-TR" sz="50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 eaLnBrk="1" hangingPunct="1">
              <a:defRPr/>
            </a:pPr>
            <a:r>
              <a:rPr lang="tr-TR" sz="5000" b="1" dirty="0">
                <a:solidFill>
                  <a:schemeClr val="tx1"/>
                </a:solidFill>
                <a:latin typeface="Comic Sans MS" pitchFamily="66" charset="0"/>
              </a:rPr>
              <a:t>Sınıflandırılması</a:t>
            </a:r>
          </a:p>
        </p:txBody>
      </p:sp>
    </p:spTree>
    <p:extLst>
      <p:ext uri="{BB962C8B-B14F-4D97-AF65-F5344CB8AC3E}">
        <p14:creationId xmlns:p14="http://schemas.microsoft.com/office/powerpoint/2010/main" xmlns="" val="18189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527865" y="468880"/>
            <a:ext cx="8596668" cy="4819231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Sığır : Bovine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Buzağı:  Calf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At: Equine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Köpek: Canine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Kedi: Feline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Koyun: Ovine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Domuz: Porcine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4000" b="1" dirty="0" smtClean="0">
                <a:latin typeface="Comic Sans MS" pitchFamily="66" charset="0"/>
              </a:rPr>
              <a:t>Kanatlı: Avian</a:t>
            </a:r>
          </a:p>
        </p:txBody>
      </p:sp>
    </p:spTree>
    <p:extLst>
      <p:ext uri="{BB962C8B-B14F-4D97-AF65-F5344CB8AC3E}">
        <p14:creationId xmlns:p14="http://schemas.microsoft.com/office/powerpoint/2010/main" xmlns="" val="119997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6000">
                <a:latin typeface="Comic Sans MS" pitchFamily="66" charset="0"/>
              </a:rPr>
              <a:t>I.C.T.V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2636838"/>
            <a:ext cx="8893175" cy="3522662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>
                <a:latin typeface="Comic Sans MS" pitchFamily="66" charset="0"/>
              </a:rPr>
              <a:t>Virusların sınıflandırılmasını yapan komite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3600">
                <a:solidFill>
                  <a:srgbClr val="0066FF"/>
                </a:solidFill>
                <a:latin typeface="Comic Sans MS" pitchFamily="66" charset="0"/>
              </a:rPr>
              <a:t>International Commitee on Taxonomy of Viruses</a:t>
            </a:r>
          </a:p>
          <a:p>
            <a:pPr eaLnBrk="1" hangingPunct="1">
              <a:defRPr/>
            </a:pPr>
            <a:endParaRPr lang="tr-TR" sz="3600">
              <a:solidFill>
                <a:srgbClr val="0066FF"/>
              </a:solidFill>
              <a:latin typeface="Comic Sans MS" pitchFamily="66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5880101" y="148431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/>
          </a:p>
        </p:txBody>
      </p:sp>
    </p:spTree>
    <p:extLst>
      <p:ext uri="{BB962C8B-B14F-4D97-AF65-F5344CB8AC3E}">
        <p14:creationId xmlns:p14="http://schemas.microsoft.com/office/powerpoint/2010/main" xmlns="" val="1693846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09688" y="1"/>
            <a:ext cx="9358313" cy="785813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>
                <a:latin typeface="Comic Sans MS" pitchFamily="66" charset="0"/>
              </a:rPr>
              <a:t>Sınıflandırmadaki</a:t>
            </a:r>
            <a:r>
              <a:rPr lang="tr-TR" dirty="0" smtClean="0"/>
              <a:t> </a:t>
            </a:r>
            <a:r>
              <a:rPr lang="tr-TR" dirty="0" smtClean="0">
                <a:latin typeface="Comic Sans MS" pitchFamily="66" charset="0"/>
              </a:rPr>
              <a:t>kriterler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1524001" y="785814"/>
            <a:ext cx="5286375" cy="60721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sz="2400" dirty="0">
                <a:solidFill>
                  <a:srgbClr val="00FF00"/>
                </a:solidFill>
                <a:latin typeface="Comic Sans MS" pitchFamily="66" charset="0"/>
              </a:rPr>
              <a:t>1- </a:t>
            </a:r>
            <a:r>
              <a:rPr lang="tr-TR" sz="2400" dirty="0" err="1">
                <a:solidFill>
                  <a:srgbClr val="00FF00"/>
                </a:solidFill>
                <a:latin typeface="Comic Sans MS" pitchFamily="66" charset="0"/>
              </a:rPr>
              <a:t>Viral</a:t>
            </a:r>
            <a:r>
              <a:rPr lang="tr-TR" sz="2400" dirty="0">
                <a:solidFill>
                  <a:srgbClr val="00FF00"/>
                </a:solidFill>
                <a:latin typeface="Comic Sans MS" pitchFamily="66" charset="0"/>
              </a:rPr>
              <a:t> Genom özellikleri</a:t>
            </a:r>
          </a:p>
          <a:p>
            <a:pPr eaLnBrk="1" hangingPunct="1">
              <a:defRPr/>
            </a:pPr>
            <a:r>
              <a:rPr lang="tr-TR" sz="2400" b="1" dirty="0" err="1">
                <a:latin typeface="Comic Sans MS" pitchFamily="66" charset="0"/>
              </a:rPr>
              <a:t>Nükleil</a:t>
            </a:r>
            <a:r>
              <a:rPr lang="tr-TR" sz="2400" b="1" dirty="0">
                <a:latin typeface="Comic Sans MS" pitchFamily="66" charset="0"/>
              </a:rPr>
              <a:t> asit tipi</a:t>
            </a:r>
          </a:p>
          <a:p>
            <a:pPr eaLnBrk="1" hangingPunct="1">
              <a:defRPr/>
            </a:pPr>
            <a:r>
              <a:rPr lang="tr-TR" sz="2400" b="1" dirty="0">
                <a:latin typeface="Comic Sans MS" pitchFamily="66" charset="0"/>
              </a:rPr>
              <a:t>Zincir durumu (</a:t>
            </a:r>
            <a:r>
              <a:rPr lang="tr-TR" sz="2400" b="1" dirty="0" err="1">
                <a:latin typeface="Comic Sans MS" pitchFamily="66" charset="0"/>
              </a:rPr>
              <a:t>ss</a:t>
            </a:r>
            <a:r>
              <a:rPr lang="tr-TR" sz="2400" b="1" dirty="0">
                <a:latin typeface="Comic Sans MS" pitchFamily="66" charset="0"/>
              </a:rPr>
              <a:t>, </a:t>
            </a:r>
            <a:r>
              <a:rPr lang="tr-TR" sz="2400" b="1" dirty="0" err="1">
                <a:latin typeface="Comic Sans MS" pitchFamily="66" charset="0"/>
              </a:rPr>
              <a:t>ds</a:t>
            </a:r>
            <a:r>
              <a:rPr lang="tr-TR" sz="2400" b="1" dirty="0">
                <a:latin typeface="Comic Sans MS" pitchFamily="66" charset="0"/>
              </a:rPr>
              <a:t>)</a:t>
            </a:r>
          </a:p>
          <a:p>
            <a:pPr eaLnBrk="1" hangingPunct="1">
              <a:defRPr/>
            </a:pPr>
            <a:r>
              <a:rPr lang="tr-TR" sz="2400" b="1" dirty="0">
                <a:latin typeface="Comic Sans MS" pitchFamily="66" charset="0"/>
              </a:rPr>
              <a:t>Formu (</a:t>
            </a:r>
            <a:r>
              <a:rPr lang="tr-TR" sz="2400" b="1" dirty="0" err="1">
                <a:latin typeface="Comic Sans MS" pitchFamily="66" charset="0"/>
              </a:rPr>
              <a:t>lienar</a:t>
            </a:r>
            <a:r>
              <a:rPr lang="tr-TR" sz="2400" b="1" dirty="0">
                <a:latin typeface="Comic Sans MS" pitchFamily="66" charset="0"/>
              </a:rPr>
              <a:t>, </a:t>
            </a:r>
            <a:r>
              <a:rPr lang="tr-TR" sz="2400" b="1" dirty="0" err="1">
                <a:latin typeface="Comic Sans MS" pitchFamily="66" charset="0"/>
              </a:rPr>
              <a:t>sirkuler</a:t>
            </a:r>
            <a:r>
              <a:rPr lang="tr-TR" sz="2400" b="1" dirty="0">
                <a:latin typeface="Comic Sans MS" pitchFamily="66" charset="0"/>
              </a:rPr>
              <a:t>)</a:t>
            </a:r>
          </a:p>
          <a:p>
            <a:pPr eaLnBrk="1" hangingPunct="1">
              <a:defRPr/>
            </a:pPr>
            <a:r>
              <a:rPr lang="tr-TR" sz="2400" b="1" dirty="0">
                <a:latin typeface="Comic Sans MS" pitchFamily="66" charset="0"/>
              </a:rPr>
              <a:t>Polarite</a:t>
            </a:r>
          </a:p>
          <a:p>
            <a:pPr eaLnBrk="1" hangingPunct="1">
              <a:defRPr/>
            </a:pPr>
            <a:r>
              <a:rPr lang="tr-TR" sz="2400" b="1" dirty="0" err="1">
                <a:latin typeface="Comic Sans MS" pitchFamily="66" charset="0"/>
              </a:rPr>
              <a:t>Segment</a:t>
            </a:r>
            <a:r>
              <a:rPr lang="tr-TR" sz="2400" b="1" dirty="0">
                <a:latin typeface="Comic Sans MS" pitchFamily="66" charset="0"/>
              </a:rPr>
              <a:t> durumu</a:t>
            </a:r>
          </a:p>
          <a:p>
            <a:pPr eaLnBrk="1" hangingPunct="1">
              <a:defRPr/>
            </a:pPr>
            <a:r>
              <a:rPr lang="tr-TR" sz="2400" b="1" dirty="0">
                <a:latin typeface="Comic Sans MS" pitchFamily="66" charset="0"/>
              </a:rPr>
              <a:t>Baz dizilimi</a:t>
            </a:r>
          </a:p>
          <a:p>
            <a:pPr eaLnBrk="1" hangingPunct="1">
              <a:defRPr/>
            </a:pPr>
            <a:r>
              <a:rPr lang="tr-TR" sz="2400" b="1" dirty="0" err="1">
                <a:latin typeface="Comic Sans MS" pitchFamily="66" charset="0"/>
              </a:rPr>
              <a:t>Replikasyon</a:t>
            </a:r>
            <a:r>
              <a:rPr lang="tr-TR" sz="2400" b="1" dirty="0">
                <a:latin typeface="Comic Sans MS" pitchFamily="66" charset="0"/>
              </a:rPr>
              <a:t> stratejisi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sz="2400" dirty="0">
                <a:solidFill>
                  <a:srgbClr val="00FF00"/>
                </a:solidFill>
                <a:latin typeface="Comic Sans MS" pitchFamily="66" charset="0"/>
              </a:rPr>
              <a:t>2- </a:t>
            </a:r>
            <a:r>
              <a:rPr lang="tr-TR" sz="2400" dirty="0" err="1">
                <a:solidFill>
                  <a:srgbClr val="00FF00"/>
                </a:solidFill>
                <a:latin typeface="Comic Sans MS" pitchFamily="66" charset="0"/>
              </a:rPr>
              <a:t>Viriona</a:t>
            </a:r>
            <a:r>
              <a:rPr lang="tr-TR" sz="2400" dirty="0">
                <a:solidFill>
                  <a:srgbClr val="00FF00"/>
                </a:solidFill>
                <a:latin typeface="Comic Sans MS" pitchFamily="66" charset="0"/>
              </a:rPr>
              <a:t> ait morfolojik özellikler</a:t>
            </a:r>
          </a:p>
          <a:p>
            <a:pPr eaLnBrk="1" hangingPunct="1">
              <a:defRPr/>
            </a:pPr>
            <a:r>
              <a:rPr lang="tr-TR" sz="2400" dirty="0" err="1">
                <a:latin typeface="Comic Sans MS" pitchFamily="66" charset="0"/>
              </a:rPr>
              <a:t>Kapsid</a:t>
            </a:r>
            <a:r>
              <a:rPr lang="tr-TR" sz="2400" dirty="0">
                <a:latin typeface="Comic Sans MS" pitchFamily="66" charset="0"/>
              </a:rPr>
              <a:t> simetrisi</a:t>
            </a:r>
          </a:p>
          <a:p>
            <a:pPr eaLnBrk="1" hangingPunct="1">
              <a:defRPr/>
            </a:pPr>
            <a:r>
              <a:rPr lang="tr-TR" sz="2400" dirty="0">
                <a:latin typeface="Comic Sans MS" pitchFamily="66" charset="0"/>
              </a:rPr>
              <a:t>Zarf durumu</a:t>
            </a:r>
          </a:p>
          <a:p>
            <a:pPr eaLnBrk="1" hangingPunct="1">
              <a:defRPr/>
            </a:pPr>
            <a:r>
              <a:rPr lang="tr-TR" sz="2400" dirty="0" err="1">
                <a:latin typeface="Comic Sans MS" pitchFamily="66" charset="0"/>
              </a:rPr>
              <a:t>Virion</a:t>
            </a:r>
            <a:r>
              <a:rPr lang="tr-TR" sz="2400" dirty="0">
                <a:latin typeface="Comic Sans MS" pitchFamily="66" charset="0"/>
              </a:rPr>
              <a:t> ve </a:t>
            </a:r>
            <a:r>
              <a:rPr lang="tr-TR" sz="2400" dirty="0" err="1">
                <a:latin typeface="Comic Sans MS" pitchFamily="66" charset="0"/>
              </a:rPr>
              <a:t>kapsid</a:t>
            </a:r>
            <a:r>
              <a:rPr lang="tr-TR" sz="2400" dirty="0">
                <a:latin typeface="Comic Sans MS" pitchFamily="66" charset="0"/>
              </a:rPr>
              <a:t> büyüklüğü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sz="2400" dirty="0">
                <a:solidFill>
                  <a:srgbClr val="00FF00"/>
                </a:solidFill>
                <a:latin typeface="Comic Sans MS" pitchFamily="66" charset="0"/>
              </a:rPr>
              <a:t>3- Fiziksel ve kimyasal etkilere duyarlılık</a:t>
            </a:r>
          </a:p>
          <a:p>
            <a:pPr algn="ctr" eaLnBrk="1" hangingPunct="1">
              <a:defRPr/>
            </a:pPr>
            <a:endParaRPr lang="tr-TR" sz="2000" dirty="0">
              <a:solidFill>
                <a:srgbClr val="00FF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000" b="1" dirty="0"/>
          </a:p>
        </p:txBody>
      </p:sp>
      <p:sp>
        <p:nvSpPr>
          <p:cNvPr id="9220" name="4 Metin kutusu"/>
          <p:cNvSpPr txBox="1">
            <a:spLocks noChangeArrowheads="1"/>
          </p:cNvSpPr>
          <p:nvPr/>
        </p:nvSpPr>
        <p:spPr bwMode="auto">
          <a:xfrm>
            <a:off x="6738938" y="857250"/>
            <a:ext cx="371475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>
                <a:solidFill>
                  <a:srgbClr val="00FF00"/>
                </a:solidFill>
                <a:latin typeface="Comic Sans MS" panose="030F0702030302020204" pitchFamily="66" charset="0"/>
              </a:rPr>
              <a:t>4- Antijenik ve serolojik özellikleri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800">
              <a:solidFill>
                <a:srgbClr val="00FF00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>
                <a:solidFill>
                  <a:srgbClr val="00FF00"/>
                </a:solidFill>
                <a:latin typeface="Comic Sans MS" panose="030F0702030302020204" pitchFamily="66" charset="0"/>
              </a:rPr>
              <a:t>5-Biyolojik özellikler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800">
              <a:solidFill>
                <a:srgbClr val="00FF00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>
                <a:solidFill>
                  <a:srgbClr val="00FF00"/>
                </a:solidFill>
                <a:latin typeface="Comic Sans MS" panose="030F0702030302020204" pitchFamily="66" charset="0"/>
              </a:rPr>
              <a:t>6-Konakçı spektrumu,dokuve hücre tropizmi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800">
              <a:solidFill>
                <a:srgbClr val="00FF00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>
                <a:solidFill>
                  <a:srgbClr val="00FF00"/>
                </a:solidFill>
                <a:latin typeface="Comic Sans MS" panose="030F0702030302020204" pitchFamily="66" charset="0"/>
              </a:rPr>
              <a:t>7-Bulaşma şekli,patolojik ve klinik değişikler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solidFill>
                <a:srgbClr val="00FF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80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83" y="0"/>
            <a:ext cx="9144000" cy="7858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6000" dirty="0">
                <a:latin typeface="Comic Sans MS" pitchFamily="66" charset="0"/>
              </a:rPr>
              <a:t>Terminoloji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527713" y="1037231"/>
            <a:ext cx="9476095" cy="5691116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Virusların</a:t>
            </a:r>
            <a:r>
              <a:rPr lang="tr-TR" b="1" dirty="0" smtClean="0">
                <a:latin typeface="Comic Sans MS" pitchFamily="66" charset="0"/>
              </a:rPr>
              <a:t> Sınıflandırmasında  Sıralama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b="1" dirty="0" smtClean="0"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sz="2000" b="1" dirty="0">
                <a:latin typeface="Comic Sans MS" pitchFamily="66" charset="0"/>
              </a:rPr>
              <a:t>ORDER*  	</a:t>
            </a:r>
            <a:r>
              <a:rPr lang="tr-TR" sz="2000" b="1" dirty="0">
                <a:solidFill>
                  <a:srgbClr val="33CC33"/>
                </a:solidFill>
                <a:latin typeface="Comic Sans MS" pitchFamily="66" charset="0"/>
              </a:rPr>
              <a:t>TAKIM</a:t>
            </a:r>
            <a:r>
              <a:rPr lang="tr-TR" sz="2000" b="1" dirty="0">
                <a:latin typeface="Comic Sans MS" pitchFamily="66" charset="0"/>
              </a:rPr>
              <a:t>	 (dizin) 	</a:t>
            </a:r>
            <a:r>
              <a:rPr lang="tr-TR" sz="2000" b="1" dirty="0" err="1">
                <a:solidFill>
                  <a:srgbClr val="FF33CC"/>
                </a:solidFill>
                <a:latin typeface="Comic Sans MS" pitchFamily="66" charset="0"/>
              </a:rPr>
              <a:t>virales</a:t>
            </a:r>
            <a:r>
              <a:rPr lang="tr-TR" sz="2000" b="1" dirty="0">
                <a:solidFill>
                  <a:srgbClr val="FF33CC"/>
                </a:solidFill>
                <a:latin typeface="Comic Sans MS" pitchFamily="66" charset="0"/>
              </a:rPr>
              <a:t>		</a:t>
            </a:r>
            <a:r>
              <a:rPr lang="tr-TR" sz="2000" b="1" dirty="0" err="1">
                <a:solidFill>
                  <a:schemeClr val="accent1"/>
                </a:solidFill>
                <a:latin typeface="Comic Sans MS" pitchFamily="66" charset="0"/>
              </a:rPr>
              <a:t>herpesvirales</a:t>
            </a: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sz="2000" b="1" dirty="0">
                <a:latin typeface="Comic Sans MS" pitchFamily="66" charset="0"/>
              </a:rPr>
              <a:t>FAMİLYA      </a:t>
            </a:r>
            <a:r>
              <a:rPr lang="tr-TR" sz="2000" b="1" dirty="0">
                <a:solidFill>
                  <a:srgbClr val="33CC33"/>
                </a:solidFill>
                <a:latin typeface="Comic Sans MS" pitchFamily="66" charset="0"/>
              </a:rPr>
              <a:t>AİLE</a:t>
            </a:r>
            <a:r>
              <a:rPr lang="tr-TR" sz="2000" b="1" dirty="0">
                <a:latin typeface="Comic Sans MS" pitchFamily="66" charset="0"/>
              </a:rPr>
              <a:t>	 	         </a:t>
            </a:r>
            <a:r>
              <a:rPr lang="tr-TR" sz="2000" b="1" dirty="0" err="1">
                <a:solidFill>
                  <a:srgbClr val="FF33CC"/>
                </a:solidFill>
                <a:latin typeface="Comic Sans MS" pitchFamily="66" charset="0"/>
              </a:rPr>
              <a:t>viridae</a:t>
            </a:r>
            <a:r>
              <a:rPr lang="tr-TR" sz="2000" b="1" dirty="0">
                <a:solidFill>
                  <a:srgbClr val="FF33CC"/>
                </a:solidFill>
                <a:latin typeface="Comic Sans MS" pitchFamily="66" charset="0"/>
              </a:rPr>
              <a:t>		</a:t>
            </a:r>
            <a:r>
              <a:rPr lang="tr-TR" sz="2000" b="1" dirty="0" err="1">
                <a:solidFill>
                  <a:schemeClr val="accent1"/>
                </a:solidFill>
                <a:latin typeface="Comic Sans MS" pitchFamily="66" charset="0"/>
              </a:rPr>
              <a:t>herpesviridae</a:t>
            </a: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sz="2000" b="1" dirty="0">
                <a:latin typeface="Comic Sans MS" pitchFamily="66" charset="0"/>
              </a:rPr>
              <a:t>SUBFAMİLYA </a:t>
            </a:r>
            <a:r>
              <a:rPr lang="tr-TR" sz="2000" b="1" dirty="0">
                <a:solidFill>
                  <a:srgbClr val="33CC33"/>
                </a:solidFill>
                <a:latin typeface="Comic Sans MS" pitchFamily="66" charset="0"/>
              </a:rPr>
              <a:t>ALT AİLE</a:t>
            </a:r>
            <a:r>
              <a:rPr lang="tr-TR" sz="2000" b="1" dirty="0">
                <a:latin typeface="Comic Sans MS" pitchFamily="66" charset="0"/>
              </a:rPr>
              <a:t> 	         </a:t>
            </a:r>
            <a:r>
              <a:rPr lang="tr-TR" sz="2000" b="1" dirty="0" err="1">
                <a:solidFill>
                  <a:srgbClr val="FF33CC"/>
                </a:solidFill>
                <a:latin typeface="Comic Sans MS" pitchFamily="66" charset="0"/>
              </a:rPr>
              <a:t>virinae</a:t>
            </a:r>
            <a:r>
              <a:rPr lang="tr-TR" sz="2000" b="1" dirty="0">
                <a:solidFill>
                  <a:srgbClr val="FF33CC"/>
                </a:solidFill>
                <a:latin typeface="Comic Sans MS" pitchFamily="66" charset="0"/>
              </a:rPr>
              <a:t> 	</a:t>
            </a:r>
            <a:r>
              <a:rPr lang="tr-TR" sz="2000" b="1" dirty="0" err="1">
                <a:solidFill>
                  <a:schemeClr val="accent1"/>
                </a:solidFill>
                <a:latin typeface="Comic Sans MS" pitchFamily="66" charset="0"/>
              </a:rPr>
              <a:t>alphaherpesvirinae</a:t>
            </a: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000" b="1" dirty="0">
              <a:solidFill>
                <a:srgbClr val="FF33CC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sz="2000" b="1" dirty="0">
                <a:latin typeface="Comic Sans MS" pitchFamily="66" charset="0"/>
              </a:rPr>
              <a:t>GENUS	         </a:t>
            </a:r>
            <a:r>
              <a:rPr lang="tr-TR" sz="2000" b="1" dirty="0">
                <a:solidFill>
                  <a:srgbClr val="33CC33"/>
                </a:solidFill>
                <a:latin typeface="Comic Sans MS" pitchFamily="66" charset="0"/>
              </a:rPr>
              <a:t>CİNS</a:t>
            </a:r>
            <a:r>
              <a:rPr lang="tr-TR" sz="2000" b="1" dirty="0">
                <a:latin typeface="Comic Sans MS" pitchFamily="66" charset="0"/>
              </a:rPr>
              <a:t>	 	         </a:t>
            </a:r>
            <a:r>
              <a:rPr lang="tr-TR" sz="2000" b="1" dirty="0" err="1">
                <a:solidFill>
                  <a:srgbClr val="FF33CC"/>
                </a:solidFill>
                <a:latin typeface="Comic Sans MS" pitchFamily="66" charset="0"/>
              </a:rPr>
              <a:t>virus</a:t>
            </a:r>
            <a:r>
              <a:rPr lang="tr-TR" sz="2000" b="1" dirty="0">
                <a:solidFill>
                  <a:srgbClr val="FF33CC"/>
                </a:solidFill>
                <a:latin typeface="Comic Sans MS" pitchFamily="66" charset="0"/>
              </a:rPr>
              <a:t>		</a:t>
            </a:r>
            <a:r>
              <a:rPr lang="tr-TR" sz="2000" b="1" dirty="0" err="1">
                <a:solidFill>
                  <a:schemeClr val="accent1"/>
                </a:solidFill>
                <a:latin typeface="Comic Sans MS" pitchFamily="66" charset="0"/>
              </a:rPr>
              <a:t>Bovine</a:t>
            </a:r>
            <a:r>
              <a:rPr lang="tr-TR" sz="2000" b="1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tr-TR" sz="2000" b="1" dirty="0" err="1">
                <a:solidFill>
                  <a:schemeClr val="accent1"/>
                </a:solidFill>
                <a:latin typeface="Comic Sans MS" pitchFamily="66" charset="0"/>
              </a:rPr>
              <a:t>herpesvirus</a:t>
            </a: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0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tr-TR" sz="2000" b="1" dirty="0">
                <a:latin typeface="Comic Sans MS" pitchFamily="66" charset="0"/>
              </a:rPr>
              <a:t>7 adet </a:t>
            </a:r>
            <a:r>
              <a:rPr lang="tr-TR" sz="2000" b="1" dirty="0" err="1">
                <a:latin typeface="Comic Sans MS" pitchFamily="66" charset="0"/>
              </a:rPr>
              <a:t>virus</a:t>
            </a:r>
            <a:r>
              <a:rPr lang="tr-TR" sz="2000" b="1" dirty="0">
                <a:latin typeface="Comic Sans MS" pitchFamily="66" charset="0"/>
              </a:rPr>
              <a:t> takımı </a:t>
            </a:r>
            <a:r>
              <a:rPr lang="tr-TR" sz="2000" b="1" dirty="0" err="1">
                <a:latin typeface="Comic Sans MS" pitchFamily="66" charset="0"/>
              </a:rPr>
              <a:t>bulunmakatadır</a:t>
            </a:r>
            <a:r>
              <a:rPr lang="tr-TR" sz="2000" b="1" dirty="0">
                <a:latin typeface="Comic Sans MS" pitchFamily="66" charset="0"/>
              </a:rPr>
              <a:t>.Bunlardan 4 adedi hayvan ve insan </a:t>
            </a:r>
            <a:r>
              <a:rPr lang="tr-TR" sz="2000" b="1" dirty="0" err="1">
                <a:latin typeface="Comic Sans MS" pitchFamily="66" charset="0"/>
              </a:rPr>
              <a:t>viruslarını</a:t>
            </a:r>
            <a:r>
              <a:rPr lang="tr-TR" sz="2000" b="1" dirty="0">
                <a:latin typeface="Comic Sans MS" pitchFamily="66" charset="0"/>
              </a:rPr>
              <a:t> taşımaktadır.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tr-TR" sz="2000" b="1" dirty="0" err="1">
                <a:latin typeface="Comic Sans MS" pitchFamily="66" charset="0"/>
              </a:rPr>
              <a:t>Herpesvirales</a:t>
            </a:r>
            <a:r>
              <a:rPr lang="tr-TR" sz="2000" b="1" dirty="0">
                <a:latin typeface="Comic Sans MS" pitchFamily="66" charset="0"/>
              </a:rPr>
              <a:t>, </a:t>
            </a:r>
            <a:r>
              <a:rPr lang="tr-TR" sz="2000" b="1" dirty="0" err="1">
                <a:latin typeface="Comic Sans MS" pitchFamily="66" charset="0"/>
              </a:rPr>
              <a:t>Picornavirales</a:t>
            </a:r>
            <a:r>
              <a:rPr lang="tr-TR" sz="2000" b="1" dirty="0">
                <a:latin typeface="Comic Sans MS" pitchFamily="66" charset="0"/>
              </a:rPr>
              <a:t>, </a:t>
            </a:r>
            <a:r>
              <a:rPr lang="tr-TR" sz="2000" b="1" dirty="0" err="1">
                <a:latin typeface="Comic Sans MS" pitchFamily="66" charset="0"/>
              </a:rPr>
              <a:t>Nidovirales</a:t>
            </a:r>
            <a:r>
              <a:rPr lang="tr-TR" sz="2000" b="1" dirty="0">
                <a:latin typeface="Comic Sans MS" pitchFamily="66" charset="0"/>
              </a:rPr>
              <a:t> ve </a:t>
            </a:r>
            <a:r>
              <a:rPr lang="tr-TR" sz="2000" b="1" dirty="0" err="1">
                <a:latin typeface="Comic Sans MS" pitchFamily="66" charset="0"/>
              </a:rPr>
              <a:t>mononegavirales</a:t>
            </a:r>
            <a:r>
              <a:rPr lang="tr-TR" sz="2000" b="1" dirty="0">
                <a:latin typeface="Comic Sans MS" pitchFamily="66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000" b="1" dirty="0">
              <a:solidFill>
                <a:srgbClr val="FF33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139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77839" y="204718"/>
            <a:ext cx="9144000" cy="785813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latin typeface="Comic Sans MS" pitchFamily="66" charset="0"/>
              </a:rPr>
              <a:t>Serbest Cins(</a:t>
            </a:r>
            <a:r>
              <a:rPr lang="tr-TR" dirty="0" err="1" smtClean="0">
                <a:latin typeface="Comic Sans MS" pitchFamily="66" charset="0"/>
              </a:rPr>
              <a:t>Floating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Genus</a:t>
            </a:r>
            <a:r>
              <a:rPr lang="tr-TR" dirty="0" smtClean="0">
                <a:latin typeface="Comic Sans MS" pitchFamily="66" charset="0"/>
              </a:rPr>
              <a:t>)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0616" y="1100138"/>
            <a:ext cx="9144000" cy="621506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endParaRPr lang="tr-TR" dirty="0" smtClean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3000" dirty="0" smtClean="0">
                <a:latin typeface="Comic Sans MS" pitchFamily="66" charset="0"/>
              </a:rPr>
              <a:t>Bazı </a:t>
            </a:r>
            <a:r>
              <a:rPr lang="tr-TR" sz="3000" dirty="0" err="1" smtClean="0">
                <a:latin typeface="Comic Sans MS" pitchFamily="66" charset="0"/>
              </a:rPr>
              <a:t>virus</a:t>
            </a:r>
            <a:r>
              <a:rPr lang="tr-TR" sz="3000" dirty="0" smtClean="0">
                <a:latin typeface="Comic Sans MS" pitchFamily="66" charset="0"/>
              </a:rPr>
              <a:t> cinsleri henüz aile düzeyinde </a:t>
            </a:r>
            <a:r>
              <a:rPr lang="tr-TR" sz="3000" dirty="0" err="1" smtClean="0">
                <a:latin typeface="Comic Sans MS" pitchFamily="66" charset="0"/>
              </a:rPr>
              <a:t>sınıflandırılmamıştır.Bu</a:t>
            </a:r>
            <a:r>
              <a:rPr lang="tr-TR" sz="3000" dirty="0" smtClean="0">
                <a:latin typeface="Comic Sans MS" pitchFamily="66" charset="0"/>
              </a:rPr>
              <a:t> cinsler </a:t>
            </a:r>
            <a:r>
              <a:rPr lang="tr-TR" sz="3000" dirty="0" err="1" smtClean="0">
                <a:latin typeface="Comic Sans MS" pitchFamily="66" charset="0"/>
              </a:rPr>
              <a:t>taksonomik</a:t>
            </a:r>
            <a:r>
              <a:rPr lang="tr-TR" sz="3000" dirty="0" smtClean="0">
                <a:latin typeface="Comic Sans MS" pitchFamily="66" charset="0"/>
              </a:rPr>
              <a:t> düzen içerisinde 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3000" dirty="0" smtClean="0">
                <a:solidFill>
                  <a:srgbClr val="FF0000"/>
                </a:solidFill>
                <a:latin typeface="Comic Sans MS" pitchFamily="66" charset="0"/>
              </a:rPr>
              <a:t>“serbest cins-</a:t>
            </a:r>
            <a:r>
              <a:rPr lang="tr-TR" sz="3000" dirty="0" err="1" smtClean="0">
                <a:solidFill>
                  <a:srgbClr val="FF0000"/>
                </a:solidFill>
                <a:latin typeface="Comic Sans MS" pitchFamily="66" charset="0"/>
              </a:rPr>
              <a:t>Floating</a:t>
            </a:r>
            <a:r>
              <a:rPr lang="tr-TR" sz="3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3000" dirty="0" err="1" smtClean="0">
                <a:solidFill>
                  <a:srgbClr val="FF0000"/>
                </a:solidFill>
                <a:latin typeface="Comic Sans MS" pitchFamily="66" charset="0"/>
              </a:rPr>
              <a:t>Genus</a:t>
            </a:r>
            <a:r>
              <a:rPr lang="tr-TR" sz="3000" dirty="0" smtClean="0">
                <a:solidFill>
                  <a:srgbClr val="FF0000"/>
                </a:solidFill>
                <a:latin typeface="Comic Sans MS" pitchFamily="66" charset="0"/>
              </a:rPr>
              <a:t>”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3000" dirty="0" smtClean="0">
                <a:latin typeface="Comic Sans MS" pitchFamily="66" charset="0"/>
              </a:rPr>
              <a:t>olarak tanımlanır.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3000" dirty="0" err="1" smtClean="0">
                <a:latin typeface="Comic Sans MS" pitchFamily="66" charset="0"/>
              </a:rPr>
              <a:t>Hepatitis</a:t>
            </a:r>
            <a:r>
              <a:rPr lang="tr-TR" sz="3000" dirty="0" smtClean="0">
                <a:latin typeface="Comic Sans MS" pitchFamily="66" charset="0"/>
              </a:rPr>
              <a:t> D </a:t>
            </a:r>
            <a:r>
              <a:rPr lang="tr-TR" sz="3000" dirty="0" err="1" smtClean="0">
                <a:latin typeface="Comic Sans MS" pitchFamily="66" charset="0"/>
              </a:rPr>
              <a:t>virusun</a:t>
            </a:r>
            <a:r>
              <a:rPr lang="tr-TR" sz="3000" dirty="0" smtClean="0">
                <a:latin typeface="Comic Sans MS" pitchFamily="66" charset="0"/>
              </a:rPr>
              <a:t> yer aldığı </a:t>
            </a:r>
            <a:r>
              <a:rPr lang="tr-TR" sz="3000" dirty="0" err="1" smtClean="0">
                <a:latin typeface="Comic Sans MS" pitchFamily="66" charset="0"/>
              </a:rPr>
              <a:t>Deltavirus</a:t>
            </a:r>
            <a:r>
              <a:rPr lang="tr-TR" sz="3000" dirty="0" smtClean="0">
                <a:latin typeface="Comic Sans MS" pitchFamily="66" charset="0"/>
              </a:rPr>
              <a:t> </a:t>
            </a:r>
            <a:r>
              <a:rPr lang="tr-TR" sz="3000" dirty="0" err="1" smtClean="0">
                <a:latin typeface="Comic Sans MS" pitchFamily="66" charset="0"/>
              </a:rPr>
              <a:t>genusu</a:t>
            </a:r>
            <a:r>
              <a:rPr lang="tr-TR" sz="3000" dirty="0" smtClean="0">
                <a:latin typeface="Comic Sans MS" pitchFamily="66" charset="0"/>
              </a:rPr>
              <a:t> bir </a:t>
            </a:r>
            <a:r>
              <a:rPr lang="tr-TR" sz="3000" dirty="0" err="1" smtClean="0">
                <a:latin typeface="Comic Sans MS" pitchFamily="66" charset="0"/>
              </a:rPr>
              <a:t>floating</a:t>
            </a:r>
            <a:r>
              <a:rPr lang="tr-TR" sz="3000" dirty="0" smtClean="0">
                <a:latin typeface="Comic Sans MS" pitchFamily="66" charset="0"/>
              </a:rPr>
              <a:t> </a:t>
            </a:r>
            <a:r>
              <a:rPr lang="tr-TR" sz="3000" dirty="0" err="1" smtClean="0">
                <a:latin typeface="Comic Sans MS" pitchFamily="66" charset="0"/>
              </a:rPr>
              <a:t>genus</a:t>
            </a:r>
            <a:r>
              <a:rPr lang="tr-TR" sz="3000" dirty="0" smtClean="0">
                <a:latin typeface="Comic Sans MS" pitchFamily="66" charset="0"/>
              </a:rPr>
              <a:t> örneğidir.</a:t>
            </a:r>
            <a:endParaRPr lang="tr-TR" sz="3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90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81200" y="1"/>
            <a:ext cx="8229600" cy="714375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KURALLAR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24000" y="785814"/>
            <a:ext cx="8858250" cy="6072187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tr-TR" sz="2400" dirty="0"/>
              <a:t>1-</a:t>
            </a:r>
            <a:r>
              <a:rPr lang="tr-TR" sz="2400" dirty="0" err="1">
                <a:latin typeface="Comic Sans MS" pitchFamily="66" charset="0"/>
              </a:rPr>
              <a:t>Virusların</a:t>
            </a:r>
            <a:r>
              <a:rPr lang="tr-TR" sz="2400" dirty="0">
                <a:latin typeface="Comic Sans MS" pitchFamily="66" charset="0"/>
              </a:rPr>
              <a:t> adlandırılmasında takım, aile, alt aile, ve cins adları </a:t>
            </a:r>
            <a:r>
              <a:rPr lang="tr-TR" sz="2400" b="1" dirty="0">
                <a:latin typeface="Comic Sans MS" pitchFamily="66" charset="0"/>
              </a:rPr>
              <a:t>İTALİK </a:t>
            </a:r>
            <a:r>
              <a:rPr lang="tr-TR" sz="2400" dirty="0">
                <a:latin typeface="Comic Sans MS" pitchFamily="66" charset="0"/>
              </a:rPr>
              <a:t>karakterde ve ilk harfleri büyük yazılır.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400" dirty="0"/>
              <a:t>2- Cins isimlerinde  -</a:t>
            </a:r>
            <a:r>
              <a:rPr lang="tr-TR" sz="2400" dirty="0" err="1"/>
              <a:t>virus</a:t>
            </a:r>
            <a:r>
              <a:rPr lang="tr-TR" sz="2400" dirty="0"/>
              <a:t> son eki bitişik yazılırken (</a:t>
            </a:r>
            <a:r>
              <a:rPr lang="tr-TR" sz="2400" i="1" dirty="0" err="1"/>
              <a:t>Morbillivirus</a:t>
            </a:r>
            <a:r>
              <a:rPr lang="tr-TR" sz="2400" dirty="0"/>
              <a:t>); tür isimlerinde ayrı gösterilir (</a:t>
            </a:r>
            <a:r>
              <a:rPr lang="tr-TR" sz="2400" i="1" dirty="0"/>
              <a:t>Sığır vebası </a:t>
            </a:r>
            <a:r>
              <a:rPr lang="tr-TR" sz="2400" i="1" dirty="0" err="1"/>
              <a:t>virusu</a:t>
            </a:r>
            <a:r>
              <a:rPr lang="tr-TR" sz="2400" dirty="0"/>
              <a:t>).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400" dirty="0"/>
              <a:t>Tür isimlerinde ilk kelimenin ilk harfi büyük harfle gösterilir</a:t>
            </a:r>
            <a:r>
              <a:rPr lang="tr-TR" sz="2400" i="1" dirty="0"/>
              <a:t>.(Köpek gençlik hastalığı </a:t>
            </a:r>
            <a:r>
              <a:rPr lang="tr-TR" sz="2400" i="1" dirty="0" err="1"/>
              <a:t>virusu</a:t>
            </a:r>
            <a:r>
              <a:rPr lang="tr-TR" sz="2400" i="1" dirty="0"/>
              <a:t>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400" dirty="0"/>
              <a:t>Özel isimler </a:t>
            </a:r>
            <a:r>
              <a:rPr lang="tr-TR" sz="2400" dirty="0" err="1"/>
              <a:t>sözkonusu</a:t>
            </a:r>
            <a:r>
              <a:rPr lang="tr-TR" sz="2400" dirty="0"/>
              <a:t> olduğunda tür adında yer alan diğer </a:t>
            </a:r>
            <a:r>
              <a:rPr lang="tr-TR" sz="2400" dirty="0" err="1"/>
              <a:t>kelimlerde</a:t>
            </a:r>
            <a:r>
              <a:rPr lang="tr-TR" sz="2400" dirty="0"/>
              <a:t>  büyük harf kullanılabilir.(</a:t>
            </a:r>
            <a:r>
              <a:rPr lang="tr-TR" sz="2400" i="1" dirty="0"/>
              <a:t>Batı Nil </a:t>
            </a:r>
            <a:r>
              <a:rPr lang="tr-TR" sz="2400" i="1" dirty="0" err="1"/>
              <a:t>virusu</a:t>
            </a:r>
            <a:r>
              <a:rPr lang="tr-TR" sz="2400" i="1" dirty="0"/>
              <a:t>; Kırım -Kongo kanamalı ateşi </a:t>
            </a:r>
            <a:r>
              <a:rPr lang="tr-TR" sz="2400" i="1" dirty="0" err="1"/>
              <a:t>virusu</a:t>
            </a:r>
            <a:r>
              <a:rPr lang="tr-TR" sz="2400" dirty="0"/>
              <a:t>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400" dirty="0" err="1"/>
              <a:t>Virus</a:t>
            </a:r>
            <a:r>
              <a:rPr lang="tr-TR" sz="2400" dirty="0"/>
              <a:t> türleri italik yazılırken  belirteçler var ise büyük </a:t>
            </a:r>
            <a:r>
              <a:rPr lang="tr-TR" sz="2400" dirty="0" err="1"/>
              <a:t>harle</a:t>
            </a:r>
            <a:r>
              <a:rPr lang="tr-TR" sz="2400" dirty="0"/>
              <a:t> yazılır.(</a:t>
            </a:r>
            <a:r>
              <a:rPr lang="tr-TR" sz="2400" i="1" dirty="0" err="1"/>
              <a:t>İnflueza</a:t>
            </a:r>
            <a:r>
              <a:rPr lang="tr-TR" sz="2400" i="1" dirty="0"/>
              <a:t> A </a:t>
            </a:r>
            <a:r>
              <a:rPr lang="tr-TR" sz="2400" i="1" dirty="0" err="1"/>
              <a:t>virusu</a:t>
            </a:r>
            <a:r>
              <a:rPr lang="tr-TR" sz="2400" dirty="0"/>
              <a:t>).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400" dirty="0" err="1"/>
              <a:t>Virus</a:t>
            </a:r>
            <a:r>
              <a:rPr lang="tr-TR" sz="2400" dirty="0"/>
              <a:t> türleri italik karakterde yazılırken </a:t>
            </a:r>
            <a:r>
              <a:rPr lang="tr-TR" sz="2400" dirty="0" err="1"/>
              <a:t>virus</a:t>
            </a:r>
            <a:r>
              <a:rPr lang="tr-TR" sz="2400" dirty="0"/>
              <a:t> </a:t>
            </a:r>
            <a:r>
              <a:rPr lang="tr-TR" sz="2400" dirty="0" err="1"/>
              <a:t>suşlarına</a:t>
            </a:r>
            <a:r>
              <a:rPr lang="tr-TR" sz="2400" dirty="0"/>
              <a:t> ilişkin bilgiler düz karakterde yazılır.</a:t>
            </a:r>
          </a:p>
          <a:p>
            <a:pPr marL="514350" indent="-514350" algn="ctr">
              <a:buNone/>
              <a:defRPr/>
            </a:pPr>
            <a:r>
              <a:rPr lang="tr-TR" sz="2400" dirty="0"/>
              <a:t>(</a:t>
            </a:r>
            <a:r>
              <a:rPr lang="tr-TR" sz="2400" i="1" dirty="0" err="1"/>
              <a:t>Bovine</a:t>
            </a:r>
            <a:r>
              <a:rPr lang="tr-TR" sz="2400" i="1" dirty="0"/>
              <a:t> </a:t>
            </a:r>
            <a:r>
              <a:rPr lang="tr-TR" sz="2400" i="1" dirty="0" err="1"/>
              <a:t>viral</a:t>
            </a:r>
            <a:r>
              <a:rPr lang="tr-TR" sz="2400" i="1" dirty="0"/>
              <a:t> </a:t>
            </a:r>
            <a:r>
              <a:rPr lang="tr-TR" sz="2400" i="1" dirty="0" err="1"/>
              <a:t>diarrhea</a:t>
            </a:r>
            <a:r>
              <a:rPr lang="tr-TR" sz="2400" i="1" dirty="0"/>
              <a:t> </a:t>
            </a:r>
            <a:r>
              <a:rPr lang="tr-TR" sz="2400" i="1" dirty="0" err="1"/>
              <a:t>virus</a:t>
            </a:r>
            <a:r>
              <a:rPr lang="tr-TR" sz="2400" dirty="0"/>
              <a:t> NADL </a:t>
            </a:r>
            <a:r>
              <a:rPr lang="tr-TR" sz="2400" dirty="0" err="1"/>
              <a:t>suşu</a:t>
            </a:r>
            <a:r>
              <a:rPr lang="tr-TR" sz="2400" dirty="0"/>
              <a:t>)</a:t>
            </a:r>
          </a:p>
          <a:p>
            <a:pPr marL="514350" indent="-514350">
              <a:buNone/>
              <a:defRPr/>
            </a:pPr>
            <a:endParaRPr lang="tr-TR" sz="2400" dirty="0"/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1973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FF33CC"/>
                </a:solidFill>
                <a:latin typeface="Comic Sans MS" pitchFamily="66" charset="0"/>
              </a:rPr>
              <a:t>Örnek 1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TAKIM:</a:t>
            </a:r>
            <a:r>
              <a:rPr lang="tr-TR" sz="2400" i="1" dirty="0" err="1">
                <a:latin typeface="Comic Sans MS" pitchFamily="66" charset="0"/>
              </a:rPr>
              <a:t>Herpesvirales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AİLE:</a:t>
            </a:r>
            <a:r>
              <a:rPr lang="tr-TR" sz="2400" b="1" i="1" dirty="0" err="1">
                <a:latin typeface="Comic Sans MS" pitchFamily="66" charset="0"/>
              </a:rPr>
              <a:t>H</a:t>
            </a:r>
            <a:r>
              <a:rPr lang="tr-TR" sz="2400" i="1" dirty="0" err="1">
                <a:latin typeface="Comic Sans MS" pitchFamily="66" charset="0"/>
              </a:rPr>
              <a:t>erpesviridae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ALT AİLE</a:t>
            </a:r>
            <a:r>
              <a:rPr lang="tr-TR" sz="2400" b="1" i="1" dirty="0">
                <a:solidFill>
                  <a:srgbClr val="33CC33"/>
                </a:solidFill>
                <a:latin typeface="Comic Sans MS" pitchFamily="66" charset="0"/>
              </a:rPr>
              <a:t>:</a:t>
            </a:r>
            <a:r>
              <a:rPr lang="tr-TR" sz="2400" i="1" dirty="0" err="1">
                <a:latin typeface="Comic Sans MS" pitchFamily="66" charset="0"/>
              </a:rPr>
              <a:t>Alphaherpesvirinae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CİNS:</a:t>
            </a:r>
            <a:r>
              <a:rPr lang="tr-TR" sz="2400" i="1" dirty="0" err="1">
                <a:latin typeface="Comic Sans MS" pitchFamily="66" charset="0"/>
              </a:rPr>
              <a:t>Simplexvirus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TÜR:</a:t>
            </a:r>
            <a:r>
              <a:rPr lang="tr-TR" sz="2400" dirty="0">
                <a:latin typeface="Comic Sans MS" pitchFamily="66" charset="0"/>
              </a:rPr>
              <a:t> </a:t>
            </a:r>
            <a:r>
              <a:rPr lang="tr-TR" sz="2400" i="1" dirty="0" err="1">
                <a:latin typeface="Comic Sans MS" pitchFamily="66" charset="0"/>
              </a:rPr>
              <a:t>Herpes</a:t>
            </a:r>
            <a:r>
              <a:rPr lang="tr-TR" sz="2400" i="1" dirty="0">
                <a:latin typeface="Comic Sans MS" pitchFamily="66" charset="0"/>
              </a:rPr>
              <a:t>  </a:t>
            </a:r>
            <a:r>
              <a:rPr lang="tr-TR" sz="2400" i="1" dirty="0" err="1">
                <a:latin typeface="Comic Sans MS" pitchFamily="66" charset="0"/>
              </a:rPr>
              <a:t>simplex</a:t>
            </a:r>
            <a:r>
              <a:rPr lang="tr-TR" sz="2400" i="1" dirty="0">
                <a:latin typeface="Comic Sans MS" pitchFamily="66" charset="0"/>
              </a:rPr>
              <a:t> </a:t>
            </a:r>
            <a:r>
              <a:rPr lang="tr-TR" sz="2400" i="1" dirty="0" err="1">
                <a:latin typeface="Comic Sans MS" pitchFamily="66" charset="0"/>
              </a:rPr>
              <a:t>virus</a:t>
            </a:r>
            <a:r>
              <a:rPr lang="tr-TR" sz="2400" i="1" dirty="0">
                <a:latin typeface="Comic Sans MS" pitchFamily="66" charset="0"/>
              </a:rPr>
              <a:t> tip 1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FF33CC"/>
                </a:solidFill>
                <a:latin typeface="Comic Sans MS" pitchFamily="66" charset="0"/>
              </a:rPr>
              <a:t>Örnek  2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TAKIM:</a:t>
            </a:r>
            <a:r>
              <a:rPr lang="tr-TR" sz="2400" i="1" dirty="0" err="1">
                <a:latin typeface="Comic Sans MS" pitchFamily="66" charset="0"/>
              </a:rPr>
              <a:t>Mononegavirales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AİLE:</a:t>
            </a:r>
            <a:r>
              <a:rPr lang="tr-TR" sz="2400" b="1" i="1" dirty="0" err="1">
                <a:latin typeface="Comic Sans MS" pitchFamily="66" charset="0"/>
              </a:rPr>
              <a:t>Paramyxoviridae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ALT AİLE</a:t>
            </a:r>
            <a:r>
              <a:rPr lang="tr-TR" sz="2400" b="1" i="1" dirty="0">
                <a:solidFill>
                  <a:srgbClr val="33CC33"/>
                </a:solidFill>
                <a:latin typeface="Comic Sans MS" pitchFamily="66" charset="0"/>
              </a:rPr>
              <a:t>:</a:t>
            </a:r>
            <a:r>
              <a:rPr lang="tr-TR" sz="2400" i="1" dirty="0" err="1">
                <a:latin typeface="Comic Sans MS" pitchFamily="66" charset="0"/>
              </a:rPr>
              <a:t>Paramyxovirinae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CİNS:</a:t>
            </a:r>
            <a:r>
              <a:rPr lang="tr-TR" sz="2400" b="1" i="1" dirty="0" err="1">
                <a:latin typeface="Comic Sans MS" pitchFamily="66" charset="0"/>
              </a:rPr>
              <a:t>Respirovirus</a:t>
            </a:r>
            <a:endParaRPr lang="tr-TR" sz="2400" i="1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TÜR:</a:t>
            </a:r>
            <a:r>
              <a:rPr lang="tr-TR" sz="2400" dirty="0">
                <a:latin typeface="Comic Sans MS" pitchFamily="66" charset="0"/>
              </a:rPr>
              <a:t> </a:t>
            </a:r>
            <a:r>
              <a:rPr lang="tr-TR" sz="2400" i="1" dirty="0" err="1">
                <a:latin typeface="Comic Sans MS" pitchFamily="66" charset="0"/>
              </a:rPr>
              <a:t>Bovine</a:t>
            </a:r>
            <a:r>
              <a:rPr lang="tr-TR" sz="2400" i="1" dirty="0">
                <a:latin typeface="Comic Sans MS" pitchFamily="66" charset="0"/>
              </a:rPr>
              <a:t> </a:t>
            </a:r>
            <a:r>
              <a:rPr lang="tr-TR" sz="2400" i="1" dirty="0" err="1">
                <a:latin typeface="Comic Sans MS" pitchFamily="66" charset="0"/>
              </a:rPr>
              <a:t>parainfluenza</a:t>
            </a:r>
            <a:r>
              <a:rPr lang="tr-TR" sz="2400" i="1" dirty="0">
                <a:latin typeface="Comic Sans MS" pitchFamily="66" charset="0"/>
              </a:rPr>
              <a:t> </a:t>
            </a:r>
            <a:r>
              <a:rPr lang="tr-TR" sz="2400" i="1" dirty="0" err="1">
                <a:latin typeface="Comic Sans MS" pitchFamily="66" charset="0"/>
              </a:rPr>
              <a:t>virus</a:t>
            </a:r>
            <a:r>
              <a:rPr lang="tr-TR" sz="2400" i="1" dirty="0">
                <a:latin typeface="Comic Sans MS" pitchFamily="66" charset="0"/>
              </a:rPr>
              <a:t> tip 1</a:t>
            </a:r>
          </a:p>
          <a:p>
            <a:pPr>
              <a:defRPr/>
            </a:pPr>
            <a:endParaRPr lang="tr-TR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tr-TR" sz="2400" i="1" dirty="0">
              <a:latin typeface="Comic Sans MS" pitchFamily="66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84787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81200" y="-571500"/>
            <a:ext cx="8229600" cy="28575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24001" y="0"/>
            <a:ext cx="9358313" cy="7215188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chemeClr val="accent5"/>
                </a:solidFill>
              </a:rPr>
              <a:t>İZOLAT VEYA SAHA İZOLATI(</a:t>
            </a:r>
            <a:r>
              <a:rPr lang="tr-TR" sz="2400" b="1" dirty="0" err="1">
                <a:solidFill>
                  <a:schemeClr val="accent5"/>
                </a:solidFill>
              </a:rPr>
              <a:t>isolate</a:t>
            </a:r>
            <a:r>
              <a:rPr lang="tr-TR" sz="2400" b="1" dirty="0">
                <a:solidFill>
                  <a:schemeClr val="accent5"/>
                </a:solidFill>
              </a:rPr>
              <a:t>)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dirty="0" err="1">
                <a:latin typeface="Comic Sans MS" pitchFamily="66" charset="0"/>
              </a:rPr>
              <a:t>Virus</a:t>
            </a:r>
            <a:r>
              <a:rPr lang="tr-TR" sz="2400" dirty="0">
                <a:latin typeface="Comic Sans MS" pitchFamily="66" charset="0"/>
              </a:rPr>
              <a:t> çalışmalarında bir </a:t>
            </a:r>
            <a:r>
              <a:rPr lang="tr-TR" sz="2400" dirty="0" err="1">
                <a:latin typeface="Comic Sans MS" pitchFamily="66" charset="0"/>
              </a:rPr>
              <a:t>virus</a:t>
            </a:r>
            <a:r>
              <a:rPr lang="tr-TR" sz="2400" dirty="0">
                <a:latin typeface="Comic Sans MS" pitchFamily="66" charset="0"/>
              </a:rPr>
              <a:t> türünün sahadan ya da belirli bir kaynaktan elde edilen örneklerinin tanımıdır.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chemeClr val="accent5"/>
                </a:solidFill>
                <a:latin typeface="Comic Sans MS" pitchFamily="66" charset="0"/>
              </a:rPr>
              <a:t>SUŞ (</a:t>
            </a:r>
            <a:r>
              <a:rPr lang="tr-TR" sz="2400" dirty="0" err="1">
                <a:solidFill>
                  <a:schemeClr val="accent5"/>
                </a:solidFill>
                <a:latin typeface="Comic Sans MS" pitchFamily="66" charset="0"/>
              </a:rPr>
              <a:t>Strain</a:t>
            </a:r>
            <a:r>
              <a:rPr lang="tr-TR" sz="2400" b="1" dirty="0">
                <a:solidFill>
                  <a:schemeClr val="accent5"/>
                </a:solidFill>
                <a:latin typeface="Comic Sans MS" pitchFamily="66" charset="0"/>
              </a:rPr>
              <a:t>)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Comic Sans MS" pitchFamily="66" charset="0"/>
              </a:rPr>
              <a:t>Saha </a:t>
            </a:r>
            <a:r>
              <a:rPr lang="tr-TR" sz="2400" dirty="0" err="1">
                <a:latin typeface="Comic Sans MS" pitchFamily="66" charset="0"/>
              </a:rPr>
              <a:t>izolatlarının</a:t>
            </a:r>
            <a:r>
              <a:rPr lang="tr-TR" sz="2400" dirty="0">
                <a:latin typeface="Comic Sans MS" pitchFamily="66" charset="0"/>
              </a:rPr>
              <a:t> detaylı özellikleri tam bilinememektedir. Değişik bölgelerden veya ülkelerden elde edilen ve </a:t>
            </a:r>
            <a:r>
              <a:rPr lang="tr-TR" sz="2400" dirty="0" err="1">
                <a:latin typeface="Comic Sans MS" pitchFamily="66" charset="0"/>
              </a:rPr>
              <a:t>serolojik</a:t>
            </a:r>
            <a:r>
              <a:rPr lang="tr-TR" sz="2400" dirty="0">
                <a:latin typeface="Comic Sans MS" pitchFamily="66" charset="0"/>
              </a:rPr>
              <a:t>,biyolojik genetik vb karakteristik özellikleri belirlenerek tiplendirilmiş olan </a:t>
            </a:r>
            <a:r>
              <a:rPr lang="tr-TR" sz="2400" dirty="0" err="1">
                <a:latin typeface="Comic Sans MS" pitchFamily="66" charset="0"/>
              </a:rPr>
              <a:t>izolatlara</a:t>
            </a:r>
            <a:r>
              <a:rPr lang="tr-TR" sz="2400" dirty="0">
                <a:latin typeface="Comic Sans MS" pitchFamily="66" charset="0"/>
              </a:rPr>
              <a:t>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chemeClr val="accent5"/>
                </a:solidFill>
                <a:latin typeface="Comic Sans MS" pitchFamily="66" charset="0"/>
              </a:rPr>
              <a:t>SUŞ</a:t>
            </a:r>
            <a:r>
              <a:rPr lang="tr-TR" sz="24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2400" dirty="0">
                <a:latin typeface="Comic Sans MS" pitchFamily="66" charset="0"/>
              </a:rPr>
              <a:t>adı verilir.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tr-TR" sz="2400" b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chemeClr val="accent5"/>
                </a:solidFill>
                <a:latin typeface="Comic Sans MS" pitchFamily="66" charset="0"/>
              </a:rPr>
              <a:t>REFERANS SUŞ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dirty="0" err="1">
                <a:latin typeface="Comic Sans MS" pitchFamily="66" charset="0"/>
              </a:rPr>
              <a:t>Virusların</a:t>
            </a:r>
            <a:r>
              <a:rPr lang="tr-TR" sz="2400" dirty="0">
                <a:latin typeface="Comic Sans MS" pitchFamily="66" charset="0"/>
              </a:rPr>
              <a:t> bazı </a:t>
            </a:r>
            <a:r>
              <a:rPr lang="tr-TR" sz="2400" dirty="0" err="1">
                <a:latin typeface="Comic Sans MS" pitchFamily="66" charset="0"/>
              </a:rPr>
              <a:t>suşları</a:t>
            </a:r>
            <a:r>
              <a:rPr lang="tr-TR" sz="2400" dirty="0">
                <a:latin typeface="Comic Sans MS" pitchFamily="66" charset="0"/>
              </a:rPr>
              <a:t> ile ilgili yoğun kullanım alanı bulunabilir.Bu tür </a:t>
            </a:r>
            <a:r>
              <a:rPr lang="tr-TR" sz="2400" dirty="0" err="1">
                <a:latin typeface="Comic Sans MS" pitchFamily="66" charset="0"/>
              </a:rPr>
              <a:t>suşlara</a:t>
            </a:r>
            <a:r>
              <a:rPr lang="tr-TR" sz="2400" dirty="0">
                <a:latin typeface="Comic Sans MS" pitchFamily="66" charset="0"/>
              </a:rPr>
              <a:t> referans </a:t>
            </a:r>
            <a:r>
              <a:rPr lang="tr-TR" sz="2400" dirty="0" err="1">
                <a:latin typeface="Comic Sans MS" pitchFamily="66" charset="0"/>
              </a:rPr>
              <a:t>suş</a:t>
            </a:r>
            <a:r>
              <a:rPr lang="tr-TR" sz="2400" dirty="0">
                <a:latin typeface="Comic Sans MS" pitchFamily="66" charset="0"/>
              </a:rPr>
              <a:t> ya da </a:t>
            </a:r>
            <a:r>
              <a:rPr lang="tr-TR" sz="2400" dirty="0" err="1">
                <a:latin typeface="Comic Sans MS" pitchFamily="66" charset="0"/>
              </a:rPr>
              <a:t>laboratuvar</a:t>
            </a:r>
            <a:r>
              <a:rPr lang="tr-TR" sz="2400" dirty="0">
                <a:latin typeface="Comic Sans MS" pitchFamily="66" charset="0"/>
              </a:rPr>
              <a:t> </a:t>
            </a:r>
            <a:r>
              <a:rPr lang="tr-TR" sz="2400" dirty="0" err="1">
                <a:latin typeface="Comic Sans MS" pitchFamily="66" charset="0"/>
              </a:rPr>
              <a:t>suşu</a:t>
            </a:r>
            <a:r>
              <a:rPr lang="tr-TR" sz="2400" dirty="0">
                <a:latin typeface="Comic Sans MS" pitchFamily="66" charset="0"/>
              </a:rPr>
              <a:t> denir.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i="1" dirty="0" err="1">
                <a:solidFill>
                  <a:srgbClr val="00B0F0"/>
                </a:solidFill>
                <a:latin typeface="Comic Sans MS" pitchFamily="66" charset="0"/>
              </a:rPr>
              <a:t>Bovine</a:t>
            </a:r>
            <a:r>
              <a:rPr lang="tr-TR" sz="2400" b="1" i="1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tr-TR" sz="2400" b="1" i="1" dirty="0" err="1">
                <a:solidFill>
                  <a:srgbClr val="00B0F0"/>
                </a:solidFill>
                <a:latin typeface="Comic Sans MS" pitchFamily="66" charset="0"/>
              </a:rPr>
              <a:t>viral</a:t>
            </a:r>
            <a:r>
              <a:rPr lang="tr-TR" sz="2400" b="1" i="1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tr-TR" sz="2400" b="1" i="1" dirty="0" err="1">
                <a:solidFill>
                  <a:srgbClr val="00B0F0"/>
                </a:solidFill>
                <a:latin typeface="Comic Sans MS" pitchFamily="66" charset="0"/>
              </a:rPr>
              <a:t>diarrhea</a:t>
            </a:r>
            <a:r>
              <a:rPr lang="tr-TR" sz="2400" b="1" i="1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tr-TR" sz="2400" b="1" i="1" dirty="0" err="1">
                <a:solidFill>
                  <a:srgbClr val="00B0F0"/>
                </a:solidFill>
                <a:latin typeface="Comic Sans MS" pitchFamily="66" charset="0"/>
              </a:rPr>
              <a:t>virus</a:t>
            </a:r>
            <a:r>
              <a:rPr lang="tr-TR" sz="2400" b="1" i="1" dirty="0">
                <a:solidFill>
                  <a:srgbClr val="00B0F0"/>
                </a:solidFill>
                <a:latin typeface="Comic Sans MS" pitchFamily="66" charset="0"/>
              </a:rPr>
              <a:t>  </a:t>
            </a:r>
            <a:r>
              <a:rPr lang="tr-TR" sz="2400" b="1" dirty="0">
                <a:solidFill>
                  <a:srgbClr val="00B0F0"/>
                </a:solidFill>
                <a:latin typeface="Comic Sans MS" pitchFamily="66" charset="0"/>
              </a:rPr>
              <a:t>NADL </a:t>
            </a:r>
            <a:r>
              <a:rPr lang="tr-TR" sz="2400" b="1" dirty="0" err="1">
                <a:solidFill>
                  <a:srgbClr val="00B0F0"/>
                </a:solidFill>
                <a:latin typeface="Comic Sans MS" pitchFamily="66" charset="0"/>
              </a:rPr>
              <a:t>suşu</a:t>
            </a:r>
            <a:endParaRPr lang="tr-TR" sz="2400" b="1" dirty="0">
              <a:solidFill>
                <a:srgbClr val="00B0F0"/>
              </a:solidFill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i="1" dirty="0" err="1">
                <a:solidFill>
                  <a:srgbClr val="00B0F0"/>
                </a:solidFill>
                <a:latin typeface="Comic Sans MS" pitchFamily="66" charset="0"/>
              </a:rPr>
              <a:t>Herpes</a:t>
            </a:r>
            <a:r>
              <a:rPr lang="tr-TR" sz="2400" b="1" i="1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tr-TR" sz="2400" b="1" i="1" dirty="0" err="1">
                <a:solidFill>
                  <a:srgbClr val="00B0F0"/>
                </a:solidFill>
                <a:latin typeface="Comic Sans MS" pitchFamily="66" charset="0"/>
              </a:rPr>
              <a:t>simplex</a:t>
            </a:r>
            <a:r>
              <a:rPr lang="tr-TR" sz="2400" b="1" i="1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tr-TR" sz="2400" b="1" i="1" dirty="0" err="1">
                <a:solidFill>
                  <a:srgbClr val="00B0F0"/>
                </a:solidFill>
                <a:latin typeface="Comic Sans MS" pitchFamily="66" charset="0"/>
              </a:rPr>
              <a:t>virus</a:t>
            </a:r>
            <a:r>
              <a:rPr lang="tr-TR" sz="2400" b="1" i="1" dirty="0">
                <a:solidFill>
                  <a:srgbClr val="00B0F0"/>
                </a:solidFill>
                <a:latin typeface="Comic Sans MS" pitchFamily="66" charset="0"/>
              </a:rPr>
              <a:t> tip  </a:t>
            </a:r>
            <a:r>
              <a:rPr lang="tr-TR" sz="2400" b="1" dirty="0">
                <a:solidFill>
                  <a:srgbClr val="00B0F0"/>
                </a:solidFill>
                <a:latin typeface="Comic Sans MS" pitchFamily="66" charset="0"/>
              </a:rPr>
              <a:t>KOS </a:t>
            </a:r>
            <a:r>
              <a:rPr lang="tr-TR" sz="2400" b="1" dirty="0" err="1">
                <a:solidFill>
                  <a:srgbClr val="00B0F0"/>
                </a:solidFill>
                <a:latin typeface="Comic Sans MS" pitchFamily="66" charset="0"/>
              </a:rPr>
              <a:t>suşu</a:t>
            </a:r>
            <a:endParaRPr lang="tr-TR" sz="2400" b="1" dirty="0">
              <a:solidFill>
                <a:srgbClr val="00B0F0"/>
              </a:solidFill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tr-TR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685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flipV="1">
            <a:off x="1981200" y="-928688"/>
            <a:ext cx="8229600" cy="57150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chemeClr val="accent5"/>
                </a:solidFill>
                <a:latin typeface="Comic Sans MS" pitchFamily="66" charset="0"/>
              </a:rPr>
              <a:t>SEROTİP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000" dirty="0">
                <a:latin typeface="Comic Sans MS" pitchFamily="66" charset="0"/>
              </a:rPr>
              <a:t>Bir </a:t>
            </a:r>
            <a:r>
              <a:rPr lang="tr-TR" sz="2000" dirty="0" err="1">
                <a:latin typeface="Comic Sans MS" pitchFamily="66" charset="0"/>
              </a:rPr>
              <a:t>virus</a:t>
            </a:r>
            <a:r>
              <a:rPr lang="tr-TR" sz="2000" dirty="0">
                <a:latin typeface="Comic Sans MS" pitchFamily="66" charset="0"/>
              </a:rPr>
              <a:t> türünün farklı </a:t>
            </a:r>
            <a:r>
              <a:rPr lang="tr-TR" sz="2000" dirty="0" err="1">
                <a:latin typeface="Comic Sans MS" pitchFamily="66" charset="0"/>
              </a:rPr>
              <a:t>serolojik</a:t>
            </a:r>
            <a:r>
              <a:rPr lang="tr-TR" sz="2000" dirty="0">
                <a:latin typeface="Comic Sans MS" pitchFamily="66" charset="0"/>
              </a:rPr>
              <a:t> özelliklerine sahip </a:t>
            </a:r>
            <a:r>
              <a:rPr lang="tr-TR" sz="2000" dirty="0" err="1">
                <a:latin typeface="Comic Sans MS" pitchFamily="66" charset="0"/>
              </a:rPr>
              <a:t>suşlarının</a:t>
            </a:r>
            <a:r>
              <a:rPr lang="tr-TR" sz="2000" dirty="0">
                <a:latin typeface="Comic Sans MS" pitchFamily="66" charset="0"/>
              </a:rPr>
              <a:t> oluşturduğu gruplara </a:t>
            </a:r>
            <a:r>
              <a:rPr lang="tr-TR" sz="2400" b="1" dirty="0">
                <a:solidFill>
                  <a:schemeClr val="accent1"/>
                </a:solidFill>
                <a:latin typeface="Comic Sans MS" pitchFamily="66" charset="0"/>
              </a:rPr>
              <a:t>“SEROTİP” </a:t>
            </a:r>
            <a:r>
              <a:rPr lang="tr-TR" sz="2000" dirty="0">
                <a:latin typeface="Comic Sans MS" pitchFamily="66" charset="0"/>
              </a:rPr>
              <a:t>denir.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000" dirty="0">
                <a:latin typeface="Comic Sans MS" pitchFamily="66" charset="0"/>
              </a:rPr>
              <a:t>Şap </a:t>
            </a:r>
            <a:r>
              <a:rPr lang="tr-TR" sz="2000" dirty="0" err="1">
                <a:latin typeface="Comic Sans MS" pitchFamily="66" charset="0"/>
              </a:rPr>
              <a:t>virusunun</a:t>
            </a:r>
            <a:r>
              <a:rPr lang="tr-TR" sz="2000" dirty="0">
                <a:latin typeface="Comic Sans MS" pitchFamily="66" charset="0"/>
              </a:rPr>
              <a:t> 7 adet </a:t>
            </a:r>
            <a:r>
              <a:rPr lang="tr-TR" sz="2000" dirty="0" err="1">
                <a:latin typeface="Comic Sans MS" pitchFamily="66" charset="0"/>
              </a:rPr>
              <a:t>serotipi</a:t>
            </a:r>
            <a:endParaRPr lang="tr-TR" sz="2000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000" i="1" dirty="0">
                <a:latin typeface="Comic Sans MS" pitchFamily="66" charset="0"/>
              </a:rPr>
              <a:t>Mavi dil </a:t>
            </a:r>
            <a:r>
              <a:rPr lang="tr-TR" sz="2000" i="1" dirty="0" err="1">
                <a:latin typeface="Comic Sans MS" pitchFamily="66" charset="0"/>
              </a:rPr>
              <a:t>virus</a:t>
            </a:r>
            <a:r>
              <a:rPr lang="tr-TR" sz="2000" i="1" dirty="0">
                <a:latin typeface="Comic Sans MS" pitchFamily="66" charset="0"/>
              </a:rPr>
              <a:t>  </a:t>
            </a:r>
            <a:r>
              <a:rPr lang="tr-TR" sz="2000" dirty="0">
                <a:latin typeface="Comic Sans MS" pitchFamily="66" charset="0"/>
              </a:rPr>
              <a:t>26 adet </a:t>
            </a:r>
            <a:r>
              <a:rPr lang="tr-TR" sz="2000" dirty="0" err="1">
                <a:latin typeface="Comic Sans MS" pitchFamily="66" charset="0"/>
              </a:rPr>
              <a:t>serotipe</a:t>
            </a:r>
            <a:r>
              <a:rPr lang="tr-TR" sz="2000" dirty="0">
                <a:latin typeface="Comic Sans MS" pitchFamily="66" charset="0"/>
              </a:rPr>
              <a:t> sahiptir.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000" dirty="0">
                <a:latin typeface="Comic Sans MS" pitchFamily="66" charset="0"/>
              </a:rPr>
              <a:t>Bazı durumlarda aynı </a:t>
            </a:r>
            <a:r>
              <a:rPr lang="tr-TR" sz="2000" dirty="0" err="1">
                <a:latin typeface="Comic Sans MS" pitchFamily="66" charset="0"/>
              </a:rPr>
              <a:t>serotipte</a:t>
            </a:r>
            <a:r>
              <a:rPr lang="tr-TR" sz="2000" dirty="0">
                <a:latin typeface="Comic Sans MS" pitchFamily="66" charset="0"/>
              </a:rPr>
              <a:t> yer alan </a:t>
            </a:r>
            <a:r>
              <a:rPr lang="tr-TR" sz="2000" dirty="0" err="1">
                <a:latin typeface="Comic Sans MS" pitchFamily="66" charset="0"/>
              </a:rPr>
              <a:t>suşlar</a:t>
            </a:r>
            <a:r>
              <a:rPr lang="tr-TR" sz="2000" dirty="0">
                <a:latin typeface="Comic Sans MS" pitchFamily="66" charset="0"/>
              </a:rPr>
              <a:t> arasında </a:t>
            </a:r>
            <a:r>
              <a:rPr lang="tr-TR" sz="2000" dirty="0" err="1">
                <a:latin typeface="Comic Sans MS" pitchFamily="66" charset="0"/>
              </a:rPr>
              <a:t>serolojik</a:t>
            </a:r>
            <a:r>
              <a:rPr lang="tr-TR" sz="2000" dirty="0">
                <a:latin typeface="Comic Sans MS" pitchFamily="66" charset="0"/>
              </a:rPr>
              <a:t> olarak  küçük farklılıklar gösteren gruplar bulunur bunlara “</a:t>
            </a:r>
            <a:r>
              <a:rPr lang="tr-TR" sz="2000" b="1" dirty="0">
                <a:solidFill>
                  <a:schemeClr val="accent1"/>
                </a:solidFill>
                <a:latin typeface="Comic Sans MS" pitchFamily="66" charset="0"/>
              </a:rPr>
              <a:t>ALT TİP” </a:t>
            </a:r>
            <a:r>
              <a:rPr lang="tr-TR" sz="2000" dirty="0">
                <a:latin typeface="Comic Sans MS" pitchFamily="66" charset="0"/>
              </a:rPr>
              <a:t>demir.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000" b="1" dirty="0">
                <a:solidFill>
                  <a:schemeClr val="accent5"/>
                </a:solidFill>
                <a:latin typeface="Comic Sans MS" pitchFamily="66" charset="0"/>
              </a:rPr>
              <a:t>“</a:t>
            </a:r>
            <a:r>
              <a:rPr lang="tr-TR" sz="2000" b="1" i="1" dirty="0">
                <a:solidFill>
                  <a:schemeClr val="accent5"/>
                </a:solidFill>
                <a:latin typeface="Comic Sans MS" pitchFamily="66" charset="0"/>
              </a:rPr>
              <a:t>Şap </a:t>
            </a:r>
            <a:r>
              <a:rPr lang="tr-TR" sz="2000" b="1" i="1" dirty="0" err="1">
                <a:solidFill>
                  <a:schemeClr val="accent5"/>
                </a:solidFill>
                <a:latin typeface="Comic Sans MS" pitchFamily="66" charset="0"/>
              </a:rPr>
              <a:t>virusu</a:t>
            </a:r>
            <a:r>
              <a:rPr lang="tr-TR" sz="2000" b="1" dirty="0">
                <a:solidFill>
                  <a:schemeClr val="accent5"/>
                </a:solidFill>
                <a:latin typeface="Comic Sans MS" pitchFamily="66" charset="0"/>
              </a:rPr>
              <a:t> 7 </a:t>
            </a:r>
            <a:r>
              <a:rPr lang="tr-TR" sz="2000" b="1" dirty="0" err="1">
                <a:solidFill>
                  <a:schemeClr val="accent5"/>
                </a:solidFill>
                <a:latin typeface="Comic Sans MS" pitchFamily="66" charset="0"/>
              </a:rPr>
              <a:t>serotipi</a:t>
            </a:r>
            <a:r>
              <a:rPr lang="tr-TR" sz="2000" b="1" dirty="0">
                <a:solidFill>
                  <a:schemeClr val="accent5"/>
                </a:solidFill>
                <a:latin typeface="Comic Sans MS" pitchFamily="66" charset="0"/>
              </a:rPr>
              <a:t> ile  içinde 50 adet alt tipe sahiptir”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tr-TR" sz="2000" b="1" dirty="0">
              <a:solidFill>
                <a:schemeClr val="accent5"/>
              </a:solidFill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chemeClr val="accent5"/>
                </a:solidFill>
                <a:latin typeface="Comic Sans MS" pitchFamily="66" charset="0"/>
              </a:rPr>
              <a:t>SEROGRUP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000" b="1" dirty="0">
                <a:latin typeface="Comic Sans MS" pitchFamily="66" charset="0"/>
              </a:rPr>
              <a:t>Bir </a:t>
            </a:r>
            <a:r>
              <a:rPr lang="tr-TR" sz="2000" b="1" dirty="0" err="1">
                <a:latin typeface="Comic Sans MS" pitchFamily="66" charset="0"/>
              </a:rPr>
              <a:t>virus</a:t>
            </a:r>
            <a:r>
              <a:rPr lang="tr-TR" sz="2000" b="1" dirty="0">
                <a:latin typeface="Comic Sans MS" pitchFamily="66" charset="0"/>
              </a:rPr>
              <a:t> türünün farklı </a:t>
            </a:r>
            <a:r>
              <a:rPr lang="tr-TR" sz="2000" b="1" dirty="0" err="1">
                <a:latin typeface="Comic Sans MS" pitchFamily="66" charset="0"/>
              </a:rPr>
              <a:t>suşları</a:t>
            </a:r>
            <a:r>
              <a:rPr lang="tr-TR" sz="2000" b="1" dirty="0">
                <a:latin typeface="Comic Sans MS" pitchFamily="66" charset="0"/>
              </a:rPr>
              <a:t> arasındaki </a:t>
            </a:r>
            <a:r>
              <a:rPr lang="tr-TR" sz="2000" b="1" dirty="0" err="1">
                <a:latin typeface="Comic Sans MS" pitchFamily="66" charset="0"/>
              </a:rPr>
              <a:t>serolojik</a:t>
            </a:r>
            <a:r>
              <a:rPr lang="tr-TR" sz="2000" b="1" dirty="0">
                <a:latin typeface="Comic Sans MS" pitchFamily="66" charset="0"/>
              </a:rPr>
              <a:t> benzerlikler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tr-TR" sz="2000" b="1" dirty="0">
                <a:latin typeface="Comic Sans MS" pitchFamily="66" charset="0"/>
              </a:rPr>
              <a:t> </a:t>
            </a:r>
            <a:r>
              <a:rPr lang="tr-TR" sz="2400" b="1" dirty="0">
                <a:solidFill>
                  <a:srgbClr val="106214"/>
                </a:solidFill>
                <a:latin typeface="Comic Sans MS" pitchFamily="66" charset="0"/>
              </a:rPr>
              <a:t>”SEROGRUP” </a:t>
            </a:r>
            <a:r>
              <a:rPr lang="tr-TR" sz="2000" b="1" dirty="0">
                <a:latin typeface="Comic Sans MS" pitchFamily="66" charset="0"/>
              </a:rPr>
              <a:t>olarak tanımlanır.</a:t>
            </a:r>
          </a:p>
          <a:p>
            <a:pPr marL="457200" indent="-457200" algn="ctr">
              <a:defRPr/>
            </a:pPr>
            <a:r>
              <a:rPr lang="tr-TR" sz="2000" dirty="0">
                <a:latin typeface="Comic Sans MS" pitchFamily="66" charset="0"/>
              </a:rPr>
              <a:t>26 </a:t>
            </a:r>
            <a:r>
              <a:rPr lang="tr-TR" sz="2000" dirty="0" err="1">
                <a:latin typeface="Comic Sans MS" pitchFamily="66" charset="0"/>
              </a:rPr>
              <a:t>serotipi</a:t>
            </a:r>
            <a:r>
              <a:rPr lang="tr-TR" sz="2000" dirty="0">
                <a:latin typeface="Comic Sans MS" pitchFamily="66" charset="0"/>
              </a:rPr>
              <a:t> olan </a:t>
            </a:r>
            <a:r>
              <a:rPr lang="tr-TR" sz="2000" i="1" dirty="0">
                <a:latin typeface="Comic Sans MS" pitchFamily="66" charset="0"/>
              </a:rPr>
              <a:t>Mavi dil </a:t>
            </a:r>
            <a:r>
              <a:rPr lang="tr-TR" sz="2000" i="1" dirty="0" err="1">
                <a:latin typeface="Comic Sans MS" pitchFamily="66" charset="0"/>
              </a:rPr>
              <a:t>virus</a:t>
            </a:r>
            <a:r>
              <a:rPr lang="tr-TR" sz="2000" i="1" dirty="0">
                <a:latin typeface="Comic Sans MS" pitchFamily="66" charset="0"/>
              </a:rPr>
              <a:t> </a:t>
            </a:r>
            <a:r>
              <a:rPr lang="tr-TR" sz="2000" dirty="0">
                <a:latin typeface="Comic Sans MS" pitchFamily="66" charset="0"/>
              </a:rPr>
              <a:t>ile 7 </a:t>
            </a:r>
            <a:r>
              <a:rPr lang="tr-TR" sz="2000" dirty="0" err="1">
                <a:latin typeface="Comic Sans MS" pitchFamily="66" charset="0"/>
              </a:rPr>
              <a:t>serotipi</a:t>
            </a:r>
            <a:r>
              <a:rPr lang="tr-TR" sz="2000" dirty="0">
                <a:latin typeface="Comic Sans MS" pitchFamily="66" charset="0"/>
              </a:rPr>
              <a:t> olan  </a:t>
            </a:r>
            <a:r>
              <a:rPr lang="tr-TR" sz="2000" i="1" dirty="0" err="1">
                <a:latin typeface="Comic Sans MS" pitchFamily="66" charset="0"/>
              </a:rPr>
              <a:t>Epizootic</a:t>
            </a:r>
            <a:r>
              <a:rPr lang="tr-TR" sz="2000" i="1" dirty="0">
                <a:latin typeface="Comic Sans MS" pitchFamily="66" charset="0"/>
              </a:rPr>
              <a:t> </a:t>
            </a:r>
            <a:r>
              <a:rPr lang="tr-TR" sz="2000" i="1" dirty="0" err="1">
                <a:latin typeface="Comic Sans MS" pitchFamily="66" charset="0"/>
              </a:rPr>
              <a:t>haermorrhagic</a:t>
            </a:r>
            <a:r>
              <a:rPr lang="tr-TR" sz="2000" i="1" dirty="0">
                <a:latin typeface="Comic Sans MS" pitchFamily="66" charset="0"/>
              </a:rPr>
              <a:t> </a:t>
            </a:r>
            <a:r>
              <a:rPr lang="tr-TR" sz="2000" i="1" dirty="0" err="1">
                <a:latin typeface="Comic Sans MS" pitchFamily="66" charset="0"/>
              </a:rPr>
              <a:t>disease</a:t>
            </a:r>
            <a:r>
              <a:rPr lang="tr-TR" sz="2000" i="1" dirty="0">
                <a:latin typeface="Comic Sans MS" pitchFamily="66" charset="0"/>
              </a:rPr>
              <a:t> </a:t>
            </a:r>
            <a:r>
              <a:rPr lang="tr-TR" sz="2000" i="1" dirty="0" err="1">
                <a:latin typeface="Comic Sans MS" pitchFamily="66" charset="0"/>
              </a:rPr>
              <a:t>virus</a:t>
            </a:r>
            <a:r>
              <a:rPr lang="tr-TR" sz="2000" i="1" dirty="0">
                <a:latin typeface="Comic Sans MS" pitchFamily="66" charset="0"/>
              </a:rPr>
              <a:t> </a:t>
            </a:r>
            <a:r>
              <a:rPr lang="tr-TR" sz="2000" dirty="0">
                <a:latin typeface="Comic Sans MS" pitchFamily="66" charset="0"/>
              </a:rPr>
              <a:t>aynı </a:t>
            </a:r>
            <a:r>
              <a:rPr lang="tr-TR" sz="2000" dirty="0" err="1">
                <a:latin typeface="Comic Sans MS" pitchFamily="66" charset="0"/>
              </a:rPr>
              <a:t>serogrup</a:t>
            </a:r>
            <a:r>
              <a:rPr lang="tr-TR" sz="2000" dirty="0">
                <a:latin typeface="Comic Sans MS" pitchFamily="66" charset="0"/>
              </a:rPr>
              <a:t> içinde yer almaktadır.</a:t>
            </a:r>
          </a:p>
          <a:p>
            <a:pPr marL="457200" indent="-457200" algn="ctr">
              <a:defRPr/>
            </a:pPr>
            <a:r>
              <a:rPr lang="tr-TR" sz="2000" i="1" dirty="0" err="1">
                <a:latin typeface="Comic Sans MS" pitchFamily="66" charset="0"/>
              </a:rPr>
              <a:t>Bünyaviridae</a:t>
            </a:r>
            <a:r>
              <a:rPr lang="tr-TR" sz="2000" dirty="0">
                <a:latin typeface="Comic Sans MS" pitchFamily="66" charset="0"/>
              </a:rPr>
              <a:t> ailesinde yer alan </a:t>
            </a:r>
            <a:r>
              <a:rPr lang="tr-TR" sz="2000" i="1" dirty="0" err="1">
                <a:latin typeface="Comic Sans MS" pitchFamily="66" charset="0"/>
              </a:rPr>
              <a:t>Orthobunyavirus</a:t>
            </a:r>
            <a:r>
              <a:rPr lang="tr-TR" sz="2000" i="1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genusunda</a:t>
            </a:r>
            <a:r>
              <a:rPr lang="tr-TR" sz="2000" dirty="0">
                <a:latin typeface="Comic Sans MS" pitchFamily="66" charset="0"/>
              </a:rPr>
              <a:t> 19 </a:t>
            </a:r>
            <a:r>
              <a:rPr lang="tr-TR" sz="2000" dirty="0" err="1">
                <a:latin typeface="Comic Sans MS" pitchFamily="66" charset="0"/>
              </a:rPr>
              <a:t>sero</a:t>
            </a:r>
            <a:r>
              <a:rPr lang="tr-TR" sz="2000" dirty="0">
                <a:latin typeface="Comic Sans MS" pitchFamily="66" charset="0"/>
              </a:rPr>
              <a:t> grup mevcuttur.Bu grupların büyük çoğunluğu </a:t>
            </a:r>
            <a:r>
              <a:rPr lang="tr-TR" sz="2000" dirty="0" err="1">
                <a:latin typeface="Comic Sans MS" pitchFamily="66" charset="0"/>
              </a:rPr>
              <a:t>bünyamwera</a:t>
            </a:r>
            <a:r>
              <a:rPr lang="tr-TR" sz="2000" dirty="0">
                <a:latin typeface="Comic Sans MS" pitchFamily="66" charset="0"/>
              </a:rPr>
              <a:t> ve </a:t>
            </a:r>
            <a:r>
              <a:rPr lang="tr-TR" sz="2000" dirty="0" err="1">
                <a:latin typeface="Comic Sans MS" pitchFamily="66" charset="0"/>
              </a:rPr>
              <a:t>sinbu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serogrubunda</a:t>
            </a:r>
            <a:r>
              <a:rPr lang="tr-TR" sz="2000" dirty="0">
                <a:latin typeface="Comic Sans MS" pitchFamily="66" charset="0"/>
              </a:rPr>
              <a:t> yer alır.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tr-TR" sz="2400" b="1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3285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1071563"/>
            <a:ext cx="8229600" cy="214313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endParaRPr lang="tr-TR" sz="3200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"/>
            <a:ext cx="9144000" cy="7072313"/>
          </a:xfrm>
        </p:spPr>
        <p:txBody>
          <a:bodyPr/>
          <a:lstStyle/>
          <a:p>
            <a:pPr marL="609600" indent="-609600" algn="ctr">
              <a:buNone/>
              <a:defRPr/>
            </a:pPr>
            <a:r>
              <a:rPr lang="tr-TR" sz="2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BİYOTİP</a:t>
            </a:r>
          </a:p>
          <a:p>
            <a:pPr marL="609600" indent="-609600" algn="ctr">
              <a:buNone/>
              <a:defRPr/>
            </a:pPr>
            <a:r>
              <a:rPr lang="tr-TR" sz="2000" dirty="0">
                <a:latin typeface="Comic Sans MS" pitchFamily="66" charset="0"/>
              </a:rPr>
              <a:t>Bir </a:t>
            </a:r>
            <a:r>
              <a:rPr lang="tr-TR" sz="2000" dirty="0" err="1">
                <a:latin typeface="Comic Sans MS" pitchFamily="66" charset="0"/>
              </a:rPr>
              <a:t>virus</a:t>
            </a:r>
            <a:r>
              <a:rPr lang="tr-TR" sz="2000" dirty="0">
                <a:latin typeface="Comic Sans MS" pitchFamily="66" charset="0"/>
              </a:rPr>
              <a:t> türü içinde üreme özellikleri ve </a:t>
            </a:r>
            <a:r>
              <a:rPr lang="tr-TR" sz="2000" dirty="0" err="1">
                <a:latin typeface="Comic Sans MS" pitchFamily="66" charset="0"/>
              </a:rPr>
              <a:t>sitopatojenite</a:t>
            </a:r>
            <a:r>
              <a:rPr lang="tr-TR" sz="2000" dirty="0">
                <a:latin typeface="Comic Sans MS" pitchFamily="66" charset="0"/>
              </a:rPr>
              <a:t> v.b  biyolojik özellikleri açısında farklılıklar gösteren gruplara </a:t>
            </a:r>
            <a:r>
              <a:rPr lang="tr-TR" sz="2000" b="1" dirty="0">
                <a:solidFill>
                  <a:srgbClr val="0000CC"/>
                </a:solidFill>
                <a:latin typeface="Comic Sans MS" pitchFamily="66" charset="0"/>
              </a:rPr>
              <a:t>“BİYOTİP” </a:t>
            </a:r>
            <a:r>
              <a:rPr lang="tr-TR" sz="2000" dirty="0">
                <a:latin typeface="Comic Sans MS" pitchFamily="66" charset="0"/>
              </a:rPr>
              <a:t>denir.</a:t>
            </a:r>
          </a:p>
          <a:p>
            <a:pPr marL="609600" indent="-609600" algn="ctr">
              <a:buNone/>
              <a:defRPr/>
            </a:pPr>
            <a:r>
              <a:rPr lang="tr-TR" sz="2000" b="1" i="1" dirty="0" err="1">
                <a:latin typeface="Comic Sans MS" pitchFamily="66" charset="0"/>
              </a:rPr>
              <a:t>Bovine</a:t>
            </a:r>
            <a:r>
              <a:rPr lang="tr-TR" sz="2000" b="1" i="1" dirty="0">
                <a:latin typeface="Comic Sans MS" pitchFamily="66" charset="0"/>
              </a:rPr>
              <a:t> </a:t>
            </a:r>
            <a:r>
              <a:rPr lang="tr-TR" sz="2000" b="1" i="1" dirty="0" err="1">
                <a:latin typeface="Comic Sans MS" pitchFamily="66" charset="0"/>
              </a:rPr>
              <a:t>viral</a:t>
            </a:r>
            <a:r>
              <a:rPr lang="tr-TR" sz="2000" b="1" i="1" dirty="0">
                <a:latin typeface="Comic Sans MS" pitchFamily="66" charset="0"/>
              </a:rPr>
              <a:t> </a:t>
            </a:r>
            <a:r>
              <a:rPr lang="tr-TR" sz="2000" b="1" i="1" dirty="0" err="1">
                <a:latin typeface="Comic Sans MS" pitchFamily="66" charset="0"/>
              </a:rPr>
              <a:t>diarhhea</a:t>
            </a:r>
            <a:r>
              <a:rPr lang="tr-TR" sz="2000" b="1" i="1" dirty="0">
                <a:latin typeface="Comic Sans MS" pitchFamily="66" charset="0"/>
              </a:rPr>
              <a:t> </a:t>
            </a:r>
            <a:r>
              <a:rPr lang="tr-TR" sz="2000" b="1" i="1" dirty="0" err="1">
                <a:latin typeface="Comic Sans MS" pitchFamily="66" charset="0"/>
              </a:rPr>
              <a:t>virus</a:t>
            </a:r>
            <a:r>
              <a:rPr lang="tr-TR" sz="2000" b="1" i="1" dirty="0">
                <a:latin typeface="Comic Sans MS" pitchFamily="66" charset="0"/>
              </a:rPr>
              <a:t>, </a:t>
            </a:r>
            <a:r>
              <a:rPr lang="tr-TR" sz="2000" b="1" dirty="0" err="1">
                <a:latin typeface="Comic Sans MS" pitchFamily="66" charset="0"/>
              </a:rPr>
              <a:t>sitopatojen</a:t>
            </a:r>
            <a:r>
              <a:rPr lang="tr-TR" sz="2000" b="1" dirty="0">
                <a:latin typeface="Comic Sans MS" pitchFamily="66" charset="0"/>
              </a:rPr>
              <a:t> (</a:t>
            </a:r>
            <a:r>
              <a:rPr lang="tr-TR" sz="2000" b="1" dirty="0" err="1">
                <a:latin typeface="Comic Sans MS" pitchFamily="66" charset="0"/>
              </a:rPr>
              <a:t>cp</a:t>
            </a:r>
            <a:r>
              <a:rPr lang="tr-TR" sz="2000" b="1" dirty="0">
                <a:latin typeface="Comic Sans MS" pitchFamily="66" charset="0"/>
              </a:rPr>
              <a:t>) ve </a:t>
            </a:r>
            <a:r>
              <a:rPr lang="tr-TR" sz="2000" b="1" dirty="0" err="1">
                <a:latin typeface="Comic Sans MS" pitchFamily="66" charset="0"/>
              </a:rPr>
              <a:t>non</a:t>
            </a:r>
            <a:r>
              <a:rPr lang="tr-TR" sz="2000" b="1" dirty="0">
                <a:latin typeface="Comic Sans MS" pitchFamily="66" charset="0"/>
              </a:rPr>
              <a:t>-</a:t>
            </a:r>
            <a:r>
              <a:rPr lang="tr-TR" sz="2000" b="1" dirty="0" err="1">
                <a:latin typeface="Comic Sans MS" pitchFamily="66" charset="0"/>
              </a:rPr>
              <a:t>sitopatojen</a:t>
            </a:r>
            <a:r>
              <a:rPr lang="tr-TR" sz="2000" b="1" dirty="0">
                <a:latin typeface="Comic Sans MS" pitchFamily="66" charset="0"/>
              </a:rPr>
              <a:t> (</a:t>
            </a:r>
            <a:r>
              <a:rPr lang="tr-TR" sz="2000" b="1" dirty="0" err="1">
                <a:latin typeface="Comic Sans MS" pitchFamily="66" charset="0"/>
              </a:rPr>
              <a:t>ncp</a:t>
            </a:r>
            <a:r>
              <a:rPr lang="tr-TR" sz="2000" b="1" dirty="0">
                <a:latin typeface="Comic Sans MS" pitchFamily="66" charset="0"/>
              </a:rPr>
              <a:t>) olmak üzere iki </a:t>
            </a:r>
            <a:r>
              <a:rPr lang="tr-TR" sz="2000" b="1" dirty="0" err="1">
                <a:latin typeface="Comic Sans MS" pitchFamily="66" charset="0"/>
              </a:rPr>
              <a:t>biyotipe</a:t>
            </a:r>
            <a:r>
              <a:rPr lang="tr-TR" sz="2000" b="1" dirty="0">
                <a:latin typeface="Comic Sans MS" pitchFamily="66" charset="0"/>
              </a:rPr>
              <a:t> sahipt</a:t>
            </a:r>
            <a:r>
              <a:rPr lang="tr-TR" sz="2400" b="1" dirty="0">
                <a:latin typeface="Comic Sans MS" pitchFamily="66" charset="0"/>
              </a:rPr>
              <a:t>ir.</a:t>
            </a:r>
          </a:p>
          <a:p>
            <a:pPr marL="609600" indent="-609600" algn="ctr">
              <a:buNone/>
              <a:defRPr/>
            </a:pPr>
            <a:endParaRPr lang="tr-TR" sz="24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pPr marL="609600" indent="-609600" algn="ctr">
              <a:buNone/>
              <a:defRPr/>
            </a:pPr>
            <a:r>
              <a:rPr lang="tr-TR" sz="2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GENOTİP </a:t>
            </a:r>
          </a:p>
          <a:p>
            <a:pPr marL="609600" indent="-609600" algn="ctr">
              <a:buNone/>
              <a:defRPr/>
            </a:pPr>
            <a:r>
              <a:rPr lang="tr-TR" sz="2000" b="1" dirty="0" err="1">
                <a:latin typeface="Comic Sans MS" pitchFamily="66" charset="0"/>
              </a:rPr>
              <a:t>Viruslar</a:t>
            </a:r>
            <a:r>
              <a:rPr lang="tr-TR" sz="2000" b="1" dirty="0">
                <a:latin typeface="Comic Sans MS" pitchFamily="66" charset="0"/>
              </a:rPr>
              <a:t> çoğalmaları sırasında başta nokta mutasyonlar olmak üzere birçok genetik değişimlere maruz kalırlar.Bu durum </a:t>
            </a:r>
            <a:r>
              <a:rPr lang="tr-TR" sz="2000" b="1" dirty="0" err="1">
                <a:latin typeface="Comic Sans MS" pitchFamily="66" charset="0"/>
              </a:rPr>
              <a:t>nükleik</a:t>
            </a:r>
            <a:r>
              <a:rPr lang="tr-TR" sz="2000" b="1" dirty="0">
                <a:latin typeface="Comic Sans MS" pitchFamily="66" charset="0"/>
              </a:rPr>
              <a:t> asit dizimlerinde değişikler oluşturarak genetik özelliklerini, </a:t>
            </a:r>
            <a:r>
              <a:rPr lang="tr-TR" sz="2000" b="1" dirty="0" err="1">
                <a:latin typeface="Comic Sans MS" pitchFamily="66" charset="0"/>
              </a:rPr>
              <a:t>serolojik</a:t>
            </a:r>
            <a:r>
              <a:rPr lang="tr-TR" sz="2000" b="1" dirty="0">
                <a:latin typeface="Comic Sans MS" pitchFamily="66" charset="0"/>
              </a:rPr>
              <a:t> özelliklerini ve hastalık oluşturma gücünde veya semptomlarda değişiklik var.Genetik farklılaşma ile oluşan bu gruplara GENOTİP denir.</a:t>
            </a:r>
          </a:p>
          <a:p>
            <a:pPr marL="609600" indent="-609600" algn="ctr">
              <a:buNone/>
              <a:defRPr/>
            </a:pPr>
            <a:r>
              <a:rPr lang="tr-TR" sz="2000" b="1" i="1" dirty="0" err="1">
                <a:latin typeface="Comic Sans MS" pitchFamily="66" charset="0"/>
              </a:rPr>
              <a:t>Bovine</a:t>
            </a:r>
            <a:r>
              <a:rPr lang="tr-TR" sz="2000" b="1" i="1" dirty="0">
                <a:latin typeface="Comic Sans MS" pitchFamily="66" charset="0"/>
              </a:rPr>
              <a:t> </a:t>
            </a:r>
            <a:r>
              <a:rPr lang="tr-TR" sz="2000" b="1" i="1" dirty="0" err="1">
                <a:latin typeface="Comic Sans MS" pitchFamily="66" charset="0"/>
              </a:rPr>
              <a:t>viral</a:t>
            </a:r>
            <a:r>
              <a:rPr lang="tr-TR" sz="2000" b="1" i="1" dirty="0">
                <a:latin typeface="Comic Sans MS" pitchFamily="66" charset="0"/>
              </a:rPr>
              <a:t> </a:t>
            </a:r>
            <a:r>
              <a:rPr lang="tr-TR" sz="2000" b="1" i="1" dirty="0" err="1">
                <a:latin typeface="Comic Sans MS" pitchFamily="66" charset="0"/>
              </a:rPr>
              <a:t>diarhhea</a:t>
            </a:r>
            <a:r>
              <a:rPr lang="tr-TR" sz="2000" b="1" i="1" dirty="0">
                <a:latin typeface="Comic Sans MS" pitchFamily="66" charset="0"/>
              </a:rPr>
              <a:t> </a:t>
            </a:r>
            <a:r>
              <a:rPr lang="tr-TR" sz="2000" b="1" i="1" dirty="0" err="1">
                <a:latin typeface="Comic Sans MS" pitchFamily="66" charset="0"/>
              </a:rPr>
              <a:t>virus</a:t>
            </a:r>
            <a:r>
              <a:rPr lang="tr-TR" sz="2000" b="1" i="1" dirty="0">
                <a:latin typeface="Comic Sans MS" pitchFamily="66" charset="0"/>
              </a:rPr>
              <a:t> </a:t>
            </a:r>
            <a:r>
              <a:rPr lang="tr-TR" sz="2000" b="1" dirty="0" err="1">
                <a:latin typeface="Comic Sans MS" pitchFamily="66" charset="0"/>
              </a:rPr>
              <a:t>genotip</a:t>
            </a:r>
            <a:r>
              <a:rPr lang="tr-TR" sz="2000" b="1" dirty="0">
                <a:latin typeface="Comic Sans MS" pitchFamily="66" charset="0"/>
              </a:rPr>
              <a:t> 1 ve 2</a:t>
            </a:r>
            <a:endParaRPr lang="tr-TR" sz="2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602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433" y="73269"/>
            <a:ext cx="8596668" cy="1320800"/>
          </a:xfrm>
        </p:spPr>
        <p:txBody>
          <a:bodyPr/>
          <a:lstStyle/>
          <a:p>
            <a:r>
              <a:rPr lang="tr-TR" b="1" u="sng" dirty="0" smtClean="0">
                <a:solidFill>
                  <a:srgbClr val="FF0000"/>
                </a:solidFill>
              </a:rPr>
              <a:t>dsDNA Genomuna Sahip Viruslar</a:t>
            </a:r>
            <a:endParaRPr lang="tr-TR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65277969"/>
              </p:ext>
            </p:extLst>
          </p:nvPr>
        </p:nvGraphicFramePr>
        <p:xfrm>
          <a:off x="246182" y="931987"/>
          <a:ext cx="9653956" cy="6054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0128">
                  <a:extLst>
                    <a:ext uri="{9D8B030D-6E8A-4147-A177-3AD203B41FA5}">
                      <a16:colId xmlns:a16="http://schemas.microsoft.com/office/drawing/2014/main" xmlns="" val="3030628845"/>
                    </a:ext>
                  </a:extLst>
                </a:gridCol>
                <a:gridCol w="1702215">
                  <a:extLst>
                    <a:ext uri="{9D8B030D-6E8A-4147-A177-3AD203B41FA5}">
                      <a16:colId xmlns:a16="http://schemas.microsoft.com/office/drawing/2014/main" xmlns="" val="48981864"/>
                    </a:ext>
                  </a:extLst>
                </a:gridCol>
                <a:gridCol w="1074634">
                  <a:extLst>
                    <a:ext uri="{9D8B030D-6E8A-4147-A177-3AD203B41FA5}">
                      <a16:colId xmlns:a16="http://schemas.microsoft.com/office/drawing/2014/main" xmlns="" val="2417004947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112332321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506637308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2524680664"/>
                    </a:ext>
                  </a:extLst>
                </a:gridCol>
              </a:tblGrid>
              <a:tr h="90376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Virus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Ailesi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Simetri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Zarf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Virion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Büyüklüğü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Formu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Uzunluğu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(kb)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463930427"/>
                  </a:ext>
                </a:extLst>
              </a:tr>
              <a:tr h="594357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rgbClr val="FF0000"/>
                          </a:solidFill>
                        </a:rPr>
                        <a:t>Adenoviridae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70-90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36-44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597876097"/>
                  </a:ext>
                </a:extLst>
              </a:tr>
              <a:tr h="56270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>
                          <a:solidFill>
                            <a:srgbClr val="FF0000"/>
                          </a:solidFill>
                        </a:rPr>
                        <a:t>Asfarviridae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175-215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170-190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648389"/>
                  </a:ext>
                </a:extLst>
              </a:tr>
              <a:tr h="629897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rgbClr val="FF0000"/>
                          </a:solidFill>
                        </a:rPr>
                        <a:t>Herpesviridae</a:t>
                      </a:r>
                      <a:endParaRPr lang="tr-TR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125-235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0748281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rgbClr val="FF0000"/>
                          </a:solidFill>
                        </a:rPr>
                        <a:t>İridoviridae</a:t>
                      </a:r>
                      <a:endParaRPr lang="tr-TR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120-350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150-350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2631143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FF0000"/>
                          </a:solidFill>
                        </a:rPr>
                        <a:t>Papillomaviridae</a:t>
                      </a:r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50-55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Sirküler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5-8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94426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Polyomaviridae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45-50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Sirküler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~5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4740304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sz="1900" b="1" dirty="0" smtClean="0">
                          <a:solidFill>
                            <a:srgbClr val="FF0000"/>
                          </a:solidFill>
                        </a:rPr>
                        <a:t>Poxviridae</a:t>
                      </a:r>
                      <a:endParaRPr lang="tr-TR" sz="19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Kopmleks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200x300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170-250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6731305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sz="1900" b="1" dirty="0" smtClean="0">
                          <a:solidFill>
                            <a:srgbClr val="FF0000"/>
                          </a:solidFill>
                        </a:rPr>
                        <a:t>Hepadnaviridae</a:t>
                      </a:r>
                      <a:endParaRPr lang="tr-TR" sz="19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Sirküler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3,2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2827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93867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14046" y="0"/>
            <a:ext cx="8229600" cy="10525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400" b="1" dirty="0" smtClean="0">
                <a:latin typeface="Comic Sans MS" pitchFamily="66" charset="0"/>
              </a:rPr>
              <a:t>Adenoviridae</a:t>
            </a:r>
            <a:br>
              <a:rPr lang="tr-TR" sz="4400" b="1" dirty="0" smtClean="0">
                <a:latin typeface="Comic Sans MS" pitchFamily="66" charset="0"/>
              </a:rPr>
            </a:br>
            <a:r>
              <a:rPr lang="tr-TR" b="1" dirty="0" smtClean="0">
                <a:latin typeface="Comic Sans MS" pitchFamily="66" charset="0"/>
              </a:rPr>
              <a:t> </a:t>
            </a:r>
            <a:br>
              <a:rPr lang="tr-TR" b="1" dirty="0" smtClean="0">
                <a:latin typeface="Comic Sans MS" pitchFamily="66" charset="0"/>
              </a:rPr>
            </a:br>
            <a:r>
              <a:rPr lang="tr-TR" sz="2800" b="1" u="sng" dirty="0" smtClean="0">
                <a:latin typeface="Comic Sans MS" pitchFamily="66" charset="0"/>
              </a:rPr>
              <a:t>5 cins içerir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6124" y="1578953"/>
            <a:ext cx="8229600" cy="5114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sz="2500" b="1" dirty="0" smtClean="0">
                <a:solidFill>
                  <a:srgbClr val="33CC33"/>
                </a:solidFill>
                <a:latin typeface="Comic Sans MS" pitchFamily="66" charset="0"/>
              </a:rPr>
              <a:t>Mastadenovirus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200" b="1" dirty="0" smtClean="0">
                <a:solidFill>
                  <a:srgbClr val="FF33CC"/>
                </a:solidFill>
                <a:latin typeface="Comic Sans MS" pitchFamily="66" charset="0"/>
              </a:rPr>
              <a:t>BAV</a:t>
            </a:r>
            <a:r>
              <a:rPr lang="tr-TR" sz="2200" b="1" dirty="0">
                <a:solidFill>
                  <a:srgbClr val="FF33CC"/>
                </a:solidFill>
                <a:latin typeface="Comic Sans MS" pitchFamily="66" charset="0"/>
              </a:rPr>
              <a:t>, </a:t>
            </a:r>
            <a:r>
              <a:rPr lang="tr-TR" sz="2200" b="1" dirty="0" smtClean="0">
                <a:solidFill>
                  <a:srgbClr val="FF33CC"/>
                </a:solidFill>
                <a:latin typeface="Comic Sans MS" pitchFamily="66" charset="0"/>
              </a:rPr>
              <a:t>OAV,HAV</a:t>
            </a:r>
            <a:r>
              <a:rPr lang="tr-TR" sz="2200" b="1" dirty="0">
                <a:solidFill>
                  <a:srgbClr val="FF33CC"/>
                </a:solidFill>
                <a:latin typeface="Comic Sans MS" pitchFamily="66" charset="0"/>
              </a:rPr>
              <a:t>, </a:t>
            </a:r>
            <a:r>
              <a:rPr lang="tr-TR" sz="2200" b="1" dirty="0" smtClean="0">
                <a:solidFill>
                  <a:srgbClr val="FF33CC"/>
                </a:solidFill>
                <a:latin typeface="Comic Sans MS" pitchFamily="66" charset="0"/>
              </a:rPr>
              <a:t>CAV</a:t>
            </a:r>
            <a:r>
              <a:rPr lang="tr-TR" sz="2200" b="1" dirty="0">
                <a:solidFill>
                  <a:srgbClr val="FF33CC"/>
                </a:solidFill>
                <a:latin typeface="Comic Sans MS" pitchFamily="66" charset="0"/>
              </a:rPr>
              <a:t>, </a:t>
            </a:r>
            <a:r>
              <a:rPr lang="tr-TR" sz="2200" b="1" dirty="0" smtClean="0">
                <a:solidFill>
                  <a:srgbClr val="FF33CC"/>
                </a:solidFill>
                <a:latin typeface="Comic Sans MS" pitchFamily="66" charset="0"/>
              </a:rPr>
              <a:t>EAV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200" b="1" dirty="0">
              <a:solidFill>
                <a:srgbClr val="FF33CC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sz="2500" b="1" dirty="0" smtClean="0">
                <a:solidFill>
                  <a:srgbClr val="33CC33"/>
                </a:solidFill>
                <a:latin typeface="Comic Sans MS" pitchFamily="66" charset="0"/>
              </a:rPr>
              <a:t>Aviadenovirus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500" b="1" dirty="0" smtClean="0">
              <a:solidFill>
                <a:srgbClr val="33CC33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sz="2500" b="1" dirty="0" smtClean="0">
                <a:solidFill>
                  <a:srgbClr val="33CC33"/>
                </a:solidFill>
                <a:latin typeface="Comic Sans MS" pitchFamily="66" charset="0"/>
              </a:rPr>
              <a:t>Atadenovirus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500" b="1" dirty="0" smtClean="0">
              <a:solidFill>
                <a:srgbClr val="33CC33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sz="2500" b="1" dirty="0" smtClean="0">
                <a:solidFill>
                  <a:srgbClr val="33CC33"/>
                </a:solidFill>
                <a:latin typeface="Comic Sans MS" pitchFamily="66" charset="0"/>
              </a:rPr>
              <a:t>Siadenovirus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tr-TR" sz="2500" b="1" dirty="0" smtClean="0">
              <a:solidFill>
                <a:srgbClr val="33CC33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tr-TR" b="1" dirty="0" smtClean="0">
                <a:latin typeface="Comic Sans MS" pitchFamily="66" charset="0"/>
              </a:rPr>
              <a:t>Genus</a:t>
            </a:r>
            <a:r>
              <a:rPr lang="tr-TR" b="1" dirty="0" smtClean="0">
                <a:solidFill>
                  <a:srgbClr val="33CC33"/>
                </a:solidFill>
                <a:latin typeface="Comic Sans MS" pitchFamily="66" charset="0"/>
              </a:rPr>
              <a:t> :</a:t>
            </a:r>
            <a:r>
              <a:rPr lang="tr-TR" sz="2500" b="1" dirty="0" smtClean="0">
                <a:solidFill>
                  <a:srgbClr val="33CC33"/>
                </a:solidFill>
                <a:latin typeface="Comic Sans MS" pitchFamily="66" charset="0"/>
              </a:rPr>
              <a:t>İcthadenovirus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80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4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>
                <a:latin typeface="Comic Sans MS" pitchFamily="66" charset="0"/>
              </a:rPr>
              <a:t>ORDER:HERPESVİRALES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5257" y="1553920"/>
            <a:ext cx="8596668" cy="500514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800" b="1" dirty="0" smtClean="0">
                <a:solidFill>
                  <a:srgbClr val="33CC33"/>
                </a:solidFill>
                <a:latin typeface="Comic Sans MS" pitchFamily="66" charset="0"/>
              </a:rPr>
              <a:t>Familya :</a:t>
            </a:r>
            <a:r>
              <a:rPr lang="tr-TR" sz="2800" b="1" dirty="0" smtClean="0">
                <a:latin typeface="Comic Sans MS" pitchFamily="66" charset="0"/>
              </a:rPr>
              <a:t> Herpesviridae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800" b="1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b="1" dirty="0" smtClean="0">
              <a:solidFill>
                <a:srgbClr val="33CC33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800" b="1" dirty="0" smtClean="0">
                <a:solidFill>
                  <a:srgbClr val="33CC33"/>
                </a:solidFill>
                <a:latin typeface="Comic Sans MS" pitchFamily="66" charset="0"/>
              </a:rPr>
              <a:t>Familya :</a:t>
            </a:r>
            <a:r>
              <a:rPr lang="tr-TR" sz="2800" b="1" dirty="0" smtClean="0">
                <a:latin typeface="Comic Sans MS" pitchFamily="66" charset="0"/>
              </a:rPr>
              <a:t> Alloherpesviridae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300" b="1" dirty="0" smtClean="0">
                <a:latin typeface="Comic Sans MS" pitchFamily="66" charset="0"/>
              </a:rPr>
              <a:t>(Balık herpesviruslarını içerir)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800" b="1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800" b="1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800" b="1" dirty="0" smtClean="0">
                <a:solidFill>
                  <a:srgbClr val="33CC33"/>
                </a:solidFill>
                <a:latin typeface="Comic Sans MS" pitchFamily="66" charset="0"/>
              </a:rPr>
              <a:t>Familya :</a:t>
            </a:r>
            <a:r>
              <a:rPr lang="tr-TR" sz="2800" b="1" dirty="0" smtClean="0">
                <a:latin typeface="Comic Sans MS" pitchFamily="66" charset="0"/>
              </a:rPr>
              <a:t> Malacoherpesviridae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300" b="1" dirty="0" smtClean="0">
                <a:latin typeface="Comic Sans MS" pitchFamily="66" charset="0"/>
              </a:rPr>
              <a:t>(Deniz kabuklularının herpesviruslarını içerir).</a:t>
            </a:r>
          </a:p>
        </p:txBody>
      </p:sp>
    </p:spTree>
    <p:extLst>
      <p:ext uri="{BB962C8B-B14F-4D97-AF65-F5344CB8AC3E}">
        <p14:creationId xmlns:p14="http://schemas.microsoft.com/office/powerpoint/2010/main" xmlns="" val="388165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98203" y="87923"/>
            <a:ext cx="8596668" cy="1320800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dirty="0">
                <a:latin typeface="Comic Sans MS" pitchFamily="66" charset="0"/>
              </a:rPr>
              <a:t>Herpesviridae virus ailesi 3 alt aileden oluşur.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715" y="1640254"/>
            <a:ext cx="11227777" cy="5653453"/>
          </a:xfrm>
        </p:spPr>
        <p:txBody>
          <a:bodyPr>
            <a:noAutofit/>
          </a:bodyPr>
          <a:lstStyle/>
          <a:p>
            <a:pPr marL="0" indent="0" eaLnBrk="1" hangingPunct="1">
              <a:buNone/>
              <a:defRPr/>
            </a:pPr>
            <a:r>
              <a:rPr lang="tr-TR" sz="2800" dirty="0" smtClean="0">
                <a:solidFill>
                  <a:srgbClr val="3399FF"/>
                </a:solidFill>
                <a:latin typeface="Comic Sans MS" pitchFamily="66" charset="0"/>
              </a:rPr>
              <a:t>Alphaherpesvirinae</a:t>
            </a:r>
          </a:p>
          <a:p>
            <a:pPr marL="0" indent="0" eaLnBrk="1" hangingPunct="1">
              <a:buNone/>
              <a:defRPr/>
            </a:pPr>
            <a:r>
              <a:rPr lang="tr-TR" sz="2300" b="1" dirty="0" smtClean="0">
                <a:latin typeface="Comic Sans MS" pitchFamily="66" charset="0"/>
              </a:rPr>
              <a:t>Genus: </a:t>
            </a:r>
            <a:r>
              <a:rPr lang="tr-TR" sz="2300" b="1" dirty="0" smtClean="0">
                <a:solidFill>
                  <a:srgbClr val="FF0000"/>
                </a:solidFill>
                <a:latin typeface="Comic Sans MS" pitchFamily="66" charset="0"/>
              </a:rPr>
              <a:t>Simplexvirus</a:t>
            </a:r>
            <a:r>
              <a:rPr lang="tr-TR" sz="2300" b="1" dirty="0" smtClean="0">
                <a:latin typeface="Comic Sans MS" pitchFamily="66" charset="0"/>
              </a:rPr>
              <a:t>        </a:t>
            </a:r>
            <a:r>
              <a:rPr lang="tr-TR" sz="2300" dirty="0" smtClean="0">
                <a:latin typeface="Comic Sans MS" pitchFamily="66" charset="0"/>
              </a:rPr>
              <a:t>Herpes Simplexvirus 1 ve 2,BoHV-2</a:t>
            </a:r>
          </a:p>
          <a:p>
            <a:pPr marL="0" indent="0" eaLnBrk="1" hangingPunct="1">
              <a:buNone/>
              <a:defRPr/>
            </a:pPr>
            <a:r>
              <a:rPr lang="tr-TR" sz="2300" b="1" dirty="0" smtClean="0">
                <a:latin typeface="Comic Sans MS" pitchFamily="66" charset="0"/>
              </a:rPr>
              <a:t>Genus: </a:t>
            </a:r>
            <a:r>
              <a:rPr lang="tr-TR" sz="2300" b="1" dirty="0" smtClean="0">
                <a:solidFill>
                  <a:srgbClr val="FF0000"/>
                </a:solidFill>
                <a:latin typeface="Comic Sans MS" pitchFamily="66" charset="0"/>
              </a:rPr>
              <a:t>Varicellovirus</a:t>
            </a:r>
            <a:r>
              <a:rPr lang="tr-TR" sz="2300" b="1" dirty="0" smtClean="0">
                <a:latin typeface="Comic Sans MS" pitchFamily="66" charset="0"/>
              </a:rPr>
              <a:t>       </a:t>
            </a:r>
            <a:r>
              <a:rPr lang="tr-TR" sz="2300" dirty="0" smtClean="0">
                <a:latin typeface="Comic Sans MS" pitchFamily="66" charset="0"/>
              </a:rPr>
              <a:t>HHV-3, BoHV-1, BoHV-5, CpHV-1,EHV-1 v.b</a:t>
            </a:r>
          </a:p>
          <a:p>
            <a:pPr marL="0" indent="0" eaLnBrk="1" hangingPunct="1">
              <a:buNone/>
              <a:defRPr/>
            </a:pPr>
            <a:r>
              <a:rPr lang="tr-TR" sz="2300" b="1" dirty="0" smtClean="0">
                <a:latin typeface="Comic Sans MS" pitchFamily="66" charset="0"/>
              </a:rPr>
              <a:t>Genus: </a:t>
            </a:r>
            <a:r>
              <a:rPr lang="tr-TR" sz="2300" b="1" dirty="0" smtClean="0">
                <a:solidFill>
                  <a:srgbClr val="FF0000"/>
                </a:solidFill>
                <a:latin typeface="Comic Sans MS" pitchFamily="66" charset="0"/>
              </a:rPr>
              <a:t>Mardivirus</a:t>
            </a:r>
            <a:r>
              <a:rPr lang="tr-TR" sz="2300" b="1" dirty="0" smtClean="0">
                <a:latin typeface="Comic Sans MS" pitchFamily="66" charset="0"/>
              </a:rPr>
              <a:t>          </a:t>
            </a:r>
            <a:r>
              <a:rPr lang="tr-TR" sz="2300" dirty="0" smtClean="0">
                <a:latin typeface="Comic Sans MS" pitchFamily="66" charset="0"/>
              </a:rPr>
              <a:t>GaHV -2 ve 3</a:t>
            </a:r>
          </a:p>
          <a:p>
            <a:pPr marL="0" indent="0" eaLnBrk="1" hangingPunct="1">
              <a:buNone/>
              <a:defRPr/>
            </a:pPr>
            <a:r>
              <a:rPr lang="tr-TR" sz="2300" b="1" dirty="0" smtClean="0">
                <a:latin typeface="Comic Sans MS" pitchFamily="66" charset="0"/>
              </a:rPr>
              <a:t>Genus: </a:t>
            </a:r>
            <a:r>
              <a:rPr lang="tr-TR" sz="2300" b="1" dirty="0" smtClean="0">
                <a:solidFill>
                  <a:srgbClr val="FF0000"/>
                </a:solidFill>
                <a:latin typeface="Comic Sans MS" pitchFamily="66" charset="0"/>
              </a:rPr>
              <a:t>İltovirus</a:t>
            </a:r>
            <a:r>
              <a:rPr lang="tr-TR" sz="23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300" b="1" dirty="0" smtClean="0">
                <a:latin typeface="Comic Sans MS" pitchFamily="66" charset="0"/>
              </a:rPr>
              <a:t>           </a:t>
            </a:r>
            <a:r>
              <a:rPr lang="tr-TR" sz="2300" dirty="0" smtClean="0">
                <a:latin typeface="Comic Sans MS" pitchFamily="66" charset="0"/>
              </a:rPr>
              <a:t>GaHV -1</a:t>
            </a:r>
            <a:endParaRPr lang="tr-TR" sz="2500" i="1" dirty="0" smtClean="0">
              <a:latin typeface="Comic Sans MS" pitchFamily="66" charset="0"/>
            </a:endParaRPr>
          </a:p>
          <a:p>
            <a:pPr marL="0" indent="0" eaLnBrk="1" hangingPunct="1">
              <a:buNone/>
              <a:defRPr/>
            </a:pPr>
            <a:r>
              <a:rPr lang="tr-TR" sz="2800" dirty="0" smtClean="0">
                <a:solidFill>
                  <a:srgbClr val="3399FF"/>
                </a:solidFill>
                <a:latin typeface="Comic Sans MS" pitchFamily="66" charset="0"/>
              </a:rPr>
              <a:t>Betaherpesvirinae</a:t>
            </a:r>
          </a:p>
          <a:p>
            <a:pPr>
              <a:buNone/>
              <a:defRPr/>
            </a:pPr>
            <a:r>
              <a:rPr lang="tr-TR" sz="2200" b="1" dirty="0">
                <a:latin typeface="Comic Sans MS" pitchFamily="66" charset="0"/>
              </a:rPr>
              <a:t>Genus: </a:t>
            </a:r>
            <a:r>
              <a:rPr lang="tr-TR" sz="2200" b="1" dirty="0" smtClean="0">
                <a:solidFill>
                  <a:srgbClr val="FF0000"/>
                </a:solidFill>
                <a:latin typeface="Comic Sans MS" pitchFamily="66" charset="0"/>
              </a:rPr>
              <a:t>Cytomegalovirus</a:t>
            </a:r>
            <a:r>
              <a:rPr lang="tr-TR" sz="2200" b="1" dirty="0" smtClean="0">
                <a:latin typeface="Comic Sans MS" pitchFamily="66" charset="0"/>
              </a:rPr>
              <a:t>       HHV-5 </a:t>
            </a:r>
            <a:r>
              <a:rPr lang="tr-TR" sz="2200" b="1" dirty="0">
                <a:latin typeface="Comic Sans MS" pitchFamily="66" charset="0"/>
              </a:rPr>
              <a:t>(Human cytomegalovirus)</a:t>
            </a:r>
          </a:p>
          <a:p>
            <a:pPr>
              <a:buNone/>
              <a:defRPr/>
            </a:pPr>
            <a:r>
              <a:rPr lang="tr-TR" sz="2200" b="1" dirty="0">
                <a:latin typeface="Comic Sans MS" pitchFamily="66" charset="0"/>
              </a:rPr>
              <a:t>Genus: </a:t>
            </a:r>
            <a:r>
              <a:rPr lang="tr-TR" sz="2200" b="1" dirty="0" smtClean="0">
                <a:solidFill>
                  <a:srgbClr val="FF0000"/>
                </a:solidFill>
                <a:latin typeface="Comic Sans MS" pitchFamily="66" charset="0"/>
              </a:rPr>
              <a:t>Muromegalovirus      </a:t>
            </a:r>
            <a:r>
              <a:rPr lang="tr-TR" sz="2200" dirty="0" smtClean="0">
                <a:latin typeface="Comic Sans MS" pitchFamily="66" charset="0"/>
              </a:rPr>
              <a:t>Fare </a:t>
            </a:r>
            <a:r>
              <a:rPr lang="tr-TR" sz="2200" dirty="0">
                <a:latin typeface="Comic Sans MS" pitchFamily="66" charset="0"/>
              </a:rPr>
              <a:t>Herpesvirus</a:t>
            </a:r>
            <a:r>
              <a:rPr lang="tr-TR" sz="2200" b="1" dirty="0">
                <a:latin typeface="Comic Sans MS" pitchFamily="66" charset="0"/>
              </a:rPr>
              <a:t> </a:t>
            </a:r>
            <a:r>
              <a:rPr lang="tr-TR" sz="2200" dirty="0">
                <a:latin typeface="Comic Sans MS" pitchFamily="66" charset="0"/>
              </a:rPr>
              <a:t>tip 1 (Murid herpesvirus 1)</a:t>
            </a:r>
          </a:p>
          <a:p>
            <a:pPr>
              <a:buNone/>
              <a:defRPr/>
            </a:pPr>
            <a:r>
              <a:rPr lang="tr-TR" sz="2200" b="1" dirty="0" smtClean="0">
                <a:latin typeface="Comic Sans MS" pitchFamily="66" charset="0"/>
              </a:rPr>
              <a:t>Genus:</a:t>
            </a:r>
            <a:r>
              <a:rPr lang="tr-TR" sz="2200" b="1" dirty="0" smtClean="0">
                <a:solidFill>
                  <a:srgbClr val="FF0000"/>
                </a:solidFill>
                <a:latin typeface="Comic Sans MS" pitchFamily="66" charset="0"/>
              </a:rPr>
              <a:t>Proboscivirus           </a:t>
            </a:r>
            <a:r>
              <a:rPr lang="tr-TR" sz="2200" b="1" dirty="0" smtClean="0">
                <a:latin typeface="Comic Sans MS" pitchFamily="66" charset="0"/>
              </a:rPr>
              <a:t>Fil </a:t>
            </a:r>
            <a:r>
              <a:rPr lang="tr-TR" sz="2200" b="1" dirty="0">
                <a:latin typeface="Comic Sans MS" pitchFamily="66" charset="0"/>
              </a:rPr>
              <a:t>Herpesvirus tip 1 </a:t>
            </a:r>
            <a:r>
              <a:rPr lang="tr-TR" sz="1700" b="1" dirty="0">
                <a:latin typeface="Comic Sans MS" pitchFamily="66" charset="0"/>
              </a:rPr>
              <a:t>(Elephant endotheliotropic herpesvirus)</a:t>
            </a:r>
          </a:p>
          <a:p>
            <a:pPr>
              <a:buNone/>
              <a:defRPr/>
            </a:pPr>
            <a:r>
              <a:rPr lang="tr-TR" sz="2200" b="1" dirty="0">
                <a:latin typeface="Comic Sans MS" pitchFamily="66" charset="0"/>
              </a:rPr>
              <a:t>Genus: </a:t>
            </a:r>
            <a:r>
              <a:rPr lang="tr-TR" sz="2200" b="1" dirty="0" smtClean="0">
                <a:solidFill>
                  <a:srgbClr val="FF0000"/>
                </a:solidFill>
                <a:latin typeface="Comic Sans MS" pitchFamily="66" charset="0"/>
              </a:rPr>
              <a:t>Roseolovirus           </a:t>
            </a:r>
            <a:r>
              <a:rPr lang="tr-TR" sz="2200" b="1" dirty="0" smtClean="0">
                <a:latin typeface="Comic Sans MS" pitchFamily="66" charset="0"/>
              </a:rPr>
              <a:t>HHV-6</a:t>
            </a:r>
            <a:endParaRPr lang="tr-TR" sz="2200" dirty="0">
              <a:solidFill>
                <a:srgbClr val="993300"/>
              </a:solidFill>
              <a:latin typeface="Comic Sans MS" pitchFamily="66" charset="0"/>
            </a:endParaRPr>
          </a:p>
          <a:p>
            <a:pPr eaLnBrk="1" hangingPunct="1">
              <a:defRPr/>
            </a:pPr>
            <a:endParaRPr lang="tr-TR" sz="2500" dirty="0" smtClean="0">
              <a:solidFill>
                <a:srgbClr val="3399FF"/>
              </a:solidFill>
              <a:latin typeface="Comic Sans MS" pitchFamily="66" charset="0"/>
            </a:endParaRPr>
          </a:p>
          <a:p>
            <a:pPr marL="0" indent="0" eaLnBrk="1" hangingPunct="1">
              <a:buNone/>
              <a:defRPr/>
            </a:pPr>
            <a:endParaRPr lang="tr-TR" sz="2500" dirty="0" smtClean="0">
              <a:solidFill>
                <a:srgbClr val="3399FF"/>
              </a:solidFill>
              <a:latin typeface="Comic Sans MS" pitchFamily="66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3172559" y="2404208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172559" y="2899508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172559" y="3386016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172559" y="3793392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449517" y="4868984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465638" y="5365261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449517" y="5824415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449517" y="6351952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7950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31632" y="161193"/>
            <a:ext cx="8964613" cy="1371600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 dirty="0">
                <a:solidFill>
                  <a:srgbClr val="3399FF"/>
                </a:solidFill>
                <a:latin typeface="Comic Sans MS" pitchFamily="66" charset="0"/>
              </a:rPr>
              <a:t/>
            </a:r>
            <a:br>
              <a:rPr lang="tr-TR" sz="4000" b="1" dirty="0">
                <a:solidFill>
                  <a:srgbClr val="3399FF"/>
                </a:solidFill>
                <a:latin typeface="Comic Sans MS" pitchFamily="66" charset="0"/>
              </a:rPr>
            </a:br>
            <a:r>
              <a:rPr lang="tr-TR" sz="4000" b="1" dirty="0" smtClean="0">
                <a:solidFill>
                  <a:srgbClr val="3399FF"/>
                </a:solidFill>
                <a:latin typeface="Comic Sans MS" pitchFamily="66" charset="0"/>
              </a:rPr>
              <a:t>Gammaherpesvirinae</a:t>
            </a:r>
            <a:endParaRPr lang="tr-TR" sz="4000" b="1" dirty="0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819764"/>
            <a:ext cx="10530253" cy="408781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Lymphocryptovirus</a:t>
            </a:r>
            <a:r>
              <a:rPr lang="tr-TR" b="1" dirty="0" smtClean="0">
                <a:latin typeface="Comic Sans MS" pitchFamily="66" charset="0"/>
              </a:rPr>
              <a:t>        </a:t>
            </a:r>
            <a:r>
              <a:rPr lang="tr-TR" sz="2000" dirty="0" smtClean="0">
                <a:latin typeface="Comic Sans MS" pitchFamily="66" charset="0"/>
              </a:rPr>
              <a:t>HHV-4 </a:t>
            </a:r>
            <a:r>
              <a:rPr lang="tr-TR" sz="2000" dirty="0">
                <a:latin typeface="Comic Sans MS" pitchFamily="66" charset="0"/>
              </a:rPr>
              <a:t>(epstain-barr virus, Burkitt’s lenfoma)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Macavirus </a:t>
            </a:r>
            <a:r>
              <a:rPr lang="tr-TR" b="1" dirty="0" smtClean="0">
                <a:latin typeface="Comic Sans MS" pitchFamily="66" charset="0"/>
              </a:rPr>
              <a:t>                 </a:t>
            </a:r>
            <a:r>
              <a:rPr lang="tr-TR" sz="2000" dirty="0" smtClean="0">
                <a:latin typeface="Comic Sans MS" pitchFamily="66" charset="0"/>
              </a:rPr>
              <a:t>OvHV-2</a:t>
            </a:r>
            <a:r>
              <a:rPr lang="tr-TR" sz="2000" dirty="0">
                <a:latin typeface="Comic Sans MS" pitchFamily="66" charset="0"/>
              </a:rPr>
              <a:t>, CpHV-2</a:t>
            </a:r>
            <a:endParaRPr lang="tr-TR" sz="2000" dirty="0">
              <a:solidFill>
                <a:srgbClr val="993300"/>
              </a:solidFill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Rhadinovirus</a:t>
            </a:r>
            <a:r>
              <a:rPr lang="tr-TR" b="1" dirty="0" smtClean="0">
                <a:latin typeface="Comic Sans MS" pitchFamily="66" charset="0"/>
              </a:rPr>
              <a:t>               </a:t>
            </a:r>
            <a:r>
              <a:rPr lang="tr-TR" sz="2000" dirty="0" smtClean="0">
                <a:latin typeface="Comic Sans MS" pitchFamily="66" charset="0"/>
              </a:rPr>
              <a:t>Samiire </a:t>
            </a:r>
            <a:r>
              <a:rPr lang="tr-TR" sz="2000" dirty="0">
                <a:latin typeface="Comic Sans MS" pitchFamily="66" charset="0"/>
              </a:rPr>
              <a:t>herpesvirus 1(Maymun herpesvirus)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Percavirus</a:t>
            </a:r>
            <a:r>
              <a:rPr lang="tr-TR" b="1" dirty="0" smtClean="0">
                <a:latin typeface="Comic Sans MS" pitchFamily="66" charset="0"/>
              </a:rPr>
              <a:t>                  </a:t>
            </a:r>
            <a:r>
              <a:rPr lang="tr-TR" sz="2000" dirty="0" smtClean="0">
                <a:latin typeface="Comic Sans MS" pitchFamily="66" charset="0"/>
              </a:rPr>
              <a:t>EHV-2</a:t>
            </a:r>
            <a:endParaRPr lang="tr-TR" sz="2000" dirty="0">
              <a:latin typeface="Comic Sans MS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577005" y="2008554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3577005" y="2456030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612174" y="2894714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612174" y="3282075"/>
            <a:ext cx="5539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318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latin typeface="Comic Sans MS" panose="030F0702030302020204" pitchFamily="66" charset="0"/>
              </a:rPr>
              <a:t>Papillomaviridae</a:t>
            </a:r>
            <a:endParaRPr lang="tr-TR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87" y="1580297"/>
            <a:ext cx="9583289" cy="3880773"/>
          </a:xfrm>
        </p:spPr>
        <p:txBody>
          <a:bodyPr/>
          <a:lstStyle/>
          <a:p>
            <a:pPr marL="0" indent="0">
              <a:buNone/>
            </a:pPr>
            <a:r>
              <a:rPr lang="tr-TR" sz="2200" b="1" dirty="0">
                <a:solidFill>
                  <a:schemeClr val="accent5"/>
                </a:solidFill>
                <a:latin typeface="Comic Sans MS" pitchFamily="66" charset="0"/>
              </a:rPr>
              <a:t>Papillomaviridae ailesi 11 cins içerir.</a:t>
            </a:r>
          </a:p>
          <a:p>
            <a:pPr>
              <a:buNone/>
              <a:defRPr/>
            </a:pPr>
            <a:endParaRPr lang="tr-TR" dirty="0" smtClean="0"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tr-TR" sz="2000" dirty="0" smtClean="0">
                <a:solidFill>
                  <a:schemeClr val="tx1"/>
                </a:solidFill>
                <a:latin typeface="Comic Sans MS" pitchFamily="66" charset="0"/>
              </a:rPr>
              <a:t>Papillomaviridae </a:t>
            </a:r>
            <a:r>
              <a:rPr lang="tr-TR" sz="2000" dirty="0">
                <a:solidFill>
                  <a:schemeClr val="tx1"/>
                </a:solidFill>
                <a:latin typeface="Comic Sans MS" pitchFamily="66" charset="0"/>
              </a:rPr>
              <a:t>ailesinde 100 den fazla insan papillomavirus </a:t>
            </a:r>
            <a:r>
              <a:rPr lang="tr-TR" sz="2000" dirty="0" smtClean="0">
                <a:solidFill>
                  <a:schemeClr val="tx1"/>
                </a:solidFill>
                <a:latin typeface="Comic Sans MS" pitchFamily="66" charset="0"/>
              </a:rPr>
              <a:t>cinsi bulunur.</a:t>
            </a:r>
          </a:p>
          <a:p>
            <a:pPr>
              <a:buNone/>
              <a:defRPr/>
            </a:pP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tr-TR" sz="2000" dirty="0">
                <a:solidFill>
                  <a:schemeClr val="tx1"/>
                </a:solidFill>
                <a:latin typeface="Comic Sans MS" pitchFamily="66" charset="0"/>
              </a:rPr>
              <a:t> Sığırlarda 10 adet papillomavirus cinsi vardır (BPV 1-10</a:t>
            </a:r>
            <a:r>
              <a:rPr lang="tr-TR" sz="2000" dirty="0" smtClean="0">
                <a:solidFill>
                  <a:schemeClr val="tx1"/>
                </a:solidFill>
                <a:latin typeface="Comic Sans MS" pitchFamily="66" charset="0"/>
              </a:rPr>
              <a:t>).</a:t>
            </a:r>
          </a:p>
          <a:p>
            <a:pPr>
              <a:buNone/>
              <a:defRPr/>
            </a:pPr>
            <a:endParaRPr lang="tr-TR" sz="20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  <a:defRPr/>
            </a:pPr>
            <a:r>
              <a:rPr lang="tr-TR" sz="2000" dirty="0">
                <a:solidFill>
                  <a:schemeClr val="tx1"/>
                </a:solidFill>
                <a:latin typeface="Comic Sans MS" pitchFamily="66" charset="0"/>
              </a:rPr>
              <a:t>  Atlarda kedilerde tavşanlarda da papillomavirus enfeksiyonlarına rastlanır.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553985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08438"/>
            <a:ext cx="8596668" cy="1320800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latin typeface="Comic Sans MS" panose="030F0702030302020204" pitchFamily="66" charset="0"/>
              </a:rPr>
              <a:t>Poxviridae</a:t>
            </a:r>
            <a:endParaRPr lang="tr-TR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96816"/>
            <a:ext cx="8596668" cy="5723791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tr-TR" sz="2200" b="1" dirty="0" smtClean="0">
                <a:solidFill>
                  <a:srgbClr val="3399FF"/>
                </a:solidFill>
                <a:latin typeface="Comic Sans MS" pitchFamily="66" charset="0"/>
              </a:rPr>
              <a:t>Chordopoxvirinae</a:t>
            </a:r>
            <a:r>
              <a:rPr lang="tr-TR" b="1" dirty="0" smtClean="0">
                <a:solidFill>
                  <a:srgbClr val="3399FF"/>
                </a:solidFill>
                <a:latin typeface="Comic Sans MS" pitchFamily="66" charset="0"/>
              </a:rPr>
              <a:t> (memelilerde)   ve  </a:t>
            </a:r>
            <a:r>
              <a:rPr lang="tr-TR" sz="2200" b="1" dirty="0" smtClean="0">
                <a:solidFill>
                  <a:srgbClr val="3399FF"/>
                </a:solidFill>
                <a:latin typeface="Comic Sans MS" pitchFamily="66" charset="0"/>
              </a:rPr>
              <a:t>Enteropoxvirinae</a:t>
            </a:r>
            <a:r>
              <a:rPr lang="tr-TR" b="1" dirty="0" smtClean="0">
                <a:solidFill>
                  <a:srgbClr val="3399FF"/>
                </a:solidFill>
                <a:latin typeface="Comic Sans MS" pitchFamily="66" charset="0"/>
              </a:rPr>
              <a:t> (insektlerde)</a:t>
            </a:r>
          </a:p>
          <a:p>
            <a:pPr>
              <a:buNone/>
              <a:defRPr/>
            </a:pPr>
            <a:endParaRPr lang="tr-TR" b="1" dirty="0" smtClean="0">
              <a:solidFill>
                <a:srgbClr val="3399FF"/>
              </a:solidFill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tr-TR" sz="2800" b="1" dirty="0" smtClean="0">
                <a:solidFill>
                  <a:srgbClr val="3399FF"/>
                </a:solidFill>
                <a:latin typeface="Comic Sans MS" pitchFamily="66" charset="0"/>
              </a:rPr>
              <a:t>Subfamilya</a:t>
            </a:r>
            <a:r>
              <a:rPr lang="tr-TR" sz="2800" b="1" dirty="0">
                <a:solidFill>
                  <a:srgbClr val="3399FF"/>
                </a:solidFill>
                <a:latin typeface="Comic Sans MS" pitchFamily="66" charset="0"/>
              </a:rPr>
              <a:t>:</a:t>
            </a:r>
            <a:br>
              <a:rPr lang="tr-TR" sz="2800" b="1" dirty="0">
                <a:solidFill>
                  <a:srgbClr val="3399FF"/>
                </a:solidFill>
                <a:latin typeface="Comic Sans MS" pitchFamily="66" charset="0"/>
              </a:rPr>
            </a:br>
            <a:r>
              <a:rPr lang="tr-TR" sz="2800" b="1" dirty="0" smtClean="0">
                <a:solidFill>
                  <a:srgbClr val="3399FF"/>
                </a:solidFill>
                <a:latin typeface="Comic Sans MS" pitchFamily="66" charset="0"/>
              </a:rPr>
              <a:t>Chordopoxvirinae</a:t>
            </a:r>
          </a:p>
          <a:p>
            <a:pPr algn="ctr">
              <a:buNone/>
              <a:defRPr/>
            </a:pPr>
            <a:endParaRPr lang="tr-TR" sz="2800" b="1" dirty="0" smtClean="0"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tr-TR" sz="2200" b="1" dirty="0" smtClean="0">
                <a:latin typeface="Comic Sans MS" pitchFamily="66" charset="0"/>
              </a:rPr>
              <a:t>Genus</a:t>
            </a:r>
            <a:r>
              <a:rPr lang="tr-TR" sz="2200" b="1" dirty="0">
                <a:latin typeface="Comic Sans MS" pitchFamily="66" charset="0"/>
              </a:rPr>
              <a:t>: </a:t>
            </a:r>
            <a:r>
              <a:rPr lang="tr-TR" sz="2200" b="1" dirty="0" smtClean="0">
                <a:solidFill>
                  <a:srgbClr val="FF0000"/>
                </a:solidFill>
                <a:latin typeface="Comic Sans MS" pitchFamily="66" charset="0"/>
              </a:rPr>
              <a:t>Orthopoxvirus</a:t>
            </a:r>
            <a:endParaRPr lang="tr-TR" sz="22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tr-TR" sz="2200" dirty="0">
                <a:latin typeface="Comic Sans MS" pitchFamily="66" charset="0"/>
              </a:rPr>
              <a:t>vacciniavirus</a:t>
            </a:r>
          </a:p>
          <a:p>
            <a:pPr algn="ctr">
              <a:buNone/>
              <a:defRPr/>
            </a:pPr>
            <a:r>
              <a:rPr lang="tr-TR" sz="2200" b="1" dirty="0">
                <a:latin typeface="Comic Sans MS" pitchFamily="66" charset="0"/>
              </a:rPr>
              <a:t>Genus: </a:t>
            </a:r>
            <a:r>
              <a:rPr lang="tr-TR" sz="2200" b="1" dirty="0">
                <a:solidFill>
                  <a:srgbClr val="FF0000"/>
                </a:solidFill>
                <a:latin typeface="Comic Sans MS" pitchFamily="66" charset="0"/>
              </a:rPr>
              <a:t>Parapoxvirus</a:t>
            </a:r>
          </a:p>
          <a:p>
            <a:pPr algn="ctr">
              <a:buNone/>
              <a:defRPr/>
            </a:pPr>
            <a:r>
              <a:rPr lang="tr-TR" sz="2200" dirty="0">
                <a:latin typeface="Comic Sans MS" pitchFamily="66" charset="0"/>
              </a:rPr>
              <a:t>Orfvirus, Bovine </a:t>
            </a:r>
            <a:r>
              <a:rPr lang="tr-TR" sz="2200" dirty="0" err="1">
                <a:latin typeface="Comic Sans MS" pitchFamily="66" charset="0"/>
              </a:rPr>
              <a:t>Papular</a:t>
            </a:r>
            <a:r>
              <a:rPr lang="tr-TR" sz="2200" dirty="0">
                <a:latin typeface="Comic Sans MS" pitchFamily="66" charset="0"/>
              </a:rPr>
              <a:t> </a:t>
            </a:r>
            <a:r>
              <a:rPr lang="tr-TR" sz="2200" dirty="0" err="1" smtClean="0">
                <a:latin typeface="Comic Sans MS" pitchFamily="66" charset="0"/>
              </a:rPr>
              <a:t>Stomatitis</a:t>
            </a:r>
            <a:r>
              <a:rPr lang="tr-TR" sz="2200" dirty="0" smtClean="0">
                <a:latin typeface="Comic Sans MS" pitchFamily="66" charset="0"/>
              </a:rPr>
              <a:t> </a:t>
            </a:r>
            <a:r>
              <a:rPr lang="tr-TR" sz="2200" dirty="0" err="1" smtClean="0">
                <a:latin typeface="Comic Sans MS" pitchFamily="66" charset="0"/>
              </a:rPr>
              <a:t>virus</a:t>
            </a:r>
            <a:endParaRPr lang="tr-TR" sz="2200" dirty="0"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tr-TR" sz="2200" b="1" dirty="0" smtClean="0">
                <a:latin typeface="Comic Sans MS" pitchFamily="66" charset="0"/>
              </a:rPr>
              <a:t>Genus</a:t>
            </a:r>
            <a:r>
              <a:rPr lang="tr-TR" sz="2200" b="1" dirty="0">
                <a:latin typeface="Comic Sans MS" pitchFamily="66" charset="0"/>
              </a:rPr>
              <a:t>: </a:t>
            </a:r>
            <a:r>
              <a:rPr lang="tr-TR" sz="2200" b="1" dirty="0">
                <a:solidFill>
                  <a:srgbClr val="FF0000"/>
                </a:solidFill>
                <a:latin typeface="Comic Sans MS" pitchFamily="66" charset="0"/>
              </a:rPr>
              <a:t>Capripoxvirus</a:t>
            </a:r>
          </a:p>
          <a:p>
            <a:pPr algn="ctr">
              <a:buNone/>
              <a:defRPr/>
            </a:pPr>
            <a:r>
              <a:rPr lang="tr-TR" sz="2200" dirty="0">
                <a:latin typeface="Comic Sans MS" pitchFamily="66" charset="0"/>
              </a:rPr>
              <a:t>Koyun çiçeği virusu, Keçi çiçeği virusu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36969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0857" y="268406"/>
            <a:ext cx="8596668" cy="1320800"/>
          </a:xfrm>
        </p:spPr>
        <p:txBody>
          <a:bodyPr>
            <a:normAutofit/>
          </a:bodyPr>
          <a:lstStyle/>
          <a:p>
            <a:r>
              <a:rPr lang="tr-TR" sz="4000" dirty="0" err="1" smtClean="0">
                <a:latin typeface="Comic Sans MS" panose="030F0702030302020204" pitchFamily="66" charset="0"/>
              </a:rPr>
              <a:t>Hepandaviridae</a:t>
            </a:r>
            <a:endParaRPr lang="tr-TR" sz="40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4630" y="1589206"/>
            <a:ext cx="8596668" cy="3880773"/>
          </a:xfrm>
        </p:spPr>
        <p:txBody>
          <a:bodyPr/>
          <a:lstStyle/>
          <a:p>
            <a:pPr algn="ctr">
              <a:defRPr/>
            </a:pPr>
            <a:r>
              <a:rPr lang="tr-TR" sz="3000" dirty="0" err="1">
                <a:latin typeface="Comic Sans MS" pitchFamily="66" charset="0"/>
              </a:rPr>
              <a:t>Genus</a:t>
            </a:r>
            <a:r>
              <a:rPr lang="tr-TR" sz="3000" dirty="0">
                <a:latin typeface="Comic Sans MS" pitchFamily="66" charset="0"/>
              </a:rPr>
              <a:t>: </a:t>
            </a:r>
            <a:r>
              <a:rPr lang="tr-TR" sz="3000" dirty="0" err="1">
                <a:solidFill>
                  <a:srgbClr val="FF0000"/>
                </a:solidFill>
                <a:latin typeface="Comic Sans MS" pitchFamily="66" charset="0"/>
              </a:rPr>
              <a:t>Orthohepadnavirus</a:t>
            </a:r>
            <a:endParaRPr lang="tr-TR" sz="30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tr-TR" sz="3000" dirty="0" err="1">
                <a:latin typeface="Comic Sans MS" pitchFamily="66" charset="0"/>
              </a:rPr>
              <a:t>Hepatitis</a:t>
            </a:r>
            <a:r>
              <a:rPr lang="tr-TR" sz="3000" dirty="0">
                <a:latin typeface="Comic Sans MS" pitchFamily="66" charset="0"/>
              </a:rPr>
              <a:t> B </a:t>
            </a:r>
            <a:r>
              <a:rPr lang="tr-TR" sz="3000" dirty="0" err="1" smtClean="0">
                <a:latin typeface="Comic Sans MS" pitchFamily="66" charset="0"/>
              </a:rPr>
              <a:t>virus</a:t>
            </a:r>
            <a:endParaRPr lang="tr-TR" sz="3000" dirty="0" smtClean="0">
              <a:latin typeface="Comic Sans MS" pitchFamily="66" charset="0"/>
            </a:endParaRPr>
          </a:p>
          <a:p>
            <a:pPr algn="ctr">
              <a:buNone/>
              <a:defRPr/>
            </a:pPr>
            <a:endParaRPr lang="tr-TR" sz="3000" dirty="0">
              <a:latin typeface="Comic Sans MS" pitchFamily="66" charset="0"/>
            </a:endParaRPr>
          </a:p>
          <a:p>
            <a:pPr algn="ctr">
              <a:defRPr/>
            </a:pPr>
            <a:r>
              <a:rPr lang="tr-TR" sz="3000" dirty="0" err="1">
                <a:latin typeface="Comic Sans MS" pitchFamily="66" charset="0"/>
              </a:rPr>
              <a:t>Genus</a:t>
            </a:r>
            <a:r>
              <a:rPr lang="tr-TR" sz="3000" dirty="0">
                <a:latin typeface="Comic Sans MS" pitchFamily="66" charset="0"/>
              </a:rPr>
              <a:t>: </a:t>
            </a:r>
            <a:r>
              <a:rPr lang="tr-TR" sz="3000" dirty="0" err="1">
                <a:latin typeface="Comic Sans MS" pitchFamily="66" charset="0"/>
              </a:rPr>
              <a:t>Avihepadnavirus</a:t>
            </a:r>
            <a:endParaRPr lang="tr-TR" sz="3000" dirty="0"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tr-TR" sz="3000" dirty="0" err="1">
                <a:latin typeface="Comic Sans MS" pitchFamily="66" charset="0"/>
              </a:rPr>
              <a:t>Chicken</a:t>
            </a:r>
            <a:r>
              <a:rPr lang="tr-TR" sz="3000" dirty="0">
                <a:latin typeface="Comic Sans MS" pitchFamily="66" charset="0"/>
              </a:rPr>
              <a:t> </a:t>
            </a:r>
            <a:r>
              <a:rPr lang="tr-TR" sz="3000" dirty="0" err="1">
                <a:latin typeface="Comic Sans MS" pitchFamily="66" charset="0"/>
              </a:rPr>
              <a:t>Anemia</a:t>
            </a:r>
            <a:r>
              <a:rPr lang="tr-TR" sz="3000" dirty="0">
                <a:latin typeface="Comic Sans MS" pitchFamily="66" charset="0"/>
              </a:rPr>
              <a:t> </a:t>
            </a:r>
            <a:r>
              <a:rPr lang="tr-TR" sz="3000" dirty="0" err="1">
                <a:latin typeface="Comic Sans MS" pitchFamily="66" charset="0"/>
              </a:rPr>
              <a:t>Virus</a:t>
            </a:r>
            <a:endParaRPr lang="tr-TR" sz="3000" dirty="0">
              <a:solidFill>
                <a:srgbClr val="111111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790441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7908"/>
            <a:ext cx="8596668" cy="1320800"/>
          </a:xfrm>
        </p:spPr>
        <p:txBody>
          <a:bodyPr/>
          <a:lstStyle/>
          <a:p>
            <a:r>
              <a:rPr lang="tr-TR" b="1" u="sng" dirty="0" smtClean="0">
                <a:solidFill>
                  <a:srgbClr val="FF0000"/>
                </a:solidFill>
              </a:rPr>
              <a:t>ssDNA </a:t>
            </a:r>
            <a:r>
              <a:rPr lang="tr-TR" b="1" u="sng" dirty="0">
                <a:solidFill>
                  <a:srgbClr val="FF0000"/>
                </a:solidFill>
              </a:rPr>
              <a:t>Genomuna Sahip Viruslar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16698776"/>
              </p:ext>
            </p:extLst>
          </p:nvPr>
        </p:nvGraphicFramePr>
        <p:xfrm>
          <a:off x="493047" y="3245559"/>
          <a:ext cx="965360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135">
                  <a:extLst>
                    <a:ext uri="{9D8B030D-6E8A-4147-A177-3AD203B41FA5}">
                      <a16:colId xmlns:a16="http://schemas.microsoft.com/office/drawing/2014/main" xmlns="" val="313779184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xmlns="" val="2769854870"/>
                    </a:ext>
                  </a:extLst>
                </a:gridCol>
                <a:gridCol w="1073167">
                  <a:extLst>
                    <a:ext uri="{9D8B030D-6E8A-4147-A177-3AD203B41FA5}">
                      <a16:colId xmlns:a16="http://schemas.microsoft.com/office/drawing/2014/main" xmlns="" val="1011683164"/>
                    </a:ext>
                  </a:extLst>
                </a:gridCol>
                <a:gridCol w="1608934">
                  <a:extLst>
                    <a:ext uri="{9D8B030D-6E8A-4147-A177-3AD203B41FA5}">
                      <a16:colId xmlns:a16="http://schemas.microsoft.com/office/drawing/2014/main" xmlns="" val="4251071490"/>
                    </a:ext>
                  </a:extLst>
                </a:gridCol>
                <a:gridCol w="1608934">
                  <a:extLst>
                    <a:ext uri="{9D8B030D-6E8A-4147-A177-3AD203B41FA5}">
                      <a16:colId xmlns:a16="http://schemas.microsoft.com/office/drawing/2014/main" xmlns="" val="2372605084"/>
                    </a:ext>
                  </a:extLst>
                </a:gridCol>
                <a:gridCol w="1608934">
                  <a:extLst>
                    <a:ext uri="{9D8B030D-6E8A-4147-A177-3AD203B41FA5}">
                      <a16:colId xmlns:a16="http://schemas.microsoft.com/office/drawing/2014/main" xmlns="" val="206237869"/>
                    </a:ext>
                  </a:extLst>
                </a:gridCol>
              </a:tblGrid>
              <a:tr h="70218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200" b="1" dirty="0" smtClean="0">
                          <a:solidFill>
                            <a:srgbClr val="FF0000"/>
                          </a:solidFill>
                        </a:rPr>
                        <a:t>Parvoviridae</a:t>
                      </a:r>
                    </a:p>
                    <a:p>
                      <a:endParaRPr lang="tr-T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0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  <a:endParaRPr lang="tr-T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0" dirty="0" smtClean="0">
                          <a:solidFill>
                            <a:schemeClr val="tx1"/>
                          </a:solidFill>
                        </a:rPr>
                        <a:t>18-25</a:t>
                      </a:r>
                      <a:endParaRPr lang="tr-T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0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  <a:endParaRPr lang="tr-T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tr-TR" sz="2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547799"/>
                  </a:ext>
                </a:extLst>
              </a:tr>
              <a:tr h="595413">
                <a:tc>
                  <a:txBody>
                    <a:bodyPr/>
                    <a:lstStyle/>
                    <a:p>
                      <a:pPr algn="ctr"/>
                      <a:r>
                        <a:rPr lang="tr-TR" sz="2200" b="1" dirty="0" smtClean="0">
                          <a:solidFill>
                            <a:srgbClr val="FF0000"/>
                          </a:solidFill>
                        </a:rPr>
                        <a:t>Circoviridae</a:t>
                      </a:r>
                      <a:endParaRPr lang="tr-TR" sz="2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200" b="0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endParaRPr lang="tr-T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 dirty="0" smtClean="0"/>
                        <a:t>-</a:t>
                      </a:r>
                      <a:endParaRPr lang="tr-TR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dirty="0" smtClean="0">
                          <a:solidFill>
                            <a:schemeClr val="tx1"/>
                          </a:solidFill>
                        </a:rPr>
                        <a:t>17-23</a:t>
                      </a:r>
                      <a:endParaRPr lang="tr-TR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dirty="0" smtClean="0">
                          <a:solidFill>
                            <a:schemeClr val="tx1"/>
                          </a:solidFill>
                        </a:rPr>
                        <a:t>Sirküler</a:t>
                      </a:r>
                      <a:endParaRPr lang="tr-TR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dirty="0" smtClean="0">
                          <a:solidFill>
                            <a:schemeClr val="tx1"/>
                          </a:solidFill>
                        </a:rPr>
                        <a:t>1,7-2,3</a:t>
                      </a:r>
                      <a:endParaRPr lang="tr-TR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15746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2895340"/>
              </p:ext>
            </p:extLst>
          </p:nvPr>
        </p:nvGraphicFramePr>
        <p:xfrm>
          <a:off x="492695" y="2021670"/>
          <a:ext cx="965395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0128">
                  <a:extLst>
                    <a:ext uri="{9D8B030D-6E8A-4147-A177-3AD203B41FA5}">
                      <a16:colId xmlns:a16="http://schemas.microsoft.com/office/drawing/2014/main" xmlns="" val="1041142665"/>
                    </a:ext>
                  </a:extLst>
                </a:gridCol>
                <a:gridCol w="1702215">
                  <a:extLst>
                    <a:ext uri="{9D8B030D-6E8A-4147-A177-3AD203B41FA5}">
                      <a16:colId xmlns:a16="http://schemas.microsoft.com/office/drawing/2014/main" xmlns="" val="1253277243"/>
                    </a:ext>
                  </a:extLst>
                </a:gridCol>
                <a:gridCol w="1074634">
                  <a:extLst>
                    <a:ext uri="{9D8B030D-6E8A-4147-A177-3AD203B41FA5}">
                      <a16:colId xmlns:a16="http://schemas.microsoft.com/office/drawing/2014/main" xmlns="" val="2462162061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00182734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3353133677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2253397886"/>
                    </a:ext>
                  </a:extLst>
                </a:gridCol>
              </a:tblGrid>
              <a:tr h="90376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Virus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Ailesi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Simetri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Zarf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Virion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Büyüklüğü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Formu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Uzunluğu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(kb)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52142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36518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75492"/>
            <a:ext cx="8596668" cy="1320800"/>
          </a:xfrm>
        </p:spPr>
        <p:txBody>
          <a:bodyPr/>
          <a:lstStyle/>
          <a:p>
            <a:r>
              <a:rPr lang="tr-TR" b="1" dirty="0" smtClean="0">
                <a:latin typeface="Comic Sans MS" panose="030F0702030302020204" pitchFamily="66" charset="0"/>
              </a:rPr>
              <a:t>Parvoviridae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264" y="1061550"/>
            <a:ext cx="9521743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300" dirty="0" smtClean="0">
                <a:solidFill>
                  <a:srgbClr val="00B0F0"/>
                </a:solidFill>
              </a:rPr>
              <a:t>2 adet subfamilya:</a:t>
            </a:r>
          </a:p>
          <a:p>
            <a:pPr marL="0" indent="0">
              <a:buNone/>
            </a:pPr>
            <a:endParaRPr lang="tr-TR" sz="23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solidFill>
                  <a:srgbClr val="FF0000"/>
                </a:solidFill>
              </a:rPr>
              <a:t>Parvovirinae</a:t>
            </a:r>
            <a:r>
              <a:rPr lang="tr-TR" sz="2300" b="1" dirty="0" smtClean="0">
                <a:solidFill>
                  <a:srgbClr val="FF0000"/>
                </a:solidFill>
              </a:rPr>
              <a:t>         </a:t>
            </a:r>
            <a:r>
              <a:rPr lang="tr-TR" sz="2100" b="1" dirty="0" smtClean="0">
                <a:solidFill>
                  <a:srgbClr val="FF0000"/>
                </a:solidFill>
              </a:rPr>
              <a:t>Protoparvovirus</a:t>
            </a:r>
            <a:r>
              <a:rPr lang="tr-TR" sz="2300" b="1" dirty="0" smtClean="0">
                <a:solidFill>
                  <a:srgbClr val="FF0000"/>
                </a:solidFill>
              </a:rPr>
              <a:t>          </a:t>
            </a:r>
            <a:r>
              <a:rPr lang="tr-TR" sz="1900" b="1" dirty="0" smtClean="0">
                <a:solidFill>
                  <a:srgbClr val="FF0000"/>
                </a:solidFill>
              </a:rPr>
              <a:t>Carnivore Protoparvovirus 1</a:t>
            </a:r>
          </a:p>
          <a:p>
            <a:pPr marL="0" indent="0">
              <a:buNone/>
            </a:pPr>
            <a:endParaRPr lang="tr-TR" sz="2300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solidFill>
                  <a:srgbClr val="FF0000"/>
                </a:solidFill>
              </a:rPr>
              <a:t>Densovirinae</a:t>
            </a:r>
            <a:endParaRPr lang="tr-TR" sz="2800" b="1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92670" y="2277207"/>
            <a:ext cx="571500" cy="87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758637" y="2294791"/>
            <a:ext cx="571500" cy="87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70937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4580" y="0"/>
            <a:ext cx="8596668" cy="1320800"/>
          </a:xfrm>
        </p:spPr>
        <p:txBody>
          <a:bodyPr/>
          <a:lstStyle/>
          <a:p>
            <a:r>
              <a:rPr lang="tr-TR" b="1" u="sng" dirty="0" smtClean="0">
                <a:solidFill>
                  <a:srgbClr val="FF0000"/>
                </a:solidFill>
              </a:rPr>
              <a:t>ssRNA </a:t>
            </a:r>
            <a:r>
              <a:rPr lang="tr-TR" b="1" u="sng" dirty="0">
                <a:solidFill>
                  <a:srgbClr val="FF0000"/>
                </a:solidFill>
              </a:rPr>
              <a:t>Genomuna </a:t>
            </a:r>
            <a:r>
              <a:rPr lang="tr-TR" b="1" u="sng" dirty="0" smtClean="0">
                <a:solidFill>
                  <a:srgbClr val="FF0000"/>
                </a:solidFill>
              </a:rPr>
              <a:t>Sahip Pozitif Polariteli </a:t>
            </a:r>
            <a:r>
              <a:rPr lang="tr-TR" b="1" u="sng" dirty="0">
                <a:solidFill>
                  <a:srgbClr val="FF0000"/>
                </a:solidFill>
              </a:rPr>
              <a:t>Viruslar</a:t>
            </a:r>
            <a:endParaRPr lang="tr-TR" dirty="0"/>
          </a:p>
        </p:txBody>
      </p:sp>
      <p:graphicFrame>
        <p:nvGraphicFramePr>
          <p:cNvPr id="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45761758"/>
              </p:ext>
            </p:extLst>
          </p:nvPr>
        </p:nvGraphicFramePr>
        <p:xfrm>
          <a:off x="386859" y="1320800"/>
          <a:ext cx="9653956" cy="5440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0128">
                  <a:extLst>
                    <a:ext uri="{9D8B030D-6E8A-4147-A177-3AD203B41FA5}">
                      <a16:colId xmlns:a16="http://schemas.microsoft.com/office/drawing/2014/main" xmlns="" val="3030628845"/>
                    </a:ext>
                  </a:extLst>
                </a:gridCol>
                <a:gridCol w="1702215">
                  <a:extLst>
                    <a:ext uri="{9D8B030D-6E8A-4147-A177-3AD203B41FA5}">
                      <a16:colId xmlns:a16="http://schemas.microsoft.com/office/drawing/2014/main" xmlns="" val="48981864"/>
                    </a:ext>
                  </a:extLst>
                </a:gridCol>
                <a:gridCol w="1074634">
                  <a:extLst>
                    <a:ext uri="{9D8B030D-6E8A-4147-A177-3AD203B41FA5}">
                      <a16:colId xmlns:a16="http://schemas.microsoft.com/office/drawing/2014/main" xmlns="" val="2417004947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112332321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506637308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2524680664"/>
                    </a:ext>
                  </a:extLst>
                </a:gridCol>
              </a:tblGrid>
              <a:tr h="90376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Virus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Ailesi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Simetri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Zarf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Virion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Büyüklüğü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Formu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Uzunluğu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(kb)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463930427"/>
                  </a:ext>
                </a:extLst>
              </a:tr>
              <a:tr h="594357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Picornaviridae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7-8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597876097"/>
                  </a:ext>
                </a:extLst>
              </a:tr>
              <a:tr h="562708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Caliciviridae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30-40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7,5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648389"/>
                  </a:ext>
                </a:extLst>
              </a:tr>
              <a:tr h="629897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Astroviridae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28-30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7,5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0748281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Coronaviridae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80-220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20-32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2631143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FF0000"/>
                          </a:solidFill>
                        </a:rPr>
                        <a:t>Arteriviridae</a:t>
                      </a:r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40-70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94426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Togaviridae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80-100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7-11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4740304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Flaviviridae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45-60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9,7-12,5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6010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93235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54754" y="127072"/>
            <a:ext cx="8596668" cy="54412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500" b="1" dirty="0" smtClean="0"/>
              <a:t>ORDER:</a:t>
            </a:r>
            <a:r>
              <a:rPr lang="tr-TR" sz="2500" dirty="0" smtClean="0"/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Picornavirales</a:t>
            </a:r>
            <a:r>
              <a:rPr lang="tr-TR" sz="2500" dirty="0" smtClean="0"/>
              <a:t> </a:t>
            </a:r>
          </a:p>
          <a:p>
            <a:pPr marL="0" indent="0" algn="ctr">
              <a:buNone/>
            </a:pPr>
            <a:endParaRPr lang="tr-TR" sz="2500" dirty="0"/>
          </a:p>
          <a:p>
            <a:pPr marL="0" indent="0" algn="ctr">
              <a:buNone/>
            </a:pPr>
            <a:endParaRPr lang="tr-TR" sz="2500" dirty="0" smtClean="0"/>
          </a:p>
          <a:p>
            <a:pPr marL="0" indent="0" algn="ctr">
              <a:buNone/>
            </a:pPr>
            <a:r>
              <a:rPr lang="tr-TR" sz="2500" b="1" dirty="0" smtClean="0"/>
              <a:t>FAMİLY:</a:t>
            </a:r>
            <a:r>
              <a:rPr lang="tr-TR" sz="2500" dirty="0" smtClean="0"/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Picornaviridae</a:t>
            </a:r>
            <a:r>
              <a:rPr lang="tr-TR" sz="2500" dirty="0" smtClean="0"/>
              <a:t> </a:t>
            </a:r>
          </a:p>
          <a:p>
            <a:pPr marL="0" indent="0" algn="ctr">
              <a:buNone/>
            </a:pPr>
            <a:endParaRPr lang="tr-TR" sz="2500" dirty="0" smtClean="0"/>
          </a:p>
          <a:p>
            <a:pPr marL="0" indent="0" algn="ctr">
              <a:buNone/>
            </a:pPr>
            <a:endParaRPr lang="tr-TR" sz="2500" dirty="0" smtClean="0"/>
          </a:p>
          <a:p>
            <a:pPr marL="0" indent="0" algn="ctr">
              <a:buNone/>
            </a:pPr>
            <a:r>
              <a:rPr lang="tr-TR" sz="2500" b="1" dirty="0" smtClean="0"/>
              <a:t>GENUS:</a:t>
            </a:r>
            <a:r>
              <a:rPr lang="tr-TR" sz="2500" dirty="0" smtClean="0"/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Aphtovirus</a:t>
            </a:r>
            <a:r>
              <a:rPr lang="tr-TR" sz="2500" b="1" dirty="0" smtClean="0">
                <a:solidFill>
                  <a:srgbClr val="0070C0"/>
                </a:solidFill>
              </a:rPr>
              <a:t> </a:t>
            </a:r>
          </a:p>
          <a:p>
            <a:pPr marL="0" indent="0" algn="ctr">
              <a:buNone/>
            </a:pPr>
            <a:endParaRPr lang="tr-TR" sz="2500" dirty="0"/>
          </a:p>
          <a:p>
            <a:pPr marL="0" indent="0" algn="ctr">
              <a:buNone/>
            </a:pPr>
            <a:endParaRPr lang="tr-TR" sz="2500" dirty="0" smtClean="0"/>
          </a:p>
          <a:p>
            <a:pPr marL="0" indent="0" algn="ctr">
              <a:buNone/>
            </a:pPr>
            <a:r>
              <a:rPr lang="tr-TR" sz="2500" b="1" dirty="0" smtClean="0"/>
              <a:t>SPECİES:</a:t>
            </a:r>
            <a:r>
              <a:rPr lang="tr-TR" sz="2500" dirty="0" smtClean="0"/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Foot</a:t>
            </a:r>
            <a:r>
              <a:rPr lang="tr-TR" sz="2500" b="1" dirty="0" smtClean="0">
                <a:solidFill>
                  <a:srgbClr val="0070C0"/>
                </a:solidFill>
              </a:rPr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and</a:t>
            </a:r>
            <a:r>
              <a:rPr lang="tr-TR" sz="2500" b="1" dirty="0" smtClean="0">
                <a:solidFill>
                  <a:srgbClr val="0070C0"/>
                </a:solidFill>
              </a:rPr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Mouth</a:t>
            </a:r>
            <a:r>
              <a:rPr lang="tr-TR" sz="2500" b="1" dirty="0" smtClean="0">
                <a:solidFill>
                  <a:srgbClr val="0070C0"/>
                </a:solidFill>
              </a:rPr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Disease</a:t>
            </a:r>
            <a:r>
              <a:rPr lang="tr-TR" sz="2500" b="1" dirty="0" smtClean="0">
                <a:solidFill>
                  <a:srgbClr val="0070C0"/>
                </a:solidFill>
              </a:rPr>
              <a:t> </a:t>
            </a:r>
            <a:r>
              <a:rPr lang="tr-TR" sz="2500" b="1" dirty="0" err="1" smtClean="0">
                <a:solidFill>
                  <a:srgbClr val="0070C0"/>
                </a:solidFill>
              </a:rPr>
              <a:t>Virus</a:t>
            </a:r>
            <a:r>
              <a:rPr lang="tr-TR" sz="2500" b="1" dirty="0" smtClean="0">
                <a:solidFill>
                  <a:srgbClr val="0070C0"/>
                </a:solidFill>
              </a:rPr>
              <a:t> </a:t>
            </a:r>
            <a:endParaRPr lang="tr-TR" sz="2500" b="1" dirty="0">
              <a:solidFill>
                <a:srgbClr val="0070C0"/>
              </a:solidFill>
            </a:endParaRPr>
          </a:p>
        </p:txBody>
      </p:sp>
      <p:cxnSp>
        <p:nvCxnSpPr>
          <p:cNvPr id="5" name="Düz Ok Bağlayıcısı 4"/>
          <p:cNvCxnSpPr/>
          <p:nvPr/>
        </p:nvCxnSpPr>
        <p:spPr>
          <a:xfrm>
            <a:off x="5308979" y="668740"/>
            <a:ext cx="13648" cy="8734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Ok Bağlayıcısı 5"/>
          <p:cNvCxnSpPr/>
          <p:nvPr/>
        </p:nvCxnSpPr>
        <p:spPr>
          <a:xfrm>
            <a:off x="5336275" y="2268787"/>
            <a:ext cx="13648" cy="8734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5322627" y="3850944"/>
            <a:ext cx="13648" cy="8734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75543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0084" y="87922"/>
            <a:ext cx="8229600" cy="135401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3200" b="1" dirty="0">
                <a:solidFill>
                  <a:srgbClr val="92D050"/>
                </a:solidFill>
                <a:latin typeface="Comic Sans MS" pitchFamily="66" charset="0"/>
              </a:rPr>
              <a:t>Picornaviridae</a:t>
            </a:r>
            <a:r>
              <a:rPr lang="tr-TR" sz="2800" b="1" dirty="0">
                <a:solidFill>
                  <a:srgbClr val="FF33CC"/>
                </a:solidFill>
                <a:latin typeface="Comic Sans MS" pitchFamily="66" charset="0"/>
              </a:rPr>
              <a:t> </a:t>
            </a:r>
            <a:r>
              <a:rPr lang="tr-TR" sz="2800" b="1" dirty="0" smtClean="0">
                <a:solidFill>
                  <a:schemeClr val="tx1"/>
                </a:solidFill>
                <a:latin typeface="Comic Sans MS" pitchFamily="66" charset="0"/>
              </a:rPr>
              <a:t>familyasında </a:t>
            </a:r>
            <a:r>
              <a:rPr lang="tr-TR" sz="2800" b="1" dirty="0">
                <a:solidFill>
                  <a:schemeClr val="tx1"/>
                </a:solidFill>
                <a:latin typeface="Comic Sans MS" pitchFamily="66" charset="0"/>
              </a:rPr>
              <a:t>18 Cins vardır</a:t>
            </a:r>
            <a:r>
              <a:rPr lang="tr-TR" sz="2800" dirty="0">
                <a:solidFill>
                  <a:schemeClr val="tx1"/>
                </a:solidFill>
              </a:rPr>
              <a:t>.Bu cinslerden en önemlileri aşağıda </a:t>
            </a:r>
            <a:r>
              <a:rPr lang="tr-TR" sz="2800" dirty="0" smtClean="0">
                <a:solidFill>
                  <a:schemeClr val="tx1"/>
                </a:solidFill>
              </a:rPr>
              <a:t>verilmiştir</a:t>
            </a:r>
            <a:r>
              <a:rPr lang="tr-TR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108" y="1125538"/>
            <a:ext cx="8229600" cy="5732462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latin typeface="Comic Sans MS" pitchFamily="66" charset="0"/>
              </a:rPr>
              <a:t>Genus</a:t>
            </a:r>
            <a:r>
              <a:rPr lang="tr-TR" sz="2400" b="1" dirty="0">
                <a:latin typeface="Comic Sans MS" pitchFamily="66" charset="0"/>
              </a:rPr>
              <a:t>:</a:t>
            </a:r>
            <a:r>
              <a:rPr lang="tr-TR" sz="2400" b="1" dirty="0" err="1">
                <a:solidFill>
                  <a:srgbClr val="FF0000"/>
                </a:solidFill>
                <a:latin typeface="Comic Sans MS" pitchFamily="66" charset="0"/>
              </a:rPr>
              <a:t>Aphtovirus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Şap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virusu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err="1">
                <a:latin typeface="Comic Sans MS" pitchFamily="66" charset="0"/>
              </a:rPr>
              <a:t>Bovine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err="1">
                <a:latin typeface="Comic Sans MS" pitchFamily="66" charset="0"/>
              </a:rPr>
              <a:t>Rhinitis</a:t>
            </a:r>
            <a:r>
              <a:rPr lang="tr-TR" dirty="0">
                <a:latin typeface="Comic Sans MS" pitchFamily="66" charset="0"/>
              </a:rPr>
              <a:t> A ve B </a:t>
            </a:r>
            <a:r>
              <a:rPr lang="tr-TR" dirty="0" err="1">
                <a:latin typeface="Comic Sans MS" pitchFamily="66" charset="0"/>
              </a:rPr>
              <a:t>virus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err="1">
                <a:latin typeface="Comic Sans MS" pitchFamily="66" charset="0"/>
              </a:rPr>
              <a:t>Equine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err="1">
                <a:latin typeface="Comic Sans MS" pitchFamily="66" charset="0"/>
              </a:rPr>
              <a:t>Rhinitis</a:t>
            </a:r>
            <a:r>
              <a:rPr lang="tr-TR" dirty="0">
                <a:latin typeface="Comic Sans MS" pitchFamily="66" charset="0"/>
              </a:rPr>
              <a:t> A </a:t>
            </a:r>
            <a:r>
              <a:rPr lang="tr-TR" dirty="0" err="1">
                <a:latin typeface="Comic Sans MS" pitchFamily="66" charset="0"/>
              </a:rPr>
              <a:t>virus</a:t>
            </a:r>
            <a:endParaRPr lang="tr-TR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latin typeface="Comic Sans MS" pitchFamily="66" charset="0"/>
              </a:rPr>
              <a:t>Genus</a:t>
            </a:r>
            <a:r>
              <a:rPr lang="tr-TR" sz="2400" b="1" dirty="0">
                <a:latin typeface="Comic Sans MS" pitchFamily="66" charset="0"/>
              </a:rPr>
              <a:t>:</a:t>
            </a:r>
            <a:r>
              <a:rPr lang="tr-TR" sz="2400" b="1" dirty="0" err="1">
                <a:solidFill>
                  <a:srgbClr val="FF0000"/>
                </a:solidFill>
                <a:latin typeface="Comic Sans MS" pitchFamily="66" charset="0"/>
              </a:rPr>
              <a:t>Avihepatovirus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Comic Sans MS" pitchFamily="66" charset="0"/>
              </a:rPr>
              <a:t>Ördek </a:t>
            </a:r>
            <a:r>
              <a:rPr lang="tr-TR" dirty="0" err="1">
                <a:latin typeface="Comic Sans MS" pitchFamily="66" charset="0"/>
              </a:rPr>
              <a:t>hepatitis</a:t>
            </a:r>
            <a:r>
              <a:rPr lang="tr-TR" dirty="0">
                <a:latin typeface="Comic Sans MS" pitchFamily="66" charset="0"/>
              </a:rPr>
              <a:t> A </a:t>
            </a:r>
            <a:r>
              <a:rPr lang="tr-TR" dirty="0" err="1">
                <a:latin typeface="Comic Sans MS" pitchFamily="66" charset="0"/>
              </a:rPr>
              <a:t>virusu</a:t>
            </a:r>
            <a:endParaRPr lang="tr-TR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latin typeface="Comic Sans MS" pitchFamily="66" charset="0"/>
              </a:rPr>
              <a:t>Genus</a:t>
            </a:r>
            <a:r>
              <a:rPr lang="tr-TR" sz="2400" b="1" dirty="0">
                <a:latin typeface="Comic Sans MS" pitchFamily="66" charset="0"/>
              </a:rPr>
              <a:t>:</a:t>
            </a:r>
            <a:r>
              <a:rPr lang="tr-TR" sz="2400" b="1" dirty="0" err="1">
                <a:solidFill>
                  <a:srgbClr val="FF0000"/>
                </a:solidFill>
                <a:latin typeface="Comic Sans MS" pitchFamily="66" charset="0"/>
              </a:rPr>
              <a:t>Cardiovirus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>
                <a:latin typeface="Comic Sans MS" pitchFamily="66" charset="0"/>
              </a:rPr>
              <a:t>Encephalomyocarditis</a:t>
            </a:r>
            <a:r>
              <a:rPr lang="tr-TR" b="1" dirty="0">
                <a:latin typeface="Comic Sans MS" pitchFamily="66" charset="0"/>
              </a:rPr>
              <a:t> </a:t>
            </a:r>
            <a:r>
              <a:rPr lang="tr-TR" b="1" dirty="0" err="1">
                <a:latin typeface="Comic Sans MS" pitchFamily="66" charset="0"/>
              </a:rPr>
              <a:t>virus</a:t>
            </a:r>
            <a:r>
              <a:rPr lang="tr-TR" dirty="0">
                <a:latin typeface="Comic Sans MS" pitchFamily="66" charset="0"/>
              </a:rPr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latin typeface="Comic Sans MS" pitchFamily="66" charset="0"/>
              </a:rPr>
              <a:t>Genus</a:t>
            </a:r>
            <a:r>
              <a:rPr lang="tr-TR" sz="2400" b="1" dirty="0">
                <a:latin typeface="Comic Sans MS" pitchFamily="66" charset="0"/>
              </a:rPr>
              <a:t>:</a:t>
            </a:r>
            <a:r>
              <a:rPr lang="tr-TR" sz="2400" b="1" dirty="0" err="1">
                <a:solidFill>
                  <a:srgbClr val="FF0000"/>
                </a:solidFill>
                <a:latin typeface="Comic Sans MS" pitchFamily="66" charset="0"/>
              </a:rPr>
              <a:t>Enterovirus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Human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enterovirus</a:t>
            </a:r>
            <a:r>
              <a:rPr lang="tr-TR" sz="2000" dirty="0">
                <a:latin typeface="Comic Sans MS" pitchFamily="66" charset="0"/>
              </a:rPr>
              <a:t> A,B,C,D </a:t>
            </a:r>
            <a:r>
              <a:rPr lang="tr-TR" sz="2000" dirty="0" err="1">
                <a:latin typeface="Comic Sans MS" pitchFamily="66" charset="0"/>
              </a:rPr>
              <a:t>human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rhinovirus</a:t>
            </a:r>
            <a:r>
              <a:rPr lang="tr-TR" sz="2000" dirty="0">
                <a:latin typeface="Comic Sans MS" pitchFamily="66" charset="0"/>
              </a:rPr>
              <a:t> A,B,C </a:t>
            </a:r>
            <a:r>
              <a:rPr lang="tr-TR" sz="2000" dirty="0" err="1">
                <a:latin typeface="Comic Sans MS" pitchFamily="66" charset="0"/>
              </a:rPr>
              <a:t>Bovine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enterovirus</a:t>
            </a:r>
            <a:r>
              <a:rPr lang="tr-TR" sz="2000" dirty="0">
                <a:latin typeface="Comic Sans MS" pitchFamily="66" charset="0"/>
              </a:rPr>
              <a:t>, </a:t>
            </a:r>
            <a:r>
              <a:rPr lang="tr-TR" sz="2000" dirty="0" err="1">
                <a:latin typeface="Comic Sans MS" pitchFamily="66" charset="0"/>
              </a:rPr>
              <a:t>Porcine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enterovirus</a:t>
            </a:r>
            <a:r>
              <a:rPr lang="tr-TR" sz="2000" dirty="0">
                <a:latin typeface="Comic Sans MS" pitchFamily="66" charset="0"/>
              </a:rPr>
              <a:t>, </a:t>
            </a:r>
            <a:r>
              <a:rPr lang="tr-TR" sz="2000" dirty="0" err="1">
                <a:latin typeface="Comic Sans MS" pitchFamily="66" charset="0"/>
              </a:rPr>
              <a:t>poliovirus</a:t>
            </a:r>
            <a:r>
              <a:rPr lang="tr-TR" sz="2000" dirty="0">
                <a:latin typeface="Comic Sans MS" pitchFamily="66" charset="0"/>
              </a:rPr>
              <a:t> 1,2,3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b="1" dirty="0" err="1">
                <a:latin typeface="Comic Sans MS" pitchFamily="66" charset="0"/>
              </a:rPr>
              <a:t>G</a:t>
            </a:r>
            <a:r>
              <a:rPr lang="tr-TR" sz="2400" b="1" dirty="0" err="1">
                <a:latin typeface="Comic Sans MS" pitchFamily="66" charset="0"/>
              </a:rPr>
              <a:t>enus</a:t>
            </a:r>
            <a:r>
              <a:rPr lang="tr-TR" sz="2400" b="1" dirty="0">
                <a:latin typeface="Comic Sans MS" pitchFamily="66" charset="0"/>
              </a:rPr>
              <a:t>:</a:t>
            </a:r>
            <a:r>
              <a:rPr lang="tr-TR" sz="2400" b="1" dirty="0" err="1">
                <a:solidFill>
                  <a:srgbClr val="FF0000"/>
                </a:solidFill>
                <a:latin typeface="Comic Sans MS" pitchFamily="66" charset="0"/>
              </a:rPr>
              <a:t>Erbovirus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Equine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rhinovirus</a:t>
            </a:r>
            <a:r>
              <a:rPr lang="tr-TR" sz="2000" dirty="0">
                <a:latin typeface="Comic Sans MS" pitchFamily="66" charset="0"/>
              </a:rPr>
              <a:t> B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latin typeface="Comic Sans MS" pitchFamily="66" charset="0"/>
              </a:rPr>
              <a:t>Genus</a:t>
            </a:r>
            <a:r>
              <a:rPr lang="tr-TR" sz="2400" b="1" dirty="0">
                <a:latin typeface="Comic Sans MS" pitchFamily="66" charset="0"/>
              </a:rPr>
              <a:t>:</a:t>
            </a:r>
            <a:r>
              <a:rPr lang="tr-TR" sz="2400" b="1" dirty="0" err="1">
                <a:solidFill>
                  <a:srgbClr val="FF0000"/>
                </a:solidFill>
                <a:latin typeface="Comic Sans MS" pitchFamily="66" charset="0"/>
              </a:rPr>
              <a:t>Hepatovirus</a:t>
            </a:r>
            <a:endParaRPr lang="tr-TR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Hepatitis</a:t>
            </a:r>
            <a:r>
              <a:rPr lang="tr-TR" sz="2000" dirty="0">
                <a:latin typeface="Comic Sans MS" pitchFamily="66" charset="0"/>
              </a:rPr>
              <a:t> A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4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400" dirty="0"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44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141" y="952500"/>
            <a:ext cx="8596668" cy="1320800"/>
          </a:xfrm>
        </p:spPr>
        <p:txBody>
          <a:bodyPr/>
          <a:lstStyle/>
          <a:p>
            <a:r>
              <a:rPr lang="tr-TR" b="1" dirty="0" smtClean="0">
                <a:latin typeface="Comic Sans MS" pitchFamily="66" charset="0"/>
              </a:rPr>
              <a:t>Caliciviridae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tr-TR" sz="3000" b="1" dirty="0">
                <a:latin typeface="Comic Sans MS" pitchFamily="66" charset="0"/>
              </a:rPr>
              <a:t>Genus :</a:t>
            </a:r>
            <a:r>
              <a:rPr lang="tr-TR" sz="3000" b="1" dirty="0">
                <a:solidFill>
                  <a:srgbClr val="FF0000"/>
                </a:solidFill>
                <a:latin typeface="Comic Sans MS" pitchFamily="66" charset="0"/>
              </a:rPr>
              <a:t>Lagovirus</a:t>
            </a:r>
          </a:p>
          <a:p>
            <a:pPr algn="ctr">
              <a:buNone/>
              <a:defRPr/>
            </a:pPr>
            <a:r>
              <a:rPr lang="tr-TR" sz="3000" dirty="0">
                <a:latin typeface="Comic Sans MS" pitchFamily="66" charset="0"/>
              </a:rPr>
              <a:t>Rabbit haemorrgahic disease virus</a:t>
            </a:r>
          </a:p>
          <a:p>
            <a:pPr algn="ctr">
              <a:buNone/>
              <a:defRPr/>
            </a:pPr>
            <a:r>
              <a:rPr lang="tr-TR" sz="3000" b="1" dirty="0">
                <a:latin typeface="Comic Sans MS" pitchFamily="66" charset="0"/>
              </a:rPr>
              <a:t>Genus :</a:t>
            </a:r>
            <a:r>
              <a:rPr lang="tr-TR" sz="3000" b="1" dirty="0">
                <a:solidFill>
                  <a:srgbClr val="FF0000"/>
                </a:solidFill>
                <a:latin typeface="Comic Sans MS" pitchFamily="66" charset="0"/>
              </a:rPr>
              <a:t>Vesivirus</a:t>
            </a:r>
          </a:p>
          <a:p>
            <a:pPr algn="ctr">
              <a:buNone/>
              <a:defRPr/>
            </a:pPr>
            <a:r>
              <a:rPr lang="tr-TR" sz="3000" dirty="0">
                <a:latin typeface="Comic Sans MS" pitchFamily="66" charset="0"/>
              </a:rPr>
              <a:t>Feline Calicivirus</a:t>
            </a:r>
          </a:p>
          <a:p>
            <a:pPr algn="ctr">
              <a:buNone/>
              <a:defRPr/>
            </a:pPr>
            <a:r>
              <a:rPr lang="tr-TR" sz="3000" dirty="0">
                <a:latin typeface="Comic Sans MS" pitchFamily="66" charset="0"/>
              </a:rPr>
              <a:t>Domuzların vesikuler exanthem virusu</a:t>
            </a:r>
          </a:p>
          <a:p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xmlns="" val="2333934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Comic Sans MS" pitchFamily="66" charset="0"/>
              </a:rPr>
              <a:t>Coronaviridae</a:t>
            </a:r>
            <a:endParaRPr lang="tr-T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361" y="1720974"/>
            <a:ext cx="10909507" cy="388077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5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Letovirinae</a:t>
            </a:r>
          </a:p>
          <a:p>
            <a:pPr marL="0" indent="0">
              <a:buNone/>
            </a:pPr>
            <a:endParaRPr lang="tr-TR" sz="2500" dirty="0" smtClean="0">
              <a:latin typeface="Comic Sans MS" panose="030F0702030302020204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5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Orthocoronavirinae</a:t>
            </a:r>
            <a:r>
              <a:rPr lang="tr-TR" sz="25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</a:t>
            </a:r>
            <a:r>
              <a:rPr lang="tr-TR" sz="2800" dirty="0" err="1" smtClean="0">
                <a:solidFill>
                  <a:srgbClr val="FF0000"/>
                </a:solidFill>
                <a:latin typeface="Comic Sans MS" pitchFamily="66" charset="0"/>
              </a:rPr>
              <a:t>Betacoronavirus</a:t>
            </a:r>
            <a:r>
              <a:rPr lang="tr-TR" sz="2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marL="0" indent="0">
              <a:buNone/>
            </a:pPr>
            <a:endParaRPr lang="tr-TR" sz="2800" dirty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tr-TR" sz="28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28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800" dirty="0" smtClean="0">
                <a:solidFill>
                  <a:srgbClr val="FF0000"/>
                </a:solidFill>
                <a:latin typeface="Comic Sans MS" pitchFamily="66" charset="0"/>
              </a:rPr>
              <a:t>                             SARS              MERS   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         (Severe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Acute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Respiratory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Syndrome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)            (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Middle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East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Respiratory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Syndrome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)</a:t>
            </a:r>
            <a:endParaRPr lang="tr-TR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666391" y="3032982"/>
            <a:ext cx="668216" cy="87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4449170" y="3414311"/>
            <a:ext cx="696037" cy="6800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6"/>
          <p:cNvCxnSpPr/>
          <p:nvPr/>
        </p:nvCxnSpPr>
        <p:spPr>
          <a:xfrm>
            <a:off x="5745707" y="3414311"/>
            <a:ext cx="606713" cy="7825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71802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97524" y="531934"/>
            <a:ext cx="8229600" cy="1714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dirty="0" smtClean="0">
                <a:latin typeface="Comic Sans MS" panose="030F0702030302020204" pitchFamily="66" charset="0"/>
              </a:rPr>
              <a:t>Flaviviridae</a:t>
            </a:r>
            <a:endParaRPr lang="tr-TR" sz="4000" dirty="0">
              <a:latin typeface="Comic Sans MS" panose="030F0702030302020204" pitchFamily="66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8877" y="1238250"/>
            <a:ext cx="8229600" cy="5619750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b="1" dirty="0" err="1" smtClean="0">
                <a:solidFill>
                  <a:srgbClr val="FF0000"/>
                </a:solidFill>
                <a:latin typeface="Comic Sans MS" pitchFamily="66" charset="0"/>
              </a:rPr>
              <a:t>Flavivirus</a:t>
            </a:r>
            <a:endParaRPr lang="tr-TR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Yellow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Fever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>
                <a:latin typeface="Comic Sans MS" pitchFamily="66" charset="0"/>
              </a:rPr>
              <a:t>West </a:t>
            </a:r>
            <a:r>
              <a:rPr lang="tr-TR" sz="2000" dirty="0" err="1">
                <a:latin typeface="Comic Sans MS" pitchFamily="66" charset="0"/>
              </a:rPr>
              <a:t>Nile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Louping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ill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Japanese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Encephalitis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b="1" dirty="0" err="1" smtClean="0">
                <a:solidFill>
                  <a:srgbClr val="FF0000"/>
                </a:solidFill>
                <a:latin typeface="Comic Sans MS" pitchFamily="66" charset="0"/>
              </a:rPr>
              <a:t>Pestivirus</a:t>
            </a:r>
            <a:endParaRPr lang="tr-TR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Border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Disease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Bovine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Viral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Diarrhea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r>
              <a:rPr lang="tr-TR" sz="2000" dirty="0">
                <a:latin typeface="Comic Sans MS" pitchFamily="66" charset="0"/>
              </a:rPr>
              <a:t> 1 ve 2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Classical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Swine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Fever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b="1" dirty="0" err="1" smtClean="0">
                <a:solidFill>
                  <a:srgbClr val="FF0000"/>
                </a:solidFill>
                <a:latin typeface="Comic Sans MS" pitchFamily="66" charset="0"/>
              </a:rPr>
              <a:t>Hepacivirus</a:t>
            </a:r>
            <a:endParaRPr lang="tr-TR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Hepatitis</a:t>
            </a:r>
            <a:r>
              <a:rPr lang="tr-TR" sz="2000" dirty="0">
                <a:latin typeface="Comic Sans MS" pitchFamily="66" charset="0"/>
              </a:rPr>
              <a:t> C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b="1" dirty="0" err="1" smtClean="0">
                <a:solidFill>
                  <a:srgbClr val="FF0000"/>
                </a:solidFill>
                <a:latin typeface="Comic Sans MS" pitchFamily="66" charset="0"/>
              </a:rPr>
              <a:t>Hepacivirus</a:t>
            </a:r>
            <a:endParaRPr lang="tr-TR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7689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970" y="98072"/>
            <a:ext cx="8596668" cy="1320800"/>
          </a:xfrm>
        </p:spPr>
        <p:txBody>
          <a:bodyPr/>
          <a:lstStyle/>
          <a:p>
            <a:r>
              <a:rPr lang="tr-TR" b="1" u="sng" dirty="0">
                <a:solidFill>
                  <a:srgbClr val="FF0000"/>
                </a:solidFill>
              </a:rPr>
              <a:t>ssRNA Genomuna Sahip </a:t>
            </a:r>
            <a:r>
              <a:rPr lang="tr-TR" b="1" u="sng" dirty="0" smtClean="0">
                <a:solidFill>
                  <a:srgbClr val="FF0000"/>
                </a:solidFill>
              </a:rPr>
              <a:t>Negatif </a:t>
            </a:r>
            <a:r>
              <a:rPr lang="tr-TR" b="1" u="sng" dirty="0">
                <a:solidFill>
                  <a:srgbClr val="FF0000"/>
                </a:solidFill>
              </a:rPr>
              <a:t>Polariteli Viruslar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61161433"/>
              </p:ext>
            </p:extLst>
          </p:nvPr>
        </p:nvGraphicFramePr>
        <p:xfrm>
          <a:off x="458970" y="1555350"/>
          <a:ext cx="9653956" cy="4774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0128">
                  <a:extLst>
                    <a:ext uri="{9D8B030D-6E8A-4147-A177-3AD203B41FA5}">
                      <a16:colId xmlns:a16="http://schemas.microsoft.com/office/drawing/2014/main" xmlns="" val="3030628845"/>
                    </a:ext>
                  </a:extLst>
                </a:gridCol>
                <a:gridCol w="1702215">
                  <a:extLst>
                    <a:ext uri="{9D8B030D-6E8A-4147-A177-3AD203B41FA5}">
                      <a16:colId xmlns:a16="http://schemas.microsoft.com/office/drawing/2014/main" xmlns="" val="48981864"/>
                    </a:ext>
                  </a:extLst>
                </a:gridCol>
                <a:gridCol w="1074634">
                  <a:extLst>
                    <a:ext uri="{9D8B030D-6E8A-4147-A177-3AD203B41FA5}">
                      <a16:colId xmlns:a16="http://schemas.microsoft.com/office/drawing/2014/main" xmlns="" val="2417004947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112332321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506637308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2524680664"/>
                    </a:ext>
                  </a:extLst>
                </a:gridCol>
              </a:tblGrid>
              <a:tr h="90376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Virus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Ailesi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Simetri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Zarf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Virion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Büyüklüğü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Formu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Uzunluğu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(kb)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463930427"/>
                  </a:ext>
                </a:extLst>
              </a:tr>
              <a:tr h="594357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Bornaviridae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8,9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597876097"/>
                  </a:ext>
                </a:extLst>
              </a:tr>
              <a:tr h="562708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Filoviridae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80x800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10-13,6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648389"/>
                  </a:ext>
                </a:extLst>
              </a:tr>
              <a:tr h="629897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Paramyxoviridae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150-300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15-16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0748281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Pneumoviridae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150-200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2631143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FF0000"/>
                          </a:solidFill>
                        </a:rPr>
                        <a:t>Rhabdoviridae</a:t>
                      </a:r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75x180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13-16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94426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2843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Bunyavirales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sz="2500" b="1" dirty="0" smtClean="0">
                <a:solidFill>
                  <a:srgbClr val="FF0000"/>
                </a:solidFill>
              </a:rPr>
              <a:t>(3 </a:t>
            </a:r>
            <a:r>
              <a:rPr lang="tr-TR" sz="2500" b="1" dirty="0" err="1" smtClean="0">
                <a:solidFill>
                  <a:srgbClr val="FF0000"/>
                </a:solidFill>
              </a:rPr>
              <a:t>segmentli</a:t>
            </a:r>
            <a:r>
              <a:rPr lang="tr-TR" sz="2500" b="1" dirty="0" smtClean="0">
                <a:solidFill>
                  <a:srgbClr val="FF0000"/>
                </a:solidFill>
              </a:rPr>
              <a:t>)</a:t>
            </a:r>
            <a:endParaRPr lang="tr-TR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0155286"/>
              </p:ext>
            </p:extLst>
          </p:nvPr>
        </p:nvGraphicFramePr>
        <p:xfrm>
          <a:off x="350317" y="1628325"/>
          <a:ext cx="9653956" cy="3520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0128"/>
                <a:gridCol w="1702215"/>
                <a:gridCol w="1074634"/>
                <a:gridCol w="1608993"/>
                <a:gridCol w="1608993"/>
                <a:gridCol w="1608993"/>
              </a:tblGrid>
              <a:tr h="90376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Virus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Ailesi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Simetri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Zarf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Virion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Büyüklüğü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Formu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Uzunluğu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(kb)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94357">
                <a:tc>
                  <a:txBody>
                    <a:bodyPr/>
                    <a:lstStyle/>
                    <a:p>
                      <a:pPr algn="ctr"/>
                      <a:r>
                        <a:rPr lang="tr-TR" b="1" dirty="0" err="1" smtClean="0">
                          <a:solidFill>
                            <a:srgbClr val="FF0000"/>
                          </a:solidFill>
                        </a:rPr>
                        <a:t>Nairoviridae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>
                          <a:solidFill>
                            <a:schemeClr val="tx1"/>
                          </a:solidFill>
                        </a:rPr>
                        <a:t>Helikal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80-120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8,9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62708">
                <a:tc>
                  <a:txBody>
                    <a:bodyPr/>
                    <a:lstStyle/>
                    <a:p>
                      <a:pPr algn="ctr"/>
                      <a:r>
                        <a:rPr lang="tr-TR" b="1" dirty="0" err="1" smtClean="0">
                          <a:solidFill>
                            <a:srgbClr val="FF0000"/>
                          </a:solidFill>
                        </a:rPr>
                        <a:t>Peribunyaviridae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80-120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10-13,6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9897">
                <a:tc>
                  <a:txBody>
                    <a:bodyPr/>
                    <a:lstStyle/>
                    <a:p>
                      <a:pPr algn="ctr"/>
                      <a:r>
                        <a:rPr lang="tr-TR" b="1" dirty="0" err="1" smtClean="0">
                          <a:solidFill>
                            <a:srgbClr val="FF0000"/>
                          </a:solidFill>
                        </a:rPr>
                        <a:t>Phenuiviridae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80-120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15-16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14012">
                <a:tc>
                  <a:txBody>
                    <a:bodyPr/>
                    <a:lstStyle/>
                    <a:p>
                      <a:pPr algn="ctr"/>
                      <a:r>
                        <a:rPr lang="tr-TR" b="1" dirty="0" err="1" smtClean="0">
                          <a:solidFill>
                            <a:srgbClr val="FF0000"/>
                          </a:solidFill>
                        </a:rPr>
                        <a:t>Hantaviridae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80-120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47417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2367" y="632039"/>
            <a:ext cx="11182570" cy="56868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000" dirty="0" err="1" smtClean="0">
                <a:solidFill>
                  <a:srgbClr val="002060"/>
                </a:solidFill>
              </a:rPr>
              <a:t>Nairoviridae</a:t>
            </a:r>
            <a:r>
              <a:rPr lang="tr-TR" sz="3000" dirty="0" smtClean="0">
                <a:solidFill>
                  <a:srgbClr val="002060"/>
                </a:solidFill>
              </a:rPr>
              <a:t>       </a:t>
            </a:r>
            <a:r>
              <a:rPr lang="tr-TR" sz="3000" dirty="0" err="1" smtClean="0">
                <a:solidFill>
                  <a:srgbClr val="002060"/>
                </a:solidFill>
              </a:rPr>
              <a:t>Orhtonairovirus</a:t>
            </a:r>
            <a:r>
              <a:rPr lang="tr-TR" sz="3000" dirty="0" smtClean="0">
                <a:solidFill>
                  <a:srgbClr val="002060"/>
                </a:solidFill>
              </a:rPr>
              <a:t>       </a:t>
            </a:r>
            <a:r>
              <a:rPr lang="tr-TR" sz="3000" dirty="0" err="1" smtClean="0">
                <a:solidFill>
                  <a:srgbClr val="002060"/>
                </a:solidFill>
              </a:rPr>
              <a:t>Crimean-Congo</a:t>
            </a:r>
            <a:r>
              <a:rPr lang="tr-TR" sz="3000" dirty="0" smtClean="0">
                <a:solidFill>
                  <a:srgbClr val="002060"/>
                </a:solidFill>
              </a:rPr>
              <a:t> </a:t>
            </a:r>
            <a:r>
              <a:rPr lang="tr-TR" sz="3000" dirty="0" err="1" smtClean="0">
                <a:solidFill>
                  <a:srgbClr val="002060"/>
                </a:solidFill>
              </a:rPr>
              <a:t>Hemorrhagic</a:t>
            </a:r>
            <a:r>
              <a:rPr lang="tr-TR" sz="3000" dirty="0" smtClean="0">
                <a:solidFill>
                  <a:srgbClr val="002060"/>
                </a:solidFill>
              </a:rPr>
              <a:t> Fever</a:t>
            </a:r>
          </a:p>
          <a:p>
            <a:pPr marL="0" indent="0">
              <a:buNone/>
            </a:pPr>
            <a:endParaRPr lang="tr-TR" sz="3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3000" dirty="0" err="1" smtClean="0">
                <a:solidFill>
                  <a:srgbClr val="002060"/>
                </a:solidFill>
              </a:rPr>
              <a:t>Peribunyaviridae</a:t>
            </a:r>
            <a:r>
              <a:rPr lang="tr-TR" sz="3000" dirty="0" smtClean="0">
                <a:solidFill>
                  <a:srgbClr val="002060"/>
                </a:solidFill>
              </a:rPr>
              <a:t>       </a:t>
            </a:r>
            <a:r>
              <a:rPr lang="tr-TR" sz="3000" dirty="0" err="1" smtClean="0">
                <a:solidFill>
                  <a:srgbClr val="002060"/>
                </a:solidFill>
              </a:rPr>
              <a:t>Orthobunyavirus</a:t>
            </a:r>
            <a:r>
              <a:rPr lang="tr-TR" sz="3000" dirty="0" smtClean="0">
                <a:solidFill>
                  <a:srgbClr val="002060"/>
                </a:solidFill>
              </a:rPr>
              <a:t>       </a:t>
            </a:r>
            <a:r>
              <a:rPr lang="tr-TR" sz="3000" dirty="0" err="1" smtClean="0">
                <a:solidFill>
                  <a:srgbClr val="002060"/>
                </a:solidFill>
              </a:rPr>
              <a:t>Akabane</a:t>
            </a:r>
            <a:endParaRPr lang="tr-TR" sz="3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tr-TR" sz="3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3000" dirty="0" err="1" smtClean="0">
                <a:solidFill>
                  <a:srgbClr val="002060"/>
                </a:solidFill>
              </a:rPr>
              <a:t>Phenuiviridae</a:t>
            </a:r>
            <a:r>
              <a:rPr lang="tr-TR" sz="3000" dirty="0" smtClean="0">
                <a:solidFill>
                  <a:srgbClr val="002060"/>
                </a:solidFill>
              </a:rPr>
              <a:t>       </a:t>
            </a:r>
            <a:r>
              <a:rPr lang="tr-TR" sz="3000" dirty="0" err="1" smtClean="0">
                <a:solidFill>
                  <a:srgbClr val="002060"/>
                </a:solidFill>
              </a:rPr>
              <a:t>Phlebovirus</a:t>
            </a:r>
            <a:r>
              <a:rPr lang="tr-TR" sz="3000" dirty="0" smtClean="0">
                <a:solidFill>
                  <a:srgbClr val="002060"/>
                </a:solidFill>
              </a:rPr>
              <a:t>       </a:t>
            </a:r>
            <a:r>
              <a:rPr lang="tr-TR" sz="3000" dirty="0" err="1" smtClean="0">
                <a:solidFill>
                  <a:srgbClr val="002060"/>
                </a:solidFill>
              </a:rPr>
              <a:t>Rift</a:t>
            </a:r>
            <a:r>
              <a:rPr lang="tr-TR" sz="3000" dirty="0" smtClean="0">
                <a:solidFill>
                  <a:srgbClr val="002060"/>
                </a:solidFill>
              </a:rPr>
              <a:t> </a:t>
            </a:r>
            <a:r>
              <a:rPr lang="tr-TR" sz="3000" dirty="0" err="1" smtClean="0">
                <a:solidFill>
                  <a:srgbClr val="002060"/>
                </a:solidFill>
              </a:rPr>
              <a:t>Valley</a:t>
            </a:r>
            <a:endParaRPr lang="tr-TR" sz="3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tr-TR" sz="3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3000" dirty="0" err="1" smtClean="0">
                <a:solidFill>
                  <a:srgbClr val="002060"/>
                </a:solidFill>
              </a:rPr>
              <a:t>Hantaviridae</a:t>
            </a:r>
            <a:r>
              <a:rPr lang="tr-TR" sz="3000" dirty="0" smtClean="0">
                <a:solidFill>
                  <a:srgbClr val="002060"/>
                </a:solidFill>
              </a:rPr>
              <a:t>       </a:t>
            </a:r>
            <a:r>
              <a:rPr lang="tr-TR" sz="3000" dirty="0" err="1" smtClean="0">
                <a:solidFill>
                  <a:srgbClr val="002060"/>
                </a:solidFill>
              </a:rPr>
              <a:t>Orthohantavirus</a:t>
            </a:r>
            <a:endParaRPr lang="tr-TR" sz="3000" dirty="0">
              <a:solidFill>
                <a:srgbClr val="002060"/>
              </a:solidFill>
            </a:endParaRPr>
          </a:p>
        </p:txBody>
      </p:sp>
      <p:cxnSp>
        <p:nvCxnSpPr>
          <p:cNvPr id="5" name="Düz Ok Bağlayıcısı 4"/>
          <p:cNvCxnSpPr/>
          <p:nvPr/>
        </p:nvCxnSpPr>
        <p:spPr>
          <a:xfrm>
            <a:off x="2429301" y="1064524"/>
            <a:ext cx="6550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Ok Bağlayıcısı 5"/>
          <p:cNvCxnSpPr/>
          <p:nvPr/>
        </p:nvCxnSpPr>
        <p:spPr>
          <a:xfrm>
            <a:off x="5911755" y="1078171"/>
            <a:ext cx="6550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3195851" y="3045724"/>
            <a:ext cx="6550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>
            <a:off x="6746543" y="3045724"/>
            <a:ext cx="6550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>
            <a:off x="2652214" y="4194411"/>
            <a:ext cx="6550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>
            <a:off x="5436105" y="4194411"/>
            <a:ext cx="6550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>
            <a:off x="2515737" y="5354471"/>
            <a:ext cx="6550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6712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846993" y="483089"/>
            <a:ext cx="8229600" cy="28733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r-TR" sz="4000" dirty="0" smtClean="0">
                <a:latin typeface="Comic Sans MS" panose="030F0702030302020204" pitchFamily="66" charset="0"/>
              </a:rPr>
              <a:t>Filoviridae</a:t>
            </a:r>
            <a:endParaRPr lang="tr-TR" sz="4000" dirty="0">
              <a:latin typeface="Comic Sans MS" panose="030F0702030302020204" pitchFamily="66" charset="0"/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8585" y="1099038"/>
            <a:ext cx="8678008" cy="6298225"/>
          </a:xfrm>
        </p:spPr>
        <p:txBody>
          <a:bodyPr/>
          <a:lstStyle/>
          <a:p>
            <a:pPr algn="ctr" eaLnBrk="1" hangingPunct="1">
              <a:defRPr/>
            </a:pPr>
            <a:endParaRPr lang="tr-TR" dirty="0" smtClean="0"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tr-TR" sz="2500" dirty="0" smtClean="0">
                <a:latin typeface="Comic Sans MS" pitchFamily="66" charset="0"/>
              </a:rPr>
              <a:t>Genus:</a:t>
            </a:r>
            <a:r>
              <a:rPr lang="tr-TR" sz="2800" dirty="0" smtClean="0">
                <a:solidFill>
                  <a:srgbClr val="FF0000"/>
                </a:solidFill>
                <a:latin typeface="Comic Sans MS" pitchFamily="66" charset="0"/>
              </a:rPr>
              <a:t>Ebolavirus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dirty="0">
                <a:latin typeface="Comic Sans MS" pitchFamily="66" charset="0"/>
              </a:rPr>
              <a:t>Zaire Ebolavirus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dirty="0">
                <a:latin typeface="Comic Sans MS" pitchFamily="66" charset="0"/>
              </a:rPr>
              <a:t>Sudan Ebolavirus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dirty="0">
                <a:latin typeface="Comic Sans MS" pitchFamily="66" charset="0"/>
              </a:rPr>
              <a:t>Restan Ebolavirus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dirty="0">
                <a:latin typeface="Comic Sans MS" pitchFamily="66" charset="0"/>
              </a:rPr>
              <a:t>Tai forest ebolavirus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dirty="0">
                <a:latin typeface="Comic Sans MS" pitchFamily="66" charset="0"/>
              </a:rPr>
              <a:t>Bundbugyo Ebolavirus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500" dirty="0"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tr-TR" sz="2500" dirty="0" smtClean="0">
                <a:latin typeface="Comic Sans MS" pitchFamily="66" charset="0"/>
              </a:rPr>
              <a:t>Genus:</a:t>
            </a:r>
            <a:r>
              <a:rPr lang="tr-TR" sz="2800" dirty="0" smtClean="0">
                <a:solidFill>
                  <a:srgbClr val="FF0000"/>
                </a:solidFill>
                <a:latin typeface="Comic Sans MS" pitchFamily="66" charset="0"/>
              </a:rPr>
              <a:t>Marburgvirus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dirty="0">
                <a:latin typeface="Comic Sans MS" pitchFamily="66" charset="0"/>
              </a:rPr>
              <a:t>Marburg marburgvirus</a:t>
            </a:r>
          </a:p>
        </p:txBody>
      </p:sp>
    </p:spTree>
    <p:extLst>
      <p:ext uri="{BB962C8B-B14F-4D97-AF65-F5344CB8AC3E}">
        <p14:creationId xmlns:p14="http://schemas.microsoft.com/office/powerpoint/2010/main" xmlns="" val="1307258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2161" y="307730"/>
            <a:ext cx="7626350" cy="4603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r-TR" sz="4000" b="1" dirty="0" smtClean="0">
                <a:latin typeface="Comic Sans MS" pitchFamily="66" charset="0"/>
              </a:rPr>
              <a:t>Paramyxoviridae</a:t>
            </a:r>
            <a:endParaRPr lang="tr-TR" sz="4000" b="1" dirty="0">
              <a:latin typeface="Comic Sans MS" pitchFamily="66" charset="0"/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46185" y="175846"/>
            <a:ext cx="9481038" cy="5987562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90000"/>
              </a:lnSpc>
              <a:defRPr/>
            </a:pPr>
            <a:endParaRPr lang="tr-TR" sz="2400" dirty="0">
              <a:latin typeface="Comic Sans MS" pitchFamily="66" charset="0"/>
            </a:endParaRPr>
          </a:p>
          <a:p>
            <a:pPr lvl="4" algn="ctr">
              <a:lnSpc>
                <a:spcPct val="90000"/>
              </a:lnSpc>
              <a:defRPr/>
            </a:pPr>
            <a:endParaRPr lang="tr-TR" sz="1800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endParaRPr lang="tr-TR" sz="2400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endParaRPr lang="tr-TR" sz="2400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2400" dirty="0" err="1">
                <a:latin typeface="Comic Sans MS" pitchFamily="66" charset="0"/>
              </a:rPr>
              <a:t>Genus</a:t>
            </a:r>
            <a:r>
              <a:rPr lang="tr-TR" sz="2400" dirty="0">
                <a:latin typeface="Comic Sans MS" pitchFamily="66" charset="0"/>
              </a:rPr>
              <a:t>: </a:t>
            </a:r>
            <a:r>
              <a:rPr lang="tr-TR" sz="2900" dirty="0" err="1">
                <a:solidFill>
                  <a:srgbClr val="FF0000"/>
                </a:solidFill>
                <a:latin typeface="Comic Sans MS" pitchFamily="66" charset="0"/>
              </a:rPr>
              <a:t>Morbillivirus</a:t>
            </a:r>
            <a:endParaRPr lang="tr-TR" sz="29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dirty="0" err="1">
                <a:latin typeface="Comic Sans MS" pitchFamily="66" charset="0"/>
              </a:rPr>
              <a:t>Rinderpest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err="1">
                <a:latin typeface="Comic Sans MS" pitchFamily="66" charset="0"/>
              </a:rPr>
              <a:t>Distemper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err="1"/>
              <a:t>Peste</a:t>
            </a:r>
            <a:r>
              <a:rPr lang="tr-TR" dirty="0"/>
              <a:t>-</a:t>
            </a:r>
            <a:r>
              <a:rPr lang="tr-TR" dirty="0" err="1"/>
              <a:t>des</a:t>
            </a:r>
            <a:r>
              <a:rPr lang="tr-TR" dirty="0"/>
              <a:t>-</a:t>
            </a:r>
            <a:r>
              <a:rPr lang="tr-TR" dirty="0" err="1"/>
              <a:t>petits</a:t>
            </a:r>
            <a:r>
              <a:rPr lang="tr-TR" dirty="0"/>
              <a:t>-</a:t>
            </a:r>
            <a:r>
              <a:rPr lang="tr-TR" dirty="0" err="1"/>
              <a:t>ruminants</a:t>
            </a:r>
            <a:r>
              <a:rPr lang="tr-TR" dirty="0"/>
              <a:t> </a:t>
            </a:r>
            <a:r>
              <a:rPr lang="tr-TR" dirty="0" err="1"/>
              <a:t>virus</a:t>
            </a:r>
            <a:r>
              <a:rPr lang="tr-TR" dirty="0"/>
              <a:t> 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err="1">
                <a:latin typeface="Comic Sans MS" pitchFamily="66" charset="0"/>
              </a:rPr>
              <a:t>Measles</a:t>
            </a:r>
            <a:endParaRPr lang="tr-TR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2400" dirty="0" err="1">
                <a:latin typeface="Comic Sans MS" pitchFamily="66" charset="0"/>
              </a:rPr>
              <a:t>Genus</a:t>
            </a:r>
            <a:r>
              <a:rPr lang="tr-TR" sz="2400" dirty="0">
                <a:latin typeface="Comic Sans MS" pitchFamily="66" charset="0"/>
              </a:rPr>
              <a:t>.</a:t>
            </a:r>
            <a:r>
              <a:rPr lang="tr-TR" sz="2900" dirty="0" err="1">
                <a:solidFill>
                  <a:srgbClr val="FF0000"/>
                </a:solidFill>
                <a:latin typeface="Comic Sans MS" pitchFamily="66" charset="0"/>
              </a:rPr>
              <a:t>Rubulavirus</a:t>
            </a:r>
            <a:endParaRPr lang="tr-TR" sz="29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dirty="0" err="1">
                <a:latin typeface="Comic Sans MS" pitchFamily="66" charset="0"/>
              </a:rPr>
              <a:t>Mumpsvirus</a:t>
            </a:r>
            <a:endParaRPr lang="tr-TR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2400" dirty="0" err="1">
                <a:latin typeface="Comic Sans MS" pitchFamily="66" charset="0"/>
              </a:rPr>
              <a:t>Genus</a:t>
            </a:r>
            <a:r>
              <a:rPr lang="tr-TR" sz="2400" dirty="0">
                <a:latin typeface="Comic Sans MS" pitchFamily="66" charset="0"/>
              </a:rPr>
              <a:t>:</a:t>
            </a:r>
            <a:r>
              <a:rPr lang="tr-TR" sz="2900" dirty="0" err="1">
                <a:solidFill>
                  <a:srgbClr val="FF0000"/>
                </a:solidFill>
                <a:latin typeface="Comic Sans MS" pitchFamily="66" charset="0"/>
              </a:rPr>
              <a:t>Avulavirus</a:t>
            </a:r>
            <a:endParaRPr lang="tr-TR" sz="29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dirty="0">
                <a:latin typeface="Comic Sans MS" pitchFamily="66" charset="0"/>
              </a:rPr>
              <a:t>New </a:t>
            </a:r>
            <a:r>
              <a:rPr lang="tr-TR" dirty="0" err="1">
                <a:latin typeface="Comic Sans MS" pitchFamily="66" charset="0"/>
              </a:rPr>
              <a:t>Castle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err="1">
                <a:latin typeface="Comic Sans MS" pitchFamily="66" charset="0"/>
              </a:rPr>
              <a:t>virus</a:t>
            </a:r>
            <a:r>
              <a:rPr lang="tr-TR" dirty="0">
                <a:latin typeface="Comic Sans MS" pitchFamily="66" charset="0"/>
              </a:rPr>
              <a:t>, </a:t>
            </a:r>
            <a:r>
              <a:rPr lang="tr-TR" dirty="0" err="1">
                <a:latin typeface="Comic Sans MS" pitchFamily="66" charset="0"/>
              </a:rPr>
              <a:t>Avian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 err="1">
                <a:latin typeface="Comic Sans MS" pitchFamily="66" charset="0"/>
              </a:rPr>
              <a:t>Paramyxovirus</a:t>
            </a:r>
            <a:r>
              <a:rPr lang="tr-TR" dirty="0">
                <a:latin typeface="Comic Sans MS" pitchFamily="66" charset="0"/>
              </a:rPr>
              <a:t> 2-9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2400" dirty="0" err="1">
                <a:latin typeface="Comic Sans MS" pitchFamily="66" charset="0"/>
              </a:rPr>
              <a:t>Genus</a:t>
            </a:r>
            <a:r>
              <a:rPr lang="tr-TR" sz="2400" dirty="0">
                <a:latin typeface="Comic Sans MS" pitchFamily="66" charset="0"/>
              </a:rPr>
              <a:t>:</a:t>
            </a:r>
            <a:r>
              <a:rPr lang="tr-TR" sz="2900" dirty="0" err="1">
                <a:solidFill>
                  <a:srgbClr val="FF0000"/>
                </a:solidFill>
                <a:latin typeface="Comic Sans MS" pitchFamily="66" charset="0"/>
              </a:rPr>
              <a:t>Respirovirus</a:t>
            </a:r>
            <a:endParaRPr lang="tr-TR" sz="29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Bovine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Paraınluenzavirus</a:t>
            </a:r>
            <a:r>
              <a:rPr lang="tr-TR" sz="2000" dirty="0">
                <a:latin typeface="Comic Sans MS" pitchFamily="66" charset="0"/>
              </a:rPr>
              <a:t> 3, </a:t>
            </a:r>
            <a:r>
              <a:rPr lang="tr-TR" sz="2000" dirty="0" err="1">
                <a:latin typeface="Comic Sans MS" pitchFamily="66" charset="0"/>
              </a:rPr>
              <a:t>Human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Parainfluenza</a:t>
            </a:r>
            <a:r>
              <a:rPr lang="tr-TR" sz="2000" dirty="0">
                <a:latin typeface="Comic Sans MS" pitchFamily="66" charset="0"/>
              </a:rPr>
              <a:t> 1 ve 3, </a:t>
            </a:r>
            <a:r>
              <a:rPr lang="tr-TR" sz="2000" dirty="0" err="1">
                <a:latin typeface="Comic Sans MS" pitchFamily="66" charset="0"/>
              </a:rPr>
              <a:t>Sendaivirus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2400" dirty="0" err="1">
                <a:latin typeface="Comic Sans MS" pitchFamily="66" charset="0"/>
              </a:rPr>
              <a:t>Genus</a:t>
            </a:r>
            <a:r>
              <a:rPr lang="tr-TR" sz="2400" dirty="0">
                <a:latin typeface="Comic Sans MS" pitchFamily="66" charset="0"/>
              </a:rPr>
              <a:t>:</a:t>
            </a:r>
            <a:r>
              <a:rPr lang="tr-TR" sz="2900" dirty="0" err="1">
                <a:solidFill>
                  <a:srgbClr val="FF0000"/>
                </a:solidFill>
                <a:latin typeface="Comic Sans MS" pitchFamily="66" charset="0"/>
              </a:rPr>
              <a:t>Aquaparamyxovirus</a:t>
            </a:r>
            <a:endParaRPr lang="tr-TR" sz="29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Atlantic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salmon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paramyxovirus</a:t>
            </a:r>
            <a:r>
              <a:rPr lang="tr-TR" sz="2400" dirty="0"/>
              <a:t> </a:t>
            </a:r>
            <a:endParaRPr lang="tr-TR" sz="2400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tr-TR" sz="2400" dirty="0" smtClean="0">
                <a:latin typeface="Comic Sans MS" pitchFamily="66" charset="0"/>
              </a:rPr>
              <a:t>Genus:</a:t>
            </a:r>
            <a:r>
              <a:rPr lang="tr-TR" sz="2900" dirty="0" smtClean="0">
                <a:solidFill>
                  <a:srgbClr val="FF0000"/>
                </a:solidFill>
                <a:latin typeface="Comic Sans MS" pitchFamily="66" charset="0"/>
              </a:rPr>
              <a:t>Henipavirus</a:t>
            </a:r>
            <a:endParaRPr lang="tr-TR" sz="29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 err="1">
                <a:latin typeface="Comic Sans MS" pitchFamily="66" charset="0"/>
              </a:rPr>
              <a:t>Nipahvirus</a:t>
            </a:r>
            <a:r>
              <a:rPr lang="tr-TR" sz="2400" dirty="0">
                <a:latin typeface="Comic Sans MS" pitchFamily="66" charset="0"/>
              </a:rPr>
              <a:t>, </a:t>
            </a:r>
            <a:r>
              <a:rPr lang="tr-TR" sz="2400" dirty="0" err="1">
                <a:latin typeface="Comic Sans MS" pitchFamily="66" charset="0"/>
              </a:rPr>
              <a:t>Hendravirus</a:t>
            </a:r>
            <a:endParaRPr lang="tr-TR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0810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-1611313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endParaRPr lang="tr-TR" smtClean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5931" y="1672003"/>
            <a:ext cx="8229600" cy="561975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smtClean="0">
                <a:latin typeface="Comic Sans MS" pitchFamily="66" charset="0"/>
              </a:rPr>
              <a:t>	Rhabdoviridae familyası 7 cins içerir ancak bunlar 4 adedi insan ve hayvanlarda enfeksiyon oluşturur.</a:t>
            </a:r>
          </a:p>
          <a:p>
            <a:pPr algn="ctr" eaLnBrk="1" hangingPunct="1"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Vesiculovirus</a:t>
            </a:r>
            <a:endParaRPr lang="tr-TR" sz="25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Vesicular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Stomatitis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Lyssavirus</a:t>
            </a:r>
            <a:endParaRPr lang="tr-TR" sz="25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Rabies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tr-TR" b="1" dirty="0" smtClean="0">
                <a:latin typeface="Comic Sans MS" pitchFamily="66" charset="0"/>
              </a:rPr>
              <a:t>Genus: 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Ephemerovirus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Bovine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Ephemeral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Fever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defRPr/>
            </a:pP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Novirhabdovirus</a:t>
            </a:r>
            <a:endParaRPr lang="tr-TR" sz="25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Infectious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hematopoietic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necrosis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r>
              <a:rPr lang="tr-TR" sz="2000" dirty="0">
                <a:latin typeface="Comic Sans MS" pitchFamily="66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2131" y="362202"/>
            <a:ext cx="3571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Rhabdoviridae</a:t>
            </a:r>
            <a:endParaRPr lang="tr-TR" sz="4000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4717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u="sng" dirty="0">
                <a:solidFill>
                  <a:srgbClr val="FF0000"/>
                </a:solidFill>
              </a:rPr>
              <a:t>ssRNA Genomuna Sahip Negatif Polariteli </a:t>
            </a:r>
            <a:r>
              <a:rPr lang="tr-TR" b="1" u="sng" dirty="0" smtClean="0">
                <a:solidFill>
                  <a:srgbClr val="FF0000"/>
                </a:solidFill>
              </a:rPr>
              <a:t> Zarf ve Segment İçeren Viruslar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72289802"/>
              </p:ext>
            </p:extLst>
          </p:nvPr>
        </p:nvGraphicFramePr>
        <p:xfrm>
          <a:off x="290144" y="2024185"/>
          <a:ext cx="9653956" cy="326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0494">
                  <a:extLst>
                    <a:ext uri="{9D8B030D-6E8A-4147-A177-3AD203B41FA5}">
                      <a16:colId xmlns:a16="http://schemas.microsoft.com/office/drawing/2014/main" xmlns="" val="3030628845"/>
                    </a:ext>
                  </a:extLst>
                </a:gridCol>
                <a:gridCol w="1571849">
                  <a:extLst>
                    <a:ext uri="{9D8B030D-6E8A-4147-A177-3AD203B41FA5}">
                      <a16:colId xmlns:a16="http://schemas.microsoft.com/office/drawing/2014/main" xmlns="" val="48981864"/>
                    </a:ext>
                  </a:extLst>
                </a:gridCol>
                <a:gridCol w="1074634">
                  <a:extLst>
                    <a:ext uri="{9D8B030D-6E8A-4147-A177-3AD203B41FA5}">
                      <a16:colId xmlns:a16="http://schemas.microsoft.com/office/drawing/2014/main" xmlns="" val="2417004947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112332321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506637308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2524680664"/>
                    </a:ext>
                  </a:extLst>
                </a:gridCol>
              </a:tblGrid>
              <a:tr h="107743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Virus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Ailesi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Simetri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Zarf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Virion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Büyüklüğü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Formu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Uzunluğu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(kb)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463930427"/>
                  </a:ext>
                </a:extLst>
              </a:tr>
              <a:tr h="837334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Orthomyxoviridae</a:t>
                      </a:r>
                    </a:p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(6,7 veya 8 segmentli)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80-120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10-13,6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597876097"/>
                  </a:ext>
                </a:extLst>
              </a:tr>
              <a:tr h="1273332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Arenaviridae</a:t>
                      </a:r>
                    </a:p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 (2 segmentli)</a:t>
                      </a:r>
                    </a:p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(ambisens polariteli)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Helikal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100-300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10-14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648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80906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981200" y="-531813"/>
            <a:ext cx="8229600" cy="288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tr-TR" sz="4000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846" y="1529130"/>
            <a:ext cx="8229600" cy="57626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İnfluenzavirus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 A (8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seg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400" dirty="0" err="1">
                <a:latin typeface="Comic Sans MS" pitchFamily="66" charset="0"/>
              </a:rPr>
              <a:t>İnfluenzavirus</a:t>
            </a:r>
            <a:r>
              <a:rPr lang="tr-TR" sz="2400" dirty="0">
                <a:latin typeface="Comic Sans MS" pitchFamily="66" charset="0"/>
              </a:rPr>
              <a:t> A</a:t>
            </a:r>
            <a:endParaRPr lang="tr-TR" b="1" dirty="0" smtClean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İnfluenza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 B (8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seg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400" dirty="0" err="1">
                <a:latin typeface="Comic Sans MS" pitchFamily="66" charset="0"/>
              </a:rPr>
              <a:t>İnfluenzavirus</a:t>
            </a:r>
            <a:r>
              <a:rPr lang="tr-TR" sz="2400" dirty="0">
                <a:latin typeface="Comic Sans MS" pitchFamily="66" charset="0"/>
              </a:rPr>
              <a:t> B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İnfluenzavirus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 C (7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seg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İnfluenzavirus</a:t>
            </a:r>
            <a:r>
              <a:rPr lang="tr-TR" sz="2000" dirty="0">
                <a:latin typeface="Comic Sans MS" pitchFamily="66" charset="0"/>
              </a:rPr>
              <a:t> C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İsovirus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 (8 </a:t>
            </a:r>
            <a:r>
              <a:rPr lang="tr-TR" sz="2500" b="1" dirty="0" err="1" smtClean="0">
                <a:solidFill>
                  <a:srgbClr val="FF0000"/>
                </a:solidFill>
                <a:latin typeface="Comic Sans MS" pitchFamily="66" charset="0"/>
              </a:rPr>
              <a:t>seg</a:t>
            </a:r>
            <a:r>
              <a:rPr lang="tr-TR" sz="2500" b="1" dirty="0" smtClean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 err="1">
                <a:latin typeface="Comic Sans MS" pitchFamily="66" charset="0"/>
              </a:rPr>
              <a:t>Infectious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salmon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anemia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r>
              <a:rPr lang="tr-TR" dirty="0" smtClean="0"/>
              <a:t> </a:t>
            </a:r>
            <a:endParaRPr lang="tr-TR" b="1" dirty="0" smtClean="0">
              <a:latin typeface="Comic Sans MS" pitchFamily="66" charset="0"/>
            </a:endParaRPr>
          </a:p>
          <a:p>
            <a:pPr eaLnBrk="1" hangingPunct="1">
              <a:defRPr/>
            </a:pPr>
            <a:endParaRPr lang="tr-TR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6846" y="184639"/>
            <a:ext cx="45175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Orthomyxoviridae</a:t>
            </a:r>
            <a:endParaRPr lang="tr-TR" sz="4000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37938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9408" y="446820"/>
            <a:ext cx="8229600" cy="7143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r-TR" sz="4000" dirty="0" smtClean="0">
                <a:latin typeface="Comic Sans MS" panose="030F0702030302020204" pitchFamily="66" charset="0"/>
              </a:rPr>
              <a:t>Arenaviridae</a:t>
            </a:r>
            <a:endParaRPr lang="tr-TR" sz="4000" dirty="0">
              <a:latin typeface="Comic Sans MS" panose="030F0702030302020204" pitchFamily="66" charset="0"/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978" y="1667119"/>
            <a:ext cx="8229600" cy="583565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Genus</a:t>
            </a:r>
            <a:r>
              <a:rPr lang="tr-TR" b="1" dirty="0" smtClean="0">
                <a:latin typeface="Comic Sans MS" pitchFamily="66" charset="0"/>
              </a:rPr>
              <a:t>: </a:t>
            </a:r>
            <a:r>
              <a:rPr lang="tr-TR" sz="3000" b="1" dirty="0" err="1" smtClean="0">
                <a:solidFill>
                  <a:srgbClr val="FF0000"/>
                </a:solidFill>
                <a:latin typeface="Comic Sans MS" pitchFamily="66" charset="0"/>
              </a:rPr>
              <a:t>Mamarenavirus</a:t>
            </a:r>
            <a:endParaRPr lang="tr-TR" sz="30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b="1" dirty="0" smtClean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b="1" dirty="0" smtClean="0">
                <a:latin typeface="Comic Sans MS" pitchFamily="66" charset="0"/>
              </a:rPr>
              <a:t>24 cins içerir.İçinde özellikle insanlarda etkili olan </a:t>
            </a:r>
            <a:r>
              <a:rPr lang="tr-TR" sz="2500" b="1" dirty="0" err="1" smtClean="0">
                <a:latin typeface="Comic Sans MS" pitchFamily="66" charset="0"/>
              </a:rPr>
              <a:t>Lassavirus</a:t>
            </a:r>
            <a:r>
              <a:rPr lang="tr-TR" sz="2500" b="1" dirty="0" smtClean="0">
                <a:latin typeface="Comic Sans MS" pitchFamily="66" charset="0"/>
              </a:rPr>
              <a:t>, </a:t>
            </a:r>
            <a:r>
              <a:rPr lang="tr-TR" sz="2500" b="1" dirty="0" err="1" smtClean="0">
                <a:latin typeface="Comic Sans MS" pitchFamily="66" charset="0"/>
              </a:rPr>
              <a:t>Juninvirus</a:t>
            </a:r>
            <a:r>
              <a:rPr lang="tr-TR" sz="2500" b="1" dirty="0" smtClean="0">
                <a:latin typeface="Comic Sans MS" pitchFamily="66" charset="0"/>
              </a:rPr>
              <a:t> ve deneysel çalışmalarda kullanılan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500" b="1" dirty="0" err="1" smtClean="0">
                <a:latin typeface="Comic Sans MS" pitchFamily="66" charset="0"/>
              </a:rPr>
              <a:t>Lymphocytic</a:t>
            </a:r>
            <a:r>
              <a:rPr lang="tr-TR" sz="2500" b="1" dirty="0" smtClean="0">
                <a:latin typeface="Comic Sans MS" pitchFamily="66" charset="0"/>
              </a:rPr>
              <a:t> </a:t>
            </a:r>
            <a:r>
              <a:rPr lang="tr-TR" sz="2500" b="1" dirty="0" err="1" smtClean="0">
                <a:latin typeface="Comic Sans MS" pitchFamily="66" charset="0"/>
              </a:rPr>
              <a:t>choriomeningitis</a:t>
            </a:r>
            <a:r>
              <a:rPr lang="tr-TR" sz="2500" b="1" dirty="0" smtClean="0">
                <a:latin typeface="Comic Sans MS" pitchFamily="66" charset="0"/>
              </a:rPr>
              <a:t> </a:t>
            </a:r>
            <a:r>
              <a:rPr lang="tr-TR" sz="2500" b="1" dirty="0" err="1" smtClean="0">
                <a:latin typeface="Comic Sans MS" pitchFamily="66" charset="0"/>
              </a:rPr>
              <a:t>virus</a:t>
            </a:r>
            <a:r>
              <a:rPr lang="tr-TR" sz="2500" dirty="0" smtClean="0"/>
              <a:t> önemlidir.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1064630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u="sng" dirty="0" smtClean="0">
                <a:solidFill>
                  <a:srgbClr val="FF0000"/>
                </a:solidFill>
              </a:rPr>
              <a:t>dsRNA </a:t>
            </a:r>
            <a:r>
              <a:rPr lang="tr-TR" b="1" u="sng" dirty="0">
                <a:solidFill>
                  <a:srgbClr val="FF0000"/>
                </a:solidFill>
              </a:rPr>
              <a:t>Genomuna Sahip </a:t>
            </a:r>
            <a:r>
              <a:rPr lang="tr-TR" b="1" u="sng" dirty="0" smtClean="0">
                <a:solidFill>
                  <a:srgbClr val="FF0000"/>
                </a:solidFill>
              </a:rPr>
              <a:t>Viruslar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84299667"/>
              </p:ext>
            </p:extLst>
          </p:nvPr>
        </p:nvGraphicFramePr>
        <p:xfrm>
          <a:off x="334106" y="1690077"/>
          <a:ext cx="9653956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0128">
                  <a:extLst>
                    <a:ext uri="{9D8B030D-6E8A-4147-A177-3AD203B41FA5}">
                      <a16:colId xmlns:a16="http://schemas.microsoft.com/office/drawing/2014/main" xmlns="" val="3030628845"/>
                    </a:ext>
                  </a:extLst>
                </a:gridCol>
                <a:gridCol w="1702215">
                  <a:extLst>
                    <a:ext uri="{9D8B030D-6E8A-4147-A177-3AD203B41FA5}">
                      <a16:colId xmlns:a16="http://schemas.microsoft.com/office/drawing/2014/main" xmlns="" val="48981864"/>
                    </a:ext>
                  </a:extLst>
                </a:gridCol>
                <a:gridCol w="1074634">
                  <a:extLst>
                    <a:ext uri="{9D8B030D-6E8A-4147-A177-3AD203B41FA5}">
                      <a16:colId xmlns:a16="http://schemas.microsoft.com/office/drawing/2014/main" xmlns="" val="2417004947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112332321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1506637308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xmlns="" val="2524680664"/>
                    </a:ext>
                  </a:extLst>
                </a:gridCol>
              </a:tblGrid>
              <a:tr h="903765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Virus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Ailesi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Simetri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Zarf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Virion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Büyüklüğü</a:t>
                      </a:r>
                    </a:p>
                    <a:p>
                      <a:pPr algn="ctr"/>
                      <a:r>
                        <a:rPr lang="tr-TR" sz="1900" dirty="0" smtClean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Formu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Uzunluğu</a:t>
                      </a: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(kb)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463930427"/>
                  </a:ext>
                </a:extLst>
              </a:tr>
              <a:tr h="594357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Reoviridae</a:t>
                      </a:r>
                    </a:p>
                    <a:p>
                      <a:pPr algn="ctr"/>
                      <a:r>
                        <a:rPr lang="tr-TR" sz="1700" b="1" dirty="0" smtClean="0">
                          <a:solidFill>
                            <a:srgbClr val="FF0000"/>
                          </a:solidFill>
                        </a:rPr>
                        <a:t>(10-12 segmentli)</a:t>
                      </a:r>
                      <a:endParaRPr lang="tr-TR" sz="17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60-80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16-17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597876097"/>
                  </a:ext>
                </a:extLst>
              </a:tr>
              <a:tr h="562708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Birnaviridae</a:t>
                      </a:r>
                    </a:p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(2 segmentli)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648389"/>
                  </a:ext>
                </a:extLst>
              </a:tr>
              <a:tr h="629897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Picobirnaviridae</a:t>
                      </a:r>
                    </a:p>
                    <a:p>
                      <a:pPr algn="ctr"/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(2</a:t>
                      </a:r>
                      <a:r>
                        <a:rPr lang="tr-TR" b="1" baseline="0" dirty="0" smtClean="0">
                          <a:solidFill>
                            <a:srgbClr val="FF0000"/>
                          </a:solidFill>
                        </a:rPr>
                        <a:t> segmentli)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Kübik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35-40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Lineer</a:t>
                      </a:r>
                    </a:p>
                    <a:p>
                      <a:pPr algn="ctr"/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0748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067010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747713"/>
            <a:ext cx="8229600" cy="730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tr-TR" sz="4000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6314" y="1033202"/>
            <a:ext cx="8085993" cy="5315056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800" b="1" dirty="0" smtClean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800" b="1" dirty="0" smtClean="0">
                <a:latin typeface="Comic Sans MS" pitchFamily="66" charset="0"/>
              </a:rPr>
              <a:t>Subfamilya:</a:t>
            </a:r>
            <a:r>
              <a:rPr lang="tr-TR" sz="2800" b="1" dirty="0" smtClean="0">
                <a:solidFill>
                  <a:srgbClr val="FF0000"/>
                </a:solidFill>
                <a:latin typeface="Comic Sans MS" pitchFamily="66" charset="0"/>
              </a:rPr>
              <a:t>Sedoreoviridae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800" b="1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800" b="1" dirty="0" err="1">
                <a:latin typeface="Comic Sans MS" pitchFamily="66" charset="0"/>
              </a:rPr>
              <a:t>Genus</a:t>
            </a:r>
            <a:r>
              <a:rPr lang="tr-TR" sz="2800" b="1" dirty="0">
                <a:latin typeface="Comic Sans MS" pitchFamily="66" charset="0"/>
              </a:rPr>
              <a:t>: </a:t>
            </a:r>
            <a:r>
              <a:rPr lang="tr-TR" sz="2800" b="1" dirty="0" err="1">
                <a:solidFill>
                  <a:srgbClr val="FF0000"/>
                </a:solidFill>
                <a:latin typeface="Comic Sans MS" pitchFamily="66" charset="0"/>
              </a:rPr>
              <a:t>Orbivirus</a:t>
            </a:r>
            <a:endParaRPr lang="tr-TR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>
                <a:latin typeface="Comic Sans MS" pitchFamily="66" charset="0"/>
              </a:rPr>
              <a:t>At vebası </a:t>
            </a:r>
            <a:r>
              <a:rPr lang="tr-TR" sz="2000" dirty="0" err="1">
                <a:latin typeface="Comic Sans MS" pitchFamily="66" charset="0"/>
              </a:rPr>
              <a:t>virusu</a:t>
            </a:r>
            <a:r>
              <a:rPr lang="tr-TR" sz="2000" dirty="0">
                <a:latin typeface="Comic Sans MS" pitchFamily="66" charset="0"/>
              </a:rPr>
              <a:t>, Mavi dil </a:t>
            </a:r>
            <a:r>
              <a:rPr lang="tr-TR" sz="2000" dirty="0" err="1">
                <a:latin typeface="Comic Sans MS" pitchFamily="66" charset="0"/>
              </a:rPr>
              <a:t>virusu</a:t>
            </a:r>
            <a:r>
              <a:rPr lang="tr-TR" sz="2000" dirty="0">
                <a:latin typeface="Comic Sans MS" pitchFamily="66" charset="0"/>
              </a:rPr>
              <a:t>, </a:t>
            </a:r>
            <a:r>
              <a:rPr lang="tr-TR" sz="2000" dirty="0" err="1">
                <a:latin typeface="Comic Sans MS" pitchFamily="66" charset="0"/>
              </a:rPr>
              <a:t>Epizootic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Haemorrhagic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Fever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Virus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800" b="1" dirty="0" err="1">
                <a:latin typeface="Comic Sans MS" pitchFamily="66" charset="0"/>
              </a:rPr>
              <a:t>Genus</a:t>
            </a:r>
            <a:r>
              <a:rPr lang="tr-TR" sz="2800" b="1" dirty="0">
                <a:latin typeface="Comic Sans MS" pitchFamily="66" charset="0"/>
              </a:rPr>
              <a:t>:</a:t>
            </a:r>
            <a:r>
              <a:rPr lang="tr-TR" sz="2800" b="1" dirty="0" err="1">
                <a:solidFill>
                  <a:srgbClr val="FF0000"/>
                </a:solidFill>
                <a:latin typeface="Comic Sans MS" pitchFamily="66" charset="0"/>
              </a:rPr>
              <a:t>Rotavirus</a:t>
            </a:r>
            <a:endParaRPr lang="tr-TR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2000" dirty="0">
                <a:latin typeface="Comic Sans MS" pitchFamily="66" charset="0"/>
              </a:rPr>
              <a:t>Calf rotavirus, human rotavirus </a:t>
            </a:r>
            <a:r>
              <a:rPr lang="tr-TR" sz="2000" dirty="0" smtClean="0">
                <a:latin typeface="Comic Sans MS" pitchFamily="66" charset="0"/>
              </a:rPr>
              <a:t>v.b</a:t>
            </a:r>
            <a:endParaRPr lang="tr-TR" sz="2000" b="1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800" b="1" dirty="0" smtClean="0">
                <a:latin typeface="Comic Sans MS" pitchFamily="66" charset="0"/>
              </a:rPr>
              <a:t>Genus</a:t>
            </a:r>
            <a:r>
              <a:rPr lang="tr-TR" sz="2800" b="1" dirty="0">
                <a:latin typeface="Comic Sans MS" pitchFamily="66" charset="0"/>
              </a:rPr>
              <a:t>: </a:t>
            </a:r>
            <a:r>
              <a:rPr lang="tr-TR" sz="2800" b="1" dirty="0">
                <a:solidFill>
                  <a:srgbClr val="FF0000"/>
                </a:solidFill>
                <a:latin typeface="Comic Sans MS" pitchFamily="66" charset="0"/>
              </a:rPr>
              <a:t>Coltivirus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dirty="0"/>
              <a:t>Colorado </a:t>
            </a:r>
            <a:r>
              <a:rPr lang="tr-TR" sz="2000" dirty="0" err="1"/>
              <a:t>tick</a:t>
            </a:r>
            <a:r>
              <a:rPr lang="tr-TR" sz="2000" dirty="0"/>
              <a:t> </a:t>
            </a:r>
            <a:r>
              <a:rPr lang="tr-TR" sz="2000" dirty="0" err="1"/>
              <a:t>fever</a:t>
            </a:r>
            <a:r>
              <a:rPr lang="tr-TR" sz="2000" dirty="0"/>
              <a:t> </a:t>
            </a:r>
            <a:r>
              <a:rPr lang="tr-TR" sz="2000" dirty="0" err="1"/>
              <a:t>virus</a:t>
            </a:r>
            <a:r>
              <a:rPr lang="tr-TR" sz="2000" dirty="0"/>
              <a:t> 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800" b="1" dirty="0" err="1">
                <a:latin typeface="Comic Sans MS" pitchFamily="66" charset="0"/>
              </a:rPr>
              <a:t>Genus</a:t>
            </a:r>
            <a:r>
              <a:rPr lang="tr-TR" sz="2800" b="1" dirty="0">
                <a:latin typeface="Comic Sans MS" pitchFamily="66" charset="0"/>
              </a:rPr>
              <a:t>:</a:t>
            </a:r>
            <a:r>
              <a:rPr lang="tr-TR" sz="2800" b="1" dirty="0" err="1">
                <a:solidFill>
                  <a:srgbClr val="FF0000"/>
                </a:solidFill>
                <a:latin typeface="Comic Sans MS" pitchFamily="66" charset="0"/>
              </a:rPr>
              <a:t>Orthoreovirus</a:t>
            </a:r>
            <a:endParaRPr lang="tr-TR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dirty="0">
                <a:latin typeface="Comic Sans MS" pitchFamily="66" charset="0"/>
              </a:rPr>
              <a:t>Memeli ve </a:t>
            </a:r>
            <a:r>
              <a:rPr lang="tr-TR" sz="2000" dirty="0" err="1">
                <a:latin typeface="Comic Sans MS" pitchFamily="66" charset="0"/>
              </a:rPr>
              <a:t>reptile</a:t>
            </a:r>
            <a:r>
              <a:rPr lang="tr-TR" sz="2000" dirty="0">
                <a:latin typeface="Comic Sans MS" pitchFamily="66" charset="0"/>
              </a:rPr>
              <a:t> </a:t>
            </a:r>
            <a:r>
              <a:rPr lang="tr-TR" sz="2000" dirty="0" err="1">
                <a:latin typeface="Comic Sans MS" pitchFamily="66" charset="0"/>
              </a:rPr>
              <a:t>reovirusları</a:t>
            </a:r>
            <a:endParaRPr lang="tr-TR" sz="2000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000" b="1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2662" y="325316"/>
            <a:ext cx="26869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Reoviridae</a:t>
            </a:r>
            <a:endParaRPr lang="tr-TR" sz="4000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028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0954" y="0"/>
            <a:ext cx="8229600" cy="11969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b="1" dirty="0" smtClean="0">
                <a:solidFill>
                  <a:srgbClr val="92D050"/>
                </a:solidFill>
                <a:latin typeface="Comic Sans MS" pitchFamily="66" charset="0"/>
              </a:rPr>
              <a:t>Retroviridae</a:t>
            </a:r>
            <a:endParaRPr lang="tr-TR" sz="4000" b="1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638" y="868242"/>
            <a:ext cx="9144000" cy="5857875"/>
          </a:xfrm>
        </p:spPr>
        <p:txBody>
          <a:bodyPr/>
          <a:lstStyle/>
          <a:p>
            <a:pPr eaLnBrk="1" hangingPunct="1">
              <a:defRPr/>
            </a:pPr>
            <a:r>
              <a:rPr lang="tr-TR" sz="3600" b="1" dirty="0">
                <a:latin typeface="Comic Sans MS" pitchFamily="66" charset="0"/>
              </a:rPr>
              <a:t>80-100 </a:t>
            </a:r>
            <a:r>
              <a:rPr lang="tr-TR" sz="3600" b="1" dirty="0" err="1">
                <a:latin typeface="Comic Sans MS" pitchFamily="66" charset="0"/>
              </a:rPr>
              <a:t>nm</a:t>
            </a:r>
            <a:r>
              <a:rPr lang="tr-TR" sz="3600" b="1" dirty="0">
                <a:latin typeface="Comic Sans MS" pitchFamily="66" charset="0"/>
              </a:rPr>
              <a:t> büyüklükte,</a:t>
            </a:r>
          </a:p>
          <a:p>
            <a:pPr eaLnBrk="1" hangingPunct="1">
              <a:defRPr/>
            </a:pPr>
            <a:r>
              <a:rPr lang="tr-TR" sz="3600" b="1" dirty="0">
                <a:latin typeface="Comic Sans MS" pitchFamily="66" charset="0"/>
              </a:rPr>
              <a:t> </a:t>
            </a:r>
            <a:r>
              <a:rPr lang="tr-TR" sz="3600" b="1" dirty="0" err="1">
                <a:latin typeface="Comic Sans MS" pitchFamily="66" charset="0"/>
              </a:rPr>
              <a:t>ikosahedral</a:t>
            </a:r>
            <a:r>
              <a:rPr lang="tr-TR" sz="3600" b="1" dirty="0">
                <a:latin typeface="Comic Sans MS" pitchFamily="66" charset="0"/>
              </a:rPr>
              <a:t> Simetri</a:t>
            </a:r>
          </a:p>
          <a:p>
            <a:pPr eaLnBrk="1" hangingPunct="1">
              <a:defRPr/>
            </a:pPr>
            <a:r>
              <a:rPr lang="tr-TR" sz="3600" b="1" dirty="0">
                <a:latin typeface="Comic Sans MS" pitchFamily="66" charset="0"/>
              </a:rPr>
              <a:t>Pozitif polariteli, </a:t>
            </a:r>
            <a:r>
              <a:rPr lang="tr-TR" sz="3600" b="1" dirty="0" err="1">
                <a:latin typeface="Comic Sans MS" pitchFamily="66" charset="0"/>
              </a:rPr>
              <a:t>diploid</a:t>
            </a:r>
            <a:r>
              <a:rPr lang="tr-TR" sz="3600" b="1" dirty="0">
                <a:latin typeface="Comic Sans MS" pitchFamily="66" charset="0"/>
              </a:rPr>
              <a:t> </a:t>
            </a:r>
            <a:r>
              <a:rPr lang="tr-TR" sz="3600" b="1" dirty="0" err="1">
                <a:latin typeface="Comic Sans MS" pitchFamily="66" charset="0"/>
              </a:rPr>
              <a:t>linear</a:t>
            </a:r>
            <a:r>
              <a:rPr lang="tr-TR" sz="3600" b="1" dirty="0">
                <a:latin typeface="Comic Sans MS" pitchFamily="66" charset="0"/>
              </a:rPr>
              <a:t> genom</a:t>
            </a:r>
          </a:p>
          <a:p>
            <a:pPr eaLnBrk="1" hangingPunct="1">
              <a:defRPr/>
            </a:pPr>
            <a:r>
              <a:rPr lang="tr-TR" sz="3600" b="1" dirty="0">
                <a:solidFill>
                  <a:srgbClr val="FF0000"/>
                </a:solidFill>
                <a:latin typeface="Comic Sans MS" pitchFamily="66" charset="0"/>
              </a:rPr>
              <a:t>Zarflı***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3600" b="1" dirty="0">
              <a:solidFill>
                <a:srgbClr val="FFFF00"/>
              </a:solidFill>
              <a:latin typeface="Comic Sans MS" pitchFamily="66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tr-TR" sz="2400" dirty="0">
                <a:solidFill>
                  <a:srgbClr val="FF0000"/>
                </a:solidFill>
              </a:rPr>
              <a:t>    RNA bağımlı DNA </a:t>
            </a:r>
            <a:r>
              <a:rPr lang="tr-TR" sz="2400" dirty="0" err="1">
                <a:solidFill>
                  <a:srgbClr val="FF0000"/>
                </a:solidFill>
              </a:rPr>
              <a:t>polimeraz</a:t>
            </a:r>
            <a:r>
              <a:rPr lang="tr-TR" sz="2400" dirty="0">
                <a:solidFill>
                  <a:srgbClr val="FF0000"/>
                </a:solidFill>
              </a:rPr>
              <a:t>(</a:t>
            </a:r>
            <a:r>
              <a:rPr lang="tr-TR" sz="2400" dirty="0" err="1">
                <a:solidFill>
                  <a:srgbClr val="FF0000"/>
                </a:solidFill>
              </a:rPr>
              <a:t>reverse</a:t>
            </a:r>
            <a:r>
              <a:rPr lang="tr-TR" sz="2400" dirty="0">
                <a:solidFill>
                  <a:srgbClr val="FF0000"/>
                </a:solidFill>
              </a:rPr>
              <a:t>-</a:t>
            </a:r>
            <a:r>
              <a:rPr lang="tr-TR" sz="2400" dirty="0" err="1">
                <a:solidFill>
                  <a:srgbClr val="FF0000"/>
                </a:solidFill>
              </a:rPr>
              <a:t>transcriptase</a:t>
            </a:r>
            <a:r>
              <a:rPr lang="tr-TR" sz="2400" dirty="0">
                <a:solidFill>
                  <a:srgbClr val="FF0000"/>
                </a:solidFill>
              </a:rPr>
              <a:t>) enzimi sayesinde </a:t>
            </a:r>
            <a:r>
              <a:rPr lang="tr-TR" sz="2400" dirty="0" err="1">
                <a:solidFill>
                  <a:srgbClr val="FF0000"/>
                </a:solidFill>
              </a:rPr>
              <a:t>retrovirus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RNAsı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dsDNA</a:t>
            </a:r>
            <a:r>
              <a:rPr lang="tr-TR" sz="2400" dirty="0">
                <a:solidFill>
                  <a:srgbClr val="FF0000"/>
                </a:solidFill>
              </a:rPr>
              <a:t> ya çevrilir ve konakçı hücre DNA’sına entegre olur.</a:t>
            </a:r>
          </a:p>
        </p:txBody>
      </p:sp>
    </p:spTree>
    <p:extLst>
      <p:ext uri="{BB962C8B-B14F-4D97-AF65-F5344CB8AC3E}">
        <p14:creationId xmlns:p14="http://schemas.microsoft.com/office/powerpoint/2010/main" xmlns="" val="4209135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315913"/>
            <a:ext cx="8229600" cy="730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tr-TR" sz="4000"/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259" y="500636"/>
            <a:ext cx="9144000" cy="6858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latin typeface="Comic Sans MS" pitchFamily="66" charset="0"/>
              </a:rPr>
              <a:t>Subfamilya</a:t>
            </a:r>
            <a:r>
              <a:rPr lang="tr-TR" b="1" dirty="0" smtClean="0">
                <a:latin typeface="Comic Sans MS" pitchFamily="66" charset="0"/>
              </a:rPr>
              <a:t>:</a:t>
            </a:r>
            <a:r>
              <a:rPr lang="tr-TR" b="1" dirty="0" err="1" smtClean="0">
                <a:solidFill>
                  <a:srgbClr val="FF0000"/>
                </a:solidFill>
                <a:latin typeface="Comic Sans MS" pitchFamily="66" charset="0"/>
              </a:rPr>
              <a:t>Orthoretrovirinae</a:t>
            </a:r>
            <a:r>
              <a:rPr lang="tr-TR" dirty="0" smtClean="0"/>
              <a:t> </a:t>
            </a:r>
            <a:endParaRPr lang="tr-TR" b="1" dirty="0" smtClean="0">
              <a:latin typeface="Comic Sans MS" pitchFamily="66" charset="0"/>
            </a:endParaRP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tr-TR" b="1" dirty="0" err="1" smtClean="0">
                <a:solidFill>
                  <a:srgbClr val="FF0000"/>
                </a:solidFill>
                <a:latin typeface="Comic Sans MS" pitchFamily="66" charset="0"/>
              </a:rPr>
              <a:t>Genus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: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Lentivirus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***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Human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Immunodeficiency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smtClean="0">
                <a:solidFill>
                  <a:srgbClr val="FF0000"/>
                </a:solidFill>
                <a:latin typeface="Comic Sans MS" pitchFamily="66" charset="0"/>
              </a:rPr>
              <a:t>(HIV)</a:t>
            </a: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Bovine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Immunodeficiency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(BIV)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Caprine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Artrithis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Encephalitis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(CAEV)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Equine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İnfectious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Anemia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(EIAV)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Feline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Immunodeficiency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Human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Immunodeficiency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1 ve 2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Puma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lentivirus</a:t>
            </a: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Simian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Immunodeficiency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Visna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Maedi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0000"/>
                </a:solidFill>
                <a:latin typeface="Comic Sans MS" pitchFamily="66" charset="0"/>
              </a:rPr>
              <a:t>virus</a:t>
            </a: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b="1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tr-TR" b="1" dirty="0">
              <a:latin typeface="Comic Sans MS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b="1" dirty="0">
              <a:solidFill>
                <a:srgbClr val="FF9900"/>
              </a:solidFill>
              <a:latin typeface="Comic Sans MS" pitchFamily="66" charset="0"/>
            </a:endParaRPr>
          </a:p>
          <a:p>
            <a:pPr eaLnBrk="1" hangingPunct="1"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780661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229600" cy="4500563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tr-TR" sz="9600" b="1">
                <a:latin typeface="Comic Sans MS" pitchFamily="66" charset="0"/>
              </a:rPr>
              <a:t>SUBVİRAL AJANLAR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6000" b="1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5408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16269" y="369277"/>
            <a:ext cx="8229600" cy="928688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latin typeface="Comic Sans MS" panose="030F0702030302020204" pitchFamily="66" charset="0"/>
              </a:rPr>
              <a:t>VİROİDLER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7612" y="1736482"/>
            <a:ext cx="9358313" cy="60007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tr-TR" sz="3300" dirty="0" smtClean="0">
                <a:latin typeface="Comic Sans MS" panose="030F0702030302020204" pitchFamily="66" charset="0"/>
              </a:rPr>
              <a:t>Kapsid taşımayan çıplak RNA’dan oluşan  en küçük yapılı enfeksiyöz karakterli patojenlerdir. Genel olarak 250-400 nükleotid baz içerirler.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tr-TR" sz="3300" dirty="0" err="1" smtClean="0">
                <a:latin typeface="Comic Sans MS" panose="030F0702030302020204" pitchFamily="66" charset="0"/>
              </a:rPr>
              <a:t>Viroid</a:t>
            </a:r>
            <a:r>
              <a:rPr lang="tr-TR" sz="3300" dirty="0" smtClean="0">
                <a:latin typeface="Comic Sans MS" panose="030F0702030302020204" pitchFamily="66" charset="0"/>
              </a:rPr>
              <a:t> RNA tek </a:t>
            </a:r>
            <a:r>
              <a:rPr lang="tr-TR" sz="3300" dirty="0" err="1" smtClean="0">
                <a:latin typeface="Comic Sans MS" panose="030F0702030302020204" pitchFamily="66" charset="0"/>
              </a:rPr>
              <a:t>iplikçikli</a:t>
            </a:r>
            <a:r>
              <a:rPr lang="tr-TR" sz="3300" dirty="0" smtClean="0">
                <a:latin typeface="Comic Sans MS" panose="030F0702030302020204" pitchFamily="66" charset="0"/>
              </a:rPr>
              <a:t> ve sirküler yapıdadır.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tr-TR" sz="3300" dirty="0" smtClean="0">
                <a:latin typeface="Comic Sans MS" panose="030F0702030302020204" pitchFamily="66" charset="0"/>
              </a:rPr>
              <a:t>Zarf ve </a:t>
            </a:r>
            <a:r>
              <a:rPr lang="tr-TR" sz="3300" dirty="0" err="1" smtClean="0">
                <a:latin typeface="Comic Sans MS" panose="030F0702030302020204" pitchFamily="66" charset="0"/>
              </a:rPr>
              <a:t>kapsid</a:t>
            </a:r>
            <a:r>
              <a:rPr lang="tr-TR" sz="3300" dirty="0" smtClean="0">
                <a:latin typeface="Comic Sans MS" panose="030F0702030302020204" pitchFamily="66" charset="0"/>
              </a:rPr>
              <a:t> taşımaz.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tr-TR" dirty="0" smtClean="0"/>
          </a:p>
          <a:p>
            <a:pPr>
              <a:buFont typeface="Wingdings" panose="05000000000000000000" pitchFamily="2" charset="2"/>
              <a:buNone/>
              <a:defRPr/>
            </a:pPr>
            <a:endParaRPr lang="tr-TR" dirty="0" smtClean="0"/>
          </a:p>
          <a:p>
            <a:pPr>
              <a:buFont typeface="Wingdings" panose="05000000000000000000" pitchFamily="2" charset="2"/>
              <a:buNone/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xmlns="" val="1372400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>UYDU ENFEKSİYÖZ AJANLAR</a:t>
            </a:r>
            <a:br>
              <a:rPr lang="tr-TR" dirty="0" smtClean="0"/>
            </a:br>
            <a:r>
              <a:rPr lang="tr-TR" dirty="0" smtClean="0"/>
              <a:t>(</a:t>
            </a:r>
            <a:r>
              <a:rPr lang="tr-TR" dirty="0" err="1" smtClean="0"/>
              <a:t>Satellite</a:t>
            </a:r>
            <a:r>
              <a:rPr lang="tr-TR" dirty="0" smtClean="0"/>
              <a:t> </a:t>
            </a:r>
            <a:r>
              <a:rPr lang="tr-TR" dirty="0" err="1" smtClean="0"/>
              <a:t>Agents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7716" y="1995854"/>
            <a:ext cx="9429750" cy="4495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tr-TR" sz="2200" dirty="0" smtClean="0"/>
              <a:t>   </a:t>
            </a:r>
            <a:r>
              <a:rPr lang="tr-TR" sz="2200" dirty="0">
                <a:solidFill>
                  <a:schemeClr val="tx1"/>
                </a:solidFill>
              </a:rPr>
              <a:t>Çoğalabilmeleri ve enfeksiyon oluşturabilmeleri için yardımcı bir </a:t>
            </a:r>
            <a:r>
              <a:rPr lang="tr-TR" sz="2200" dirty="0" err="1">
                <a:solidFill>
                  <a:schemeClr val="tx1"/>
                </a:solidFill>
              </a:rPr>
              <a:t>virusa</a:t>
            </a:r>
            <a:r>
              <a:rPr lang="tr-TR" sz="2200" dirty="0">
                <a:solidFill>
                  <a:schemeClr val="tx1"/>
                </a:solidFill>
              </a:rPr>
              <a:t> ihtiyaç duyarlar.Uydu </a:t>
            </a:r>
            <a:r>
              <a:rPr lang="tr-TR" sz="2200" dirty="0" err="1">
                <a:solidFill>
                  <a:schemeClr val="tx1"/>
                </a:solidFill>
              </a:rPr>
              <a:t>enfeksiyöz</a:t>
            </a:r>
            <a:r>
              <a:rPr lang="tr-TR" sz="2200" dirty="0">
                <a:solidFill>
                  <a:schemeClr val="tx1"/>
                </a:solidFill>
              </a:rPr>
              <a:t> ajanların çoğalabilmesi için ortamda bulunan </a:t>
            </a:r>
            <a:r>
              <a:rPr lang="tr-TR" sz="2200" dirty="0" err="1">
                <a:solidFill>
                  <a:schemeClr val="tx1"/>
                </a:solidFill>
              </a:rPr>
              <a:t>virusa</a:t>
            </a:r>
            <a:r>
              <a:rPr lang="tr-TR" sz="2200" dirty="0">
                <a:solidFill>
                  <a:schemeClr val="tx1"/>
                </a:solidFill>
              </a:rPr>
              <a:t> </a:t>
            </a:r>
            <a:r>
              <a:rPr lang="tr-TR" sz="2200" b="1" dirty="0">
                <a:solidFill>
                  <a:schemeClr val="tx1"/>
                </a:solidFill>
              </a:rPr>
              <a:t>”Yardımcı </a:t>
            </a:r>
            <a:r>
              <a:rPr lang="tr-TR" sz="2200" b="1" dirty="0" err="1">
                <a:solidFill>
                  <a:schemeClr val="tx1"/>
                </a:solidFill>
              </a:rPr>
              <a:t>virus</a:t>
            </a:r>
            <a:r>
              <a:rPr lang="tr-TR" sz="2200" b="1" dirty="0">
                <a:solidFill>
                  <a:schemeClr val="tx1"/>
                </a:solidFill>
              </a:rPr>
              <a:t> ” </a:t>
            </a:r>
            <a:r>
              <a:rPr lang="tr-TR" sz="2200" dirty="0">
                <a:solidFill>
                  <a:schemeClr val="tx1"/>
                </a:solidFill>
              </a:rPr>
              <a:t>denir. </a:t>
            </a:r>
          </a:p>
          <a:p>
            <a:pPr>
              <a:defRPr/>
            </a:pPr>
            <a:r>
              <a:rPr lang="tr-TR" sz="2200" dirty="0">
                <a:solidFill>
                  <a:schemeClr val="tx1"/>
                </a:solidFill>
              </a:rPr>
              <a:t>   Uydu </a:t>
            </a:r>
            <a:r>
              <a:rPr lang="tr-TR" sz="2200" dirty="0" err="1">
                <a:solidFill>
                  <a:schemeClr val="tx1"/>
                </a:solidFill>
              </a:rPr>
              <a:t>Nükleik</a:t>
            </a:r>
            <a:r>
              <a:rPr lang="tr-TR" sz="2200" dirty="0">
                <a:solidFill>
                  <a:schemeClr val="tx1"/>
                </a:solidFill>
              </a:rPr>
              <a:t> Asit ve Uydu </a:t>
            </a:r>
            <a:r>
              <a:rPr lang="tr-TR" sz="2200" dirty="0" err="1">
                <a:solidFill>
                  <a:schemeClr val="tx1"/>
                </a:solidFill>
              </a:rPr>
              <a:t>virus</a:t>
            </a:r>
            <a:r>
              <a:rPr lang="tr-TR" sz="2200" dirty="0">
                <a:solidFill>
                  <a:schemeClr val="tx1"/>
                </a:solidFill>
              </a:rPr>
              <a:t> olarak 2  tip uydu </a:t>
            </a:r>
            <a:r>
              <a:rPr lang="tr-TR" sz="2200" dirty="0" err="1">
                <a:solidFill>
                  <a:schemeClr val="tx1"/>
                </a:solidFill>
              </a:rPr>
              <a:t>enfeksiyöz</a:t>
            </a:r>
            <a:r>
              <a:rPr lang="tr-TR" sz="2200" dirty="0">
                <a:solidFill>
                  <a:schemeClr val="tx1"/>
                </a:solidFill>
              </a:rPr>
              <a:t> ajan vardır.</a:t>
            </a:r>
          </a:p>
          <a:p>
            <a:pPr>
              <a:defRPr/>
            </a:pPr>
            <a:r>
              <a:rPr lang="tr-TR" sz="2200" dirty="0">
                <a:solidFill>
                  <a:schemeClr val="tx1"/>
                </a:solidFill>
              </a:rPr>
              <a:t>   Uydu </a:t>
            </a:r>
            <a:r>
              <a:rPr lang="tr-TR" sz="2200" dirty="0" err="1">
                <a:solidFill>
                  <a:schemeClr val="tx1"/>
                </a:solidFill>
              </a:rPr>
              <a:t>Nükleik</a:t>
            </a:r>
            <a:r>
              <a:rPr lang="tr-TR" sz="2200" dirty="0">
                <a:solidFill>
                  <a:schemeClr val="tx1"/>
                </a:solidFill>
              </a:rPr>
              <a:t> asit genomu </a:t>
            </a:r>
            <a:r>
              <a:rPr lang="tr-TR" sz="2200" dirty="0" err="1">
                <a:solidFill>
                  <a:schemeClr val="tx1"/>
                </a:solidFill>
              </a:rPr>
              <a:t>ssRNA</a:t>
            </a:r>
            <a:r>
              <a:rPr lang="tr-TR" sz="2200" dirty="0">
                <a:solidFill>
                  <a:schemeClr val="tx1"/>
                </a:solidFill>
              </a:rPr>
              <a:t>, </a:t>
            </a:r>
            <a:r>
              <a:rPr lang="tr-TR" sz="2200" dirty="0" err="1">
                <a:solidFill>
                  <a:schemeClr val="tx1"/>
                </a:solidFill>
              </a:rPr>
              <a:t>dsRNA</a:t>
            </a:r>
            <a:r>
              <a:rPr lang="tr-TR" sz="2200" dirty="0">
                <a:solidFill>
                  <a:schemeClr val="tx1"/>
                </a:solidFill>
              </a:rPr>
              <a:t>, ve </a:t>
            </a:r>
            <a:r>
              <a:rPr lang="tr-TR" sz="2200" dirty="0" err="1">
                <a:solidFill>
                  <a:schemeClr val="tx1"/>
                </a:solidFill>
              </a:rPr>
              <a:t>ssDNA</a:t>
            </a:r>
            <a:r>
              <a:rPr lang="tr-TR" sz="2200" dirty="0">
                <a:solidFill>
                  <a:schemeClr val="tx1"/>
                </a:solidFill>
              </a:rPr>
              <a:t> olabilir.En fazla karşılaşılan tipi </a:t>
            </a:r>
            <a:r>
              <a:rPr lang="tr-TR" sz="2200" dirty="0" err="1">
                <a:solidFill>
                  <a:schemeClr val="tx1"/>
                </a:solidFill>
              </a:rPr>
              <a:t>ssRNA</a:t>
            </a:r>
            <a:r>
              <a:rPr lang="tr-TR" sz="2200" dirty="0">
                <a:solidFill>
                  <a:schemeClr val="tx1"/>
                </a:solidFill>
              </a:rPr>
              <a:t> </a:t>
            </a:r>
            <a:r>
              <a:rPr lang="tr-TR" sz="2200" dirty="0" err="1">
                <a:solidFill>
                  <a:schemeClr val="tx1"/>
                </a:solidFill>
              </a:rPr>
              <a:t>geomu</a:t>
            </a:r>
            <a:r>
              <a:rPr lang="tr-TR" sz="2200" dirty="0">
                <a:solidFill>
                  <a:schemeClr val="tx1"/>
                </a:solidFill>
              </a:rPr>
              <a:t> şeklinde olanlardır ve</a:t>
            </a:r>
            <a:r>
              <a:rPr lang="tr-TR" sz="2200" b="1" dirty="0" smtClean="0">
                <a:solidFill>
                  <a:schemeClr val="tx1"/>
                </a:solidFill>
              </a:rPr>
              <a:t> </a:t>
            </a:r>
            <a:r>
              <a:rPr lang="tr-TR" sz="2200" b="1" dirty="0" err="1" smtClean="0">
                <a:solidFill>
                  <a:schemeClr val="tx1"/>
                </a:solidFill>
              </a:rPr>
              <a:t>virusoid</a:t>
            </a:r>
            <a:r>
              <a:rPr lang="tr-TR" sz="2200" b="1" dirty="0" smtClean="0">
                <a:solidFill>
                  <a:schemeClr val="tx1"/>
                </a:solidFill>
              </a:rPr>
              <a:t> </a:t>
            </a:r>
            <a:r>
              <a:rPr lang="tr-TR" sz="2200" dirty="0">
                <a:solidFill>
                  <a:schemeClr val="tx1"/>
                </a:solidFill>
              </a:rPr>
              <a:t>olarak tanımlanır.En iyi örnek </a:t>
            </a:r>
            <a:r>
              <a:rPr lang="tr-TR" sz="2200" dirty="0" err="1">
                <a:solidFill>
                  <a:schemeClr val="tx1"/>
                </a:solidFill>
              </a:rPr>
              <a:t>Hepatitis</a:t>
            </a:r>
            <a:r>
              <a:rPr lang="tr-TR" sz="2200" dirty="0">
                <a:solidFill>
                  <a:schemeClr val="tx1"/>
                </a:solidFill>
              </a:rPr>
              <a:t> D </a:t>
            </a:r>
            <a:r>
              <a:rPr lang="tr-TR" sz="2200" dirty="0" err="1">
                <a:solidFill>
                  <a:schemeClr val="tx1"/>
                </a:solidFill>
              </a:rPr>
              <a:t>virus</a:t>
            </a:r>
            <a:r>
              <a:rPr lang="tr-TR" sz="2200" dirty="0">
                <a:solidFill>
                  <a:schemeClr val="tx1"/>
                </a:solidFill>
              </a:rPr>
              <a:t> tur.Bu </a:t>
            </a:r>
            <a:r>
              <a:rPr lang="tr-TR" sz="2200" dirty="0" err="1">
                <a:solidFill>
                  <a:schemeClr val="tx1"/>
                </a:solidFill>
              </a:rPr>
              <a:t>virusoid</a:t>
            </a:r>
            <a:r>
              <a:rPr lang="tr-TR" sz="2200" dirty="0">
                <a:solidFill>
                  <a:schemeClr val="tx1"/>
                </a:solidFill>
              </a:rPr>
              <a:t> enfeksiyon oluşturmak için </a:t>
            </a:r>
            <a:r>
              <a:rPr lang="tr-TR" sz="2200" dirty="0" err="1">
                <a:solidFill>
                  <a:schemeClr val="tx1"/>
                </a:solidFill>
              </a:rPr>
              <a:t>Hepatitis</a:t>
            </a:r>
            <a:r>
              <a:rPr lang="tr-TR" sz="2200" dirty="0">
                <a:solidFill>
                  <a:schemeClr val="tx1"/>
                </a:solidFill>
              </a:rPr>
              <a:t> B </a:t>
            </a:r>
            <a:r>
              <a:rPr lang="tr-TR" sz="2200" dirty="0" err="1">
                <a:solidFill>
                  <a:schemeClr val="tx1"/>
                </a:solidFill>
              </a:rPr>
              <a:t>virusunu</a:t>
            </a:r>
            <a:r>
              <a:rPr lang="tr-TR" sz="2200" dirty="0">
                <a:solidFill>
                  <a:schemeClr val="tx1"/>
                </a:solidFill>
              </a:rPr>
              <a:t>  yardımcı </a:t>
            </a:r>
            <a:r>
              <a:rPr lang="tr-TR" sz="2200" dirty="0" err="1">
                <a:solidFill>
                  <a:schemeClr val="tx1"/>
                </a:solidFill>
              </a:rPr>
              <a:t>virus</a:t>
            </a:r>
            <a:r>
              <a:rPr lang="tr-TR" sz="2200" dirty="0">
                <a:solidFill>
                  <a:schemeClr val="tx1"/>
                </a:solidFill>
              </a:rPr>
              <a:t> </a:t>
            </a:r>
            <a:r>
              <a:rPr lang="tr-TR" sz="2200" dirty="0" err="1">
                <a:solidFill>
                  <a:schemeClr val="tx1"/>
                </a:solidFill>
              </a:rPr>
              <a:t>olrak</a:t>
            </a:r>
            <a:r>
              <a:rPr lang="tr-TR" sz="2200" dirty="0">
                <a:solidFill>
                  <a:schemeClr val="tx1"/>
                </a:solidFill>
              </a:rPr>
              <a:t> kullanır.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tr-TR" sz="2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xmlns="" val="2457644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857250"/>
          </a:xfrm>
        </p:spPr>
        <p:txBody>
          <a:bodyPr/>
          <a:lstStyle/>
          <a:p>
            <a:pPr eaLnBrk="1" hangingPunct="1">
              <a:defRPr/>
            </a:pPr>
            <a:r>
              <a:rPr lang="tr-TR" b="1" dirty="0" err="1" smtClean="0">
                <a:latin typeface="Comic Sans MS" pitchFamily="66" charset="0"/>
              </a:rPr>
              <a:t>Prionlar</a:t>
            </a:r>
            <a:endParaRPr lang="tr-TR" dirty="0" smtClean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7038" y="835269"/>
            <a:ext cx="9144000" cy="600075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b="1" dirty="0">
                <a:latin typeface="Comic Sans MS" pitchFamily="66" charset="0"/>
              </a:rPr>
              <a:t>208-254 aminoasitten oluşan protein yapısında </a:t>
            </a:r>
            <a:r>
              <a:rPr lang="tr-TR" sz="2400" b="1" dirty="0" err="1">
                <a:latin typeface="Comic Sans MS" pitchFamily="66" charset="0"/>
              </a:rPr>
              <a:t>enfeksiyöz</a:t>
            </a:r>
            <a:r>
              <a:rPr lang="tr-TR" sz="2400" b="1" dirty="0">
                <a:latin typeface="Comic Sans MS" pitchFamily="66" charset="0"/>
              </a:rPr>
              <a:t> ajanlardır.Diğer </a:t>
            </a:r>
            <a:r>
              <a:rPr lang="tr-TR" sz="2400" b="1" dirty="0" err="1">
                <a:latin typeface="Comic Sans MS" pitchFamily="66" charset="0"/>
              </a:rPr>
              <a:t>enfeksiyöz</a:t>
            </a:r>
            <a:r>
              <a:rPr lang="tr-TR" sz="2400" b="1" dirty="0">
                <a:latin typeface="Comic Sans MS" pitchFamily="66" charset="0"/>
              </a:rPr>
              <a:t> ajanlardan farklı olarak </a:t>
            </a:r>
            <a:r>
              <a:rPr lang="tr-TR" sz="2400" b="1" dirty="0" err="1">
                <a:latin typeface="Comic Sans MS" pitchFamily="66" charset="0"/>
              </a:rPr>
              <a:t>nükleik</a:t>
            </a:r>
            <a:r>
              <a:rPr lang="tr-TR" sz="2400" b="1" dirty="0">
                <a:latin typeface="Comic Sans MS" pitchFamily="66" charset="0"/>
              </a:rPr>
              <a:t> asit taşımadığı kabul edilmektedir</a:t>
            </a:r>
            <a:r>
              <a:rPr lang="tr-TR" sz="3600" b="1" dirty="0">
                <a:latin typeface="Comic Sans MS" pitchFamily="66" charset="0"/>
              </a:rPr>
              <a:t>.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3600" b="1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3600" b="1" dirty="0">
                <a:solidFill>
                  <a:srgbClr val="FFC000"/>
                </a:solidFill>
                <a:latin typeface="Comic Sans MS" pitchFamily="66" charset="0"/>
              </a:rPr>
              <a:t>TSE (</a:t>
            </a:r>
            <a:r>
              <a:rPr lang="tr-TR" sz="3600" b="1" dirty="0" err="1">
                <a:solidFill>
                  <a:srgbClr val="FFC000"/>
                </a:solidFill>
                <a:latin typeface="Comic Sans MS" pitchFamily="66" charset="0"/>
              </a:rPr>
              <a:t>Transmissible</a:t>
            </a:r>
            <a:r>
              <a:rPr lang="tr-TR" sz="3600" b="1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tr-TR" sz="3600" b="1" dirty="0" err="1">
                <a:solidFill>
                  <a:srgbClr val="FFC000"/>
                </a:solidFill>
                <a:latin typeface="Comic Sans MS" pitchFamily="66" charset="0"/>
              </a:rPr>
              <a:t>Spangioform</a:t>
            </a:r>
            <a:r>
              <a:rPr lang="tr-TR" sz="3600" b="1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tr-TR" sz="3600" b="1" dirty="0" err="1">
                <a:solidFill>
                  <a:srgbClr val="FFC000"/>
                </a:solidFill>
                <a:latin typeface="Comic Sans MS" pitchFamily="66" charset="0"/>
              </a:rPr>
              <a:t>Encephalopathy</a:t>
            </a:r>
            <a:r>
              <a:rPr lang="tr-TR" sz="3600" b="1" dirty="0">
                <a:solidFill>
                  <a:srgbClr val="FFC000"/>
                </a:solidFill>
                <a:latin typeface="Comic Sans MS" pitchFamily="66" charset="0"/>
              </a:rPr>
              <a:t>) oluştururlar.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000" b="1" dirty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000" b="1" dirty="0">
                <a:latin typeface="Comic Sans MS" pitchFamily="66" charset="0"/>
              </a:rPr>
              <a:t>Bu güne kadar tespit edilmiş iki tip </a:t>
            </a:r>
            <a:r>
              <a:rPr lang="tr-TR" sz="2000" b="1" dirty="0" err="1">
                <a:latin typeface="Comic Sans MS" pitchFamily="66" charset="0"/>
              </a:rPr>
              <a:t>prion</a:t>
            </a:r>
            <a:r>
              <a:rPr lang="tr-TR" sz="2000" b="1" dirty="0">
                <a:latin typeface="Comic Sans MS" pitchFamily="66" charset="0"/>
              </a:rPr>
              <a:t> proteini vardır</a:t>
            </a:r>
          </a:p>
          <a:p>
            <a:pPr marL="742950" indent="-742950" algn="ctr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000" b="1" dirty="0" err="1">
                <a:latin typeface="Comic Sans MS" pitchFamily="66" charset="0"/>
              </a:rPr>
              <a:t>PrP</a:t>
            </a:r>
            <a:r>
              <a:rPr lang="tr-TR" sz="2000" b="1" baseline="30000" dirty="0" err="1">
                <a:latin typeface="Comic Sans MS" pitchFamily="66" charset="0"/>
              </a:rPr>
              <a:t>C</a:t>
            </a:r>
            <a:r>
              <a:rPr lang="tr-TR" sz="2000" b="1" baseline="30000" dirty="0">
                <a:latin typeface="Comic Sans MS" pitchFamily="66" charset="0"/>
              </a:rPr>
              <a:t>  *</a:t>
            </a:r>
          </a:p>
          <a:p>
            <a:pPr marL="742950" indent="-742950" algn="ctr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000" b="1" dirty="0" err="1">
                <a:latin typeface="Comic Sans MS" pitchFamily="66" charset="0"/>
              </a:rPr>
              <a:t>PrP</a:t>
            </a:r>
            <a:r>
              <a:rPr lang="tr-TR" sz="2000" b="1" baseline="30000" dirty="0" err="1">
                <a:latin typeface="Comic Sans MS" pitchFamily="66" charset="0"/>
              </a:rPr>
              <a:t>SC</a:t>
            </a:r>
            <a:r>
              <a:rPr lang="tr-TR" sz="2000" b="1" baseline="30000" dirty="0">
                <a:latin typeface="Comic Sans MS" pitchFamily="66" charset="0"/>
              </a:rPr>
              <a:t> **</a:t>
            </a:r>
          </a:p>
          <a:p>
            <a:pPr marL="457200" indent="-457200" algn="ctr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000" dirty="0">
                <a:latin typeface="Comic Sans MS" pitchFamily="66" charset="0"/>
              </a:rPr>
              <a:t>* C:CELLULAR: Normal </a:t>
            </a:r>
            <a:r>
              <a:rPr lang="tr-TR" sz="2000" dirty="0" err="1">
                <a:latin typeface="Comic Sans MS" pitchFamily="66" charset="0"/>
              </a:rPr>
              <a:t>prion</a:t>
            </a:r>
            <a:r>
              <a:rPr lang="tr-TR" sz="2000" dirty="0">
                <a:latin typeface="Comic Sans MS" pitchFamily="66" charset="0"/>
              </a:rPr>
              <a:t> proteini formu.Özellikle sinir dokusunda ve </a:t>
            </a:r>
            <a:r>
              <a:rPr lang="tr-TR" sz="2000" dirty="0" err="1">
                <a:latin typeface="Comic Sans MS" pitchFamily="66" charset="0"/>
              </a:rPr>
              <a:t>lenforetikular</a:t>
            </a:r>
            <a:r>
              <a:rPr lang="tr-TR" sz="2000" dirty="0">
                <a:latin typeface="Comic Sans MS" pitchFamily="66" charset="0"/>
              </a:rPr>
              <a:t> dokularda bulunur.Zararlı değil.</a:t>
            </a:r>
          </a:p>
          <a:p>
            <a:pPr marL="457200" indent="-457200" algn="ctr">
              <a:lnSpc>
                <a:spcPct val="90000"/>
              </a:lnSpc>
              <a:buFont typeface="Arial" charset="0"/>
              <a:buChar char="•"/>
              <a:defRPr/>
            </a:pPr>
            <a:endParaRPr lang="tr-TR" sz="2000" dirty="0">
              <a:latin typeface="Comic Sans MS" pitchFamily="66" charset="0"/>
            </a:endParaRPr>
          </a:p>
          <a:p>
            <a:pPr marL="457200" indent="-457200" algn="ctr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000" dirty="0">
                <a:latin typeface="Comic Sans MS" pitchFamily="66" charset="0"/>
              </a:rPr>
              <a:t>** SC: SCRAPIE: Anormal </a:t>
            </a:r>
            <a:r>
              <a:rPr lang="tr-TR" sz="2000" dirty="0" err="1">
                <a:latin typeface="Comic Sans MS" pitchFamily="66" charset="0"/>
              </a:rPr>
              <a:t>prion</a:t>
            </a:r>
            <a:r>
              <a:rPr lang="tr-TR" sz="2000" dirty="0">
                <a:latin typeface="Comic Sans MS" pitchFamily="66" charset="0"/>
              </a:rPr>
              <a:t> ir.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73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57250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PRİON ÖZELLİKLERİ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81200" y="857250"/>
            <a:ext cx="8229600" cy="523875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tr-TR" sz="2800" dirty="0"/>
              <a:t>UV ve gamma ışınlarına dayanıklıdır.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800" dirty="0"/>
              <a:t>Eter,kloroform ve dezenfektanlardan etkilenmezler.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800" dirty="0"/>
              <a:t>Normal otoklav şartlarına dayanıklıdır.Ancak 130 derecenin üstünde ve 90 dakika sürede </a:t>
            </a:r>
            <a:r>
              <a:rPr lang="tr-TR" sz="2800" dirty="0" err="1"/>
              <a:t>inaktive</a:t>
            </a:r>
            <a:r>
              <a:rPr lang="tr-TR" sz="2800" dirty="0"/>
              <a:t> olurlar.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800" dirty="0" err="1"/>
              <a:t>Endojen</a:t>
            </a:r>
            <a:r>
              <a:rPr lang="tr-TR" sz="2800" dirty="0"/>
              <a:t> </a:t>
            </a:r>
            <a:r>
              <a:rPr lang="tr-TR" sz="2800" dirty="0" err="1"/>
              <a:t>proteolitik</a:t>
            </a:r>
            <a:r>
              <a:rPr lang="tr-TR" sz="2800" dirty="0"/>
              <a:t> enzimlere dayanaklıdır.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800" dirty="0"/>
              <a:t>Fenol </a:t>
            </a:r>
            <a:r>
              <a:rPr lang="tr-TR" sz="2800" dirty="0" err="1"/>
              <a:t>ekstrasyonu</a:t>
            </a:r>
            <a:r>
              <a:rPr lang="tr-TR" sz="2800" dirty="0"/>
              <a:t> ile etkilenir.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800" dirty="0"/>
              <a:t>1M </a:t>
            </a:r>
            <a:r>
              <a:rPr lang="tr-TR" sz="2800" dirty="0" err="1"/>
              <a:t>NaoH</a:t>
            </a:r>
            <a:r>
              <a:rPr lang="tr-TR" sz="2800" dirty="0"/>
              <a:t> dan etkilenirler</a:t>
            </a:r>
            <a:r>
              <a:rPr lang="tr-TR" sz="2400" dirty="0"/>
              <a:t>.</a:t>
            </a:r>
          </a:p>
          <a:p>
            <a:pPr marL="514350" indent="-514350">
              <a:buNone/>
              <a:defRPr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1493491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PRİON ENFEKSİYONUNUN ÖZELLİKLERİ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77334" y="1835274"/>
            <a:ext cx="8596668" cy="388077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tr-TR" sz="2600" dirty="0" err="1" smtClean="0"/>
              <a:t>Nöyronlarda</a:t>
            </a:r>
            <a:r>
              <a:rPr lang="tr-TR" sz="2600" dirty="0" smtClean="0"/>
              <a:t> (</a:t>
            </a:r>
            <a:r>
              <a:rPr lang="tr-TR" sz="2600" dirty="0" err="1" smtClean="0"/>
              <a:t>neuron</a:t>
            </a:r>
            <a:r>
              <a:rPr lang="tr-TR" sz="2600" dirty="0" smtClean="0"/>
              <a:t>) plak oluşturur.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600" dirty="0" err="1" smtClean="0"/>
              <a:t>Yangısel</a:t>
            </a:r>
            <a:r>
              <a:rPr lang="tr-TR" sz="2600" dirty="0" smtClean="0"/>
              <a:t> reaksiyon oluşturmaz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600" dirty="0" err="1" smtClean="0"/>
              <a:t>İmmunolojik</a:t>
            </a:r>
            <a:r>
              <a:rPr lang="tr-TR" sz="2600" dirty="0" smtClean="0"/>
              <a:t> yanıtı yoktur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600" dirty="0" err="1" smtClean="0"/>
              <a:t>İnkubasyon</a:t>
            </a:r>
            <a:r>
              <a:rPr lang="tr-TR" sz="2600" dirty="0" smtClean="0"/>
              <a:t> süresi </a:t>
            </a:r>
            <a:r>
              <a:rPr lang="tr-TR" sz="2600" dirty="0" err="1" smtClean="0"/>
              <a:t>uzundır</a:t>
            </a:r>
            <a:r>
              <a:rPr lang="tr-TR" sz="2600" dirty="0" smtClean="0"/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sz="2600" dirty="0" err="1" smtClean="0"/>
              <a:t>Nöyronlarda</a:t>
            </a:r>
            <a:r>
              <a:rPr lang="tr-TR" sz="2600" dirty="0" smtClean="0"/>
              <a:t> </a:t>
            </a:r>
            <a:r>
              <a:rPr lang="tr-TR" sz="2600" dirty="0" err="1" smtClean="0"/>
              <a:t>skrapi</a:t>
            </a:r>
            <a:r>
              <a:rPr lang="tr-TR" sz="2600" dirty="0" smtClean="0"/>
              <a:t> ilişkili iplikçikler oluşturur.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xmlns="" val="1585016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26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 smtClean="0"/>
              <a:t>ÖNEMLİ PRİON HASTALIKLARI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81200" y="1000126"/>
            <a:ext cx="8229600" cy="50958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solidFill>
                  <a:srgbClr val="33CC33"/>
                </a:solidFill>
                <a:latin typeface="Comic Sans MS" pitchFamily="66" charset="0"/>
              </a:rPr>
              <a:t>Creuzfeldt</a:t>
            </a: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-</a:t>
            </a:r>
            <a:r>
              <a:rPr lang="tr-TR" sz="2400" b="1" dirty="0" err="1">
                <a:solidFill>
                  <a:srgbClr val="33CC33"/>
                </a:solidFill>
                <a:latin typeface="Comic Sans MS" pitchFamily="66" charset="0"/>
              </a:rPr>
              <a:t>Jacobs</a:t>
            </a: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 (CJD) –İnsan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Comic Sans MS" pitchFamily="66" charset="0"/>
              </a:rPr>
              <a:t>(</a:t>
            </a:r>
            <a:r>
              <a:rPr lang="tr-TR" sz="2400" dirty="0" err="1">
                <a:latin typeface="Comic Sans MS" pitchFamily="66" charset="0"/>
              </a:rPr>
              <a:t>İatrojenik</a:t>
            </a:r>
            <a:r>
              <a:rPr lang="tr-TR" sz="2400" dirty="0">
                <a:latin typeface="Comic Sans MS" pitchFamily="66" charset="0"/>
              </a:rPr>
              <a:t>,</a:t>
            </a:r>
            <a:r>
              <a:rPr lang="tr-TR" sz="2400" dirty="0" err="1">
                <a:latin typeface="Comic Sans MS" pitchFamily="66" charset="0"/>
              </a:rPr>
              <a:t>herediter</a:t>
            </a:r>
            <a:r>
              <a:rPr lang="tr-TR" sz="2400" dirty="0">
                <a:latin typeface="Comic Sans MS" pitchFamily="66" charset="0"/>
              </a:rPr>
              <a:t> yolla geçer)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solidFill>
                  <a:srgbClr val="33CC33"/>
                </a:solidFill>
                <a:latin typeface="Comic Sans MS" pitchFamily="66" charset="0"/>
              </a:rPr>
              <a:t>Variant</a:t>
            </a: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- </a:t>
            </a:r>
            <a:r>
              <a:rPr lang="tr-TR" sz="2400" b="1" dirty="0" err="1">
                <a:solidFill>
                  <a:srgbClr val="33CC33"/>
                </a:solidFill>
                <a:latin typeface="Comic Sans MS" pitchFamily="66" charset="0"/>
              </a:rPr>
              <a:t>Creuzfeldt</a:t>
            </a: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-</a:t>
            </a:r>
            <a:r>
              <a:rPr lang="tr-TR" sz="2400" b="1" dirty="0" err="1">
                <a:solidFill>
                  <a:srgbClr val="33CC33"/>
                </a:solidFill>
                <a:latin typeface="Comic Sans MS" pitchFamily="66" charset="0"/>
              </a:rPr>
              <a:t>Jacobs</a:t>
            </a:r>
            <a:r>
              <a:rPr lang="tr-TR" sz="2400" b="1" dirty="0">
                <a:solidFill>
                  <a:srgbClr val="33CC33"/>
                </a:solidFill>
                <a:latin typeface="Comic Sans MS" pitchFamily="66" charset="0"/>
              </a:rPr>
              <a:t> (v-CJD)-İnsan</a:t>
            </a:r>
            <a:r>
              <a:rPr lang="tr-TR" sz="2400" dirty="0">
                <a:solidFill>
                  <a:srgbClr val="33CC33"/>
                </a:solidFill>
                <a:latin typeface="Comic Sans MS" pitchFamily="66" charset="0"/>
              </a:rPr>
              <a:t>-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Comic Sans MS" pitchFamily="66" charset="0"/>
              </a:rPr>
              <a:t>(BSE </a:t>
            </a:r>
            <a:r>
              <a:rPr lang="tr-TR" sz="2400" dirty="0" err="1">
                <a:latin typeface="Comic Sans MS" pitchFamily="66" charset="0"/>
              </a:rPr>
              <a:t>prionlarının</a:t>
            </a:r>
            <a:r>
              <a:rPr lang="tr-TR" sz="2400" dirty="0">
                <a:latin typeface="Comic Sans MS" pitchFamily="66" charset="0"/>
              </a:rPr>
              <a:t> gıda yolu ile insana bulaşması)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b="1" dirty="0">
                <a:solidFill>
                  <a:srgbClr val="00B050"/>
                </a:solidFill>
                <a:latin typeface="Comic Sans MS" pitchFamily="66" charset="0"/>
              </a:rPr>
              <a:t>Kuru- İnsan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Comic Sans MS" pitchFamily="66" charset="0"/>
              </a:rPr>
              <a:t> (</a:t>
            </a:r>
            <a:r>
              <a:rPr lang="tr-TR" sz="2400" dirty="0" err="1">
                <a:latin typeface="Comic Sans MS" pitchFamily="66" charset="0"/>
              </a:rPr>
              <a:t>Kanibalizm</a:t>
            </a:r>
            <a:r>
              <a:rPr lang="tr-TR" sz="2400" dirty="0">
                <a:latin typeface="Comic Sans MS" pitchFamily="66" charset="0"/>
              </a:rPr>
              <a:t> ile geçer)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b="1" dirty="0" err="1">
                <a:solidFill>
                  <a:srgbClr val="00B050"/>
                </a:solidFill>
                <a:latin typeface="Comic Sans MS" pitchFamily="66" charset="0"/>
              </a:rPr>
              <a:t>Fatal</a:t>
            </a:r>
            <a:r>
              <a:rPr lang="tr-TR" sz="2400" b="1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tr-TR" sz="2400" b="1" dirty="0" err="1">
                <a:solidFill>
                  <a:srgbClr val="00B050"/>
                </a:solidFill>
                <a:latin typeface="Comic Sans MS" pitchFamily="66" charset="0"/>
              </a:rPr>
              <a:t>Familiar</a:t>
            </a:r>
            <a:r>
              <a:rPr lang="tr-TR" sz="2400" b="1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tr-TR" sz="2400" b="1" dirty="0" err="1">
                <a:solidFill>
                  <a:srgbClr val="00B050"/>
                </a:solidFill>
                <a:latin typeface="Comic Sans MS" pitchFamily="66" charset="0"/>
              </a:rPr>
              <a:t>Insomina</a:t>
            </a:r>
            <a:r>
              <a:rPr lang="tr-TR" sz="2400" b="1" dirty="0">
                <a:solidFill>
                  <a:srgbClr val="00B050"/>
                </a:solidFill>
                <a:latin typeface="Comic Sans MS" pitchFamily="66" charset="0"/>
              </a:rPr>
              <a:t> –İnsan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Comic Sans MS" pitchFamily="66" charset="0"/>
              </a:rPr>
              <a:t>(Kalıtsal)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 err="1">
                <a:solidFill>
                  <a:srgbClr val="FFC000"/>
                </a:solidFill>
                <a:latin typeface="Comic Sans MS" pitchFamily="66" charset="0"/>
              </a:rPr>
              <a:t>Scrapie</a:t>
            </a:r>
            <a:r>
              <a:rPr lang="tr-TR" sz="2400" dirty="0">
                <a:solidFill>
                  <a:srgbClr val="FFC000"/>
                </a:solidFill>
                <a:latin typeface="Comic Sans MS" pitchFamily="66" charset="0"/>
              </a:rPr>
              <a:t>,-Koyun Keçi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Comic Sans MS" pitchFamily="66" charset="0"/>
              </a:rPr>
              <a:t>(</a:t>
            </a:r>
            <a:r>
              <a:rPr lang="tr-TR" sz="2400" dirty="0" err="1">
                <a:latin typeface="Comic Sans MS" pitchFamily="66" charset="0"/>
              </a:rPr>
              <a:t>Dirakt</a:t>
            </a:r>
            <a:r>
              <a:rPr lang="tr-TR" sz="2400" dirty="0">
                <a:latin typeface="Comic Sans MS" pitchFamily="66" charset="0"/>
              </a:rPr>
              <a:t> temas, </a:t>
            </a:r>
            <a:r>
              <a:rPr lang="tr-TR" sz="2400" dirty="0" err="1">
                <a:latin typeface="Comic Sans MS" pitchFamily="66" charset="0"/>
              </a:rPr>
              <a:t>kontamine</a:t>
            </a:r>
            <a:r>
              <a:rPr lang="tr-TR" sz="2400" dirty="0">
                <a:latin typeface="Comic Sans MS" pitchFamily="66" charset="0"/>
              </a:rPr>
              <a:t> mera ve yemler)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>
                <a:solidFill>
                  <a:srgbClr val="FFC000"/>
                </a:solidFill>
                <a:latin typeface="Comic Sans MS" pitchFamily="66" charset="0"/>
              </a:rPr>
              <a:t>BSE- Sığır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Comic Sans MS" pitchFamily="66" charset="0"/>
              </a:rPr>
              <a:t>(BSE </a:t>
            </a:r>
            <a:r>
              <a:rPr lang="tr-TR" sz="2400" dirty="0" err="1">
                <a:latin typeface="Comic Sans MS" pitchFamily="66" charset="0"/>
              </a:rPr>
              <a:t>prionu</a:t>
            </a:r>
            <a:r>
              <a:rPr lang="tr-TR" sz="2400" dirty="0">
                <a:latin typeface="Comic Sans MS" pitchFamily="66" charset="0"/>
              </a:rPr>
              <a:t> ile </a:t>
            </a:r>
            <a:r>
              <a:rPr lang="tr-TR" sz="2400" dirty="0" err="1">
                <a:latin typeface="Comic Sans MS" pitchFamily="66" charset="0"/>
              </a:rPr>
              <a:t>kontamine</a:t>
            </a:r>
            <a:r>
              <a:rPr lang="tr-TR" sz="2400" dirty="0">
                <a:latin typeface="Comic Sans MS" pitchFamily="66" charset="0"/>
              </a:rPr>
              <a:t> et kemik unu)</a:t>
            </a:r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939162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1286</TotalTime>
  <Words>1907</Words>
  <Application>Microsoft Office PowerPoint</Application>
  <PresentationFormat>Özel</PresentationFormat>
  <Paragraphs>659</Paragraphs>
  <Slides>47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48" baseType="lpstr">
      <vt:lpstr>Facet</vt:lpstr>
      <vt:lpstr>BÖLÜM-2 </vt:lpstr>
      <vt:lpstr>Slayt 2</vt:lpstr>
      <vt:lpstr>I.C.T.V</vt:lpstr>
      <vt:lpstr>Sınıflandırmadaki kriterler</vt:lpstr>
      <vt:lpstr>Terminoloji</vt:lpstr>
      <vt:lpstr>Serbest Cins(Floating Genus)</vt:lpstr>
      <vt:lpstr>KURALLAR</vt:lpstr>
      <vt:lpstr>Slayt 8</vt:lpstr>
      <vt:lpstr>Slayt 9</vt:lpstr>
      <vt:lpstr>Slayt 10</vt:lpstr>
      <vt:lpstr>Slayt 11</vt:lpstr>
      <vt:lpstr>dsDNA Genomuna Sahip Viruslar</vt:lpstr>
      <vt:lpstr>Adenoviridae   5 cins içerir</vt:lpstr>
      <vt:lpstr>ORDER:HERPESVİRALES</vt:lpstr>
      <vt:lpstr>Herpesviridae virus ailesi 3 alt aileden oluşur.</vt:lpstr>
      <vt:lpstr> Gammaherpesvirinae</vt:lpstr>
      <vt:lpstr>Papillomaviridae</vt:lpstr>
      <vt:lpstr>Poxviridae</vt:lpstr>
      <vt:lpstr>Hepandaviridae</vt:lpstr>
      <vt:lpstr>ssDNA Genomuna Sahip Viruslar</vt:lpstr>
      <vt:lpstr>Parvoviridae</vt:lpstr>
      <vt:lpstr>ssRNA Genomuna Sahip Pozitif Polariteli Viruslar</vt:lpstr>
      <vt:lpstr>Slayt 23</vt:lpstr>
      <vt:lpstr>Picornaviridae familyasında 18 Cins vardır.Bu cinslerden en önemlileri aşağıda verilmiştir.</vt:lpstr>
      <vt:lpstr>Caliciviridae</vt:lpstr>
      <vt:lpstr>Coronaviridae</vt:lpstr>
      <vt:lpstr>Flaviviridae</vt:lpstr>
      <vt:lpstr>ssRNA Genomuna Sahip Negatif Polariteli Viruslar</vt:lpstr>
      <vt:lpstr>Bunyavirales (3 segmentli)</vt:lpstr>
      <vt:lpstr>Slayt 30</vt:lpstr>
      <vt:lpstr>Filoviridae</vt:lpstr>
      <vt:lpstr>Paramyxoviridae</vt:lpstr>
      <vt:lpstr>Slayt 33</vt:lpstr>
      <vt:lpstr>ssRNA Genomuna Sahip Negatif Polariteli  Zarf ve Segment İçeren Viruslar</vt:lpstr>
      <vt:lpstr>Slayt 35</vt:lpstr>
      <vt:lpstr>Arenaviridae</vt:lpstr>
      <vt:lpstr>dsRNA Genomuna Sahip Viruslar</vt:lpstr>
      <vt:lpstr>Slayt 38</vt:lpstr>
      <vt:lpstr>Retroviridae</vt:lpstr>
      <vt:lpstr>Slayt 40</vt:lpstr>
      <vt:lpstr>Slayt 41</vt:lpstr>
      <vt:lpstr>VİROİDLER</vt:lpstr>
      <vt:lpstr>UYDU ENFEKSİYÖZ AJANLAR (Satellite Agents)</vt:lpstr>
      <vt:lpstr>Prionlar</vt:lpstr>
      <vt:lpstr>PRİON ÖZELLİKLERİ</vt:lpstr>
      <vt:lpstr>PRİON ENFEKSİYONUNUN ÖZELLİKLERİ</vt:lpstr>
      <vt:lpstr>ÖNEMLİ PRİON HASTALIKLARI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BÖLÜM-2</dc:title>
  <dc:creator>BAHADIR</dc:creator>
  <cp:lastModifiedBy>Hp</cp:lastModifiedBy>
  <cp:revision>75</cp:revision>
  <dcterms:created xsi:type="dcterms:W3CDTF">2019-10-06T10:53:33Z</dcterms:created>
  <dcterms:modified xsi:type="dcterms:W3CDTF">2020-09-30T07:08:24Z</dcterms:modified>
</cp:coreProperties>
</file>